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584" r:id="rId2"/>
    <p:sldId id="601" r:id="rId3"/>
    <p:sldId id="522" r:id="rId4"/>
    <p:sldId id="600" r:id="rId5"/>
    <p:sldId id="602" r:id="rId6"/>
    <p:sldId id="604" r:id="rId7"/>
    <p:sldId id="593" r:id="rId8"/>
    <p:sldId id="616" r:id="rId9"/>
    <p:sldId id="415" r:id="rId10"/>
    <p:sldId id="617" r:id="rId11"/>
    <p:sldId id="619" r:id="rId12"/>
    <p:sldId id="446" r:id="rId13"/>
    <p:sldId id="506" r:id="rId14"/>
    <p:sldId id="486" r:id="rId15"/>
    <p:sldId id="500" r:id="rId16"/>
    <p:sldId id="618" r:id="rId17"/>
    <p:sldId id="607" r:id="rId18"/>
    <p:sldId id="608" r:id="rId19"/>
    <p:sldId id="582" r:id="rId20"/>
    <p:sldId id="583" r:id="rId21"/>
    <p:sldId id="595" r:id="rId22"/>
    <p:sldId id="610" r:id="rId23"/>
    <p:sldId id="535" r:id="rId24"/>
    <p:sldId id="546" r:id="rId25"/>
    <p:sldId id="536" r:id="rId26"/>
    <p:sldId id="620" r:id="rId27"/>
    <p:sldId id="539" r:id="rId28"/>
    <p:sldId id="547" r:id="rId29"/>
    <p:sldId id="512" r:id="rId30"/>
    <p:sldId id="436" r:id="rId31"/>
    <p:sldId id="612" r:id="rId32"/>
    <p:sldId id="621" r:id="rId33"/>
    <p:sldId id="454" r:id="rId34"/>
    <p:sldId id="613" r:id="rId35"/>
    <p:sldId id="622" r:id="rId36"/>
    <p:sldId id="623" r:id="rId37"/>
    <p:sldId id="480" r:id="rId38"/>
    <p:sldId id="577" r:id="rId39"/>
    <p:sldId id="614" r:id="rId40"/>
    <p:sldId id="505" r:id="rId41"/>
    <p:sldId id="61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BFD8B7-166E-4B07-9DC9-3D4ABA38C77E}">
          <p14:sldIdLst>
            <p14:sldId id="584"/>
            <p14:sldId id="601"/>
          </p14:sldIdLst>
        </p14:section>
        <p14:section name="Преговор" id="{F5A46D87-28EB-4B44-AE51-7FC19A21F401}">
          <p14:sldIdLst>
            <p14:sldId id="522"/>
            <p14:sldId id="600"/>
            <p14:sldId id="602"/>
            <p14:sldId id="604"/>
            <p14:sldId id="593"/>
          </p14:sldIdLst>
        </p14:section>
        <p14:section name="While loop" id="{E5F8584E-1B6A-42A9-9D94-F877A45AED2D}">
          <p14:sldIdLst>
            <p14:sldId id="616"/>
            <p14:sldId id="415"/>
            <p14:sldId id="617"/>
            <p14:sldId id="619"/>
            <p14:sldId id="446"/>
            <p14:sldId id="506"/>
            <p14:sldId id="486"/>
            <p14:sldId id="500"/>
            <p14:sldId id="618"/>
            <p14:sldId id="607"/>
            <p14:sldId id="608"/>
            <p14:sldId id="582"/>
            <p14:sldId id="583"/>
            <p14:sldId id="595"/>
            <p14:sldId id="610"/>
            <p14:sldId id="535"/>
            <p14:sldId id="546"/>
            <p14:sldId id="536"/>
            <p14:sldId id="620"/>
            <p14:sldId id="539"/>
            <p14:sldId id="547"/>
            <p14:sldId id="512"/>
            <p14:sldId id="436"/>
            <p14:sldId id="612"/>
            <p14:sldId id="621"/>
            <p14:sldId id="454"/>
            <p14:sldId id="613"/>
            <p14:sldId id="622"/>
            <p14:sldId id="623"/>
            <p14:sldId id="480"/>
          </p14:sldIdLst>
        </p14:section>
        <p14:section name="Summary" id="{CCA62253-9B73-47F0-9535-358BF32D167F}">
          <p14:sldIdLst>
            <p14:sldId id="577"/>
            <p14:sldId id="614"/>
            <p14:sldId id="505"/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9DA224-4751-45DA-B0F0-EC9E2886C2DA}" v="39" dt="2020-10-30T22:30:30.74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islava Topuzakova" userId="3992f0759b71ec9c" providerId="LiveId" clId="{339DA224-4751-45DA-B0F0-EC9E2886C2DA}"/>
    <pc:docChg chg="modSld">
      <pc:chgData name="Desislava Topuzakova" userId="3992f0759b71ec9c" providerId="LiveId" clId="{339DA224-4751-45DA-B0F0-EC9E2886C2DA}" dt="2020-10-30T22:30:30.748" v="34"/>
      <pc:docMkLst>
        <pc:docMk/>
      </pc:docMkLst>
      <pc:sldChg chg="modSp">
        <pc:chgData name="Desislava Topuzakova" userId="3992f0759b71ec9c" providerId="LiveId" clId="{339DA224-4751-45DA-B0F0-EC9E2886C2DA}" dt="2020-10-30T22:28:03.235" v="1" actId="207"/>
        <pc:sldMkLst>
          <pc:docMk/>
          <pc:sldMk cId="3980316592" sldId="415"/>
        </pc:sldMkLst>
        <pc:spChg chg="mod">
          <ac:chgData name="Desislava Topuzakova" userId="3992f0759b71ec9c" providerId="LiveId" clId="{339DA224-4751-45DA-B0F0-EC9E2886C2DA}" dt="2020-10-30T22:28:03.235" v="1" actId="207"/>
          <ac:spMkLst>
            <pc:docMk/>
            <pc:sldMk cId="3980316592" sldId="415"/>
            <ac:spMk id="31" creationId="{6C1B76B8-D708-46CA-B30D-CC9767086A27}"/>
          </ac:spMkLst>
        </pc:spChg>
      </pc:sldChg>
      <pc:sldChg chg="modSp">
        <pc:chgData name="Desislava Topuzakova" userId="3992f0759b71ec9c" providerId="LiveId" clId="{339DA224-4751-45DA-B0F0-EC9E2886C2DA}" dt="2020-10-30T22:28:47.400" v="4" actId="207"/>
        <pc:sldMkLst>
          <pc:docMk/>
          <pc:sldMk cId="3999506887" sldId="436"/>
        </pc:sldMkLst>
        <pc:spChg chg="mod">
          <ac:chgData name="Desislava Topuzakova" userId="3992f0759b71ec9c" providerId="LiveId" clId="{339DA224-4751-45DA-B0F0-EC9E2886C2DA}" dt="2020-10-30T22:28:47.400" v="4" actId="207"/>
          <ac:spMkLst>
            <pc:docMk/>
            <pc:sldMk cId="3999506887" sldId="436"/>
            <ac:spMk id="3" creationId="{00000000-0000-0000-0000-000000000000}"/>
          </ac:spMkLst>
        </pc:spChg>
      </pc:sldChg>
      <pc:sldChg chg="modSp">
        <pc:chgData name="Desislava Topuzakova" userId="3992f0759b71ec9c" providerId="LiveId" clId="{339DA224-4751-45DA-B0F0-EC9E2886C2DA}" dt="2020-10-30T22:29:40.220" v="17"/>
        <pc:sldMkLst>
          <pc:docMk/>
          <pc:sldMk cId="1074263705" sldId="446"/>
        </pc:sldMkLst>
        <pc:spChg chg="mod">
          <ac:chgData name="Desislava Topuzakova" userId="3992f0759b71ec9c" providerId="LiveId" clId="{339DA224-4751-45DA-B0F0-EC9E2886C2DA}" dt="2020-10-30T22:29:40.220" v="17"/>
          <ac:spMkLst>
            <pc:docMk/>
            <pc:sldMk cId="1074263705" sldId="446"/>
            <ac:spMk id="18" creationId="{FA8D92C9-95B1-450E-98C7-CAA555F08F13}"/>
          </ac:spMkLst>
        </pc:spChg>
      </pc:sldChg>
      <pc:sldChg chg="modSp">
        <pc:chgData name="Desislava Topuzakova" userId="3992f0759b71ec9c" providerId="LiveId" clId="{339DA224-4751-45DA-B0F0-EC9E2886C2DA}" dt="2020-10-30T22:30:30.748" v="34"/>
        <pc:sldMkLst>
          <pc:docMk/>
          <pc:sldMk cId="2883011542" sldId="486"/>
        </pc:sldMkLst>
        <pc:spChg chg="mod">
          <ac:chgData name="Desislava Topuzakova" userId="3992f0759b71ec9c" providerId="LiveId" clId="{339DA224-4751-45DA-B0F0-EC9E2886C2DA}" dt="2020-10-30T22:30:30.748" v="34"/>
          <ac:spMkLst>
            <pc:docMk/>
            <pc:sldMk cId="2883011542" sldId="486"/>
            <ac:spMk id="10" creationId="{00000000-0000-0000-0000-000000000000}"/>
          </ac:spMkLst>
        </pc:spChg>
      </pc:sldChg>
      <pc:sldChg chg="modSp">
        <pc:chgData name="Desislava Topuzakova" userId="3992f0759b71ec9c" providerId="LiveId" clId="{339DA224-4751-45DA-B0F0-EC9E2886C2DA}" dt="2020-10-30T22:28:24.442" v="2" actId="20577"/>
        <pc:sldMkLst>
          <pc:docMk/>
          <pc:sldMk cId="1049299548" sldId="613"/>
        </pc:sldMkLst>
        <pc:spChg chg="mod">
          <ac:chgData name="Desislava Topuzakova" userId="3992f0759b71ec9c" providerId="LiveId" clId="{339DA224-4751-45DA-B0F0-EC9E2886C2DA}" dt="2020-10-30T22:28:24.442" v="2" actId="20577"/>
          <ac:spMkLst>
            <pc:docMk/>
            <pc:sldMk cId="1049299548" sldId="613"/>
            <ac:spMk id="10" creationId="{00000000-0000-0000-0000-000000000000}"/>
          </ac:spMkLst>
        </pc:spChg>
      </pc:sldChg>
      <pc:sldChg chg="modSp">
        <pc:chgData name="Desislava Topuzakova" userId="3992f0759b71ec9c" providerId="LiveId" clId="{339DA224-4751-45DA-B0F0-EC9E2886C2DA}" dt="2020-10-30T22:30:07.920" v="28" actId="20577"/>
        <pc:sldMkLst>
          <pc:docMk/>
          <pc:sldMk cId="227615890" sldId="618"/>
        </pc:sldMkLst>
        <pc:spChg chg="mod">
          <ac:chgData name="Desislava Topuzakova" userId="3992f0759b71ec9c" providerId="LiveId" clId="{339DA224-4751-45DA-B0F0-EC9E2886C2DA}" dt="2020-10-30T22:30:07.920" v="28" actId="20577"/>
          <ac:spMkLst>
            <pc:docMk/>
            <pc:sldMk cId="227615890" sldId="618"/>
            <ac:spMk id="8" creationId="{5956C384-38D5-421E-AFF5-6F314D3E033C}"/>
          </ac:spMkLst>
        </pc:spChg>
      </pc:sldChg>
      <pc:sldChg chg="modSp">
        <pc:chgData name="Desislava Topuzakova" userId="3992f0759b71ec9c" providerId="LiveId" clId="{339DA224-4751-45DA-B0F0-EC9E2886C2DA}" dt="2020-10-30T22:29:29.380" v="11"/>
        <pc:sldMkLst>
          <pc:docMk/>
          <pc:sldMk cId="2914350779" sldId="619"/>
        </pc:sldMkLst>
        <pc:spChg chg="mod">
          <ac:chgData name="Desislava Topuzakova" userId="3992f0759b71ec9c" providerId="LiveId" clId="{339DA224-4751-45DA-B0F0-EC9E2886C2DA}" dt="2020-10-30T22:29:29.380" v="11"/>
          <ac:spMkLst>
            <pc:docMk/>
            <pc:sldMk cId="2914350779" sldId="619"/>
            <ac:spMk id="8" creationId="{5956C384-38D5-421E-AFF5-6F314D3E033C}"/>
          </ac:spMkLst>
        </pc:spChg>
      </pc:sldChg>
      <pc:sldChg chg="modSp">
        <pc:chgData name="Desislava Topuzakova" userId="3992f0759b71ec9c" providerId="LiveId" clId="{339DA224-4751-45DA-B0F0-EC9E2886C2DA}" dt="2020-10-30T22:29:04.336" v="6" actId="207"/>
        <pc:sldMkLst>
          <pc:docMk/>
          <pc:sldMk cId="3824108528" sldId="621"/>
        </pc:sldMkLst>
        <pc:spChg chg="mod">
          <ac:chgData name="Desislava Topuzakova" userId="3992f0759b71ec9c" providerId="LiveId" clId="{339DA224-4751-45DA-B0F0-EC9E2886C2DA}" dt="2020-10-30T22:29:04.336" v="6" actId="207"/>
          <ac:spMkLst>
            <pc:docMk/>
            <pc:sldMk cId="3824108528" sldId="621"/>
            <ac:spMk id="20" creationId="{96424F38-2F93-4596-A7C9-D1D57DB659D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8DD4B34-7BB3-47C6-AD2D-98028D9A76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8355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A8EA15-795B-4CB9-9535-D93BE6107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5408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334B55-4F4F-4BA9-8FBB-72384CECC7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306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697CDC5-F08E-4D8F-B06C-F035C14EDE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5738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A8D26B-EE73-477F-9FC5-5D7E695685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8634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A0EAFF-244D-4CA8-A2F2-B5833C6DC5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7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CD527B-DF8C-423A-96C7-78B3797C4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9020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A46539-8F33-430F-B82B-10F7DB503D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519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43E5379-9E3D-4512-8E23-37EF250F49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3240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94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D4C29-769A-419B-989C-79DB84FF96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3810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EAF58E-0ED1-4D01-A450-AEED9F74D0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2715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94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05B9544-8FB9-4918-B6F7-2BCAEEB74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3200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198193-CD45-481E-9AE9-493617B714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6601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While</a:t>
            </a:r>
            <a:r>
              <a:rPr lang="bg-BG" dirty="0"/>
              <a:t> 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>
                <a:hlinkClick r:id="rId4"/>
              </a:rPr>
              <a:t>https://softuni.bg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0978E778-0580-4739-8029-FC0025468C1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0412" y="2148726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7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9" y="2400530"/>
            <a:ext cx="6122311" cy="260347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a &lt;= 10: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30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  print("a = " + str(a))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  a += 1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88" y="1555994"/>
            <a:ext cx="4358265" cy="1093612"/>
          </a:xfrm>
          <a:prstGeom prst="wedgeRoundRectCallout">
            <a:avLst>
              <a:gd name="adj1" fmla="val -34285"/>
              <a:gd name="adj2" fmla="val 7162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4A63BDE-C800-4D42-92A1-C489D569E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2C6005E2-9045-4167-9E8B-3AD5A1C56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9706" y="2649606"/>
            <a:ext cx="4420217" cy="2105319"/>
          </a:xfrm>
          <a:prstGeom prst="rect">
            <a:avLst/>
          </a:prstGeom>
        </p:spPr>
      </p:pic>
      <p:sp>
        <p:nvSpPr>
          <p:cNvPr id="13" name="Arrow: Right 1">
            <a:extLst>
              <a:ext uri="{FF2B5EF4-FFF2-40B4-BE49-F238E27FC236}">
                <a16:creationId xmlns:a16="http://schemas.microsoft.com/office/drawing/2014/main" id="{65D3884F-A16A-4934-B507-03375230D7F3}"/>
              </a:ext>
            </a:extLst>
          </p:cNvPr>
          <p:cNvSpPr/>
          <p:nvPr/>
        </p:nvSpPr>
        <p:spPr bwMode="auto">
          <a:xfrm>
            <a:off x="6876966" y="3513781"/>
            <a:ext cx="428374" cy="376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02100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1889997"/>
            <a:ext cx="8153400" cy="33840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= input()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!=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print("Loop")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= input()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000" y="3040197"/>
            <a:ext cx="4358265" cy="1093612"/>
          </a:xfrm>
          <a:prstGeom prst="wedgeRoundRectCallout">
            <a:avLst>
              <a:gd name="adj1" fmla="val -35394"/>
              <a:gd name="adj2" fmla="val -611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435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Безкраен цикъл</a:t>
            </a:r>
            <a:endParaRPr lang="en-US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6F390F9-7ACA-4D63-ABA7-C2BBF90B24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FA8D92C9-95B1-450E-98C7-CAA555F08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92" y="3794519"/>
            <a:ext cx="7619995" cy="101412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print("Infinite loop")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7865B552-F2FF-42D6-BE63-0E2D80534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9" y="2759626"/>
            <a:ext cx="3429000" cy="908001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20" name="Flowchart: Decision 7">
            <a:extLst>
              <a:ext uri="{FF2B5EF4-FFF2-40B4-BE49-F238E27FC236}">
                <a16:creationId xmlns:a16="http://schemas.microsoft.com/office/drawing/2014/main" id="{07D32FE4-FFFF-4FE6-9992-A8766EE17485}"/>
              </a:ext>
            </a:extLst>
          </p:cNvPr>
          <p:cNvSpPr/>
          <p:nvPr/>
        </p:nvSpPr>
        <p:spPr>
          <a:xfrm>
            <a:off x="9371012" y="2254923"/>
            <a:ext cx="2099222" cy="166513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3DF65C01-1FD7-43F8-A9D1-357C0061EAEF}"/>
              </a:ext>
            </a:extLst>
          </p:cNvPr>
          <p:cNvSpPr txBox="1"/>
          <p:nvPr/>
        </p:nvSpPr>
        <p:spPr>
          <a:xfrm>
            <a:off x="9629182" y="2807388"/>
            <a:ext cx="158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2" name="Straight Arrow Connector 9">
            <a:extLst>
              <a:ext uri="{FF2B5EF4-FFF2-40B4-BE49-F238E27FC236}">
                <a16:creationId xmlns:a16="http://schemas.microsoft.com/office/drawing/2014/main" id="{C1D8BA9D-81FD-4A0E-BA00-2F194F4F3618}"/>
              </a:ext>
            </a:extLst>
          </p:cNvPr>
          <p:cNvCxnSpPr>
            <a:cxnSpLocks/>
          </p:cNvCxnSpPr>
          <p:nvPr/>
        </p:nvCxnSpPr>
        <p:spPr>
          <a:xfrm>
            <a:off x="10420623" y="3643245"/>
            <a:ext cx="0" cy="961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1">
            <a:extLst>
              <a:ext uri="{FF2B5EF4-FFF2-40B4-BE49-F238E27FC236}">
                <a16:creationId xmlns:a16="http://schemas.microsoft.com/office/drawing/2014/main" id="{96CBA515-9497-4CFB-B704-5D57964C7CFA}"/>
              </a:ext>
            </a:extLst>
          </p:cNvPr>
          <p:cNvSpPr/>
          <p:nvPr/>
        </p:nvSpPr>
        <p:spPr>
          <a:xfrm>
            <a:off x="9371012" y="4591385"/>
            <a:ext cx="2099222" cy="97121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26DB6F82-682D-4520-9F02-716829E40A20}"/>
              </a:ext>
            </a:extLst>
          </p:cNvPr>
          <p:cNvSpPr txBox="1"/>
          <p:nvPr/>
        </p:nvSpPr>
        <p:spPr>
          <a:xfrm>
            <a:off x="9552595" y="4808643"/>
            <a:ext cx="173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команди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5" name="Elbow Connector 18">
            <a:extLst>
              <a:ext uri="{FF2B5EF4-FFF2-40B4-BE49-F238E27FC236}">
                <a16:creationId xmlns:a16="http://schemas.microsoft.com/office/drawing/2014/main" id="{C323C842-264C-4EAD-BFD3-CCD6122939B0}"/>
              </a:ext>
            </a:extLst>
          </p:cNvPr>
          <p:cNvCxnSpPr>
            <a:cxnSpLocks/>
            <a:stCxn id="23" idx="2"/>
            <a:endCxn id="20" idx="1"/>
          </p:cNvCxnSpPr>
          <p:nvPr/>
        </p:nvCxnSpPr>
        <p:spPr>
          <a:xfrm rot="5400000" flipH="1">
            <a:off x="8658262" y="3800240"/>
            <a:ext cx="2475110" cy="1049611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5">
            <a:extLst>
              <a:ext uri="{FF2B5EF4-FFF2-40B4-BE49-F238E27FC236}">
                <a16:creationId xmlns:a16="http://schemas.microsoft.com/office/drawing/2014/main" id="{9C7B7A4E-588F-4B7D-9918-FDDF56AA6E60}"/>
              </a:ext>
            </a:extLst>
          </p:cNvPr>
          <p:cNvSpPr txBox="1"/>
          <p:nvPr/>
        </p:nvSpPr>
        <p:spPr>
          <a:xfrm>
            <a:off x="10533612" y="3882771"/>
            <a:ext cx="1199596" cy="4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426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/>
      <p:bldP spid="23" grpId="0" animBg="1"/>
      <p:bldP spid="24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0A1E509-F742-419E-9544-563183203271}"/>
              </a:ext>
            </a:extLst>
          </p:cNvPr>
          <p:cNvSpPr txBox="1">
            <a:spLocks/>
          </p:cNvSpPr>
          <p:nvPr/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bg-BG"/>
              <a:t>Прекъсване чрез оператор </a:t>
            </a:r>
            <a:r>
              <a:rPr lang="en-US" sz="4800">
                <a:latin typeface="Consolas" panose="020B0609020204030204" pitchFamily="49" charset="0"/>
              </a:rPr>
              <a:t>break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98699E94-CAFD-4E54-9F12-1E6C68BB7E4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600200"/>
            <a:ext cx="2590800" cy="21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09B7C6-1512-42CC-8E81-A4414308E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6124"/>
            <a:ext cx="11923859" cy="5509915"/>
          </a:xfrm>
        </p:spPr>
        <p:txBody>
          <a:bodyPr>
            <a:normAutofit/>
          </a:bodyPr>
          <a:lstStyle/>
          <a:p>
            <a:pPr latinLnBrk="0"/>
            <a:r>
              <a:rPr lang="bg-BG" sz="3500" dirty="0"/>
              <a:t>Оператор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– </a:t>
            </a:r>
            <a:r>
              <a:rPr lang="bg-BG" sz="3500" dirty="0"/>
              <a:t>прекъсва цикъла</a:t>
            </a:r>
            <a:endParaRPr lang="en-US" dirty="0"/>
          </a:p>
          <a:p>
            <a:pPr latinLnBrk="0"/>
            <a:r>
              <a:rPr lang="bg-BG" sz="3500" dirty="0"/>
              <a:t>Не може да съществува самостоятелно  извън цикъл</a:t>
            </a:r>
            <a:endParaRPr lang="en-US" sz="3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Прекратяване на цикъл</a:t>
            </a:r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88360" y="5205356"/>
            <a:ext cx="4294496" cy="990600"/>
          </a:xfrm>
          <a:prstGeom prst="wedgeRoundRectCallout">
            <a:avLst>
              <a:gd name="adj1" fmla="val -37419"/>
              <a:gd name="adj2" fmla="val -883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86894" y="3024000"/>
            <a:ext cx="7130774" cy="1962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True: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  print("Loop")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  if …: 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8C4527-BA9E-45BC-B811-881D4FB1C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01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 – пример</a:t>
            </a:r>
            <a:endParaRPr lang="en-US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89" y="2169000"/>
            <a:ext cx="6122311" cy="36868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True: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if a &gt; 10: 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  print("a = " + str(a))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 a += 1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8041" y="1509496"/>
            <a:ext cx="4358265" cy="1093612"/>
          </a:xfrm>
          <a:prstGeom prst="wedgeRoundRectCallout">
            <a:avLst>
              <a:gd name="adj1" fmla="val -39646"/>
              <a:gd name="adj2" fmla="val 6883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4A63BDE-C800-4D42-92A1-C489D569E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AA037F46-7F49-4E21-BA1C-E392A93D4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9706" y="2959762"/>
            <a:ext cx="4420217" cy="2105319"/>
          </a:xfrm>
          <a:prstGeom prst="rect">
            <a:avLst/>
          </a:prstGeom>
        </p:spPr>
      </p:pic>
      <p:sp>
        <p:nvSpPr>
          <p:cNvPr id="10" name="Arrow: Right 1">
            <a:extLst>
              <a:ext uri="{FF2B5EF4-FFF2-40B4-BE49-F238E27FC236}">
                <a16:creationId xmlns:a16="http://schemas.microsoft.com/office/drawing/2014/main" id="{8CBC93F0-9F59-4FBD-AD0A-FFACCC3F5AEA}"/>
              </a:ext>
            </a:extLst>
          </p:cNvPr>
          <p:cNvSpPr/>
          <p:nvPr/>
        </p:nvSpPr>
        <p:spPr bwMode="auto">
          <a:xfrm>
            <a:off x="6876966" y="3823936"/>
            <a:ext cx="428374" cy="376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00456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1828800"/>
            <a:ext cx="8153400" cy="33840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True: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line = input()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==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print("Loop")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076" y="3377133"/>
            <a:ext cx="4358265" cy="1093612"/>
          </a:xfrm>
          <a:prstGeom prst="wedgeRoundRectCallout">
            <a:avLst>
              <a:gd name="adj1" fmla="val -60105"/>
              <a:gd name="adj2" fmla="val -323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61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 текст(низ)</a:t>
            </a:r>
          </a:p>
          <a:p>
            <a:pPr lvl="1"/>
            <a:r>
              <a:rPr lang="bg-BG" dirty="0"/>
              <a:t>Приключва четенето когато получи командата "</a:t>
            </a:r>
            <a:r>
              <a:rPr lang="en-US" dirty="0"/>
              <a:t>Stop</a:t>
            </a:r>
            <a:r>
              <a:rPr lang="bg-BG" dirty="0"/>
              <a:t>"</a:t>
            </a:r>
          </a:p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условие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F14F280-D196-44D1-BE37-3C6A70F9AF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FACEAA3-3C4D-4328-BA4F-A771F476D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36" y="3886201"/>
            <a:ext cx="2176672" cy="26455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42DEB2C5-A593-42F9-A1DB-4ECBB3770AD4}"/>
              </a:ext>
            </a:extLst>
          </p:cNvPr>
          <p:cNvSpPr/>
          <p:nvPr/>
        </p:nvSpPr>
        <p:spPr>
          <a:xfrm>
            <a:off x="5872152" y="5076556"/>
            <a:ext cx="447696" cy="30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48E6B8E1-3DF2-41B7-9FBD-E893E2455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92" y="4258968"/>
            <a:ext cx="2176672" cy="198943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</p:txBody>
      </p:sp>
    </p:spTree>
    <p:extLst>
      <p:ext uri="{BB962C8B-B14F-4D97-AF65-F5344CB8AC3E}">
        <p14:creationId xmlns:p14="http://schemas.microsoft.com/office/powerpoint/2010/main" val="316550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743" y="1951896"/>
            <a:ext cx="4624514" cy="33239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 True: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line =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if line ==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Stop":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print(line)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4112D6E-8536-49DD-B15F-EE4A80B53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64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89B516-1173-4709-86D7-F84ECEE297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12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43DB74-0170-4194-9763-3F41532AF0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7951BB1-F557-4E65-91F5-D0A9D49F457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pPr marL="514350" indent="-514350"/>
            <a:r>
              <a:rPr lang="bg-BG" sz="3400" dirty="0"/>
              <a:t>Преговор</a:t>
            </a:r>
            <a:endParaRPr lang="en-US" dirty="0"/>
          </a:p>
          <a:p>
            <a:pPr marL="514350" indent="-514350"/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Конструкция</a:t>
            </a:r>
            <a:endParaRPr lang="en-US" dirty="0"/>
          </a:p>
          <a:p>
            <a:pPr marL="819096" lvl="1" indent="-514350"/>
            <a:r>
              <a:rPr lang="bg-BG" dirty="0">
                <a:latin typeface="+mj-lt"/>
              </a:rPr>
              <a:t>Безкраен </a:t>
            </a:r>
            <a:r>
              <a:rPr lang="en-US" dirty="0">
                <a:latin typeface="+mj-lt"/>
              </a:rPr>
              <a:t>while</a:t>
            </a:r>
            <a:r>
              <a:rPr lang="bg-BG" dirty="0">
                <a:latin typeface="+mj-lt"/>
              </a:rPr>
              <a:t> цикъл</a:t>
            </a:r>
            <a:endParaRPr lang="en-US" dirty="0">
              <a:latin typeface="+mj-lt"/>
            </a:endParaRPr>
          </a:p>
          <a:p>
            <a:pPr marL="819096" lvl="1" indent="-514350"/>
            <a:r>
              <a:rPr lang="bg-BG" dirty="0"/>
              <a:t>Прекъсване на цикъл</a:t>
            </a:r>
            <a:r>
              <a:rPr lang="en-US" dirty="0"/>
              <a:t>	</a:t>
            </a:r>
            <a:endParaRPr lang="bg-BG" dirty="0"/>
          </a:p>
          <a:p>
            <a:pPr marL="819096" lvl="1" indent="-514350"/>
            <a:r>
              <a:rPr lang="bg-BG" dirty="0"/>
              <a:t>Продължаване на цикъл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6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9858" y="1693043"/>
            <a:ext cx="6052284" cy="369331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username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data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data != password: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data = input()</a:t>
            </a:r>
            <a:endParaRPr lang="pt-BR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print(f"Welcome: {username}!")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28B3F92-E422-4660-97C5-9467F2ED66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692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 цели числа</a:t>
            </a:r>
          </a:p>
          <a:p>
            <a:pPr lvl="1"/>
            <a:r>
              <a:rPr lang="bg-BG" sz="2800" dirty="0"/>
              <a:t>Приключва четенето когато получи сума равна на първоначално въведеното число</a:t>
            </a:r>
            <a:endParaRPr lang="en-US" sz="2800" dirty="0"/>
          </a:p>
          <a:p>
            <a:pPr lvl="1"/>
            <a:r>
              <a:rPr lang="bg-BG" sz="2800" dirty="0"/>
              <a:t>Извежда сумата на всички прочетени числа</a:t>
            </a:r>
          </a:p>
          <a:p>
            <a:r>
              <a:rPr lang="bg-BG" sz="2800" dirty="0"/>
              <a:t>Примерен вход и изход:</a:t>
            </a:r>
          </a:p>
          <a:p>
            <a:pPr lvl="1"/>
            <a:endParaRPr lang="en-US" sz="2800" dirty="0"/>
          </a:p>
          <a:p>
            <a:pPr marL="377887" lvl="1" indent="0">
              <a:buNone/>
            </a:pP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sz="2800" dirty="0"/>
          </a:p>
          <a:p>
            <a:pPr lvl="2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887" y="4134136"/>
            <a:ext cx="1147319" cy="21389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100</a:t>
            </a:r>
          </a:p>
          <a:p>
            <a:r>
              <a:rPr lang="en-US" sz="2400" b="1" dirty="0"/>
              <a:t>10</a:t>
            </a:r>
          </a:p>
          <a:p>
            <a:r>
              <a:rPr lang="en-US" sz="2400" b="1" dirty="0"/>
              <a:t>20</a:t>
            </a:r>
          </a:p>
          <a:p>
            <a:r>
              <a:rPr lang="en-US" sz="2400" b="1" dirty="0"/>
              <a:t>30</a:t>
            </a:r>
          </a:p>
          <a:p>
            <a:r>
              <a:rPr lang="en-US" sz="2400" b="1" dirty="0"/>
              <a:t>45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6705600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612" y="4957190"/>
            <a:ext cx="747589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105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9E08B-6909-4551-93E1-0EFE28FA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183" y="3854028"/>
            <a:ext cx="1147319" cy="26991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20</a:t>
            </a:r>
          </a:p>
          <a:p>
            <a:r>
              <a:rPr lang="en-US" sz="2400" b="1" dirty="0"/>
              <a:t>1</a:t>
            </a:r>
            <a:endParaRPr lang="bg-BG" sz="2400" b="1" dirty="0"/>
          </a:p>
          <a:p>
            <a:r>
              <a:rPr lang="en-US" sz="2400" b="1" dirty="0"/>
              <a:t>2</a:t>
            </a:r>
          </a:p>
          <a:p>
            <a:r>
              <a:rPr lang="en-US" sz="2400" b="1" dirty="0"/>
              <a:t>3</a:t>
            </a:r>
          </a:p>
          <a:p>
            <a:r>
              <a:rPr lang="en-US" sz="2400" b="1" dirty="0"/>
              <a:t>4</a:t>
            </a:r>
            <a:endParaRPr lang="bg-BG" sz="2400" b="1" dirty="0"/>
          </a:p>
          <a:p>
            <a:r>
              <a:rPr lang="en-US" sz="2400" b="1" dirty="0"/>
              <a:t>5</a:t>
            </a:r>
            <a:endParaRPr lang="bg-BG" sz="2400" b="1" dirty="0"/>
          </a:p>
          <a:p>
            <a:r>
              <a:rPr lang="bg-BG" sz="2400" b="1" dirty="0"/>
              <a:t>6</a:t>
            </a:r>
            <a:endParaRPr lang="en-US" sz="2400" b="1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F485882-4E01-4D7E-B206-D2092B34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908" y="4957190"/>
            <a:ext cx="54969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1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1486ED7A-EEE8-48DC-A9B0-2BDA1047B870}"/>
              </a:ext>
            </a:extLst>
          </p:cNvPr>
          <p:cNvSpPr/>
          <p:nvPr/>
        </p:nvSpPr>
        <p:spPr>
          <a:xfrm>
            <a:off x="10076312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1A6882-73EA-432D-9BA8-466616E83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776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8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846" y="1628730"/>
            <a:ext cx="5680153" cy="35394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sum =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 &lt; n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current_num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sum += current_num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</a:t>
            </a:r>
            <a:endParaRPr lang="pt-BR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3F5869-61B8-4D9F-8460-B86BAD124D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245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Редица</a:t>
            </a:r>
            <a:r>
              <a:rPr lang="ru-RU" dirty="0"/>
              <a:t>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условие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5AEF7A4-1762-494D-8836-4F51E6DE6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E4E736-E428-4C48-9163-40AE97E17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sz="3400" dirty="0"/>
              <a:t>Напишете програма, която: </a:t>
            </a:r>
          </a:p>
          <a:p>
            <a:pPr lvl="1"/>
            <a:r>
              <a:rPr lang="bg-BG" sz="3200" dirty="0"/>
              <a:t>Прочита цяло число </a:t>
            </a:r>
            <a:r>
              <a:rPr lang="en-US" sz="3200" b="1" dirty="0"/>
              <a:t>n</a:t>
            </a:r>
            <a:endParaRPr lang="bg-BG" sz="3200" b="1" dirty="0"/>
          </a:p>
          <a:p>
            <a:pPr lvl="1"/>
            <a:r>
              <a:rPr lang="bg-BG" sz="3200" dirty="0"/>
              <a:t>Отпечатва всички числа </a:t>
            </a:r>
            <a:r>
              <a:rPr lang="en-US" sz="3200" dirty="0"/>
              <a:t>≤ </a:t>
            </a:r>
            <a:r>
              <a:rPr lang="en-US" sz="3200" b="1" dirty="0">
                <a:latin typeface="Consolas" panose="020B0609020204030204" pitchFamily="49" charset="0"/>
              </a:rPr>
              <a:t>n</a:t>
            </a:r>
            <a:r>
              <a:rPr lang="bg-BG" sz="3200" dirty="0"/>
              <a:t> от редицата:</a:t>
            </a:r>
            <a:r>
              <a:rPr lang="en-US" sz="3200" dirty="0"/>
              <a:t> 1, 3, 7, 15, 31, …</a:t>
            </a:r>
          </a:p>
          <a:p>
            <a:pPr lvl="1"/>
            <a:r>
              <a:rPr lang="bg-BG" sz="3200" dirty="0"/>
              <a:t>Всяко следващо число </a:t>
            </a:r>
            <a:r>
              <a:rPr lang="en-US" sz="3200" dirty="0"/>
              <a:t>e </a:t>
            </a:r>
            <a:r>
              <a:rPr lang="bg-BG" sz="3200" dirty="0"/>
              <a:t>равно на </a:t>
            </a:r>
            <a:r>
              <a:rPr lang="bg-BG" sz="3200" b="1" dirty="0"/>
              <a:t>предишното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*</a:t>
            </a:r>
            <a:r>
              <a:rPr lang="en-US" sz="3200" dirty="0"/>
              <a:t> </a:t>
            </a:r>
            <a:r>
              <a:rPr lang="bg-BG" sz="3200" dirty="0"/>
              <a:t> 2 + 1</a:t>
            </a:r>
            <a:endParaRPr lang="en-US" sz="32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5C2984A-CB1A-4E54-B919-BFF54B1E3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518" y="4419000"/>
            <a:ext cx="9743788" cy="60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+mj-lt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314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724400" y="1784021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= 1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5937820" y="1435371"/>
            <a:ext cx="4762" cy="3249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5947346" y="2256317"/>
            <a:ext cx="9525" cy="38100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724400" y="2637317"/>
            <a:ext cx="2447924" cy="1255144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&lt;=</a:t>
            </a:r>
            <a:r>
              <a:rPr lang="bg-BG" sz="2400" dirty="0">
                <a:solidFill>
                  <a:srgbClr val="FFFFFF"/>
                </a:solidFill>
              </a:rPr>
              <a:t> </a:t>
            </a:r>
            <a:r>
              <a:rPr lang="en-GB" sz="2400" dirty="0">
                <a:solidFill>
                  <a:srgbClr val="FFFFFF"/>
                </a:solidFill>
              </a:rPr>
              <a:t>n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5942583" y="3907557"/>
            <a:ext cx="9525" cy="38100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724399" y="4303653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5928296" y="4999517"/>
            <a:ext cx="9525" cy="38100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724400" y="3264891"/>
            <a:ext cx="12700" cy="2446307"/>
          </a:xfrm>
          <a:prstGeom prst="bentConnector3">
            <a:avLst>
              <a:gd name="adj1" fmla="val 3757283"/>
            </a:avLst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737100" y="854525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24400" y="5383392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7010400" y="2792592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7172324" y="3267034"/>
            <a:ext cx="828676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8011066" y="2974466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995965" y="3716113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5C5951F9-3DE9-48DC-AE2B-CE1D6B7ECE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0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Редица</a:t>
            </a:r>
            <a:r>
              <a:rPr lang="ru-RU" dirty="0"/>
              <a:t>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81000" y="2228671"/>
            <a:ext cx="4767681" cy="24006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number = int(input())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k = 1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k &lt;= number:</a:t>
            </a:r>
            <a:endParaRPr lang="en-US" sz="30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print(k)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k = k * 2 + 1</a:t>
            </a:r>
            <a:endParaRPr lang="en-US" sz="30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87828" y="3418112"/>
            <a:ext cx="4191000" cy="970208"/>
          </a:xfrm>
          <a:prstGeom prst="wedgeRoundRectCallout">
            <a:avLst>
              <a:gd name="adj1" fmla="val -56305"/>
              <a:gd name="adj2" fmla="val -443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9F6CAF7-E579-4C40-8ADB-02C53DC59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383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E7A0E2-063B-4028-B498-A6630D734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bg-BG" sz="3500" dirty="0"/>
              <a:t>Напишете програма, която:</a:t>
            </a:r>
          </a:p>
          <a:p>
            <a:pPr lvl="1" latinLnBrk="0"/>
            <a:r>
              <a:rPr lang="bg-BG" sz="3500" dirty="0"/>
              <a:t>Чете</a:t>
            </a:r>
            <a:r>
              <a:rPr lang="en-US" sz="3500" dirty="0"/>
              <a:t> </a:t>
            </a:r>
            <a:r>
              <a:rPr lang="en-US" sz="3500" b="1" dirty="0"/>
              <a:t>n</a:t>
            </a:r>
            <a:r>
              <a:rPr lang="en-US" sz="3500" dirty="0"/>
              <a:t> –</a:t>
            </a:r>
            <a:r>
              <a:rPr lang="bg-BG" sz="3500" dirty="0"/>
              <a:t> на</a:t>
            </a:r>
            <a:r>
              <a:rPr lang="en-US" sz="3500" dirty="0"/>
              <a:t> </a:t>
            </a:r>
            <a:r>
              <a:rPr lang="bg-BG" sz="3500" dirty="0"/>
              <a:t>брой числа, които представляват вноски по банкова сметка</a:t>
            </a:r>
            <a:r>
              <a:rPr lang="en-US" sz="3500" dirty="0"/>
              <a:t> </a:t>
            </a:r>
            <a:r>
              <a:rPr lang="bg-BG" sz="3500" dirty="0"/>
              <a:t>до получаване на командата 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r>
              <a:rPr lang="en-US" sz="3500" b="1" dirty="0">
                <a:latin typeface="Consolas" panose="020B0609020204030204" pitchFamily="49" charset="0"/>
              </a:rPr>
              <a:t>NoMoreMoney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endParaRPr lang="bg-BG" sz="3500" dirty="0"/>
          </a:p>
          <a:p>
            <a:pPr lvl="1" latinLnBrk="0"/>
            <a:r>
              <a:rPr lang="bg-BG" sz="35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3500" b="1" dirty="0"/>
              <a:t>   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500" b="1" dirty="0"/>
              <a:t>{</a:t>
            </a:r>
            <a:r>
              <a:rPr lang="bg-BG" sz="3500" b="1" dirty="0"/>
              <a:t>сумата</a:t>
            </a:r>
            <a:r>
              <a:rPr lang="en-US" sz="3500" b="1" dirty="0"/>
              <a:t>} “</a:t>
            </a:r>
          </a:p>
          <a:p>
            <a:pPr lvl="1" latinLnBrk="0"/>
            <a:r>
              <a:rPr lang="bg-BG" sz="3500" dirty="0"/>
              <a:t>Ако се въведе отрицателно число да се изпише</a:t>
            </a:r>
            <a:endParaRPr lang="en-US" sz="3500" dirty="0"/>
          </a:p>
          <a:p>
            <a:pPr marL="377887" lvl="1" indent="0">
              <a:buNone/>
            </a:pPr>
            <a:r>
              <a:rPr lang="bg-BG" sz="3500" b="1" dirty="0"/>
              <a:t>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3500" b="1" dirty="0"/>
              <a:t>"</a:t>
            </a:r>
            <a:r>
              <a:rPr lang="bg-BG" sz="3500" b="1" dirty="0"/>
              <a:t> </a:t>
            </a:r>
            <a:r>
              <a:rPr lang="bg-BG" sz="3500" dirty="0"/>
              <a:t>и програмата да приключи </a:t>
            </a:r>
          </a:p>
          <a:p>
            <a:pPr lvl="1" latinLnBrk="0"/>
            <a:r>
              <a:rPr lang="bg-BG" sz="35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3500" b="1" dirty="0"/>
              <a:t>     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500" b="1" dirty="0"/>
              <a:t>{</a:t>
            </a:r>
            <a:r>
              <a:rPr lang="bg-BG" sz="3500" b="1" dirty="0"/>
              <a:t>общата сума в сметката</a:t>
            </a:r>
            <a:r>
              <a:rPr lang="en-US" sz="3500" b="1" dirty="0"/>
              <a:t>}</a:t>
            </a:r>
            <a:r>
              <a:rPr lang="bg-BG" sz="3500" b="1" dirty="0"/>
              <a:t>"</a:t>
            </a:r>
            <a:endParaRPr lang="en-US" sz="3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3587E6-5FCA-41D4-816C-3BB3632B1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989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Баланс на сметка – условие(3)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F5C2FA9-BE95-4179-AB27-012182F343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888990D-11EA-42D7-8781-52F46CCF0B3F}"/>
              </a:ext>
            </a:extLst>
          </p:cNvPr>
          <p:cNvSpPr/>
          <p:nvPr/>
        </p:nvSpPr>
        <p:spPr>
          <a:xfrm>
            <a:off x="4414155" y="2836149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6F86A76C-D650-4764-9E30-4ABB476E0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2250471"/>
            <a:ext cx="3931515" cy="1524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A3F4B8E5-73CD-4B59-BC30-7D2EF3B7D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438" y="4378934"/>
            <a:ext cx="1318092" cy="14884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4919787F-5612-48D6-9D92-60348F918B7B}"/>
              </a:ext>
            </a:extLst>
          </p:cNvPr>
          <p:cNvSpPr/>
          <p:nvPr/>
        </p:nvSpPr>
        <p:spPr>
          <a:xfrm>
            <a:off x="4414155" y="4946844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57D326AA-F0A6-4D0A-BDA4-D7A2EF36B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148" y="4378933"/>
            <a:ext cx="3909618" cy="14884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E3D3F04-58D0-4EBE-AE62-0A7229287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286001"/>
            <a:ext cx="2043530" cy="14884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</p:spTree>
    <p:extLst>
      <p:ext uri="{BB962C8B-B14F-4D97-AF65-F5344CB8AC3E}">
        <p14:creationId xmlns:p14="http://schemas.microsoft.com/office/powerpoint/2010/main" val="249485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1" grpId="0" animBg="1"/>
      <p:bldP spid="22" grpId="0" animBg="1"/>
      <p:bldP spid="23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754029" y="570793"/>
            <a:ext cx="2514600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5895" y="1104193"/>
            <a:ext cx="5434" cy="32765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89040" y="1431845"/>
            <a:ext cx="2033711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0.0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5895" y="2193846"/>
            <a:ext cx="5434" cy="33201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881000" y="2525864"/>
            <a:ext cx="2230604" cy="1120472"/>
            <a:chOff x="4879411" y="2525864"/>
            <a:chExt cx="2230604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79411" y="2844000"/>
              <a:ext cx="2200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inpt !=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29" y="3646336"/>
            <a:ext cx="9632" cy="382974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603" y="3086101"/>
            <a:ext cx="1231856" cy="11097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5885" y="3431379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8062" y="265472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63661" y="4029310"/>
            <a:ext cx="2514600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0310" y="3844361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62" y="4715110"/>
            <a:ext cx="15967" cy="3231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056" y="50382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5037" y="52103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7843" y="5678874"/>
            <a:ext cx="733213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91256" y="5233090"/>
            <a:ext cx="725547" cy="5075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dirty="0"/>
              <a:t>false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5558" y="5093430"/>
            <a:ext cx="2344681" cy="1170889"/>
            <a:chOff x="1833070" y="4091945"/>
            <a:chExt cx="2344681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179888" cy="1795622"/>
              <a:chOff x="1843231" y="3930890"/>
              <a:chExt cx="2274661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907617" y="5222660"/>
                <a:ext cx="2079255" cy="841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Consolas" pitchFamily="49" charset="0"/>
                  </a:rPr>
                  <a:t>inpt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587923"/>
                <a:ext cx="2102244" cy="841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092820"/>
              <a:ext cx="2344681" cy="7079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5813" y="3178188"/>
            <a:ext cx="2007329" cy="1823157"/>
          </a:xfrm>
          <a:prstGeom prst="bentConnector2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8092686" y="2754297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801" y="3440098"/>
            <a:ext cx="2183751" cy="2238777"/>
          </a:xfrm>
          <a:prstGeom prst="bentConnector2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">
            <a:extLst>
              <a:ext uri="{FF2B5EF4-FFF2-40B4-BE49-F238E27FC236}">
                <a16:creationId xmlns:a16="http://schemas.microsoft.com/office/drawing/2014/main" id="{1883AC71-F616-4E3C-9F19-9DC8E2793B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5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решение</a:t>
            </a:r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226000" y="1449000"/>
            <a:ext cx="7455720" cy="452488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no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inpt = input()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balance = 0.0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inpt != "NoMoreMoney":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  amount = float(inpt)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 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amount &lt; 0: 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     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Print output and exit the loop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  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  balance += amount</a:t>
            </a:r>
            <a:endParaRPr lang="en-US" sz="2400" dirty="0"/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  print(f"Increase: {amount:.2f}")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inpt = input()</a:t>
            </a:r>
          </a:p>
          <a:p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print(f"Total: {balance:.2f}")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3CFBC95-6D4F-470D-AD73-09BF038DE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882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F3F2-A4B6-40F8-9100-D2828C2A4F9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94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94307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последователни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Stop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най-голямото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пример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49297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61397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39484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3937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89674" y="5220273"/>
            <a:ext cx="792379" cy="5763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064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6D748AC1-4A1F-4D7F-89B2-1A8352A83A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74" y="1437509"/>
            <a:ext cx="967122" cy="1233320"/>
          </a:xfrm>
          <a:prstGeom prst="rect">
            <a:avLst/>
          </a:prstGeom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A03C9C7D-81B8-4BFF-A97B-8F7DC6942D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5" y="2661305"/>
            <a:ext cx="597509" cy="892433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B8AA65F4-1F1D-4611-93C1-4F8ABC01E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50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11000" y="1674000"/>
            <a:ext cx="4140901" cy="41549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input = input()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 = -10000000000000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input != "Stop":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num = int(input)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num &gt; max: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max = num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input = input()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print(max)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FC43B4D-C247-491A-A3D1-7924C4ED40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450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016015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последователни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Stop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най-малкото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условие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0244" y="5277583"/>
            <a:ext cx="788756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89022" y="5263366"/>
            <a:ext cx="792379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11411" y="5352376"/>
            <a:ext cx="4308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1878" y="5241572"/>
            <a:ext cx="780922" cy="4919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7400" y="5325670"/>
            <a:ext cx="40877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8109" y="5371135"/>
            <a:ext cx="40094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6232FAB1-E8BB-4524-AA9C-AF0EE1AB1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401" y="2494612"/>
            <a:ext cx="773743" cy="1239188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510C2ACC-86AE-4C15-9CAB-EA4927C4D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130" y="1542113"/>
            <a:ext cx="891270" cy="1279335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A2262D9-7203-4482-905C-0E899F7B0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6B0FC36E-6F84-4810-A74F-0F5DF0B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8005BF8-1EA4-4FCC-8788-34D6C8B7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2B93BF7-821A-4522-A414-93837D2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82410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18" grpId="0" animBg="1"/>
      <p:bldP spid="22" grpId="0" animBg="1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1000" y="1858600"/>
            <a:ext cx="1092203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input()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 = 10000000000000</a:t>
            </a:r>
          </a:p>
          <a:p>
            <a:endParaRPr lang="en-US" sz="2800" b="1" dirty="0">
              <a:solidFill>
                <a:schemeClr val="bg1"/>
              </a:solidFill>
              <a:latin typeface="Consolas"/>
            </a:endParaRP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!= "Stop":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Use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 the previous problem</a:t>
            </a:r>
          </a:p>
          <a:p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print(min)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E655631-69CF-4857-ACB1-4C98E7EAB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9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преминава към следващата итерация на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091000" y="2601502"/>
            <a:ext cx="4228423" cy="33239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i = 0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i &lt; 10: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if i % 2 == 0: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    i += 1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continue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print(i)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i += 1</a:t>
            </a:r>
            <a:endParaRPr lang="nn-NO" sz="3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75FFE32-EDB1-4731-9766-94FB5CAF95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041A47D-8EF2-4E7C-B19E-80EACC4C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447" y="3013454"/>
            <a:ext cx="2019300" cy="25000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9" name="Right Arrow 11">
            <a:extLst>
              <a:ext uri="{FF2B5EF4-FFF2-40B4-BE49-F238E27FC236}">
                <a16:creationId xmlns:a16="http://schemas.microsoft.com/office/drawing/2014/main" id="{B079940C-DD85-40A5-A486-A2260D67F6A1}"/>
              </a:ext>
            </a:extLst>
          </p:cNvPr>
          <p:cNvSpPr/>
          <p:nvPr/>
        </p:nvSpPr>
        <p:spPr>
          <a:xfrm>
            <a:off x="6709948" y="4052337"/>
            <a:ext cx="561974" cy="422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929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000" dirty="0"/>
              <a:t>Напишете програма, която: </a:t>
            </a:r>
          </a:p>
          <a:p>
            <a:pPr lvl="1" latinLnBrk="0"/>
            <a:r>
              <a:rPr lang="bg-BG" sz="2800" dirty="0"/>
              <a:t>Изчислява </a:t>
            </a:r>
            <a:r>
              <a:rPr lang="bg-BG" sz="2800" b="1" dirty="0"/>
              <a:t>средната оценка </a:t>
            </a:r>
            <a:r>
              <a:rPr lang="bg-BG" sz="2800" dirty="0"/>
              <a:t>на ученик от цялото му обучение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&gt;=</a:t>
            </a:r>
            <a:r>
              <a:rPr lang="en-US" sz="2600" dirty="0"/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</a:t>
            </a:r>
            <a:r>
              <a:rPr lang="en-US" sz="2600" dirty="0"/>
              <a:t> </a:t>
            </a:r>
            <a:r>
              <a:rPr lang="bg-BG" sz="2600" dirty="0"/>
              <a:t>ученикът преминава е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bg-BG" sz="2600" b="1" dirty="0">
                <a:latin typeface="+mj-lt"/>
              </a:rPr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 той ще повтори класа</a:t>
            </a:r>
          </a:p>
          <a:p>
            <a:pPr lvl="1" latinLnBrk="0"/>
            <a:r>
              <a:rPr lang="bg-BG" sz="2800" dirty="0"/>
              <a:t>Ако бъде скъсан повече от един път, програмата приключва </a:t>
            </a:r>
            <a:endParaRPr lang="en-US" sz="2800" dirty="0"/>
          </a:p>
          <a:p>
            <a:pPr lvl="2"/>
            <a:r>
              <a:rPr lang="bg-BG" sz="2600" dirty="0"/>
              <a:t>Отпечатва се името и в кой клас е изключен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bg-BG" sz="2400" b="1" dirty="0">
                <a:latin typeface="Consolas" panose="020B0609020204030204" pitchFamily="49" charset="0"/>
              </a:rPr>
              <a:t>"{име} </a:t>
            </a:r>
            <a:r>
              <a:rPr lang="en-US" sz="2400" b="1" dirty="0">
                <a:latin typeface="Consolas" panose="020B0609020204030204" pitchFamily="49" charset="0"/>
              </a:rPr>
              <a:t>has been excluded at {</a:t>
            </a:r>
            <a:r>
              <a:rPr lang="bg-BG" sz="2400" b="1" dirty="0">
                <a:latin typeface="Consolas" panose="020B0609020204030204" pitchFamily="49" charset="0"/>
              </a:rPr>
              <a:t>клас} </a:t>
            </a:r>
            <a:r>
              <a:rPr lang="en-US" sz="2400" b="1" dirty="0">
                <a:latin typeface="Consolas" panose="020B0609020204030204" pitchFamily="49" charset="0"/>
              </a:rPr>
              <a:t>grade"</a:t>
            </a:r>
          </a:p>
          <a:p>
            <a:pPr lvl="1" latinLnBrk="0"/>
            <a:r>
              <a:rPr lang="bg-BG" sz="2800" dirty="0"/>
              <a:t>При </a:t>
            </a:r>
            <a:r>
              <a:rPr lang="bg-BG" sz="2800" b="1" dirty="0"/>
              <a:t>завършване</a:t>
            </a:r>
            <a:r>
              <a:rPr lang="bg-BG" sz="2800" dirty="0"/>
              <a:t> да се отпечата</a:t>
            </a:r>
            <a:endParaRPr lang="bg-BG" sz="2400" dirty="0"/>
          </a:p>
          <a:p>
            <a:pPr marL="377887" lvl="1" indent="0">
              <a:buNone/>
            </a:pPr>
            <a:r>
              <a:rPr lang="en-US" sz="2400" dirty="0"/>
              <a:t> 	</a:t>
            </a:r>
            <a:r>
              <a:rPr lang="bg-BG" sz="2400" b="1" dirty="0">
                <a:latin typeface="Consolas" panose="020B0609020204030204" pitchFamily="49" charset="0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  <a:r>
              <a:rPr lang="bg-BG" sz="2400" b="1" dirty="0">
                <a:latin typeface="Consolas" panose="020B0609020204030204" pitchFamily="49" charset="0"/>
              </a:rPr>
              <a:t>име</a:t>
            </a:r>
            <a:r>
              <a:rPr lang="en-US" sz="2400" b="1" dirty="0">
                <a:latin typeface="Consolas" panose="020B0609020204030204" pitchFamily="49" charset="0"/>
              </a:rPr>
              <a:t>}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graduated. Average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dirty="0">
                <a:latin typeface="Consolas" panose="020B0609020204030204" pitchFamily="49" charset="0"/>
              </a:rPr>
              <a:t>: {</a:t>
            </a:r>
            <a:r>
              <a:rPr lang="bg-BG" sz="2400" b="1" dirty="0">
                <a:latin typeface="Consolas" panose="020B0609020204030204" pitchFamily="49" charset="0"/>
              </a:rPr>
              <a:t>средната оценка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  <a:r>
              <a:rPr lang="bg-BG" sz="2400" b="1" dirty="0">
                <a:latin typeface="Consolas" panose="020B0609020204030204" pitchFamily="49" charset="0"/>
              </a:rPr>
              <a:t>"</a:t>
            </a:r>
          </a:p>
          <a:p>
            <a:pPr lvl="1" latinLnBrk="0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5BDED3-582B-4D9D-AD87-616A07B0C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7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(2)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8788" y="1524000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Gosho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5.55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6633" y="377189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2200" y="3427122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90" y="1981930"/>
            <a:ext cx="1143000" cy="3884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76126" y="377216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1188" y="3431413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BCFC38A-12F1-408D-BF80-6B5E80A3B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25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решение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72373" y="1311562"/>
            <a:ext cx="8474430" cy="49082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name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grades = 1.0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sum_grades = 0.0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excluded =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/>
              </a:rPr>
              <a:t>while</a:t>
            </a:r>
            <a:r>
              <a:rPr lang="en-US" sz="2400" b="1" noProof="1">
                <a:latin typeface="Consolas"/>
              </a:rPr>
              <a:t> grades &lt;= 12: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    grade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    if grade &lt; 4.00: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#TODO: increase excluded count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 and break if is more than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     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</a:t>
            </a:r>
            <a:endParaRPr lang="en-US" sz="2400" b="1" noProof="1">
              <a:latin typeface="Consolas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add grade to sum and increase grades count</a:t>
            </a:r>
            <a:endParaRPr lang="en-US" sz="2400" b="1" noProof="1">
              <a:latin typeface="Consolas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average = sum_grades / 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print the output</a:t>
            </a:r>
            <a:endParaRPr lang="bg-BG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9388E29-15F0-4670-A1FE-033565AB4C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2" descr="C:\Users\HP\Desktop\Graduation-Transparent-Background-PNG.png">
            <a:extLst>
              <a:ext uri="{FF2B5EF4-FFF2-40B4-BE49-F238E27FC236}">
                <a16:creationId xmlns:a16="http://schemas.microsoft.com/office/drawing/2014/main" id="{288F9094-4445-46B2-87DF-76D0BDB49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06000" y="1311562"/>
            <a:ext cx="2503968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56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A510CA7E-16B7-4EE3-9F7D-C82F608154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907C3E0E-D83D-4B7F-99DE-4EA02DA8336B}"/>
              </a:ext>
            </a:extLst>
          </p:cNvPr>
          <p:cNvSpPr txBox="1">
            <a:spLocks/>
          </p:cNvSpPr>
          <p:nvPr/>
        </p:nvSpPr>
        <p:spPr>
          <a:xfrm>
            <a:off x="709427" y="1983340"/>
            <a:ext cx="8036199" cy="411813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от код с </a:t>
            </a: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200" b="1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преминем към следваща итерация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 latinLnBrk="0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40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8041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451"/>
            <a:ext cx="5339662" cy="1282549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range(2, 10, 7):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print(i)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552064" y="4095789"/>
            <a:ext cx="2993647" cy="1162012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71191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20" y="4514205"/>
              <a:ext cx="5204848" cy="1274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2... 7</a:t>
              </a:r>
              <a:endParaRPr lang="en-US" sz="40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16000" y="3100308"/>
            <a:ext cx="2554604" cy="1266985"/>
            <a:chOff x="1029573" y="3246971"/>
            <a:chExt cx="4148357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8893"/>
                <a:gd name="adj2" fmla="val 6786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29573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 </a:t>
              </a:r>
              <a:r>
                <a:rPr lang="bg-BG" dirty="0"/>
                <a:t>и </a:t>
              </a:r>
              <a:r>
                <a:rPr lang="en-US" dirty="0"/>
                <a:t>9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71930" y="2075677"/>
            <a:ext cx="2993647" cy="1266985"/>
            <a:chOff x="8967919" y="2302916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828327" y="2567120"/>
              <a:ext cx="2063662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dirty="0">
                  <a:solidFill>
                    <a:schemeClr val="bg2"/>
                  </a:solidFill>
                </a:rPr>
                <a:t>2... 10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DC7CE043-A0DF-4A1D-916E-046D51207F3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4ED7C0D5-416E-4468-B159-F4DCB45915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21195"/>
            <a:ext cx="11808021" cy="5185625"/>
          </a:xfrm>
        </p:spPr>
        <p:txBody>
          <a:bodyPr/>
          <a:lstStyle/>
          <a:p>
            <a:r>
              <a:rPr lang="en-US" dirty="0"/>
              <a:t>1.  </a:t>
            </a: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0120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285DA1-AB78-44CD-9614-80D492EE8C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795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B1F014-6518-4654-9230-F06F764CDB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8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908" y="1222199"/>
            <a:ext cx="11808021" cy="5185625"/>
          </a:xfrm>
        </p:spPr>
        <p:txBody>
          <a:bodyPr/>
          <a:lstStyle/>
          <a:p>
            <a:r>
              <a:rPr lang="en-US" dirty="0"/>
              <a:t>2.  </a:t>
            </a:r>
            <a:r>
              <a:rPr lang="bg-BG" dirty="0"/>
              <a:t>Какъв ще е резултатът от изпълнението на следния код: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452"/>
            <a:ext cx="4527700" cy="123377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range(5, 0):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print(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81901" y="1914030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86211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55561" y="2720283"/>
            <a:ext cx="3430733" cy="1295309"/>
            <a:chOff x="9009082" y="2321375"/>
            <a:chExt cx="339100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62376" y="2602409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78200" y="3876625"/>
            <a:ext cx="2837908" cy="124643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287296" y="4593846"/>
              <a:ext cx="5204849" cy="1292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5… 0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86270" y="4211892"/>
            <a:ext cx="2722115" cy="1820943"/>
            <a:chOff x="5514317" y="4659415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7525"/>
                <a:gd name="adj2" fmla="val 59586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34148" y="5397560"/>
              <a:ext cx="2188035" cy="1034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0... 5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8175530A-B1F5-442C-9C86-7095A0C07D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1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2119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bg-BG" dirty="0"/>
          </a:p>
          <a:p>
            <a:endParaRPr lang="bg-B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775764" y="3483943"/>
            <a:ext cx="2958584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8" y="4673198"/>
              <a:ext cx="5204848" cy="112315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330375" y="2567889"/>
            <a:ext cx="3382494" cy="1927074"/>
            <a:chOff x="5588556" y="463995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92297" y="4639955"/>
              <a:ext cx="3048000" cy="2438818"/>
            </a:xfrm>
            <a:prstGeom prst="wedgeEllipseCallout">
              <a:avLst>
                <a:gd name="adj1" fmla="val -55191"/>
                <a:gd name="adj2" fmla="val 45672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88556" y="5344201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97 98 99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54196" y="1989981"/>
            <a:ext cx="3200400" cy="971268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515"/>
                <a:gd name="adj2" fmla="val 7508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74338" y="2082339"/>
              <a:ext cx="4070632" cy="132465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a b 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38257" y="4885305"/>
            <a:ext cx="3441115" cy="1295309"/>
            <a:chOff x="8967919" y="2302916"/>
            <a:chExt cx="340126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>
                <a:lumMod val="60000"/>
                <a:lumOff val="40000"/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1475" y="2593970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98EC8433-F319-4B9F-9375-F30C0B48B548}"/>
              </a:ext>
            </a:extLst>
          </p:cNvPr>
          <p:cNvSpPr txBox="1">
            <a:spLocks/>
          </p:cNvSpPr>
          <p:nvPr/>
        </p:nvSpPr>
        <p:spPr>
          <a:xfrm>
            <a:off x="353300" y="2600228"/>
            <a:ext cx="5043103" cy="123377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nn-NO" sz="2800" dirty="0">
                <a:solidFill>
                  <a:schemeClr val="tx1"/>
                </a:solidFill>
              </a:rPr>
              <a:t>for i in range(97, 100):</a:t>
            </a:r>
          </a:p>
          <a:p>
            <a:pPr fontAlgn="t"/>
            <a:r>
              <a:rPr lang="nn-NO" sz="2800" dirty="0">
                <a:solidFill>
                  <a:schemeClr val="tx1"/>
                </a:solidFill>
              </a:rPr>
              <a:t>    print(chr(i))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B0725830-C52F-4DFC-B46B-15B7E720F5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7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670"/>
            <a:ext cx="5491380" cy="123377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range(0, 2, 0.5):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print(i)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9481" y="3736678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594155"/>
              <a:ext cx="5204848" cy="10252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 err="1"/>
                <a:t>TypeError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06733" y="2639391"/>
            <a:ext cx="3484267" cy="1712733"/>
            <a:chOff x="5541569" y="4570824"/>
            <a:chExt cx="3732732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1044"/>
                <a:gd name="adj2" fmla="val 56566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98492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214678" y="1965201"/>
            <a:ext cx="3895906" cy="1262937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40595"/>
                <a:gd name="adj2" fmla="val 77218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45016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5566283" y="4701453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8483A70-AC6A-4142-A50D-126CD9D268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6155810-08A7-4BF6-9B1D-0CE58ABC53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21195"/>
            <a:ext cx="11808021" cy="5185625"/>
          </a:xfrm>
        </p:spPr>
        <p:txBody>
          <a:bodyPr/>
          <a:lstStyle/>
          <a:p>
            <a:r>
              <a:rPr lang="en-US" dirty="0"/>
              <a:t>4.  </a:t>
            </a: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3392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A9AC-DDF4-401D-A66B-A855835E36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While</a:t>
            </a:r>
            <a:r>
              <a:rPr lang="bg-BG" dirty="0"/>
              <a:t> цикъл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417" y="205740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/>
              <a:t>цикли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5BAD1EE-F7AB-4B15-A367-E2D4D34C0D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6C1B76B8-D708-46CA-B30D-CC9767086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498" y="3785673"/>
            <a:ext cx="3211077" cy="158780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A4761844-C741-4555-91DC-5BEFDEAC9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000" y="3095541"/>
            <a:ext cx="1752306" cy="583772"/>
          </a:xfrm>
          <a:prstGeom prst="wedgeRoundRectCallout">
            <a:avLst>
              <a:gd name="adj1" fmla="val -45900"/>
              <a:gd name="adj2" fmla="val 9858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33" name="AutoShape 7">
            <a:extLst>
              <a:ext uri="{FF2B5EF4-FFF2-40B4-BE49-F238E27FC236}">
                <a16:creationId xmlns:a16="http://schemas.microsoft.com/office/drawing/2014/main" id="{6184FD68-ABF0-4793-8759-07E447EEC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00" y="5241337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34" name="Straight Arrow Connector 19">
            <a:extLst>
              <a:ext uri="{FF2B5EF4-FFF2-40B4-BE49-F238E27FC236}">
                <a16:creationId xmlns:a16="http://schemas.microsoft.com/office/drawing/2014/main" id="{3BE75F93-CD24-443E-9D75-F16E1275035B}"/>
              </a:ext>
            </a:extLst>
          </p:cNvPr>
          <p:cNvCxnSpPr/>
          <p:nvPr/>
        </p:nvCxnSpPr>
        <p:spPr>
          <a:xfrm>
            <a:off x="9251044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20">
            <a:extLst>
              <a:ext uri="{FF2B5EF4-FFF2-40B4-BE49-F238E27FC236}">
                <a16:creationId xmlns:a16="http://schemas.microsoft.com/office/drawing/2014/main" id="{DDBEF108-2934-49E6-8894-920A31DA4FB1}"/>
              </a:ext>
            </a:extLst>
          </p:cNvPr>
          <p:cNvSpPr/>
          <p:nvPr/>
        </p:nvSpPr>
        <p:spPr>
          <a:xfrm>
            <a:off x="8413440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6" name="TextBox 21">
            <a:extLst>
              <a:ext uri="{FF2B5EF4-FFF2-40B4-BE49-F238E27FC236}">
                <a16:creationId xmlns:a16="http://schemas.microsoft.com/office/drawing/2014/main" id="{E31BB397-1BC5-4197-A2A0-C2501A1488FD}"/>
              </a:ext>
            </a:extLst>
          </p:cNvPr>
          <p:cNvSpPr txBox="1"/>
          <p:nvPr/>
        </p:nvSpPr>
        <p:spPr>
          <a:xfrm>
            <a:off x="8620799" y="3855909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37" name="Straight Arrow Connector 22">
            <a:extLst>
              <a:ext uri="{FF2B5EF4-FFF2-40B4-BE49-F238E27FC236}">
                <a16:creationId xmlns:a16="http://schemas.microsoft.com/office/drawing/2014/main" id="{52D5C6C5-06D0-47FC-9326-BD0031C46B29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9251044" y="4751142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3">
            <a:extLst>
              <a:ext uri="{FF2B5EF4-FFF2-40B4-BE49-F238E27FC236}">
                <a16:creationId xmlns:a16="http://schemas.microsoft.com/office/drawing/2014/main" id="{A78A613D-E2F1-4D24-962D-99B083AC2A12}"/>
              </a:ext>
            </a:extLst>
          </p:cNvPr>
          <p:cNvSpPr/>
          <p:nvPr/>
        </p:nvSpPr>
        <p:spPr>
          <a:xfrm>
            <a:off x="8413440" y="5286871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39" name="TextBox 24">
            <a:extLst>
              <a:ext uri="{FF2B5EF4-FFF2-40B4-BE49-F238E27FC236}">
                <a16:creationId xmlns:a16="http://schemas.microsoft.com/office/drawing/2014/main" id="{DE48F626-6BE8-410B-8DF7-1E57FAD6F735}"/>
              </a:ext>
            </a:extLst>
          </p:cNvPr>
          <p:cNvSpPr txBox="1"/>
          <p:nvPr/>
        </p:nvSpPr>
        <p:spPr>
          <a:xfrm>
            <a:off x="8558346" y="5421461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40" name="Elbow Connector 18">
            <a:extLst>
              <a:ext uri="{FF2B5EF4-FFF2-40B4-BE49-F238E27FC236}">
                <a16:creationId xmlns:a16="http://schemas.microsoft.com/office/drawing/2014/main" id="{2364DC40-C72A-473D-89FA-C7E853FB7D63}"/>
              </a:ext>
            </a:extLst>
          </p:cNvPr>
          <p:cNvCxnSpPr>
            <a:stCxn id="38" idx="2"/>
            <a:endCxn id="35" idx="1"/>
          </p:cNvCxnSpPr>
          <p:nvPr/>
        </p:nvCxnSpPr>
        <p:spPr>
          <a:xfrm rot="5400000" flipH="1">
            <a:off x="7844656" y="4655526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9">
            <a:extLst>
              <a:ext uri="{FF2B5EF4-FFF2-40B4-BE49-F238E27FC236}">
                <a16:creationId xmlns:a16="http://schemas.microsoft.com/office/drawing/2014/main" id="{EDB83EFF-9CF2-40B0-ACFE-38805F62F93D}"/>
              </a:ext>
            </a:extLst>
          </p:cNvPr>
          <p:cNvCxnSpPr/>
          <p:nvPr/>
        </p:nvCxnSpPr>
        <p:spPr>
          <a:xfrm rot="16200000" flipH="1">
            <a:off x="9180784" y="4917253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7">
            <a:extLst>
              <a:ext uri="{FF2B5EF4-FFF2-40B4-BE49-F238E27FC236}">
                <a16:creationId xmlns:a16="http://schemas.microsoft.com/office/drawing/2014/main" id="{0E042A67-4B63-4182-8A42-0BBE513F72E4}"/>
              </a:ext>
            </a:extLst>
          </p:cNvPr>
          <p:cNvSpPr txBox="1"/>
          <p:nvPr/>
        </p:nvSpPr>
        <p:spPr>
          <a:xfrm>
            <a:off x="9341212" y="4721387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43" name="TextBox 28">
            <a:extLst>
              <a:ext uri="{FF2B5EF4-FFF2-40B4-BE49-F238E27FC236}">
                <a16:creationId xmlns:a16="http://schemas.microsoft.com/office/drawing/2014/main" id="{06EDB149-B9D6-400C-BAFF-3AAE01AF9CC4}"/>
              </a:ext>
            </a:extLst>
          </p:cNvPr>
          <p:cNvSpPr txBox="1"/>
          <p:nvPr/>
        </p:nvSpPr>
        <p:spPr>
          <a:xfrm>
            <a:off x="10021658" y="3639022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031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5" grpId="0" animBg="1"/>
      <p:bldP spid="36" grpId="0"/>
      <p:bldP spid="38" grpId="0" animBg="1"/>
      <p:bldP spid="39" grpId="0"/>
      <p:bldP spid="42" grpId="0"/>
      <p:bldP spid="43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4050</TotalTime>
  <Words>1656</Words>
  <Application>Microsoft Office PowerPoint</Application>
  <PresentationFormat>Widescreen</PresentationFormat>
  <Paragraphs>468</Paragraphs>
  <Slides>41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While цикъл</vt:lpstr>
      <vt:lpstr>While цикъл - конструкция</vt:lpstr>
      <vt:lpstr>While цикъл – пример</vt:lpstr>
      <vt:lpstr>While цикъл – пример</vt:lpstr>
      <vt:lpstr>Безкраен цикъл</vt:lpstr>
      <vt:lpstr>PowerPoint Presentation</vt:lpstr>
      <vt:lpstr>Прекратяване на цикъл</vt:lpstr>
      <vt:lpstr>Прекратяване на цикъл – пример</vt:lpstr>
      <vt:lpstr>Прекратяване на цикъл – пример</vt:lpstr>
      <vt:lpstr>Четене на текст – условие</vt:lpstr>
      <vt:lpstr>Четене на текст – решение</vt:lpstr>
      <vt:lpstr>Парола – условие</vt:lpstr>
      <vt:lpstr>Парола – решение</vt:lpstr>
      <vt:lpstr>Сума от числа – условие</vt:lpstr>
      <vt:lpstr>Сума от числа – решение</vt:lpstr>
      <vt:lpstr>Редица числа 2k + 1 – условие</vt:lpstr>
      <vt:lpstr>PowerPoint Presentation</vt:lpstr>
      <vt:lpstr>Редица числа 2k + 1 – решение</vt:lpstr>
      <vt:lpstr>Баланс на сметка – условие</vt:lpstr>
      <vt:lpstr>Баланс на сметка – условие(3)</vt:lpstr>
      <vt:lpstr>PowerPoint Presentation</vt:lpstr>
      <vt:lpstr>Баланс на сметка – решение</vt:lpstr>
      <vt:lpstr>Най-голямо число – пример</vt:lpstr>
      <vt:lpstr>Най-голямо число – решение</vt:lpstr>
      <vt:lpstr>Най-малко число – условие</vt:lpstr>
      <vt:lpstr>Най-малко число – решение</vt:lpstr>
      <vt:lpstr>Продължаване на цикъла</vt:lpstr>
      <vt:lpstr>Завършване – условие </vt:lpstr>
      <vt:lpstr>Завършване – условие (2)</vt:lpstr>
      <vt:lpstr>Завършване – решение 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Software Development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60</cp:revision>
  <dcterms:created xsi:type="dcterms:W3CDTF">2018-05-23T13:08:44Z</dcterms:created>
  <dcterms:modified xsi:type="dcterms:W3CDTF">2021-11-08T07:25:19Z</dcterms:modified>
  <cp:category>computer programming;programming;software development;software engineering</cp:category>
</cp:coreProperties>
</file>