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 id="276"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5"/>
    <p:restoredTop sz="94671"/>
  </p:normalViewPr>
  <p:slideViewPr>
    <p:cSldViewPr snapToGrid="0" snapToObjects="1">
      <p:cViewPr varScale="1">
        <p:scale>
          <a:sx n="160" d="100"/>
          <a:sy n="160" d="100"/>
        </p:scale>
        <p:origin x="182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D94A41-84B9-724B-940D-26BBE75B065B}" type="datetimeFigureOut">
              <a:rPr lang="en-US" smtClean="0"/>
              <a:t>9/18/16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A33729-FE71-9945-9026-6294D0C916CC}" type="slidenum">
              <a:rPr lang="en-US" smtClean="0"/>
              <a:t>‹#›</a:t>
            </a:fld>
            <a:endParaRPr lang="en-US"/>
          </a:p>
        </p:txBody>
      </p:sp>
    </p:spTree>
    <p:extLst>
      <p:ext uri="{BB962C8B-B14F-4D97-AF65-F5344CB8AC3E}">
        <p14:creationId xmlns:p14="http://schemas.microsoft.com/office/powerpoint/2010/main" val="8665858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DA09-684D-894D-9013-D82610BE5BD1}" type="datetimeFigureOut">
              <a:rPr lang="en-US" smtClean="0"/>
              <a:t>9/18/16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AFA949-11B6-3A40-B153-16371ACB4303}" type="slidenum">
              <a:rPr lang="en-US" smtClean="0"/>
              <a:t>‹#›</a:t>
            </a:fld>
            <a:endParaRPr lang="en-US"/>
          </a:p>
        </p:txBody>
      </p:sp>
    </p:spTree>
    <p:extLst>
      <p:ext uri="{BB962C8B-B14F-4D97-AF65-F5344CB8AC3E}">
        <p14:creationId xmlns:p14="http://schemas.microsoft.com/office/powerpoint/2010/main" val="3651029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www.scientificamerican.com</a:t>
            </a:r>
            <a:r>
              <a:rPr lang="en-US" dirty="0" smtClean="0"/>
              <a:t>/article/</a:t>
            </a:r>
            <a:r>
              <a:rPr lang="en-US" dirty="0" err="1" smtClean="0"/>
              <a:t>moore</a:t>
            </a:r>
            <a:r>
              <a:rPr lang="en-US" dirty="0" smtClean="0"/>
              <a:t>-s-law-keeps-going-defying-expectations/</a:t>
            </a:r>
            <a:endParaRPr lang="en-US" dirty="0"/>
          </a:p>
        </p:txBody>
      </p:sp>
      <p:sp>
        <p:nvSpPr>
          <p:cNvPr id="4" name="Slide Number Placeholder 3"/>
          <p:cNvSpPr>
            <a:spLocks noGrp="1"/>
          </p:cNvSpPr>
          <p:nvPr>
            <p:ph type="sldNum" sz="quarter" idx="10"/>
          </p:nvPr>
        </p:nvSpPr>
        <p:spPr/>
        <p:txBody>
          <a:bodyPr/>
          <a:lstStyle/>
          <a:p>
            <a:fld id="{2FAFA949-11B6-3A40-B153-16371ACB4303}" type="slidenum">
              <a:rPr lang="en-US" smtClean="0"/>
              <a:t>4</a:t>
            </a:fld>
            <a:endParaRPr lang="en-US"/>
          </a:p>
        </p:txBody>
      </p:sp>
    </p:spTree>
    <p:extLst>
      <p:ext uri="{BB962C8B-B14F-4D97-AF65-F5344CB8AC3E}">
        <p14:creationId xmlns:p14="http://schemas.microsoft.com/office/powerpoint/2010/main" val="294596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en.wikipedia.org</a:t>
            </a:r>
            <a:r>
              <a:rPr lang="en-US" dirty="0" smtClean="0"/>
              <a:t>/wiki/NP-complete</a:t>
            </a:r>
            <a:endParaRPr lang="en-US" dirty="0"/>
          </a:p>
        </p:txBody>
      </p:sp>
      <p:sp>
        <p:nvSpPr>
          <p:cNvPr id="4" name="Slide Number Placeholder 3"/>
          <p:cNvSpPr>
            <a:spLocks noGrp="1"/>
          </p:cNvSpPr>
          <p:nvPr>
            <p:ph type="sldNum" sz="quarter" idx="10"/>
          </p:nvPr>
        </p:nvSpPr>
        <p:spPr/>
        <p:txBody>
          <a:bodyPr/>
          <a:lstStyle/>
          <a:p>
            <a:fld id="{2FAFA949-11B6-3A40-B153-16371ACB4303}" type="slidenum">
              <a:rPr lang="en-US" smtClean="0"/>
              <a:t>20</a:t>
            </a:fld>
            <a:endParaRPr lang="en-US"/>
          </a:p>
        </p:txBody>
      </p:sp>
    </p:spTree>
    <p:extLst>
      <p:ext uri="{BB962C8B-B14F-4D97-AF65-F5344CB8AC3E}">
        <p14:creationId xmlns:p14="http://schemas.microsoft.com/office/powerpoint/2010/main" val="39873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powerpoint template cover p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itle 1"/>
          <p:cNvSpPr>
            <a:spLocks noGrp="1"/>
          </p:cNvSpPr>
          <p:nvPr>
            <p:ph type="ctrTitle"/>
          </p:nvPr>
        </p:nvSpPr>
        <p:spPr>
          <a:xfrm>
            <a:off x="685800" y="1058936"/>
            <a:ext cx="7772400" cy="1470025"/>
          </a:xfrm>
        </p:spPr>
        <p:txBody>
          <a:bodyPr/>
          <a:lstStyle>
            <a:lvl1pPr>
              <a:defRPr>
                <a:solidFill>
                  <a:schemeClr val="bg1"/>
                </a:solidFill>
              </a:defRPr>
            </a:lvl1pPr>
          </a:lstStyle>
          <a:p>
            <a:r>
              <a:rPr lang="en-US" smtClean="0">
                <a:solidFill>
                  <a:schemeClr val="bg1"/>
                </a:solidFill>
              </a:rPr>
              <a:t>Click to edit Master title style</a:t>
            </a:r>
            <a:endParaRPr lang="en-US" dirty="0">
              <a:solidFill>
                <a:schemeClr val="bg1"/>
              </a:solidFill>
            </a:endParaRPr>
          </a:p>
        </p:txBody>
      </p:sp>
      <p:sp>
        <p:nvSpPr>
          <p:cNvPr id="3" name="Text Placeholder 2"/>
          <p:cNvSpPr>
            <a:spLocks noGrp="1"/>
          </p:cNvSpPr>
          <p:nvPr>
            <p:ph type="body" sz="quarter" idx="10" hasCustomPrompt="1"/>
          </p:nvPr>
        </p:nvSpPr>
        <p:spPr>
          <a:xfrm>
            <a:off x="1710886" y="2983607"/>
            <a:ext cx="5707109" cy="1009561"/>
          </a:xfrm>
        </p:spPr>
        <p:txBody>
          <a:bodyPr anchor="ctr" anchorCtr="0"/>
          <a:lstStyle>
            <a:lvl1pPr marL="0" indent="0" algn="ctr">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subtitle</a:t>
            </a:r>
            <a:endParaRPr lang="en-US" dirty="0"/>
          </a:p>
        </p:txBody>
      </p:sp>
    </p:spTree>
    <p:extLst>
      <p:ext uri="{BB962C8B-B14F-4D97-AF65-F5344CB8AC3E}">
        <p14:creationId xmlns:p14="http://schemas.microsoft.com/office/powerpoint/2010/main" val="3896192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D222B-7BB0-EF4B-9263-CB7829F15850}"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41200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A4430B-1FF1-664B-8D02-6117BF21413D}" type="datetime1">
              <a:rPr lang="en-US" smtClean="0"/>
              <a:t>9/18/16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254790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FD207-9F07-EB4B-80CF-71E3214F0156}" type="datetime1">
              <a:rPr lang="en-US" smtClean="0"/>
              <a:t>9/18/16</a:t>
            </a:fld>
            <a:endParaRPr lang="en-US"/>
          </a:p>
        </p:txBody>
      </p:sp>
      <p:sp>
        <p:nvSpPr>
          <p:cNvPr id="4" name="Footer Placeholder 3"/>
          <p:cNvSpPr>
            <a:spLocks noGrp="1"/>
          </p:cNvSpPr>
          <p:nvPr>
            <p:ph type="ftr" sz="quarter" idx="11"/>
          </p:nvPr>
        </p:nvSpPr>
        <p:spPr/>
        <p:txBody>
          <a:bodyPr/>
          <a:lstStyle/>
          <a:p>
            <a:r>
              <a:rPr lang="en-US" smtClean="0"/>
              <a:t>© Steve Beaty and others</a:t>
            </a:r>
            <a:endParaRPr lang="en-US"/>
          </a:p>
        </p:txBody>
      </p:sp>
      <p:sp>
        <p:nvSpPr>
          <p:cNvPr id="5" name="Slide Number Placeholder 4"/>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65517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14B69-B40A-1443-9F33-F026056F2087}" type="datetime1">
              <a:rPr lang="en-US" smtClean="0"/>
              <a:t>9/18/16</a:t>
            </a:fld>
            <a:endParaRPr lang="en-US"/>
          </a:p>
        </p:txBody>
      </p:sp>
      <p:sp>
        <p:nvSpPr>
          <p:cNvPr id="3" name="Footer Placeholder 2"/>
          <p:cNvSpPr>
            <a:spLocks noGrp="1"/>
          </p:cNvSpPr>
          <p:nvPr>
            <p:ph type="ftr" sz="quarter" idx="11"/>
          </p:nvPr>
        </p:nvSpPr>
        <p:spPr/>
        <p:txBody>
          <a:bodyPr/>
          <a:lstStyle/>
          <a:p>
            <a:r>
              <a:rPr lang="en-US" smtClean="0"/>
              <a:t>© Steve Beaty and others</a:t>
            </a:r>
            <a:endParaRPr lang="en-US"/>
          </a:p>
        </p:txBody>
      </p:sp>
      <p:sp>
        <p:nvSpPr>
          <p:cNvPr id="4" name="Slide Number Placeholder 3"/>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224140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120CA3-27AF-5249-B731-FE71383F972F}"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a:t>
            </a:fld>
            <a:endParaRPr lang="en-US"/>
          </a:p>
        </p:txBody>
      </p:sp>
    </p:spTree>
    <p:extLst>
      <p:ext uri="{BB962C8B-B14F-4D97-AF65-F5344CB8AC3E}">
        <p14:creationId xmlns:p14="http://schemas.microsoft.com/office/powerpoint/2010/main" val="14487510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Content Placeholder 5" descr="powerpoint template second page.jpg"/>
          <p:cNvPicPr>
            <a:picLocks noChangeAspect="1"/>
          </p:cNvPicPr>
          <p:nvPr/>
        </p:nvPicPr>
        <p:blipFill rotWithShape="1">
          <a:blip r:embed="rId8">
            <a:extLst>
              <a:ext uri="{28A0092B-C50C-407E-A947-70E740481C1C}">
                <a14:useLocalDpi xmlns:a14="http://schemas.microsoft.com/office/drawing/2010/main" val="0"/>
              </a:ext>
            </a:extLst>
          </a:blip>
          <a:srcRect l="-10087" t="93074" r="-10087"/>
          <a:stretch/>
        </p:blipFill>
        <p:spPr>
          <a:xfrm>
            <a:off x="-624501" y="6173362"/>
            <a:ext cx="10675614" cy="461435"/>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31814" y="6220175"/>
            <a:ext cx="6995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8743C-F9A2-504B-9886-3D8C6D026892}" type="datetime1">
              <a:rPr lang="en-US" smtClean="0"/>
              <a:t>9/18/16</a:t>
            </a:fld>
            <a:endParaRPr lang="en-US"/>
          </a:p>
        </p:txBody>
      </p:sp>
      <p:sp>
        <p:nvSpPr>
          <p:cNvPr id="5" name="Footer Placeholder 4"/>
          <p:cNvSpPr>
            <a:spLocks noGrp="1"/>
          </p:cNvSpPr>
          <p:nvPr>
            <p:ph type="ftr" sz="quarter" idx="3"/>
          </p:nvPr>
        </p:nvSpPr>
        <p:spPr>
          <a:xfrm>
            <a:off x="5131366" y="622676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Steve Beaty and others</a:t>
            </a:r>
            <a:endParaRPr lang="en-US"/>
          </a:p>
        </p:txBody>
      </p:sp>
      <p:sp>
        <p:nvSpPr>
          <p:cNvPr id="6" name="Slide Number Placeholder 5"/>
          <p:cNvSpPr>
            <a:spLocks noGrp="1"/>
          </p:cNvSpPr>
          <p:nvPr>
            <p:ph type="sldNum" sz="quarter" idx="4"/>
          </p:nvPr>
        </p:nvSpPr>
        <p:spPr>
          <a:xfrm>
            <a:off x="8026966" y="6220175"/>
            <a:ext cx="6598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B0517-9B05-3B45-9009-F062EA3F6CE9}" type="slidenum">
              <a:rPr lang="en-US" smtClean="0"/>
              <a:t>‹#›</a:t>
            </a:fld>
            <a:endParaRPr lang="en-US"/>
          </a:p>
        </p:txBody>
      </p:sp>
    </p:spTree>
    <p:extLst>
      <p:ext uri="{BB962C8B-B14F-4D97-AF65-F5344CB8AC3E}">
        <p14:creationId xmlns:p14="http://schemas.microsoft.com/office/powerpoint/2010/main" val="224811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7</a:t>
            </a:r>
            <a:endParaRPr lang="en-US" dirty="0"/>
          </a:p>
        </p:txBody>
      </p:sp>
      <p:sp>
        <p:nvSpPr>
          <p:cNvPr id="3" name="Subtitle 2"/>
          <p:cNvSpPr>
            <a:spLocks noGrp="1"/>
          </p:cNvSpPr>
          <p:nvPr>
            <p:ph type="body" sz="quarter" idx="10"/>
          </p:nvPr>
        </p:nvSpPr>
        <p:spPr/>
        <p:txBody>
          <a:bodyPr>
            <a:normAutofit lnSpcReduction="10000"/>
          </a:bodyPr>
          <a:lstStyle/>
          <a:p>
            <a:r>
              <a:rPr lang="en-US" dirty="0" smtClean="0"/>
              <a:t>What Should I Know about the Sizes and Speeds of Computers?</a:t>
            </a:r>
            <a:endParaRPr lang="en-US" dirty="0"/>
          </a:p>
        </p:txBody>
      </p:sp>
    </p:spTree>
    <p:extLst>
      <p:ext uri="{BB962C8B-B14F-4D97-AF65-F5344CB8AC3E}">
        <p14:creationId xmlns:p14="http://schemas.microsoft.com/office/powerpoint/2010/main" val="2666391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a:t>
            </a:r>
            <a:endParaRPr lang="en-US" dirty="0"/>
          </a:p>
        </p:txBody>
      </p:sp>
      <p:sp>
        <p:nvSpPr>
          <p:cNvPr id="3" name="Content Placeholder 2"/>
          <p:cNvSpPr>
            <a:spLocks noGrp="1"/>
          </p:cNvSpPr>
          <p:nvPr>
            <p:ph idx="1"/>
          </p:nvPr>
        </p:nvSpPr>
        <p:spPr/>
        <p:txBody>
          <a:bodyPr/>
          <a:lstStyle/>
          <a:p>
            <a:r>
              <a:rPr lang="en-US" dirty="0" smtClean="0"/>
              <a:t>Some problems are too big for modern computers</a:t>
            </a:r>
          </a:p>
          <a:p>
            <a:r>
              <a:rPr lang="en-US" dirty="0" smtClean="0"/>
              <a:t>Some are very easy</a:t>
            </a:r>
            <a:endParaRPr lang="en-US" dirty="0"/>
          </a:p>
        </p:txBody>
      </p:sp>
      <p:sp>
        <p:nvSpPr>
          <p:cNvPr id="4" name="Date Placeholder 3"/>
          <p:cNvSpPr>
            <a:spLocks noGrp="1"/>
          </p:cNvSpPr>
          <p:nvPr>
            <p:ph type="dt" sz="half" idx="10"/>
          </p:nvPr>
        </p:nvSpPr>
        <p:spPr/>
        <p:txBody>
          <a:bodyPr/>
          <a:lstStyle/>
          <a:p>
            <a:fld id="{27FECA96-A351-4446-B9FD-4BFB4E00571E}"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10</a:t>
            </a:fld>
            <a:endParaRPr lang="en-US"/>
          </a:p>
        </p:txBody>
      </p:sp>
    </p:spTree>
    <p:extLst>
      <p:ext uri="{BB962C8B-B14F-4D97-AF65-F5344CB8AC3E}">
        <p14:creationId xmlns:p14="http://schemas.microsoft.com/office/powerpoint/2010/main" val="2250067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pic>
        <p:nvPicPr>
          <p:cNvPr id="4" name="Content Placeholder 3"/>
          <p:cNvPicPr>
            <a:picLocks noGrp="1" noChangeAspect="1"/>
          </p:cNvPicPr>
          <p:nvPr>
            <p:ph idx="1"/>
          </p:nvPr>
        </p:nvPicPr>
        <p:blipFill>
          <a:blip r:embed="rId2"/>
          <a:srcRect l="-3674" r="-3674"/>
          <a:stretch>
            <a:fillRect/>
          </a:stretch>
        </p:blipFill>
        <p:spPr/>
      </p:pic>
      <p:sp>
        <p:nvSpPr>
          <p:cNvPr id="5" name="Date Placeholder 4"/>
          <p:cNvSpPr>
            <a:spLocks noGrp="1"/>
          </p:cNvSpPr>
          <p:nvPr>
            <p:ph type="dt" sz="half" idx="10"/>
          </p:nvPr>
        </p:nvSpPr>
        <p:spPr/>
        <p:txBody>
          <a:bodyPr/>
          <a:lstStyle/>
          <a:p>
            <a:fld id="{4F3BD067-B2A5-6D4F-B65A-821CE7F5A964}" type="datetime1">
              <a:rPr lang="en-US" smtClean="0"/>
              <a:t>9/18/16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11</a:t>
            </a:fld>
            <a:endParaRPr lang="en-US"/>
          </a:p>
        </p:txBody>
      </p:sp>
    </p:spTree>
    <p:extLst>
      <p:ext uri="{BB962C8B-B14F-4D97-AF65-F5344CB8AC3E}">
        <p14:creationId xmlns:p14="http://schemas.microsoft.com/office/powerpoint/2010/main" val="5807071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Travelling Salesperson Problem</a:t>
            </a:r>
            <a:endParaRPr lang="en-US" dirty="0"/>
          </a:p>
        </p:txBody>
      </p:sp>
      <p:sp>
        <p:nvSpPr>
          <p:cNvPr id="3" name="Content Placeholder 2"/>
          <p:cNvSpPr>
            <a:spLocks noGrp="1"/>
          </p:cNvSpPr>
          <p:nvPr>
            <p:ph idx="1"/>
          </p:nvPr>
        </p:nvSpPr>
        <p:spPr/>
        <p:txBody>
          <a:bodyPr/>
          <a:lstStyle/>
          <a:p>
            <a:r>
              <a:rPr lang="en-US" dirty="0" smtClean="0"/>
              <a:t>Start at one city</a:t>
            </a:r>
          </a:p>
          <a:p>
            <a:r>
              <a:rPr lang="en-US" dirty="0" smtClean="0"/>
              <a:t>Visit some other cities</a:t>
            </a:r>
          </a:p>
          <a:p>
            <a:pPr lvl="1"/>
            <a:r>
              <a:rPr lang="en-US" dirty="0" smtClean="0"/>
              <a:t>Each only once</a:t>
            </a:r>
          </a:p>
          <a:p>
            <a:r>
              <a:rPr lang="en-US" dirty="0" smtClean="0"/>
              <a:t>Follow roads or airline routes</a:t>
            </a:r>
          </a:p>
          <a:p>
            <a:pPr lvl="1"/>
            <a:r>
              <a:rPr lang="en-US" dirty="0" smtClean="0"/>
              <a:t>With variable costs</a:t>
            </a:r>
            <a:endParaRPr lang="en-US" dirty="0"/>
          </a:p>
        </p:txBody>
      </p:sp>
      <p:sp>
        <p:nvSpPr>
          <p:cNvPr id="4" name="Date Placeholder 3"/>
          <p:cNvSpPr>
            <a:spLocks noGrp="1"/>
          </p:cNvSpPr>
          <p:nvPr>
            <p:ph type="dt" sz="half" idx="10"/>
          </p:nvPr>
        </p:nvSpPr>
        <p:spPr/>
        <p:txBody>
          <a:bodyPr/>
          <a:lstStyle/>
          <a:p>
            <a:fld id="{3E336CAC-4EC9-434B-8713-8B38A604ABA9}"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12</a:t>
            </a:fld>
            <a:endParaRPr lang="en-US"/>
          </a:p>
        </p:txBody>
      </p:sp>
    </p:spTree>
    <p:extLst>
      <p:ext uri="{BB962C8B-B14F-4D97-AF65-F5344CB8AC3E}">
        <p14:creationId xmlns:p14="http://schemas.microsoft.com/office/powerpoint/2010/main" val="19309935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rcRect t="-2377" b="-2377"/>
          <a:stretch>
            <a:fillRect/>
          </a:stretch>
        </p:blipFill>
        <p:spPr/>
      </p:pic>
      <p:sp>
        <p:nvSpPr>
          <p:cNvPr id="5" name="Date Placeholder 4"/>
          <p:cNvSpPr>
            <a:spLocks noGrp="1"/>
          </p:cNvSpPr>
          <p:nvPr>
            <p:ph type="dt" sz="half" idx="10"/>
          </p:nvPr>
        </p:nvSpPr>
        <p:spPr/>
        <p:txBody>
          <a:bodyPr/>
          <a:lstStyle/>
          <a:p>
            <a:fld id="{2A1FED82-3738-B54B-84B9-27BDEF0FC9A9}" type="datetime1">
              <a:rPr lang="en-US" smtClean="0"/>
              <a:t>9/18/16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13</a:t>
            </a:fld>
            <a:endParaRPr lang="en-US"/>
          </a:p>
        </p:txBody>
      </p:sp>
    </p:spTree>
    <p:extLst>
      <p:ext uri="{BB962C8B-B14F-4D97-AF65-F5344CB8AC3E}">
        <p14:creationId xmlns:p14="http://schemas.microsoft.com/office/powerpoint/2010/main" val="2306331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
        <p:nvSpPr>
          <p:cNvPr id="3" name="Content Placeholder 2"/>
          <p:cNvSpPr>
            <a:spLocks noGrp="1"/>
          </p:cNvSpPr>
          <p:nvPr>
            <p:ph idx="1"/>
          </p:nvPr>
        </p:nvSpPr>
        <p:spPr/>
        <p:txBody>
          <a:bodyPr/>
          <a:lstStyle/>
          <a:p>
            <a:r>
              <a:rPr lang="en-US" dirty="0" smtClean="0"/>
              <a:t>There are routes that goes through each city only once</a:t>
            </a:r>
          </a:p>
          <a:p>
            <a:r>
              <a:rPr lang="en-US" dirty="0" smtClean="0"/>
              <a:t>One can enumerate them all</a:t>
            </a:r>
          </a:p>
          <a:p>
            <a:pPr lvl="1"/>
            <a:r>
              <a:rPr lang="en-US" dirty="0" smtClean="0"/>
              <a:t>“Exhaustive search”</a:t>
            </a:r>
          </a:p>
          <a:p>
            <a:pPr lvl="1"/>
            <a:r>
              <a:rPr lang="en-US" dirty="0" err="1" smtClean="0"/>
              <a:t>Permutaitons</a:t>
            </a:r>
            <a:endParaRPr lang="en-US" dirty="0"/>
          </a:p>
        </p:txBody>
      </p:sp>
      <p:sp>
        <p:nvSpPr>
          <p:cNvPr id="4" name="Date Placeholder 3"/>
          <p:cNvSpPr>
            <a:spLocks noGrp="1"/>
          </p:cNvSpPr>
          <p:nvPr>
            <p:ph type="dt" sz="half" idx="10"/>
          </p:nvPr>
        </p:nvSpPr>
        <p:spPr/>
        <p:txBody>
          <a:bodyPr/>
          <a:lstStyle/>
          <a:p>
            <a:fld id="{9D922FDC-24EA-2040-9753-E4BD85194008}"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14</a:t>
            </a:fld>
            <a:endParaRPr lang="en-US"/>
          </a:p>
        </p:txBody>
      </p:sp>
    </p:spTree>
    <p:extLst>
      <p:ext uri="{BB962C8B-B14F-4D97-AF65-F5344CB8AC3E}">
        <p14:creationId xmlns:p14="http://schemas.microsoft.com/office/powerpoint/2010/main" val="2787285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a:t>
            </a:r>
            <a:endParaRPr lang="en-US" dirty="0"/>
          </a:p>
        </p:txBody>
      </p:sp>
      <p:sp>
        <p:nvSpPr>
          <p:cNvPr id="3" name="Content Placeholder 2"/>
          <p:cNvSpPr>
            <a:spLocks noGrp="1"/>
          </p:cNvSpPr>
          <p:nvPr>
            <p:ph idx="1"/>
          </p:nvPr>
        </p:nvSpPr>
        <p:spPr/>
        <p:txBody>
          <a:bodyPr/>
          <a:lstStyle/>
          <a:p>
            <a:r>
              <a:rPr lang="en-US" dirty="0" smtClean="0"/>
              <a:t>Starting at any city, there are n-1 cities to visit next</a:t>
            </a:r>
          </a:p>
          <a:p>
            <a:r>
              <a:rPr lang="en-US" dirty="0" smtClean="0"/>
              <a:t>At the second city, there are n-2 cities to visit next</a:t>
            </a:r>
          </a:p>
          <a:p>
            <a:r>
              <a:rPr lang="en-US" dirty="0" smtClean="0"/>
              <a:t>And so on</a:t>
            </a:r>
          </a:p>
          <a:p>
            <a:r>
              <a:rPr lang="en-US" dirty="0" smtClean="0"/>
              <a:t>(n-1)*(n-2)*(n-3)*…*3*2*1</a:t>
            </a:r>
          </a:p>
          <a:p>
            <a:r>
              <a:rPr lang="en-US" dirty="0" smtClean="0"/>
              <a:t>(n-1)!</a:t>
            </a:r>
            <a:endParaRPr lang="en-US" dirty="0"/>
          </a:p>
        </p:txBody>
      </p:sp>
      <p:sp>
        <p:nvSpPr>
          <p:cNvPr id="4" name="Date Placeholder 3"/>
          <p:cNvSpPr>
            <a:spLocks noGrp="1"/>
          </p:cNvSpPr>
          <p:nvPr>
            <p:ph type="dt" sz="half" idx="10"/>
          </p:nvPr>
        </p:nvSpPr>
        <p:spPr/>
        <p:txBody>
          <a:bodyPr/>
          <a:lstStyle/>
          <a:p>
            <a:fld id="{B63B29F5-DFCA-504F-9DCA-2DA12CC547F0}"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15</a:t>
            </a:fld>
            <a:endParaRPr lang="en-US"/>
          </a:p>
        </p:txBody>
      </p:sp>
    </p:spTree>
    <p:extLst>
      <p:ext uri="{BB962C8B-B14F-4D97-AF65-F5344CB8AC3E}">
        <p14:creationId xmlns:p14="http://schemas.microsoft.com/office/powerpoint/2010/main" val="14031767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Cities</a:t>
            </a:r>
            <a:endParaRPr lang="en-US" dirty="0"/>
          </a:p>
        </p:txBody>
      </p:sp>
      <p:sp>
        <p:nvSpPr>
          <p:cNvPr id="3" name="Content Placeholder 2"/>
          <p:cNvSpPr>
            <a:spLocks noGrp="1"/>
          </p:cNvSpPr>
          <p:nvPr>
            <p:ph idx="1"/>
          </p:nvPr>
        </p:nvSpPr>
        <p:spPr/>
        <p:txBody>
          <a:bodyPr/>
          <a:lstStyle/>
          <a:p>
            <a:r>
              <a:rPr lang="en-US" dirty="0" smtClean="0"/>
              <a:t>With 10, ~3 seconds</a:t>
            </a:r>
          </a:p>
          <a:p>
            <a:r>
              <a:rPr lang="en-US" dirty="0" smtClean="0"/>
              <a:t>With 20, 70,000+ years</a:t>
            </a:r>
            <a:endParaRPr lang="en-US" dirty="0"/>
          </a:p>
        </p:txBody>
      </p:sp>
      <p:sp>
        <p:nvSpPr>
          <p:cNvPr id="4" name="Date Placeholder 3"/>
          <p:cNvSpPr>
            <a:spLocks noGrp="1"/>
          </p:cNvSpPr>
          <p:nvPr>
            <p:ph type="dt" sz="half" idx="10"/>
          </p:nvPr>
        </p:nvSpPr>
        <p:spPr/>
        <p:txBody>
          <a:bodyPr/>
          <a:lstStyle/>
          <a:p>
            <a:fld id="{84C172F0-872D-294E-B5D9-81AC74A6692A}"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16</a:t>
            </a:fld>
            <a:endParaRPr lang="en-US"/>
          </a:p>
        </p:txBody>
      </p:sp>
    </p:spTree>
    <p:extLst>
      <p:ext uri="{BB962C8B-B14F-4D97-AF65-F5344CB8AC3E}">
        <p14:creationId xmlns:p14="http://schemas.microsoft.com/office/powerpoint/2010/main" val="4122194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Difficult?</a:t>
            </a:r>
            <a:endParaRPr lang="en-US" dirty="0"/>
          </a:p>
        </p:txBody>
      </p:sp>
      <p:sp>
        <p:nvSpPr>
          <p:cNvPr id="3" name="Content Placeholder 2"/>
          <p:cNvSpPr>
            <a:spLocks noGrp="1"/>
          </p:cNvSpPr>
          <p:nvPr>
            <p:ph idx="1"/>
          </p:nvPr>
        </p:nvSpPr>
        <p:spPr/>
        <p:txBody>
          <a:bodyPr/>
          <a:lstStyle/>
          <a:p>
            <a:r>
              <a:rPr lang="en-US" dirty="0" smtClean="0"/>
              <a:t>Polynomial or not?</a:t>
            </a:r>
          </a:p>
          <a:p>
            <a:r>
              <a:rPr lang="en-US" dirty="0" smtClean="0"/>
              <a:t>Order n, n</a:t>
            </a:r>
            <a:r>
              <a:rPr lang="en-US" baseline="30000" dirty="0" smtClean="0"/>
              <a:t>2</a:t>
            </a:r>
            <a:r>
              <a:rPr lang="en-US" dirty="0" smtClean="0"/>
              <a:t>, n</a:t>
            </a:r>
            <a:r>
              <a:rPr lang="en-US" baseline="30000" dirty="0" smtClean="0"/>
              <a:t>3</a:t>
            </a:r>
            <a:r>
              <a:rPr lang="en-US" dirty="0" smtClean="0"/>
              <a:t>, etc.</a:t>
            </a:r>
          </a:p>
          <a:p>
            <a:pPr lvl="1"/>
            <a:r>
              <a:rPr lang="en-US" dirty="0" smtClean="0"/>
              <a:t>Class P(</a:t>
            </a:r>
            <a:r>
              <a:rPr lang="en-US" dirty="0" err="1" smtClean="0"/>
              <a:t>olynomial</a:t>
            </a:r>
            <a:r>
              <a:rPr lang="en-US" dirty="0" smtClean="0"/>
              <a:t>)</a:t>
            </a:r>
          </a:p>
          <a:p>
            <a:r>
              <a:rPr lang="en-US" dirty="0" smtClean="0"/>
              <a:t>Order 2</a:t>
            </a:r>
            <a:r>
              <a:rPr lang="en-US" baseline="30000" dirty="0" smtClean="0"/>
              <a:t>n</a:t>
            </a:r>
            <a:r>
              <a:rPr lang="en-US" dirty="0" smtClean="0"/>
              <a:t>, </a:t>
            </a:r>
            <a:r>
              <a:rPr lang="en-US" dirty="0" err="1" smtClean="0"/>
              <a:t>n</a:t>
            </a:r>
            <a:r>
              <a:rPr lang="en-US" baseline="30000" dirty="0" err="1" smtClean="0"/>
              <a:t>n</a:t>
            </a:r>
            <a:r>
              <a:rPr lang="en-US" dirty="0" smtClean="0"/>
              <a:t>, n!, etc.</a:t>
            </a:r>
          </a:p>
          <a:p>
            <a:pPr lvl="1"/>
            <a:r>
              <a:rPr lang="en-US" dirty="0" smtClean="0"/>
              <a:t>Class NP</a:t>
            </a:r>
          </a:p>
          <a:p>
            <a:pPr lvl="1"/>
            <a:r>
              <a:rPr lang="en-US" dirty="0" smtClean="0"/>
              <a:t>Non-deterministic Polynomial</a:t>
            </a:r>
          </a:p>
        </p:txBody>
      </p:sp>
      <p:sp>
        <p:nvSpPr>
          <p:cNvPr id="4" name="Date Placeholder 3"/>
          <p:cNvSpPr>
            <a:spLocks noGrp="1"/>
          </p:cNvSpPr>
          <p:nvPr>
            <p:ph type="dt" sz="half" idx="10"/>
          </p:nvPr>
        </p:nvSpPr>
        <p:spPr/>
        <p:txBody>
          <a:bodyPr/>
          <a:lstStyle/>
          <a:p>
            <a:fld id="{8CB8513C-0EED-C842-B050-CE7D36FAEC3B}"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17</a:t>
            </a:fld>
            <a:endParaRPr lang="en-US"/>
          </a:p>
        </p:txBody>
      </p:sp>
    </p:spTree>
    <p:extLst>
      <p:ext uri="{BB962C8B-B14F-4D97-AF65-F5344CB8AC3E}">
        <p14:creationId xmlns:p14="http://schemas.microsoft.com/office/powerpoint/2010/main" val="14326901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Diagram</a:t>
            </a:r>
            <a:endParaRPr lang="en-US" dirty="0"/>
          </a:p>
        </p:txBody>
      </p:sp>
      <p:pic>
        <p:nvPicPr>
          <p:cNvPr id="6" name="Content Placeholder 5" descr="1024px-P_np_np-complete_np-hard.svg.png"/>
          <p:cNvPicPr>
            <a:picLocks noGrp="1" noChangeAspect="1"/>
          </p:cNvPicPr>
          <p:nvPr>
            <p:ph idx="1"/>
          </p:nvPr>
        </p:nvPicPr>
        <p:blipFill>
          <a:blip r:embed="rId2">
            <a:extLst>
              <a:ext uri="{28A0092B-C50C-407E-A947-70E740481C1C}">
                <a14:useLocalDpi xmlns:a14="http://schemas.microsoft.com/office/drawing/2010/main" val="0"/>
              </a:ext>
            </a:extLst>
          </a:blip>
          <a:srcRect l="-74862" r="-74862"/>
          <a:stretch>
            <a:fillRect/>
          </a:stretch>
        </p:blipFill>
        <p:spPr/>
      </p:pic>
      <p:sp>
        <p:nvSpPr>
          <p:cNvPr id="7" name="Date Placeholder 6"/>
          <p:cNvSpPr>
            <a:spLocks noGrp="1"/>
          </p:cNvSpPr>
          <p:nvPr>
            <p:ph type="dt" sz="half" idx="10"/>
          </p:nvPr>
        </p:nvSpPr>
        <p:spPr/>
        <p:txBody>
          <a:bodyPr/>
          <a:lstStyle/>
          <a:p>
            <a:fld id="{8AE072BB-55C9-5B48-8BC5-B676A6136843}" type="datetime1">
              <a:rPr lang="en-US" smtClean="0"/>
              <a:t>9/18/16</a:t>
            </a:fld>
            <a:endParaRPr lang="en-US"/>
          </a:p>
        </p:txBody>
      </p:sp>
      <p:sp>
        <p:nvSpPr>
          <p:cNvPr id="8" name="Footer Placeholder 7"/>
          <p:cNvSpPr>
            <a:spLocks noGrp="1"/>
          </p:cNvSpPr>
          <p:nvPr>
            <p:ph type="ftr" sz="quarter" idx="11"/>
          </p:nvPr>
        </p:nvSpPr>
        <p:spPr/>
        <p:txBody>
          <a:bodyPr/>
          <a:lstStyle/>
          <a:p>
            <a:r>
              <a:rPr lang="en-US" smtClean="0"/>
              <a:t>© Steve Beaty and others</a:t>
            </a:r>
            <a:endParaRPr lang="en-US"/>
          </a:p>
        </p:txBody>
      </p:sp>
      <p:sp>
        <p:nvSpPr>
          <p:cNvPr id="9" name="Slide Number Placeholder 8"/>
          <p:cNvSpPr>
            <a:spLocks noGrp="1"/>
          </p:cNvSpPr>
          <p:nvPr>
            <p:ph type="sldNum" sz="quarter" idx="12"/>
          </p:nvPr>
        </p:nvSpPr>
        <p:spPr/>
        <p:txBody>
          <a:bodyPr/>
          <a:lstStyle/>
          <a:p>
            <a:fld id="{5E5B0517-9B05-3B45-9009-F062EA3F6CE9}" type="slidenum">
              <a:rPr lang="en-US" smtClean="0"/>
              <a:t>18</a:t>
            </a:fld>
            <a:endParaRPr lang="en-US"/>
          </a:p>
        </p:txBody>
      </p:sp>
    </p:spTree>
    <p:extLst>
      <p:ext uri="{BB962C8B-B14F-4D97-AF65-F5344CB8AC3E}">
        <p14:creationId xmlns:p14="http://schemas.microsoft.com/office/powerpoint/2010/main" val="2520673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NP -- class </a:t>
            </a:r>
            <a:r>
              <a:rPr lang="en-US" dirty="0"/>
              <a:t>of computational problems for which a given solution can be verified as a solution in polynomial time by a deterministic Turing machine.</a:t>
            </a:r>
          </a:p>
          <a:p>
            <a:r>
              <a:rPr lang="en-US" dirty="0"/>
              <a:t>NP-</a:t>
            </a:r>
            <a:r>
              <a:rPr lang="en-US" dirty="0" smtClean="0"/>
              <a:t>hard -- class </a:t>
            </a:r>
            <a:r>
              <a:rPr lang="en-US" dirty="0"/>
              <a:t>of problems which are at least as hard as the hardest problems in NP. Problems that are NP-hard do not have to be elements of NP; indeed, they may not even be </a:t>
            </a:r>
            <a:r>
              <a:rPr lang="en-US" i="1" dirty="0"/>
              <a:t>decidable</a:t>
            </a:r>
            <a:r>
              <a:rPr lang="en-US" dirty="0"/>
              <a:t>.</a:t>
            </a:r>
          </a:p>
          <a:p>
            <a:r>
              <a:rPr lang="en-US" dirty="0"/>
              <a:t>NP-</a:t>
            </a:r>
            <a:r>
              <a:rPr lang="en-US" dirty="0" smtClean="0"/>
              <a:t>complete -- class </a:t>
            </a:r>
            <a:r>
              <a:rPr lang="en-US" dirty="0"/>
              <a:t>of problems which contains the hardest problems in NP. Each NP-complete problem has to be in NP.</a:t>
            </a:r>
          </a:p>
        </p:txBody>
      </p:sp>
      <p:sp>
        <p:nvSpPr>
          <p:cNvPr id="4" name="Date Placeholder 3"/>
          <p:cNvSpPr>
            <a:spLocks noGrp="1"/>
          </p:cNvSpPr>
          <p:nvPr>
            <p:ph type="dt" sz="half" idx="10"/>
          </p:nvPr>
        </p:nvSpPr>
        <p:spPr/>
        <p:txBody>
          <a:bodyPr/>
          <a:lstStyle/>
          <a:p>
            <a:fld id="{FEDA17CE-FEE3-0341-9716-E4CE742F0B2E}"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19</a:t>
            </a:fld>
            <a:endParaRPr lang="en-US"/>
          </a:p>
        </p:txBody>
      </p:sp>
    </p:spTree>
    <p:extLst>
      <p:ext uri="{BB962C8B-B14F-4D97-AF65-F5344CB8AC3E}">
        <p14:creationId xmlns:p14="http://schemas.microsoft.com/office/powerpoint/2010/main" val="6637575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Gordon Moore</a:t>
            </a:r>
            <a:endParaRPr lang="en-US" dirty="0"/>
          </a:p>
        </p:txBody>
      </p:sp>
      <p:sp>
        <p:nvSpPr>
          <p:cNvPr id="3" name="Content Placeholder 2"/>
          <p:cNvSpPr>
            <a:spLocks noGrp="1"/>
          </p:cNvSpPr>
          <p:nvPr>
            <p:ph idx="1"/>
          </p:nvPr>
        </p:nvSpPr>
        <p:spPr/>
        <p:txBody>
          <a:bodyPr/>
          <a:lstStyle/>
          <a:p>
            <a:r>
              <a:rPr lang="en-US" dirty="0" smtClean="0"/>
              <a:t>Observed that integrated circuit doubled in density every year from 1959 to 1965</a:t>
            </a:r>
          </a:p>
          <a:p>
            <a:r>
              <a:rPr lang="en-US" dirty="0" smtClean="0"/>
              <a:t>Predicted the same would occur for another 10 years</a:t>
            </a:r>
          </a:p>
          <a:p>
            <a:r>
              <a:rPr lang="en-US" dirty="0" smtClean="0"/>
              <a:t>Has been approximately correct, though tread has slowed</a:t>
            </a:r>
          </a:p>
          <a:p>
            <a:r>
              <a:rPr lang="en-US" dirty="0" smtClean="0"/>
              <a:t>An observation, not a physical law</a:t>
            </a:r>
            <a:endParaRPr lang="en-US" dirty="0"/>
          </a:p>
        </p:txBody>
      </p:sp>
      <p:sp>
        <p:nvSpPr>
          <p:cNvPr id="4" name="Date Placeholder 3"/>
          <p:cNvSpPr>
            <a:spLocks noGrp="1"/>
          </p:cNvSpPr>
          <p:nvPr>
            <p:ph type="dt" sz="half" idx="10"/>
          </p:nvPr>
        </p:nvSpPr>
        <p:spPr/>
        <p:txBody>
          <a:bodyPr/>
          <a:lstStyle/>
          <a:p>
            <a:fld id="{9C2F948D-C809-9141-AD85-292588EADE06}"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a:t>
            </a:fld>
            <a:endParaRPr lang="en-US"/>
          </a:p>
        </p:txBody>
      </p:sp>
    </p:spTree>
    <p:extLst>
      <p:ext uri="{BB962C8B-B14F-4D97-AF65-F5344CB8AC3E}">
        <p14:creationId xmlns:p14="http://schemas.microsoft.com/office/powerpoint/2010/main" val="5806500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NP-Complete</a:t>
            </a:r>
            <a:endParaRPr lang="en-US" dirty="0"/>
          </a:p>
        </p:txBody>
      </p:sp>
      <p:pic>
        <p:nvPicPr>
          <p:cNvPr id="4" name="Content Placeholder 3"/>
          <p:cNvPicPr>
            <a:picLocks noGrp="1" noChangeAspect="1"/>
          </p:cNvPicPr>
          <p:nvPr>
            <p:ph idx="1"/>
          </p:nvPr>
        </p:nvPicPr>
        <p:blipFill>
          <a:blip r:embed="rId3"/>
          <a:srcRect l="-50007" r="-50007"/>
          <a:stretch>
            <a:fillRect/>
          </a:stretch>
        </p:blipFill>
        <p:spPr/>
      </p:pic>
      <p:sp>
        <p:nvSpPr>
          <p:cNvPr id="5" name="Date Placeholder 4"/>
          <p:cNvSpPr>
            <a:spLocks noGrp="1"/>
          </p:cNvSpPr>
          <p:nvPr>
            <p:ph type="dt" sz="half" idx="10"/>
          </p:nvPr>
        </p:nvSpPr>
        <p:spPr/>
        <p:txBody>
          <a:bodyPr/>
          <a:lstStyle/>
          <a:p>
            <a:fld id="{403FB7A8-FED0-4A4C-B908-0F0B5483124E}" type="datetime1">
              <a:rPr lang="en-US" smtClean="0"/>
              <a:t>9/18/16</a:t>
            </a:fld>
            <a:endParaRPr lang="en-US"/>
          </a:p>
        </p:txBody>
      </p:sp>
      <p:sp>
        <p:nvSpPr>
          <p:cNvPr id="6" name="Footer Placeholder 5"/>
          <p:cNvSpPr>
            <a:spLocks noGrp="1"/>
          </p:cNvSpPr>
          <p:nvPr>
            <p:ph type="ftr" sz="quarter" idx="11"/>
          </p:nvPr>
        </p:nvSpPr>
        <p:spPr/>
        <p:txBody>
          <a:bodyPr/>
          <a:lstStyle/>
          <a:p>
            <a:r>
              <a:rPr lang="en-US" smtClean="0"/>
              <a:t>© Steve Beaty and others</a:t>
            </a:r>
            <a:endParaRPr lang="en-US"/>
          </a:p>
        </p:txBody>
      </p:sp>
      <p:sp>
        <p:nvSpPr>
          <p:cNvPr id="7" name="Slide Number Placeholder 6"/>
          <p:cNvSpPr>
            <a:spLocks noGrp="1"/>
          </p:cNvSpPr>
          <p:nvPr>
            <p:ph type="sldNum" sz="quarter" idx="12"/>
          </p:nvPr>
        </p:nvSpPr>
        <p:spPr/>
        <p:txBody>
          <a:bodyPr/>
          <a:lstStyle/>
          <a:p>
            <a:fld id="{5E5B0517-9B05-3B45-9009-F062EA3F6CE9}" type="slidenum">
              <a:rPr lang="en-US" smtClean="0"/>
              <a:t>20</a:t>
            </a:fld>
            <a:endParaRPr lang="en-US"/>
          </a:p>
        </p:txBody>
      </p:sp>
    </p:spTree>
    <p:extLst>
      <p:ext uri="{BB962C8B-B14F-4D97-AF65-F5344CB8AC3E}">
        <p14:creationId xmlns:p14="http://schemas.microsoft.com/office/powerpoint/2010/main" val="3691935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 NP?</a:t>
            </a:r>
            <a:endParaRPr lang="en-US" dirty="0"/>
          </a:p>
        </p:txBody>
      </p:sp>
      <p:sp>
        <p:nvSpPr>
          <p:cNvPr id="3" name="Content Placeholder 2"/>
          <p:cNvSpPr>
            <a:spLocks noGrp="1"/>
          </p:cNvSpPr>
          <p:nvPr>
            <p:ph idx="1"/>
          </p:nvPr>
        </p:nvSpPr>
        <p:spPr/>
        <p:txBody>
          <a:bodyPr/>
          <a:lstStyle/>
          <a:p>
            <a:r>
              <a:rPr lang="en-US" dirty="0" smtClean="0"/>
              <a:t>Hasn’t been proven</a:t>
            </a:r>
          </a:p>
          <a:p>
            <a:r>
              <a:rPr lang="en-US" dirty="0" smtClean="0"/>
              <a:t>NP includes all P</a:t>
            </a:r>
            <a:endParaRPr lang="en-US" dirty="0"/>
          </a:p>
        </p:txBody>
      </p:sp>
      <p:sp>
        <p:nvSpPr>
          <p:cNvPr id="4" name="Date Placeholder 3"/>
          <p:cNvSpPr>
            <a:spLocks noGrp="1"/>
          </p:cNvSpPr>
          <p:nvPr>
            <p:ph type="dt" sz="half" idx="10"/>
          </p:nvPr>
        </p:nvSpPr>
        <p:spPr/>
        <p:txBody>
          <a:bodyPr/>
          <a:lstStyle/>
          <a:p>
            <a:fld id="{5F28AB9F-902B-CE46-A9A9-2760731C968D}"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21</a:t>
            </a:fld>
            <a:endParaRPr lang="en-US"/>
          </a:p>
        </p:txBody>
      </p:sp>
    </p:spTree>
    <p:extLst>
      <p:ext uri="{BB962C8B-B14F-4D97-AF65-F5344CB8AC3E}">
        <p14:creationId xmlns:p14="http://schemas.microsoft.com/office/powerpoint/2010/main" val="7610958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Chess</a:t>
            </a:r>
            <a:endParaRPr lang="en-US" dirty="0"/>
          </a:p>
        </p:txBody>
      </p:sp>
      <p:sp>
        <p:nvSpPr>
          <p:cNvPr id="3" name="Content Placeholder 2"/>
          <p:cNvSpPr>
            <a:spLocks noGrp="1"/>
          </p:cNvSpPr>
          <p:nvPr>
            <p:ph idx="1"/>
          </p:nvPr>
        </p:nvSpPr>
        <p:spPr/>
        <p:txBody>
          <a:bodyPr/>
          <a:lstStyle/>
          <a:p>
            <a:r>
              <a:rPr lang="en-US" dirty="0" smtClean="0"/>
              <a:t>Generate all possible moves and evaluate</a:t>
            </a:r>
          </a:p>
          <a:p>
            <a:r>
              <a:rPr lang="en-US" dirty="0" smtClean="0"/>
              <a:t>For the best moves, look at what opponent would do</a:t>
            </a:r>
          </a:p>
          <a:p>
            <a:r>
              <a:rPr lang="en-US" dirty="0" smtClean="0"/>
              <a:t>A ply is one move</a:t>
            </a:r>
          </a:p>
          <a:p>
            <a:pPr lvl="1"/>
            <a:r>
              <a:rPr lang="en-US" dirty="0" smtClean="0"/>
              <a:t>Two plies are you and the opponent moving</a:t>
            </a:r>
          </a:p>
          <a:p>
            <a:r>
              <a:rPr lang="en-US" dirty="0" smtClean="0"/>
              <a:t>Each ply has ~20 possible moves</a:t>
            </a:r>
          </a:p>
          <a:p>
            <a:pPr lvl="1"/>
            <a:r>
              <a:rPr lang="en-US" dirty="0" smtClean="0"/>
              <a:t>As does the response</a:t>
            </a:r>
            <a:endParaRPr lang="en-US" dirty="0"/>
          </a:p>
        </p:txBody>
      </p:sp>
      <p:sp>
        <p:nvSpPr>
          <p:cNvPr id="4" name="Date Placeholder 3"/>
          <p:cNvSpPr>
            <a:spLocks noGrp="1"/>
          </p:cNvSpPr>
          <p:nvPr>
            <p:ph type="dt" sz="half" idx="10"/>
          </p:nvPr>
        </p:nvSpPr>
        <p:spPr/>
        <p:txBody>
          <a:bodyPr/>
          <a:lstStyle/>
          <a:p>
            <a:fld id="{8896F3E0-B1EC-8244-BAC8-EC2CC45B9173}"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22</a:t>
            </a:fld>
            <a:endParaRPr lang="en-US"/>
          </a:p>
        </p:txBody>
      </p:sp>
    </p:spTree>
    <p:extLst>
      <p:ext uri="{BB962C8B-B14F-4D97-AF65-F5344CB8AC3E}">
        <p14:creationId xmlns:p14="http://schemas.microsoft.com/office/powerpoint/2010/main" val="462463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Chess</a:t>
            </a:r>
            <a:endParaRPr lang="en-US" dirty="0"/>
          </a:p>
        </p:txBody>
      </p:sp>
      <p:sp>
        <p:nvSpPr>
          <p:cNvPr id="3" name="Content Placeholder 2"/>
          <p:cNvSpPr>
            <a:spLocks noGrp="1"/>
          </p:cNvSpPr>
          <p:nvPr>
            <p:ph idx="1"/>
          </p:nvPr>
        </p:nvSpPr>
        <p:spPr/>
        <p:txBody>
          <a:bodyPr/>
          <a:lstStyle/>
          <a:p>
            <a:r>
              <a:rPr lang="en-US" dirty="0" smtClean="0"/>
              <a:t>2 plies = 20 * 20 = 400 possibilities to evaluate</a:t>
            </a:r>
          </a:p>
          <a:p>
            <a:r>
              <a:rPr lang="en-US" dirty="0" smtClean="0"/>
              <a:t>3 plies = 8000</a:t>
            </a:r>
          </a:p>
          <a:p>
            <a:r>
              <a:rPr lang="en-US" dirty="0" smtClean="0"/>
              <a:t>20</a:t>
            </a:r>
            <a:r>
              <a:rPr lang="en-US" baseline="30000" dirty="0" smtClean="0"/>
              <a:t>ply</a:t>
            </a:r>
            <a:endParaRPr lang="en-US" dirty="0" smtClean="0"/>
          </a:p>
          <a:p>
            <a:r>
              <a:rPr lang="en-US" dirty="0" smtClean="0"/>
              <a:t>Typical game = ~50 moves</a:t>
            </a:r>
          </a:p>
          <a:p>
            <a:r>
              <a:rPr lang="en-US" dirty="0" smtClean="0"/>
              <a:t>112,589,990,684,262,400,000,000,000,000,000,000,000,000,000,000,000,000,000,000,000,000 moves to evaluate</a:t>
            </a:r>
          </a:p>
          <a:p>
            <a:r>
              <a:rPr lang="en-US" dirty="0" smtClean="0"/>
              <a:t>Take longer than the age of the universe</a:t>
            </a:r>
            <a:endParaRPr lang="en-US" dirty="0"/>
          </a:p>
        </p:txBody>
      </p:sp>
      <p:sp>
        <p:nvSpPr>
          <p:cNvPr id="4" name="Date Placeholder 3"/>
          <p:cNvSpPr>
            <a:spLocks noGrp="1"/>
          </p:cNvSpPr>
          <p:nvPr>
            <p:ph type="dt" sz="half" idx="10"/>
          </p:nvPr>
        </p:nvSpPr>
        <p:spPr/>
        <p:txBody>
          <a:bodyPr/>
          <a:lstStyle/>
          <a:p>
            <a:fld id="{12048791-6CCF-FB4D-8F65-371453FE0DE2}"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23</a:t>
            </a:fld>
            <a:endParaRPr lang="en-US"/>
          </a:p>
        </p:txBody>
      </p:sp>
    </p:spTree>
    <p:extLst>
      <p:ext uri="{BB962C8B-B14F-4D97-AF65-F5344CB8AC3E}">
        <p14:creationId xmlns:p14="http://schemas.microsoft.com/office/powerpoint/2010/main" val="42639593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do?</a:t>
            </a:r>
            <a:endParaRPr lang="en-US" dirty="0"/>
          </a:p>
        </p:txBody>
      </p:sp>
      <p:sp>
        <p:nvSpPr>
          <p:cNvPr id="3" name="Content Placeholder 2"/>
          <p:cNvSpPr>
            <a:spLocks noGrp="1"/>
          </p:cNvSpPr>
          <p:nvPr>
            <p:ph idx="1"/>
          </p:nvPr>
        </p:nvSpPr>
        <p:spPr/>
        <p:txBody>
          <a:bodyPr/>
          <a:lstStyle/>
          <a:p>
            <a:r>
              <a:rPr lang="en-US" dirty="0" smtClean="0"/>
              <a:t>Approximate</a:t>
            </a:r>
          </a:p>
          <a:p>
            <a:pPr lvl="1"/>
            <a:r>
              <a:rPr lang="en-US" dirty="0" smtClean="0"/>
              <a:t>Lots of good ways to approximate</a:t>
            </a:r>
          </a:p>
          <a:p>
            <a:r>
              <a:rPr lang="en-US" dirty="0" smtClean="0"/>
              <a:t>TSP: no crossed lines</a:t>
            </a:r>
          </a:p>
          <a:p>
            <a:r>
              <a:rPr lang="en-US" dirty="0" smtClean="0"/>
              <a:t>Chess: 12 plies and knowledge of board positions</a:t>
            </a:r>
            <a:endParaRPr lang="en-US" dirty="0"/>
          </a:p>
        </p:txBody>
      </p:sp>
      <p:sp>
        <p:nvSpPr>
          <p:cNvPr id="4" name="Date Placeholder 3"/>
          <p:cNvSpPr>
            <a:spLocks noGrp="1"/>
          </p:cNvSpPr>
          <p:nvPr>
            <p:ph type="dt" sz="half" idx="10"/>
          </p:nvPr>
        </p:nvSpPr>
        <p:spPr/>
        <p:txBody>
          <a:bodyPr/>
          <a:lstStyle/>
          <a:p>
            <a:fld id="{B8914219-7542-284F-995C-CA4AB1C81DE3}"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24</a:t>
            </a:fld>
            <a:endParaRPr lang="en-US"/>
          </a:p>
        </p:txBody>
      </p:sp>
    </p:spTree>
    <p:extLst>
      <p:ext uri="{BB962C8B-B14F-4D97-AF65-F5344CB8AC3E}">
        <p14:creationId xmlns:p14="http://schemas.microsoft.com/office/powerpoint/2010/main" val="4112843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Optimal</a:t>
            </a:r>
            <a:endParaRPr lang="en-US" dirty="0"/>
          </a:p>
        </p:txBody>
      </p:sp>
      <p:sp>
        <p:nvSpPr>
          <p:cNvPr id="3" name="Content Placeholder 2"/>
          <p:cNvSpPr>
            <a:spLocks noGrp="1"/>
          </p:cNvSpPr>
          <p:nvPr>
            <p:ph idx="1"/>
          </p:nvPr>
        </p:nvSpPr>
        <p:spPr/>
        <p:txBody>
          <a:bodyPr/>
          <a:lstStyle/>
          <a:p>
            <a:r>
              <a:rPr lang="en-US" dirty="0" smtClean="0"/>
              <a:t>Computers haven’t scaled up to problem size</a:t>
            </a:r>
          </a:p>
          <a:p>
            <a:pPr lvl="1"/>
            <a:r>
              <a:rPr lang="en-US" dirty="0" smtClean="0"/>
              <a:t>Even though scaled very quickly</a:t>
            </a:r>
          </a:p>
          <a:p>
            <a:pPr lvl="1"/>
            <a:r>
              <a:rPr lang="en-US" dirty="0" smtClean="0"/>
              <a:t>Factor of two doesn’t help enough</a:t>
            </a:r>
          </a:p>
          <a:p>
            <a:r>
              <a:rPr lang="en-US" dirty="0" smtClean="0"/>
              <a:t>20x ~= 16x which take ~8 years</a:t>
            </a:r>
          </a:p>
          <a:p>
            <a:pPr lvl="1"/>
            <a:r>
              <a:rPr lang="en-US" dirty="0" smtClean="0"/>
              <a:t>One more ply a decade</a:t>
            </a:r>
            <a:endParaRPr lang="en-US" dirty="0"/>
          </a:p>
        </p:txBody>
      </p:sp>
      <p:sp>
        <p:nvSpPr>
          <p:cNvPr id="4" name="Date Placeholder 3"/>
          <p:cNvSpPr>
            <a:spLocks noGrp="1"/>
          </p:cNvSpPr>
          <p:nvPr>
            <p:ph type="dt" sz="half" idx="10"/>
          </p:nvPr>
        </p:nvSpPr>
        <p:spPr/>
        <p:txBody>
          <a:bodyPr/>
          <a:lstStyle/>
          <a:p>
            <a:fld id="{3CC9C4EF-BBA5-164A-8713-4C27C134EDB3}"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25</a:t>
            </a:fld>
            <a:endParaRPr lang="en-US"/>
          </a:p>
        </p:txBody>
      </p:sp>
    </p:spTree>
    <p:extLst>
      <p:ext uri="{BB962C8B-B14F-4D97-AF65-F5344CB8AC3E}">
        <p14:creationId xmlns:p14="http://schemas.microsoft.com/office/powerpoint/2010/main" val="4140990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Complexity</a:t>
            </a:r>
            <a:endParaRPr lang="en-US" dirty="0"/>
          </a:p>
        </p:txBody>
      </p:sp>
      <p:sp>
        <p:nvSpPr>
          <p:cNvPr id="3" name="Content Placeholder 2"/>
          <p:cNvSpPr>
            <a:spLocks noGrp="1"/>
          </p:cNvSpPr>
          <p:nvPr>
            <p:ph idx="1"/>
          </p:nvPr>
        </p:nvSpPr>
        <p:spPr/>
        <p:txBody>
          <a:bodyPr/>
          <a:lstStyle/>
          <a:p>
            <a:r>
              <a:rPr lang="en-US" dirty="0" smtClean="0"/>
              <a:t>Not all complexity in problem itself</a:t>
            </a:r>
          </a:p>
          <a:p>
            <a:r>
              <a:rPr lang="en-US" dirty="0" smtClean="0"/>
              <a:t>We are now solving problems that no one person can understand the solution</a:t>
            </a:r>
          </a:p>
          <a:p>
            <a:r>
              <a:rPr lang="en-US" dirty="0" smtClean="0"/>
              <a:t>The solutions to small problems is not the same as solutions to large problems</a:t>
            </a:r>
          </a:p>
          <a:p>
            <a:pPr lvl="1"/>
            <a:r>
              <a:rPr lang="en-US" dirty="0" smtClean="0"/>
              <a:t>More than multiplicative</a:t>
            </a:r>
          </a:p>
          <a:p>
            <a:r>
              <a:rPr lang="en-US" dirty="0" smtClean="0"/>
              <a:t>New features add complexity</a:t>
            </a:r>
          </a:p>
          <a:p>
            <a:pPr lvl="1"/>
            <a:r>
              <a:rPr lang="en-US" dirty="0" smtClean="0"/>
              <a:t>And bugs</a:t>
            </a:r>
            <a:endParaRPr lang="en-US" dirty="0"/>
          </a:p>
        </p:txBody>
      </p:sp>
      <p:sp>
        <p:nvSpPr>
          <p:cNvPr id="4" name="Date Placeholder 3"/>
          <p:cNvSpPr>
            <a:spLocks noGrp="1"/>
          </p:cNvSpPr>
          <p:nvPr>
            <p:ph type="dt" sz="half" idx="10"/>
          </p:nvPr>
        </p:nvSpPr>
        <p:spPr/>
        <p:txBody>
          <a:bodyPr/>
          <a:lstStyle/>
          <a:p>
            <a:fld id="{ECBB5F0E-EBCD-8A4C-BD32-D14EE96FAC7F}"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26</a:t>
            </a:fld>
            <a:endParaRPr lang="en-US"/>
          </a:p>
        </p:txBody>
      </p:sp>
    </p:spTree>
    <p:extLst>
      <p:ext uri="{BB962C8B-B14F-4D97-AF65-F5344CB8AC3E}">
        <p14:creationId xmlns:p14="http://schemas.microsoft.com/office/powerpoint/2010/main" val="12410599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More</a:t>
            </a:r>
            <a:endParaRPr lang="en-US" dirty="0"/>
          </a:p>
        </p:txBody>
      </p:sp>
      <p:sp>
        <p:nvSpPr>
          <p:cNvPr id="3" name="Content Placeholder 2"/>
          <p:cNvSpPr>
            <a:spLocks noGrp="1"/>
          </p:cNvSpPr>
          <p:nvPr>
            <p:ph idx="1"/>
          </p:nvPr>
        </p:nvSpPr>
        <p:spPr/>
        <p:txBody>
          <a:bodyPr/>
          <a:lstStyle/>
          <a:p>
            <a:r>
              <a:rPr lang="en-US" dirty="0" smtClean="0"/>
              <a:t>Features</a:t>
            </a:r>
          </a:p>
          <a:p>
            <a:r>
              <a:rPr lang="en-US" dirty="0" smtClean="0"/>
              <a:t>Speed</a:t>
            </a:r>
          </a:p>
          <a:p>
            <a:r>
              <a:rPr lang="en-US" dirty="0" smtClean="0"/>
              <a:t>Graphics</a:t>
            </a:r>
          </a:p>
          <a:p>
            <a:r>
              <a:rPr lang="en-US" dirty="0" smtClean="0"/>
              <a:t>Accuracy</a:t>
            </a:r>
          </a:p>
          <a:p>
            <a:r>
              <a:rPr lang="en-US" dirty="0" smtClean="0"/>
              <a:t>All have associated costs</a:t>
            </a:r>
            <a:endParaRPr lang="en-US" dirty="0"/>
          </a:p>
        </p:txBody>
      </p:sp>
      <p:sp>
        <p:nvSpPr>
          <p:cNvPr id="4" name="Date Placeholder 3"/>
          <p:cNvSpPr>
            <a:spLocks noGrp="1"/>
          </p:cNvSpPr>
          <p:nvPr>
            <p:ph type="dt" sz="half" idx="10"/>
          </p:nvPr>
        </p:nvSpPr>
        <p:spPr/>
        <p:txBody>
          <a:bodyPr/>
          <a:lstStyle/>
          <a:p>
            <a:fld id="{5F235D05-177F-5445-A5DC-55C0B52184C9}"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27</a:t>
            </a:fld>
            <a:endParaRPr lang="en-US"/>
          </a:p>
        </p:txBody>
      </p:sp>
    </p:spTree>
    <p:extLst>
      <p:ext uri="{BB962C8B-B14F-4D97-AF65-F5344CB8AC3E}">
        <p14:creationId xmlns:p14="http://schemas.microsoft.com/office/powerpoint/2010/main" val="1915709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Shuttle</a:t>
            </a:r>
            <a:endParaRPr lang="en-US" dirty="0"/>
          </a:p>
        </p:txBody>
      </p:sp>
      <p:sp>
        <p:nvSpPr>
          <p:cNvPr id="3" name="Content Placeholder 2"/>
          <p:cNvSpPr>
            <a:spLocks noGrp="1"/>
          </p:cNvSpPr>
          <p:nvPr>
            <p:ph idx="1"/>
          </p:nvPr>
        </p:nvSpPr>
        <p:spPr/>
        <p:txBody>
          <a:bodyPr/>
          <a:lstStyle/>
          <a:p>
            <a:r>
              <a:rPr lang="en-US" dirty="0" smtClean="0"/>
              <a:t>1989</a:t>
            </a:r>
          </a:p>
          <a:p>
            <a:pPr lvl="1"/>
            <a:r>
              <a:rPr lang="en-US" dirty="0" smtClean="0"/>
              <a:t>500,000 lines</a:t>
            </a:r>
          </a:p>
          <a:p>
            <a:pPr lvl="1"/>
            <a:r>
              <a:rPr lang="en-US" dirty="0" smtClean="0"/>
              <a:t>$500,000,000</a:t>
            </a:r>
          </a:p>
          <a:p>
            <a:pPr lvl="1"/>
            <a:r>
              <a:rPr lang="en-US" dirty="0" smtClean="0"/>
              <a:t>$1,000 per line</a:t>
            </a:r>
          </a:p>
          <a:p>
            <a:r>
              <a:rPr lang="en-US" dirty="0" smtClean="0"/>
              <a:t>In four years, 4,000 changes</a:t>
            </a:r>
          </a:p>
          <a:p>
            <a:pPr lvl="1"/>
            <a:r>
              <a:rPr lang="en-US" dirty="0" smtClean="0"/>
              <a:t>Three a day</a:t>
            </a:r>
            <a:endParaRPr lang="en-US" dirty="0"/>
          </a:p>
        </p:txBody>
      </p:sp>
      <p:sp>
        <p:nvSpPr>
          <p:cNvPr id="4" name="Date Placeholder 3"/>
          <p:cNvSpPr>
            <a:spLocks noGrp="1"/>
          </p:cNvSpPr>
          <p:nvPr>
            <p:ph type="dt" sz="half" idx="10"/>
          </p:nvPr>
        </p:nvSpPr>
        <p:spPr/>
        <p:txBody>
          <a:bodyPr/>
          <a:lstStyle/>
          <a:p>
            <a:fld id="{E94E7AEF-256A-1741-9433-E2EE76BF37A7}"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28</a:t>
            </a:fld>
            <a:endParaRPr lang="en-US"/>
          </a:p>
        </p:txBody>
      </p:sp>
    </p:spTree>
    <p:extLst>
      <p:ext uri="{BB962C8B-B14F-4D97-AF65-F5344CB8AC3E}">
        <p14:creationId xmlns:p14="http://schemas.microsoft.com/office/powerpoint/2010/main" val="27164183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Software</a:t>
            </a:r>
            <a:endParaRPr lang="en-US" dirty="0"/>
          </a:p>
        </p:txBody>
      </p:sp>
      <p:sp>
        <p:nvSpPr>
          <p:cNvPr id="3" name="Content Placeholder 2"/>
          <p:cNvSpPr>
            <a:spLocks noGrp="1"/>
          </p:cNvSpPr>
          <p:nvPr>
            <p:ph idx="1"/>
          </p:nvPr>
        </p:nvSpPr>
        <p:spPr/>
        <p:txBody>
          <a:bodyPr/>
          <a:lstStyle/>
          <a:p>
            <a:r>
              <a:rPr lang="en-US" dirty="0" smtClean="0"/>
              <a:t>Similar amount of lines</a:t>
            </a:r>
          </a:p>
          <a:p>
            <a:r>
              <a:rPr lang="en-US" dirty="0" smtClean="0"/>
              <a:t>Testing</a:t>
            </a:r>
          </a:p>
          <a:p>
            <a:pPr lvl="1"/>
            <a:r>
              <a:rPr lang="en-US" dirty="0" smtClean="0"/>
              <a:t>Three critical, 76 major, 128 minor</a:t>
            </a:r>
          </a:p>
          <a:p>
            <a:r>
              <a:rPr lang="en-US" dirty="0" smtClean="0"/>
              <a:t>Mission</a:t>
            </a:r>
          </a:p>
          <a:p>
            <a:pPr lvl="1"/>
            <a:r>
              <a:rPr lang="en-US" dirty="0" smtClean="0"/>
              <a:t>One critical, three major, 20 minor</a:t>
            </a:r>
            <a:endParaRPr lang="en-US" dirty="0"/>
          </a:p>
        </p:txBody>
      </p:sp>
      <p:sp>
        <p:nvSpPr>
          <p:cNvPr id="4" name="Date Placeholder 3"/>
          <p:cNvSpPr>
            <a:spLocks noGrp="1"/>
          </p:cNvSpPr>
          <p:nvPr>
            <p:ph type="dt" sz="half" idx="10"/>
          </p:nvPr>
        </p:nvSpPr>
        <p:spPr/>
        <p:txBody>
          <a:bodyPr/>
          <a:lstStyle/>
          <a:p>
            <a:fld id="{D461BB06-A2E3-4B48-B02D-61E9F0CC381D}"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29</a:t>
            </a:fld>
            <a:endParaRPr lang="en-US"/>
          </a:p>
        </p:txBody>
      </p:sp>
    </p:spTree>
    <p:extLst>
      <p:ext uri="{BB962C8B-B14F-4D97-AF65-F5344CB8AC3E}">
        <p14:creationId xmlns:p14="http://schemas.microsoft.com/office/powerpoint/2010/main" val="2468464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a:t>
            </a:r>
            <a:endParaRPr lang="en-US" dirty="0"/>
          </a:p>
        </p:txBody>
      </p:sp>
      <p:sp>
        <p:nvSpPr>
          <p:cNvPr id="3" name="Content Placeholder 2"/>
          <p:cNvSpPr>
            <a:spLocks noGrp="1"/>
          </p:cNvSpPr>
          <p:nvPr>
            <p:ph idx="1"/>
          </p:nvPr>
        </p:nvSpPr>
        <p:spPr/>
        <p:txBody>
          <a:bodyPr/>
          <a:lstStyle/>
          <a:p>
            <a:r>
              <a:rPr lang="en-US" dirty="0" smtClean="0"/>
              <a:t>Follows a similar curve, doubling every ~2 years</a:t>
            </a:r>
          </a:p>
          <a:p>
            <a:r>
              <a:rPr lang="en-US" dirty="0" smtClean="0"/>
              <a:t>Disks increased at ~50% a year</a:t>
            </a:r>
            <a:endParaRPr lang="en-US" dirty="0"/>
          </a:p>
        </p:txBody>
      </p:sp>
      <p:sp>
        <p:nvSpPr>
          <p:cNvPr id="4" name="Date Placeholder 3"/>
          <p:cNvSpPr>
            <a:spLocks noGrp="1"/>
          </p:cNvSpPr>
          <p:nvPr>
            <p:ph type="dt" sz="half" idx="10"/>
          </p:nvPr>
        </p:nvSpPr>
        <p:spPr/>
        <p:txBody>
          <a:bodyPr/>
          <a:lstStyle/>
          <a:p>
            <a:fld id="{638A0AE1-3E17-9C46-904F-4665BBB4C8EB}"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a:t>
            </a:fld>
            <a:endParaRPr lang="en-US"/>
          </a:p>
        </p:txBody>
      </p:sp>
    </p:spTree>
    <p:extLst>
      <p:ext uri="{BB962C8B-B14F-4D97-AF65-F5344CB8AC3E}">
        <p14:creationId xmlns:p14="http://schemas.microsoft.com/office/powerpoint/2010/main" val="221933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a:t>
            </a:r>
            <a:endParaRPr lang="en-US" dirty="0"/>
          </a:p>
        </p:txBody>
      </p:sp>
      <p:sp>
        <p:nvSpPr>
          <p:cNvPr id="3" name="Content Placeholder 2"/>
          <p:cNvSpPr>
            <a:spLocks noGrp="1"/>
          </p:cNvSpPr>
          <p:nvPr>
            <p:ph idx="1"/>
          </p:nvPr>
        </p:nvSpPr>
        <p:spPr/>
        <p:txBody>
          <a:bodyPr/>
          <a:lstStyle/>
          <a:p>
            <a:r>
              <a:rPr lang="en-US" dirty="0" smtClean="0"/>
              <a:t>Saved money and schedule</a:t>
            </a:r>
          </a:p>
          <a:p>
            <a:r>
              <a:rPr lang="en-US" dirty="0" smtClean="0"/>
              <a:t>Couldn’t do without</a:t>
            </a:r>
          </a:p>
          <a:p>
            <a:r>
              <a:rPr lang="en-US" dirty="0" smtClean="0"/>
              <a:t>Too little computer, budget, schedule, …</a:t>
            </a:r>
            <a:endParaRPr lang="en-US" dirty="0"/>
          </a:p>
        </p:txBody>
      </p:sp>
      <p:sp>
        <p:nvSpPr>
          <p:cNvPr id="4" name="Date Placeholder 3"/>
          <p:cNvSpPr>
            <a:spLocks noGrp="1"/>
          </p:cNvSpPr>
          <p:nvPr>
            <p:ph type="dt" sz="half" idx="10"/>
          </p:nvPr>
        </p:nvSpPr>
        <p:spPr/>
        <p:txBody>
          <a:bodyPr/>
          <a:lstStyle/>
          <a:p>
            <a:fld id="{90F07A94-5CC7-4144-A420-667F59C6F3E6}"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30</a:t>
            </a:fld>
            <a:endParaRPr lang="en-US"/>
          </a:p>
        </p:txBody>
      </p:sp>
    </p:spTree>
    <p:extLst>
      <p:ext uri="{BB962C8B-B14F-4D97-AF65-F5344CB8AC3E}">
        <p14:creationId xmlns:p14="http://schemas.microsoft.com/office/powerpoint/2010/main" val="1670025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Troubles</a:t>
            </a:r>
            <a:endParaRPr lang="en-US" dirty="0"/>
          </a:p>
        </p:txBody>
      </p:sp>
      <p:sp>
        <p:nvSpPr>
          <p:cNvPr id="3" name="Content Placeholder 2"/>
          <p:cNvSpPr>
            <a:spLocks noGrp="1"/>
          </p:cNvSpPr>
          <p:nvPr>
            <p:ph idx="1"/>
          </p:nvPr>
        </p:nvSpPr>
        <p:spPr/>
        <p:txBody>
          <a:bodyPr/>
          <a:lstStyle/>
          <a:p>
            <a:r>
              <a:rPr lang="en-US" dirty="0" smtClean="0"/>
              <a:t>New software add features but must support older features</a:t>
            </a:r>
          </a:p>
          <a:p>
            <a:pPr lvl="1"/>
            <a:r>
              <a:rPr lang="en-US" dirty="0" smtClean="0"/>
              <a:t>New features add bugs of their own of course</a:t>
            </a:r>
          </a:p>
          <a:p>
            <a:r>
              <a:rPr lang="en-US" dirty="0" smtClean="0"/>
              <a:t>Fixing bug has ripple effect</a:t>
            </a:r>
          </a:p>
          <a:p>
            <a:pPr lvl="1"/>
            <a:r>
              <a:rPr lang="en-US" dirty="0" smtClean="0"/>
              <a:t>Sometimes might choose to not fix bug due to unknown effects</a:t>
            </a:r>
          </a:p>
          <a:p>
            <a:r>
              <a:rPr lang="en-US" dirty="0" smtClean="0"/>
              <a:t>Some users choose to wait a bit after new release to allow others to find bugs</a:t>
            </a:r>
            <a:endParaRPr lang="en-US" dirty="0"/>
          </a:p>
        </p:txBody>
      </p:sp>
      <p:sp>
        <p:nvSpPr>
          <p:cNvPr id="4" name="Date Placeholder 3"/>
          <p:cNvSpPr>
            <a:spLocks noGrp="1"/>
          </p:cNvSpPr>
          <p:nvPr>
            <p:ph type="dt" sz="half" idx="10"/>
          </p:nvPr>
        </p:nvSpPr>
        <p:spPr/>
        <p:txBody>
          <a:bodyPr/>
          <a:lstStyle/>
          <a:p>
            <a:fld id="{AB6102DC-4904-6643-BC66-A492D84A3666}"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31</a:t>
            </a:fld>
            <a:endParaRPr lang="en-US"/>
          </a:p>
        </p:txBody>
      </p:sp>
    </p:spTree>
    <p:extLst>
      <p:ext uri="{BB962C8B-B14F-4D97-AF65-F5344CB8AC3E}">
        <p14:creationId xmlns:p14="http://schemas.microsoft.com/office/powerpoint/2010/main" val="6914157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Increasing speed of one component may not have affect on overall performance</a:t>
            </a:r>
          </a:p>
          <a:p>
            <a:r>
              <a:rPr lang="en-US" dirty="0" smtClean="0"/>
              <a:t>Faster CPU limited by I/O, etc.</a:t>
            </a:r>
          </a:p>
        </p:txBody>
      </p:sp>
      <p:sp>
        <p:nvSpPr>
          <p:cNvPr id="4" name="Date Placeholder 3"/>
          <p:cNvSpPr>
            <a:spLocks noGrp="1"/>
          </p:cNvSpPr>
          <p:nvPr>
            <p:ph type="dt" sz="half" idx="10"/>
          </p:nvPr>
        </p:nvSpPr>
        <p:spPr/>
        <p:txBody>
          <a:bodyPr/>
          <a:lstStyle/>
          <a:p>
            <a:fld id="{768C0AE8-5819-4643-B6F7-ACE21B0FF891}"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32</a:t>
            </a:fld>
            <a:endParaRPr lang="en-US"/>
          </a:p>
        </p:txBody>
      </p:sp>
    </p:spTree>
    <p:extLst>
      <p:ext uri="{BB962C8B-B14F-4D97-AF65-F5344CB8AC3E}">
        <p14:creationId xmlns:p14="http://schemas.microsoft.com/office/powerpoint/2010/main" val="26882800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When do you need accuracy?</a:t>
            </a:r>
          </a:p>
          <a:p>
            <a:pPr lvl="1"/>
            <a:r>
              <a:rPr lang="en-US" dirty="0" smtClean="0"/>
              <a:t>Typically comes at reduced speed</a:t>
            </a:r>
          </a:p>
          <a:p>
            <a:r>
              <a:rPr lang="en-US" dirty="0" smtClean="0"/>
              <a:t>Is a good approximation good enough?</a:t>
            </a:r>
          </a:p>
          <a:p>
            <a:pPr lvl="1"/>
            <a:r>
              <a:rPr lang="en-US" dirty="0" smtClean="0"/>
              <a:t>E.g.: gallons of paint</a:t>
            </a:r>
          </a:p>
          <a:p>
            <a:pPr lvl="1"/>
            <a:r>
              <a:rPr lang="en-US" dirty="0" smtClean="0"/>
              <a:t>How accurate is input?</a:t>
            </a:r>
            <a:endParaRPr lang="en-US" dirty="0"/>
          </a:p>
        </p:txBody>
      </p:sp>
      <p:sp>
        <p:nvSpPr>
          <p:cNvPr id="4" name="Date Placeholder 3"/>
          <p:cNvSpPr>
            <a:spLocks noGrp="1"/>
          </p:cNvSpPr>
          <p:nvPr>
            <p:ph type="dt" sz="half" idx="10"/>
          </p:nvPr>
        </p:nvSpPr>
        <p:spPr/>
        <p:txBody>
          <a:bodyPr/>
          <a:lstStyle/>
          <a:p>
            <a:fld id="{16C62CFC-43FF-344B-B2D3-E0947B8C3FCA}"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33</a:t>
            </a:fld>
            <a:endParaRPr lang="en-US"/>
          </a:p>
        </p:txBody>
      </p:sp>
    </p:spTree>
    <p:extLst>
      <p:ext uri="{BB962C8B-B14F-4D97-AF65-F5344CB8AC3E}">
        <p14:creationId xmlns:p14="http://schemas.microsoft.com/office/powerpoint/2010/main" val="1438118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r>
              <a:rPr lang="en-US" dirty="0" smtClean="0"/>
              <a:t>Questions: 4, 5, 7, 9, 10</a:t>
            </a:r>
          </a:p>
          <a:p>
            <a:r>
              <a:rPr lang="en-US" dirty="0" smtClean="0"/>
              <a:t>Exercises: 1, 7, 9</a:t>
            </a:r>
          </a:p>
          <a:p>
            <a:r>
              <a:rPr lang="en-US" smtClean="0"/>
              <a:t>Research: 1, 3</a:t>
            </a:r>
            <a:endParaRPr lang="en-US"/>
          </a:p>
        </p:txBody>
      </p:sp>
      <p:sp>
        <p:nvSpPr>
          <p:cNvPr id="4" name="Date Placeholder 3"/>
          <p:cNvSpPr>
            <a:spLocks noGrp="1"/>
          </p:cNvSpPr>
          <p:nvPr>
            <p:ph type="dt" sz="half" idx="10"/>
          </p:nvPr>
        </p:nvSpPr>
        <p:spPr/>
        <p:txBody>
          <a:bodyPr/>
          <a:lstStyle/>
          <a:p>
            <a:fld id="{5BCD222B-7BB0-EF4B-9263-CB7829F15850}"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34</a:t>
            </a:fld>
            <a:endParaRPr lang="en-US"/>
          </a:p>
        </p:txBody>
      </p:sp>
    </p:spTree>
    <p:extLst>
      <p:ext uri="{BB962C8B-B14F-4D97-AF65-F5344CB8AC3E}">
        <p14:creationId xmlns:p14="http://schemas.microsoft.com/office/powerpoint/2010/main" val="3247514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a:t>
            </a:r>
            <a:endParaRPr lang="en-US" dirty="0"/>
          </a:p>
        </p:txBody>
      </p:sp>
      <p:sp>
        <p:nvSpPr>
          <p:cNvPr id="3" name="Content Placeholder 2"/>
          <p:cNvSpPr>
            <a:spLocks noGrp="1"/>
          </p:cNvSpPr>
          <p:nvPr>
            <p:ph idx="1"/>
          </p:nvPr>
        </p:nvSpPr>
        <p:spPr/>
        <p:txBody>
          <a:bodyPr/>
          <a:lstStyle/>
          <a:p>
            <a:r>
              <a:rPr lang="en-US" dirty="0"/>
              <a:t>Intel CEO Brian </a:t>
            </a:r>
            <a:r>
              <a:rPr lang="en-US" dirty="0" err="1"/>
              <a:t>Krzanich</a:t>
            </a:r>
            <a:r>
              <a:rPr lang="en-US" dirty="0"/>
              <a:t> explained that if a 1971 Volkswagen Beetle had advanced at the pace of Moore’s law over the past 34 years, today “you would be able to go with that car 300,000 miles per hour. You would get two million miles per gallon of gas, and all that for the mere cost of four cents.”</a:t>
            </a:r>
          </a:p>
        </p:txBody>
      </p:sp>
      <p:sp>
        <p:nvSpPr>
          <p:cNvPr id="4" name="Date Placeholder 3"/>
          <p:cNvSpPr>
            <a:spLocks noGrp="1"/>
          </p:cNvSpPr>
          <p:nvPr>
            <p:ph type="dt" sz="half" idx="10"/>
          </p:nvPr>
        </p:nvSpPr>
        <p:spPr/>
        <p:txBody>
          <a:bodyPr/>
          <a:lstStyle/>
          <a:p>
            <a:fld id="{959BD9E0-25F7-3242-B56C-2B89001F0F45}"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4</a:t>
            </a:fld>
            <a:endParaRPr lang="en-US"/>
          </a:p>
        </p:txBody>
      </p:sp>
    </p:spTree>
    <p:extLst>
      <p:ext uri="{BB962C8B-B14F-4D97-AF65-F5344CB8AC3E}">
        <p14:creationId xmlns:p14="http://schemas.microsoft.com/office/powerpoint/2010/main" val="2822504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p:sp>
        <p:nvSpPr>
          <p:cNvPr id="3" name="Content Placeholder 2"/>
          <p:cNvSpPr>
            <a:spLocks noGrp="1"/>
          </p:cNvSpPr>
          <p:nvPr>
            <p:ph idx="1"/>
          </p:nvPr>
        </p:nvSpPr>
        <p:spPr/>
        <p:txBody>
          <a:bodyPr/>
          <a:lstStyle/>
          <a:p>
            <a:r>
              <a:rPr lang="en-US" dirty="0" smtClean="0"/>
              <a:t>We appear to be approaching the limits</a:t>
            </a:r>
          </a:p>
          <a:p>
            <a:pPr lvl="1"/>
            <a:r>
              <a:rPr lang="en-US" dirty="0" smtClean="0"/>
              <a:t>CPU clock speeds leveling off</a:t>
            </a:r>
          </a:p>
          <a:p>
            <a:pPr lvl="1"/>
            <a:r>
              <a:rPr lang="en-US" dirty="0" smtClean="0"/>
              <a:t>I/O, memory, spinning disk speed constrain systems</a:t>
            </a:r>
          </a:p>
          <a:p>
            <a:r>
              <a:rPr lang="en-US" dirty="0" smtClean="0"/>
              <a:t>Motivate move to multi-core</a:t>
            </a:r>
          </a:p>
          <a:p>
            <a:pPr lvl="1"/>
            <a:r>
              <a:rPr lang="en-US" dirty="0" smtClean="0"/>
              <a:t>Move parallel tasks to different cores</a:t>
            </a:r>
          </a:p>
          <a:p>
            <a:r>
              <a:rPr lang="en-US" dirty="0" smtClean="0"/>
              <a:t>Off-load CPU</a:t>
            </a:r>
            <a:endParaRPr lang="en-US" dirty="0"/>
          </a:p>
        </p:txBody>
      </p:sp>
      <p:sp>
        <p:nvSpPr>
          <p:cNvPr id="4" name="Date Placeholder 3"/>
          <p:cNvSpPr>
            <a:spLocks noGrp="1"/>
          </p:cNvSpPr>
          <p:nvPr>
            <p:ph type="dt" sz="half" idx="10"/>
          </p:nvPr>
        </p:nvSpPr>
        <p:spPr/>
        <p:txBody>
          <a:bodyPr/>
          <a:lstStyle/>
          <a:p>
            <a:fld id="{FA5B76DB-062C-6B4E-AA4E-349552D81D71}"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5</a:t>
            </a:fld>
            <a:endParaRPr lang="en-US"/>
          </a:p>
        </p:txBody>
      </p:sp>
    </p:spTree>
    <p:extLst>
      <p:ext uri="{BB962C8B-B14F-4D97-AF65-F5344CB8AC3E}">
        <p14:creationId xmlns:p14="http://schemas.microsoft.com/office/powerpoint/2010/main" val="7359101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One approach is graphical processing units</a:t>
            </a:r>
          </a:p>
          <a:p>
            <a:r>
              <a:rPr lang="en-US" dirty="0" smtClean="0"/>
              <a:t>First off-loaded CPU from graphical tasks</a:t>
            </a:r>
          </a:p>
          <a:p>
            <a:r>
              <a:rPr lang="en-US" dirty="0" smtClean="0"/>
              <a:t>Now have hundreds or thousands of more general purpose processors</a:t>
            </a:r>
          </a:p>
          <a:p>
            <a:pPr lvl="1"/>
            <a:r>
              <a:rPr lang="en-US" dirty="0" smtClean="0"/>
              <a:t>Virtual reality and games have driven capabilities</a:t>
            </a:r>
          </a:p>
          <a:p>
            <a:r>
              <a:rPr lang="en-US" dirty="0" smtClean="0"/>
              <a:t>GPUs now used to process audio, video, scientific computing, weather forecasting, encryption, etc.</a:t>
            </a:r>
          </a:p>
        </p:txBody>
      </p:sp>
      <p:sp>
        <p:nvSpPr>
          <p:cNvPr id="4" name="Date Placeholder 3"/>
          <p:cNvSpPr>
            <a:spLocks noGrp="1"/>
          </p:cNvSpPr>
          <p:nvPr>
            <p:ph type="dt" sz="half" idx="10"/>
          </p:nvPr>
        </p:nvSpPr>
        <p:spPr/>
        <p:txBody>
          <a:bodyPr/>
          <a:lstStyle/>
          <a:p>
            <a:fld id="{C9C965CE-1778-3143-9D7E-548A3101BB5D}"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6</a:t>
            </a:fld>
            <a:endParaRPr lang="en-US"/>
          </a:p>
        </p:txBody>
      </p:sp>
    </p:spTree>
    <p:extLst>
      <p:ext uri="{BB962C8B-B14F-4D97-AF65-F5344CB8AC3E}">
        <p14:creationId xmlns:p14="http://schemas.microsoft.com/office/powerpoint/2010/main" val="2164895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a:t>
            </a:r>
            <a:endParaRPr lang="en-US" dirty="0"/>
          </a:p>
        </p:txBody>
      </p:sp>
      <p:sp>
        <p:nvSpPr>
          <p:cNvPr id="3" name="Content Placeholder 2"/>
          <p:cNvSpPr>
            <a:spLocks noGrp="1"/>
          </p:cNvSpPr>
          <p:nvPr>
            <p:ph idx="1"/>
          </p:nvPr>
        </p:nvSpPr>
        <p:spPr/>
        <p:txBody>
          <a:bodyPr/>
          <a:lstStyle/>
          <a:p>
            <a:r>
              <a:rPr lang="en-US" dirty="0" smtClean="0"/>
              <a:t>Special purpose hardware becomes more general purpose</a:t>
            </a:r>
          </a:p>
          <a:p>
            <a:r>
              <a:rPr lang="en-US" dirty="0" smtClean="0"/>
              <a:t>Happened with original computers</a:t>
            </a:r>
          </a:p>
          <a:p>
            <a:r>
              <a:rPr lang="en-US" dirty="0" smtClean="0"/>
              <a:t>But there are still limits</a:t>
            </a:r>
            <a:endParaRPr lang="en-US" dirty="0"/>
          </a:p>
        </p:txBody>
      </p:sp>
      <p:sp>
        <p:nvSpPr>
          <p:cNvPr id="4" name="Date Placeholder 3"/>
          <p:cNvSpPr>
            <a:spLocks noGrp="1"/>
          </p:cNvSpPr>
          <p:nvPr>
            <p:ph type="dt" sz="half" idx="10"/>
          </p:nvPr>
        </p:nvSpPr>
        <p:spPr/>
        <p:txBody>
          <a:bodyPr/>
          <a:lstStyle/>
          <a:p>
            <a:fld id="{1CD7437B-FFCD-1847-B77C-B77722686705}"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7</a:t>
            </a:fld>
            <a:endParaRPr lang="en-US"/>
          </a:p>
        </p:txBody>
      </p:sp>
    </p:spTree>
    <p:extLst>
      <p:ext uri="{BB962C8B-B14F-4D97-AF65-F5344CB8AC3E}">
        <p14:creationId xmlns:p14="http://schemas.microsoft.com/office/powerpoint/2010/main" val="3418176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a:t>
            </a:r>
            <a:endParaRPr lang="en-US" dirty="0"/>
          </a:p>
        </p:txBody>
      </p:sp>
      <p:sp>
        <p:nvSpPr>
          <p:cNvPr id="3" name="Content Placeholder 2"/>
          <p:cNvSpPr>
            <a:spLocks noGrp="1"/>
          </p:cNvSpPr>
          <p:nvPr>
            <p:ph idx="1"/>
          </p:nvPr>
        </p:nvSpPr>
        <p:spPr/>
        <p:txBody>
          <a:bodyPr/>
          <a:lstStyle/>
          <a:p>
            <a:r>
              <a:rPr lang="en-US" dirty="0" smtClean="0"/>
              <a:t>Chess board</a:t>
            </a:r>
          </a:p>
          <a:p>
            <a:pPr lvl="1"/>
            <a:r>
              <a:rPr lang="en-US" dirty="0" smtClean="0"/>
              <a:t>1 kernel of corn in first square</a:t>
            </a:r>
          </a:p>
          <a:p>
            <a:pPr lvl="1"/>
            <a:r>
              <a:rPr lang="en-US" dirty="0" smtClean="0"/>
              <a:t>2 in second</a:t>
            </a:r>
          </a:p>
          <a:p>
            <a:pPr lvl="1"/>
            <a:r>
              <a:rPr lang="en-US" dirty="0" smtClean="0"/>
              <a:t>4 in third…</a:t>
            </a:r>
          </a:p>
          <a:p>
            <a:r>
              <a:rPr lang="en-US" dirty="0" smtClean="0"/>
              <a:t>2</a:t>
            </a:r>
            <a:r>
              <a:rPr lang="en-US" baseline="30000" dirty="0" smtClean="0"/>
              <a:t>n</a:t>
            </a:r>
            <a:endParaRPr lang="en-US" dirty="0" smtClean="0"/>
          </a:p>
          <a:p>
            <a:r>
              <a:rPr lang="en-US" dirty="0" smtClean="0"/>
              <a:t>Last square = 2</a:t>
            </a:r>
            <a:r>
              <a:rPr lang="en-US" baseline="30000" dirty="0" smtClean="0"/>
              <a:t>63</a:t>
            </a:r>
            <a:r>
              <a:rPr lang="en-US" dirty="0" smtClean="0"/>
              <a:t> </a:t>
            </a:r>
            <a:r>
              <a:rPr lang="en-US" dirty="0"/>
              <a:t>= </a:t>
            </a:r>
            <a:r>
              <a:rPr lang="en-US" dirty="0" smtClean="0"/>
              <a:t>9,223,372,036,854,775,808</a:t>
            </a:r>
          </a:p>
          <a:p>
            <a:r>
              <a:rPr lang="en-US" dirty="0" smtClean="0"/>
              <a:t>Total = 18,446,744,073,709,551,615</a:t>
            </a:r>
          </a:p>
        </p:txBody>
      </p:sp>
      <p:sp>
        <p:nvSpPr>
          <p:cNvPr id="4" name="Date Placeholder 3"/>
          <p:cNvSpPr>
            <a:spLocks noGrp="1"/>
          </p:cNvSpPr>
          <p:nvPr>
            <p:ph type="dt" sz="half" idx="10"/>
          </p:nvPr>
        </p:nvSpPr>
        <p:spPr/>
        <p:txBody>
          <a:bodyPr/>
          <a:lstStyle/>
          <a:p>
            <a:fld id="{47564FE5-2317-ED47-935B-8F10B1D6BF44}"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8</a:t>
            </a:fld>
            <a:endParaRPr lang="en-US"/>
          </a:p>
        </p:txBody>
      </p:sp>
    </p:spTree>
    <p:extLst>
      <p:ext uri="{BB962C8B-B14F-4D97-AF65-F5344CB8AC3E}">
        <p14:creationId xmlns:p14="http://schemas.microsoft.com/office/powerpoint/2010/main" val="171111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Corn</a:t>
            </a:r>
            <a:endParaRPr lang="en-US" dirty="0"/>
          </a:p>
        </p:txBody>
      </p:sp>
      <p:sp>
        <p:nvSpPr>
          <p:cNvPr id="3" name="Content Placeholder 2"/>
          <p:cNvSpPr>
            <a:spLocks noGrp="1"/>
          </p:cNvSpPr>
          <p:nvPr>
            <p:ph idx="1"/>
          </p:nvPr>
        </p:nvSpPr>
        <p:spPr/>
        <p:txBody>
          <a:bodyPr/>
          <a:lstStyle/>
          <a:p>
            <a:r>
              <a:rPr lang="en-US" dirty="0"/>
              <a:t>Bushels = 253,389,341,671,834</a:t>
            </a:r>
          </a:p>
          <a:p>
            <a:r>
              <a:rPr lang="en-US" dirty="0" smtClean="0"/>
              <a:t>World’s total ~= 17,700,000,000 bushels a year</a:t>
            </a:r>
          </a:p>
          <a:p>
            <a:r>
              <a:rPr lang="en-US" dirty="0"/>
              <a:t>Years = </a:t>
            </a:r>
            <a:r>
              <a:rPr lang="en-US" dirty="0" smtClean="0"/>
              <a:t>14,315</a:t>
            </a:r>
            <a:endParaRPr lang="en-US" dirty="0"/>
          </a:p>
        </p:txBody>
      </p:sp>
      <p:sp>
        <p:nvSpPr>
          <p:cNvPr id="4" name="Date Placeholder 3"/>
          <p:cNvSpPr>
            <a:spLocks noGrp="1"/>
          </p:cNvSpPr>
          <p:nvPr>
            <p:ph type="dt" sz="half" idx="10"/>
          </p:nvPr>
        </p:nvSpPr>
        <p:spPr/>
        <p:txBody>
          <a:bodyPr/>
          <a:lstStyle/>
          <a:p>
            <a:fld id="{471E9348-C64A-5B44-9748-BF59A845CB5D}" type="datetime1">
              <a:rPr lang="en-US" smtClean="0"/>
              <a:t>9/18/16</a:t>
            </a:fld>
            <a:endParaRPr lang="en-US"/>
          </a:p>
        </p:txBody>
      </p:sp>
      <p:sp>
        <p:nvSpPr>
          <p:cNvPr id="5" name="Footer Placeholder 4"/>
          <p:cNvSpPr>
            <a:spLocks noGrp="1"/>
          </p:cNvSpPr>
          <p:nvPr>
            <p:ph type="ftr" sz="quarter" idx="11"/>
          </p:nvPr>
        </p:nvSpPr>
        <p:spPr/>
        <p:txBody>
          <a:bodyPr/>
          <a:lstStyle/>
          <a:p>
            <a:r>
              <a:rPr lang="en-US" smtClean="0"/>
              <a:t>© Steve Beaty and others</a:t>
            </a:r>
            <a:endParaRPr lang="en-US"/>
          </a:p>
        </p:txBody>
      </p:sp>
      <p:sp>
        <p:nvSpPr>
          <p:cNvPr id="6" name="Slide Number Placeholder 5"/>
          <p:cNvSpPr>
            <a:spLocks noGrp="1"/>
          </p:cNvSpPr>
          <p:nvPr>
            <p:ph type="sldNum" sz="quarter" idx="12"/>
          </p:nvPr>
        </p:nvSpPr>
        <p:spPr/>
        <p:txBody>
          <a:bodyPr/>
          <a:lstStyle/>
          <a:p>
            <a:fld id="{5E5B0517-9B05-3B45-9009-F062EA3F6CE9}" type="slidenum">
              <a:rPr lang="en-US" smtClean="0"/>
              <a:t>9</a:t>
            </a:fld>
            <a:endParaRPr lang="en-US"/>
          </a:p>
        </p:txBody>
      </p:sp>
    </p:spTree>
    <p:extLst>
      <p:ext uri="{BB962C8B-B14F-4D97-AF65-F5344CB8AC3E}">
        <p14:creationId xmlns:p14="http://schemas.microsoft.com/office/powerpoint/2010/main" val="28198884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MSU Den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MSU Denver.potx</Template>
  <TotalTime>1013</TotalTime>
  <Words>1145</Words>
  <Application>Microsoft Macintosh PowerPoint</Application>
  <PresentationFormat>On-screen Show (4:3)</PresentationFormat>
  <Paragraphs>259</Paragraphs>
  <Slides>34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Calibri</vt:lpstr>
      <vt:lpstr>Arial</vt:lpstr>
      <vt:lpstr>MSU Denver</vt:lpstr>
      <vt:lpstr>Chapter 7</vt:lpstr>
      <vt:lpstr>Gordon Moore</vt:lpstr>
      <vt:lpstr>Memory</vt:lpstr>
      <vt:lpstr>Bugs</vt:lpstr>
      <vt:lpstr>Limits</vt:lpstr>
      <vt:lpstr>GPU</vt:lpstr>
      <vt:lpstr>Trend</vt:lpstr>
      <vt:lpstr>Corn</vt:lpstr>
      <vt:lpstr>Corn</vt:lpstr>
      <vt:lpstr>Exponential</vt:lpstr>
      <vt:lpstr>Complexity</vt:lpstr>
      <vt:lpstr>Travelling Salesperson Problem</vt:lpstr>
      <vt:lpstr>Example</vt:lpstr>
      <vt:lpstr>Routes</vt:lpstr>
      <vt:lpstr>Routes</vt:lpstr>
      <vt:lpstr>Cities</vt:lpstr>
      <vt:lpstr>How Difficult?</vt:lpstr>
      <vt:lpstr>Euler Diagram</vt:lpstr>
      <vt:lpstr>NP</vt:lpstr>
      <vt:lpstr>NP-Complete</vt:lpstr>
      <vt:lpstr>P == NP?</vt:lpstr>
      <vt:lpstr>Playing Chess</vt:lpstr>
      <vt:lpstr>Playing Chess</vt:lpstr>
      <vt:lpstr>So, What do we do?</vt:lpstr>
      <vt:lpstr>Not Optimal</vt:lpstr>
      <vt:lpstr>Logical Complexity</vt:lpstr>
      <vt:lpstr>Types of More</vt:lpstr>
      <vt:lpstr>Space Shuttle</vt:lpstr>
      <vt:lpstr>Ground Software</vt:lpstr>
      <vt:lpstr>Still…</vt:lpstr>
      <vt:lpstr>Troubles</vt:lpstr>
      <vt:lpstr>Speed</vt:lpstr>
      <vt:lpstr>Accuracy</vt:lpstr>
      <vt:lpstr>Review</vt:lpstr>
    </vt:vector>
  </TitlesOfParts>
  <Company>Metropolitan State University of Denver</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Information Technology</dc:creator>
  <cp:lastModifiedBy>Ivo Georgiev</cp:lastModifiedBy>
  <cp:revision>13</cp:revision>
  <dcterms:created xsi:type="dcterms:W3CDTF">2015-09-14T03:50:49Z</dcterms:created>
  <dcterms:modified xsi:type="dcterms:W3CDTF">2016-09-19T15:59:48Z</dcterms:modified>
</cp:coreProperties>
</file>