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7" r:id="rId1"/>
  </p:sldMasterIdLst>
  <p:notesMasterIdLst>
    <p:notesMasterId r:id="rId49"/>
  </p:notesMasterIdLst>
  <p:handoutMasterIdLst>
    <p:handoutMasterId r:id="rId5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70" r:id="rId15"/>
    <p:sldId id="269" r:id="rId16"/>
    <p:sldId id="272" r:id="rId17"/>
    <p:sldId id="271" r:id="rId18"/>
    <p:sldId id="304" r:id="rId19"/>
    <p:sldId id="273" r:id="rId20"/>
    <p:sldId id="274" r:id="rId21"/>
    <p:sldId id="275" r:id="rId22"/>
    <p:sldId id="276" r:id="rId23"/>
    <p:sldId id="282" r:id="rId24"/>
    <p:sldId id="280" r:id="rId25"/>
    <p:sldId id="283" r:id="rId26"/>
    <p:sldId id="281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5" r:id="rId35"/>
    <p:sldId id="292" r:id="rId36"/>
    <p:sldId id="278" r:id="rId37"/>
    <p:sldId id="277" r:id="rId38"/>
    <p:sldId id="297" r:id="rId39"/>
    <p:sldId id="298" r:id="rId40"/>
    <p:sldId id="293" r:id="rId41"/>
    <p:sldId id="296" r:id="rId42"/>
    <p:sldId id="299" r:id="rId43"/>
    <p:sldId id="300" r:id="rId44"/>
    <p:sldId id="301" r:id="rId45"/>
    <p:sldId id="302" r:id="rId46"/>
    <p:sldId id="303" r:id="rId47"/>
    <p:sldId id="305" r:id="rId4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-113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00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handoutMaster" Target="handoutMasters/handoutMaster1.xml"/><Relationship Id="rId51" Type="http://schemas.openxmlformats.org/officeDocument/2006/relationships/printerSettings" Target="printerSettings/printerSettings1.bin"/><Relationship Id="rId52" Type="http://schemas.openxmlformats.org/officeDocument/2006/relationships/presProps" Target="presProps.xml"/><Relationship Id="rId53" Type="http://schemas.openxmlformats.org/officeDocument/2006/relationships/viewProps" Target="viewProps.xml"/><Relationship Id="rId54" Type="http://schemas.openxmlformats.org/officeDocument/2006/relationships/theme" Target="theme/theme1.xml"/><Relationship Id="rId55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4A7BD2-1837-0D4A-B8C2-780A3C701BE3}" type="datetimeFigureOut">
              <a:rPr lang="en-US" smtClean="0"/>
              <a:t>10/6/15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31FCBB-E82B-404C-89F3-2DC37B18B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65576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B70A9C-85D1-774D-A472-C73F480B692A}" type="datetimeFigureOut">
              <a:rPr lang="en-US" smtClean="0"/>
              <a:t>10/6/15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FD3E71-B447-FB4D-81EA-4C714D993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113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http://www.k336.org/2009/07/java-and-financial-</a:t>
            </a:r>
            <a:r>
              <a:rPr lang="en-US" dirty="0" err="1" smtClean="0"/>
              <a:t>calculations.html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D3E71-B447-FB4D-81EA-4C714D9937B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2116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en.wikipedia.org</a:t>
            </a:r>
            <a:r>
              <a:rPr lang="en-US" dirty="0" smtClean="0"/>
              <a:t>/wiki/</a:t>
            </a:r>
            <a:r>
              <a:rPr lang="en-US" dirty="0" err="1" smtClean="0"/>
              <a:t>File:Illustration_of_Amplitude_Modulation.png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D3E71-B447-FB4D-81EA-4C714D9937B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2564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en.wikipedia.org</a:t>
            </a:r>
            <a:r>
              <a:rPr lang="en-US" dirty="0" smtClean="0"/>
              <a:t>/wiki/</a:t>
            </a:r>
            <a:r>
              <a:rPr lang="en-US" dirty="0" err="1" smtClean="0"/>
              <a:t>AM_broadcasting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D3E71-B447-FB4D-81EA-4C714D9937B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0421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www.yourdictionary.com</a:t>
            </a:r>
            <a:r>
              <a:rPr lang="en-US" dirty="0" smtClean="0"/>
              <a:t>/frequency-modulation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D3E71-B447-FB4D-81EA-4C714D9937B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5687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en.wikipedia.org</a:t>
            </a:r>
            <a:r>
              <a:rPr lang="en-US" dirty="0" smtClean="0"/>
              <a:t>/wiki/</a:t>
            </a:r>
            <a:r>
              <a:rPr lang="en-US" dirty="0" err="1" smtClean="0"/>
              <a:t>FM_broadcasting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D3E71-B447-FB4D-81EA-4C714D9937B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9138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www.csgnetwork.com</a:t>
            </a:r>
            <a:r>
              <a:rPr lang="en-US" dirty="0" smtClean="0"/>
              <a:t>/</a:t>
            </a:r>
            <a:r>
              <a:rPr lang="en-US" dirty="0" err="1" smtClean="0"/>
              <a:t>tvfreqtable.html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D3E71-B447-FB4D-81EA-4C714D9937B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8161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en.wikipedia.org</a:t>
            </a:r>
            <a:r>
              <a:rPr lang="en-US" dirty="0" smtClean="0"/>
              <a:t>/wiki/</a:t>
            </a:r>
            <a:r>
              <a:rPr lang="en-US" dirty="0" err="1" smtClean="0"/>
              <a:t>IEEE_floating_point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D3E71-B447-FB4D-81EA-4C714D9937B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582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en.wikipedia.org</a:t>
            </a:r>
            <a:r>
              <a:rPr lang="en-US" dirty="0" smtClean="0"/>
              <a:t>/wiki/UTF-8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D3E71-B447-FB4D-81EA-4C714D9937B5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1205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en.wikipedia.org</a:t>
            </a:r>
            <a:r>
              <a:rPr lang="en-US" dirty="0" smtClean="0"/>
              <a:t>/wiki/Unicode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D3E71-B447-FB4D-81EA-4C714D9937B5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376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owerpoint template cover pag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685800" y="1058936"/>
            <a:ext cx="777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>
                <a:solidFill>
                  <a:schemeClr val="bg1"/>
                </a:solidFill>
              </a:rPr>
              <a:t>Click to edit Master title style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710886" y="2983607"/>
            <a:ext cx="5707109" cy="1009561"/>
          </a:xfrm>
        </p:spPr>
        <p:txBody>
          <a:bodyPr anchor="ctr" anchorCtr="0"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192874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5E5D-6DCB-3547-A370-4BFC4DCA9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062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5E5D-6DCB-3547-A370-4BFC4DCA9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902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5E5D-6DCB-3547-A370-4BFC4DCA9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173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5E5D-6DCB-3547-A370-4BFC4DCA9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400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5E5D-6DCB-3547-A370-4BFC4DCA9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751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>
                <a:solidFill>
                  <a:schemeClr val="bg1"/>
                </a:solidFill>
              </a:rPr>
              <a:t>Click to edit Master title style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6192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9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5" descr="powerpoint template second page.jpg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087" t="93074" r="-10087"/>
          <a:stretch/>
        </p:blipFill>
        <p:spPr>
          <a:xfrm>
            <a:off x="-624501" y="6173362"/>
            <a:ext cx="10675614" cy="46143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31814" y="6220175"/>
            <a:ext cx="699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31366" y="6226763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26966" y="6220175"/>
            <a:ext cx="6598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45E5D-6DCB-3547-A370-4BFC4DCA9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117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Two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How are Numbers and Characters Represented?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794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Actual monthly payment = 2704.65</a:t>
            </a:r>
          </a:p>
          <a:p>
            <a:pPr marL="0" indent="0">
              <a:buNone/>
            </a:pPr>
            <a:r>
              <a:rPr lang="en-US" dirty="0"/>
              <a:t>Actual total payment = 973674.00</a:t>
            </a:r>
          </a:p>
          <a:p>
            <a:pPr marL="0" indent="0">
              <a:buNone/>
            </a:pPr>
            <a:r>
              <a:rPr lang="en-US" dirty="0"/>
              <a:t>---------- float ----------</a:t>
            </a:r>
          </a:p>
          <a:p>
            <a:pPr marL="0" indent="0">
              <a:buNone/>
            </a:pPr>
            <a:r>
              <a:rPr lang="en-US" dirty="0"/>
              <a:t>Float monthly payment = 2704.654</a:t>
            </a:r>
          </a:p>
          <a:p>
            <a:pPr marL="0" indent="0">
              <a:buNone/>
            </a:pPr>
            <a:r>
              <a:rPr lang="en-US" dirty="0"/>
              <a:t>Float total payment = 973675.44</a:t>
            </a:r>
          </a:p>
          <a:p>
            <a:pPr marL="0" indent="0">
              <a:buNone/>
            </a:pPr>
            <a:r>
              <a:rPr lang="en-US" dirty="0"/>
              <a:t>---------- double ----------</a:t>
            </a:r>
          </a:p>
          <a:p>
            <a:pPr marL="0" indent="0">
              <a:buNone/>
            </a:pPr>
            <a:r>
              <a:rPr lang="en-US" dirty="0"/>
              <a:t>Double monthly payment = 2704.6540626894594</a:t>
            </a:r>
          </a:p>
          <a:p>
            <a:pPr marL="0" indent="0">
              <a:buNone/>
            </a:pPr>
            <a:r>
              <a:rPr lang="en-US" dirty="0"/>
              <a:t>Double total payment = 973675.4625682053</a:t>
            </a:r>
          </a:p>
          <a:p>
            <a:pPr marL="0" indent="0">
              <a:buNone/>
            </a:pPr>
            <a:r>
              <a:rPr lang="en-US" dirty="0"/>
              <a:t>---------- </a:t>
            </a:r>
            <a:r>
              <a:rPr lang="en-US" dirty="0" err="1"/>
              <a:t>BigDecimal</a:t>
            </a:r>
            <a:r>
              <a:rPr lang="en-US" dirty="0"/>
              <a:t> ----------</a:t>
            </a:r>
          </a:p>
          <a:p>
            <a:pPr marL="0" indent="0">
              <a:buNone/>
            </a:pPr>
            <a:r>
              <a:rPr lang="en-US" dirty="0" err="1"/>
              <a:t>BigDecimal</a:t>
            </a:r>
            <a:r>
              <a:rPr lang="en-US" dirty="0"/>
              <a:t> monthly payment = 2704.65</a:t>
            </a:r>
          </a:p>
          <a:p>
            <a:pPr marL="0" indent="0">
              <a:buNone/>
            </a:pPr>
            <a:r>
              <a:rPr lang="en-US" dirty="0" err="1"/>
              <a:t>BigDecimal</a:t>
            </a:r>
            <a:r>
              <a:rPr lang="en-US" dirty="0"/>
              <a:t> total payment = </a:t>
            </a:r>
            <a:r>
              <a:rPr lang="en-US" dirty="0" smtClean="0"/>
              <a:t>973674.00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5E5D-6DCB-3547-A370-4BFC4DCA911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26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a base-N system, numbers go from 0 – N-1</a:t>
            </a:r>
          </a:p>
          <a:p>
            <a:r>
              <a:rPr lang="en-US" dirty="0" smtClean="0"/>
              <a:t>Each increasing digit multiplies by increasing powers of base</a:t>
            </a:r>
          </a:p>
          <a:p>
            <a:r>
              <a:rPr lang="en-US" dirty="0" smtClean="0"/>
              <a:t>Anything to the zero power == 1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5E5D-6DCB-3547-A370-4BFC4DCA911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338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10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8307039"/>
              </p:ext>
            </p:extLst>
          </p:nvPr>
        </p:nvGraphicFramePr>
        <p:xfrm>
          <a:off x="457200" y="1417638"/>
          <a:ext cx="8229600" cy="14833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Multiplier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Power of 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Result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5E5D-6DCB-3547-A370-4BFC4DCA911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618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765876"/>
              </p:ext>
            </p:extLst>
          </p:nvPr>
        </p:nvGraphicFramePr>
        <p:xfrm>
          <a:off x="457200" y="1600200"/>
          <a:ext cx="8229604" cy="14833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279996"/>
                <a:gridCol w="868701"/>
                <a:gridCol w="868701"/>
                <a:gridCol w="868701"/>
                <a:gridCol w="868701"/>
                <a:gridCol w="868701"/>
                <a:gridCol w="868701"/>
                <a:gridCol w="868701"/>
                <a:gridCol w="8687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Multiplier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Power of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5E5D-6DCB-3547-A370-4BFC4DCA911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623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Woo </a:t>
            </a:r>
            <a:r>
              <a:rPr lang="en-US" dirty="0" err="1" smtClean="0"/>
              <a:t>Hoo</a:t>
            </a:r>
            <a:r>
              <a:rPr lang="en-US" dirty="0" smtClean="0"/>
              <a:t>!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15627" b="15627"/>
          <a:stretch>
            <a:fillRect/>
          </a:stretch>
        </p:blipFill>
        <p:spPr/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5E5D-6DCB-3547-A370-4BFC4DCA911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678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Octal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0740746"/>
              </p:ext>
            </p:extLst>
          </p:nvPr>
        </p:nvGraphicFramePr>
        <p:xfrm>
          <a:off x="457200" y="1600200"/>
          <a:ext cx="8229600" cy="14833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Multiplier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Power</a:t>
                      </a:r>
                      <a:r>
                        <a:rPr lang="en-US" baseline="0" dirty="0" smtClean="0"/>
                        <a:t> of 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5E5D-6DCB-3547-A370-4BFC4DCA911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654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Hexadecimal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9176944"/>
              </p:ext>
            </p:extLst>
          </p:nvPr>
        </p:nvGraphicFramePr>
        <p:xfrm>
          <a:off x="457200" y="1600200"/>
          <a:ext cx="8229600" cy="14833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 (15)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 (15)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Multiplier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Power of 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5E5D-6DCB-3547-A370-4BFC4DCA911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153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Computers Use Binary?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Easy translation between transistors and numbers</a:t>
            </a:r>
          </a:p>
          <a:p>
            <a:r>
              <a:rPr lang="en-US" dirty="0" smtClean="0"/>
              <a:t>Transistors (and gates) can have greater resistance to variance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5E5D-6DCB-3547-A370-4BFC4DCA911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349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time one bit is added, range doubled</a:t>
            </a:r>
          </a:p>
          <a:p>
            <a:r>
              <a:rPr lang="en-US" dirty="0" smtClean="0"/>
              <a:t>~3 bits represent a decimal digit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5E5D-6DCB-3547-A370-4BFC4DCA911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98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Historic Vernacular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Bit (binary digit) (1)</a:t>
            </a:r>
          </a:p>
          <a:p>
            <a:r>
              <a:rPr lang="en-US" dirty="0" smtClean="0"/>
              <a:t>Nibble (4) (0 – 15)</a:t>
            </a:r>
          </a:p>
          <a:p>
            <a:r>
              <a:rPr lang="en-US" dirty="0" smtClean="0"/>
              <a:t>Byte (8) (0 – 255)</a:t>
            </a:r>
          </a:p>
          <a:p>
            <a:pPr lvl="1"/>
            <a:r>
              <a:rPr lang="en-US" dirty="0" smtClean="0"/>
              <a:t>Called in networking octet</a:t>
            </a:r>
          </a:p>
          <a:p>
            <a:r>
              <a:rPr lang="en-US" dirty="0" smtClean="0"/>
              <a:t>Half word (16) (0 – 65535)</a:t>
            </a:r>
          </a:p>
          <a:p>
            <a:r>
              <a:rPr lang="en-US" dirty="0" smtClean="0"/>
              <a:t>Word (</a:t>
            </a:r>
            <a:r>
              <a:rPr lang="en-US" dirty="0"/>
              <a:t>32) ( </a:t>
            </a:r>
            <a:r>
              <a:rPr lang="en-US" dirty="0" smtClean="0"/>
              <a:t>0 – 4,294,967,295)</a:t>
            </a:r>
          </a:p>
          <a:p>
            <a:r>
              <a:rPr lang="en-US" dirty="0" smtClean="0"/>
              <a:t>Double word (</a:t>
            </a:r>
            <a:r>
              <a:rPr lang="en-US" dirty="0"/>
              <a:t>64) (0 </a:t>
            </a:r>
            <a:r>
              <a:rPr lang="en-US" dirty="0" smtClean="0"/>
              <a:t>– </a:t>
            </a:r>
            <a:r>
              <a:rPr lang="en-US" dirty="0"/>
              <a:t>18,446,744,073,709,551,615 (quintillion)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5E5D-6DCB-3547-A370-4BFC4DCA911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149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Data are Represented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Affects</a:t>
            </a:r>
          </a:p>
          <a:p>
            <a:pPr lvl="1"/>
            <a:r>
              <a:rPr lang="en-US" dirty="0" smtClean="0"/>
              <a:t>Accuracy</a:t>
            </a:r>
          </a:p>
          <a:p>
            <a:pPr lvl="1"/>
            <a:r>
              <a:rPr lang="en-US" dirty="0" smtClean="0"/>
              <a:t>Speed</a:t>
            </a:r>
          </a:p>
          <a:p>
            <a:pPr lvl="1"/>
            <a:r>
              <a:rPr lang="en-US" dirty="0" smtClean="0"/>
              <a:t>Range of values (including alphabet)</a:t>
            </a:r>
          </a:p>
          <a:p>
            <a:pPr lvl="1"/>
            <a:r>
              <a:rPr lang="en-US" dirty="0" smtClean="0"/>
              <a:t>Audio and video resolution</a:t>
            </a:r>
          </a:p>
          <a:p>
            <a:pPr lvl="1"/>
            <a:r>
              <a:rPr lang="en-US" dirty="0"/>
              <a:t>File size</a:t>
            </a:r>
          </a:p>
          <a:p>
            <a:pPr lvl="2"/>
            <a:r>
              <a:rPr lang="en-US" dirty="0"/>
              <a:t>Download and operational times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5E5D-6DCB-3547-A370-4BFC4DCA911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087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Negative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Often, the first bit is used to denote a negative number</a:t>
            </a:r>
          </a:p>
          <a:p>
            <a:r>
              <a:rPr lang="en-US" dirty="0" smtClean="0"/>
              <a:t>For a 16-bit number, actually have 15 bits to hold number</a:t>
            </a:r>
          </a:p>
          <a:p>
            <a:r>
              <a:rPr lang="en-US" dirty="0"/>
              <a:t>-32,768 – </a:t>
            </a:r>
            <a:r>
              <a:rPr lang="en-US" dirty="0" smtClean="0"/>
              <a:t>32,767</a:t>
            </a:r>
          </a:p>
          <a:p>
            <a:r>
              <a:rPr lang="en-US" dirty="0" smtClean="0"/>
              <a:t>In general for N bits: -2</a:t>
            </a:r>
            <a:r>
              <a:rPr lang="en-US" baseline="30000" dirty="0" smtClean="0"/>
              <a:t>N</a:t>
            </a:r>
            <a:r>
              <a:rPr lang="en-US" dirty="0" smtClean="0"/>
              <a:t>/2 – (2</a:t>
            </a:r>
            <a:r>
              <a:rPr lang="en-US" baseline="30000" dirty="0" smtClean="0"/>
              <a:t>N</a:t>
            </a:r>
            <a:r>
              <a:rPr lang="en-US" dirty="0" smtClean="0"/>
              <a:t>/2)-1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5E5D-6DCB-3547-A370-4BFC4DCA911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274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r>
              <a:rPr lang="en-US" baseline="30000" dirty="0" smtClean="0"/>
              <a:t>10</a:t>
            </a:r>
            <a:r>
              <a:rPr lang="en-US" dirty="0" smtClean="0"/>
              <a:t> = 1024 (kilo)</a:t>
            </a:r>
          </a:p>
          <a:p>
            <a:r>
              <a:rPr lang="en-US" dirty="0" smtClean="0"/>
              <a:t>2</a:t>
            </a:r>
            <a:r>
              <a:rPr lang="en-US" baseline="30000" dirty="0" smtClean="0"/>
              <a:t>20</a:t>
            </a:r>
            <a:r>
              <a:rPr lang="en-US" dirty="0"/>
              <a:t> = </a:t>
            </a:r>
            <a:r>
              <a:rPr lang="en-US" dirty="0" smtClean="0"/>
              <a:t>1,048,576 (mega)</a:t>
            </a:r>
          </a:p>
          <a:p>
            <a:r>
              <a:rPr lang="en-US" dirty="0" smtClean="0"/>
              <a:t>2</a:t>
            </a:r>
            <a:r>
              <a:rPr lang="en-US" baseline="30000" dirty="0" smtClean="0"/>
              <a:t>30</a:t>
            </a:r>
            <a:r>
              <a:rPr lang="en-US" dirty="0"/>
              <a:t> = </a:t>
            </a:r>
            <a:r>
              <a:rPr lang="en-US" dirty="0" smtClean="0"/>
              <a:t>1,073,741,824 (</a:t>
            </a:r>
            <a:r>
              <a:rPr lang="en-US" dirty="0" err="1" smtClean="0"/>
              <a:t>giga</a:t>
            </a:r>
            <a:r>
              <a:rPr lang="en-US" dirty="0" smtClean="0"/>
              <a:t>)</a:t>
            </a:r>
          </a:p>
          <a:p>
            <a:r>
              <a:rPr lang="en-US" dirty="0" smtClean="0"/>
              <a:t>2</a:t>
            </a:r>
            <a:r>
              <a:rPr lang="en-US" baseline="30000" dirty="0" smtClean="0"/>
              <a:t>40</a:t>
            </a:r>
            <a:r>
              <a:rPr lang="en-US" dirty="0"/>
              <a:t> = </a:t>
            </a:r>
            <a:r>
              <a:rPr lang="en-US" dirty="0" smtClean="0"/>
              <a:t>1,099,511,627,776 (</a:t>
            </a:r>
            <a:r>
              <a:rPr lang="en-US" dirty="0" err="1" smtClean="0"/>
              <a:t>tera</a:t>
            </a:r>
            <a:r>
              <a:rPr lang="en-US" dirty="0" smtClean="0"/>
              <a:t>)</a:t>
            </a:r>
          </a:p>
          <a:p>
            <a:r>
              <a:rPr lang="en-US" dirty="0" smtClean="0"/>
              <a:t>2</a:t>
            </a:r>
            <a:r>
              <a:rPr lang="en-US" baseline="30000" dirty="0" smtClean="0"/>
              <a:t>50</a:t>
            </a:r>
            <a:r>
              <a:rPr lang="en-US" dirty="0"/>
              <a:t> = </a:t>
            </a:r>
            <a:r>
              <a:rPr lang="en-US" dirty="0" smtClean="0"/>
              <a:t>1,125,899,906,842,624 (</a:t>
            </a:r>
            <a:r>
              <a:rPr lang="en-US" dirty="0" err="1" smtClean="0"/>
              <a:t>peta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5E5D-6DCB-3547-A370-4BFC4DCA911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326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continuous set of values</a:t>
            </a:r>
          </a:p>
          <a:p>
            <a:r>
              <a:rPr lang="en-US" dirty="0" smtClean="0"/>
              <a:t>LP vs. CD</a:t>
            </a:r>
          </a:p>
          <a:p>
            <a:pPr lvl="1"/>
            <a:r>
              <a:rPr lang="en-US" dirty="0" smtClean="0"/>
              <a:t>CD uses Digital to Analog Converter (DAC)</a:t>
            </a:r>
          </a:p>
          <a:p>
            <a:pPr lvl="1"/>
            <a:r>
              <a:rPr lang="en-US" dirty="0" smtClean="0"/>
              <a:t>Conversion can’t be exact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5E5D-6DCB-3547-A370-4BFC4DCA911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37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Radios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Typically amplitude modulation or frequency modulation</a:t>
            </a:r>
          </a:p>
          <a:p>
            <a:r>
              <a:rPr lang="en-US" dirty="0" smtClean="0"/>
              <a:t>Carrier signal at specific frequency</a:t>
            </a:r>
          </a:p>
          <a:p>
            <a:r>
              <a:rPr lang="en-US" dirty="0" smtClean="0"/>
              <a:t>Signal varies in amplitude (strength)</a:t>
            </a:r>
          </a:p>
          <a:p>
            <a:r>
              <a:rPr lang="en-US" dirty="0" smtClean="0"/>
              <a:t>Signal varies in frequency</a:t>
            </a:r>
          </a:p>
          <a:p>
            <a:r>
              <a:rPr lang="en-US" dirty="0" smtClean="0"/>
              <a:t>Can also vary phase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5E5D-6DCB-3547-A370-4BFC4DCA911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123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 Transmission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rcRect l="14638" r="14638"/>
          <a:stretch>
            <a:fillRect/>
          </a:stretch>
        </p:blipFill>
        <p:spPr/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5E5D-6DCB-3547-A370-4BFC4DCA911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750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 Transmission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US, susceptible to interference such as lighting, appliances, etc.</a:t>
            </a:r>
          </a:p>
          <a:p>
            <a:r>
              <a:rPr lang="en-US" dirty="0"/>
              <a:t>540–1610 kHz with 10 kHz spacing</a:t>
            </a:r>
            <a:endParaRPr lang="en-US" dirty="0" smtClean="0"/>
          </a:p>
          <a:p>
            <a:r>
              <a:rPr lang="en-US" dirty="0" smtClean="0"/>
              <a:t>Difficult to detect transmission troubles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5E5D-6DCB-3547-A370-4BFC4DCA911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705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FM Transmission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rcRect t="25332" b="25332"/>
          <a:stretch>
            <a:fillRect/>
          </a:stretch>
        </p:blipFill>
        <p:spPr/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5E5D-6DCB-3547-A370-4BFC4DCA911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304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FM Transmission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US, higher frequency (band)</a:t>
            </a:r>
          </a:p>
          <a:p>
            <a:pPr lvl="1"/>
            <a:r>
              <a:rPr lang="en-US" dirty="0" smtClean="0"/>
              <a:t>More information is sent</a:t>
            </a:r>
          </a:p>
          <a:p>
            <a:r>
              <a:rPr lang="en-US" dirty="0"/>
              <a:t>87.5 to 108.0 </a:t>
            </a:r>
            <a:r>
              <a:rPr lang="en-US" dirty="0" smtClean="0"/>
              <a:t>MHz</a:t>
            </a:r>
          </a:p>
          <a:p>
            <a:r>
              <a:rPr lang="en-US" dirty="0" smtClean="0"/>
              <a:t>Also historically for TV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5E5D-6DCB-3547-A370-4BFC4DCA911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993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Digital Transmission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HDTV</a:t>
            </a:r>
          </a:p>
          <a:p>
            <a:pPr lvl="1"/>
            <a:r>
              <a:rPr lang="en-US" dirty="0" smtClean="0"/>
              <a:t>Didn’t change the frequencies</a:t>
            </a:r>
          </a:p>
          <a:p>
            <a:pPr lvl="2"/>
            <a:r>
              <a:rPr lang="is-IS" dirty="0"/>
              <a:t>VHF Band - Ch. 2 –</a:t>
            </a:r>
            <a:r>
              <a:rPr lang="is-IS" dirty="0" smtClean="0"/>
              <a:t> 13: 54 </a:t>
            </a:r>
            <a:r>
              <a:rPr lang="is-IS" dirty="0"/>
              <a:t>–</a:t>
            </a:r>
            <a:r>
              <a:rPr lang="is-IS" dirty="0" smtClean="0"/>
              <a:t> 216 MHz</a:t>
            </a:r>
          </a:p>
          <a:p>
            <a:pPr lvl="2"/>
            <a:r>
              <a:rPr lang="is-IS" dirty="0"/>
              <a:t>High Band - VHF Ch. 7 </a:t>
            </a:r>
            <a:r>
              <a:rPr lang="is-IS" dirty="0" smtClean="0"/>
              <a:t>– 13: 175 </a:t>
            </a:r>
            <a:r>
              <a:rPr lang="is-IS" dirty="0"/>
              <a:t>–</a:t>
            </a:r>
            <a:r>
              <a:rPr lang="is-IS" dirty="0" smtClean="0"/>
              <a:t> </a:t>
            </a:r>
            <a:r>
              <a:rPr lang="is-IS" dirty="0"/>
              <a:t>216 </a:t>
            </a:r>
            <a:r>
              <a:rPr lang="is-IS" dirty="0" smtClean="0"/>
              <a:t>MHz</a:t>
            </a:r>
          </a:p>
          <a:p>
            <a:pPr lvl="2"/>
            <a:r>
              <a:rPr lang="is-IS" dirty="0"/>
              <a:t>Mid Band - UHF Ch. 14 </a:t>
            </a:r>
            <a:r>
              <a:rPr lang="is-IS" dirty="0" smtClean="0"/>
              <a:t>– 22: 121 </a:t>
            </a:r>
            <a:r>
              <a:rPr lang="is-IS" dirty="0"/>
              <a:t>–</a:t>
            </a:r>
            <a:r>
              <a:rPr lang="is-IS" dirty="0" smtClean="0"/>
              <a:t> </a:t>
            </a:r>
            <a:r>
              <a:rPr lang="is-IS" dirty="0"/>
              <a:t>174 </a:t>
            </a:r>
            <a:r>
              <a:rPr lang="is-IS" dirty="0" smtClean="0"/>
              <a:t>MHz</a:t>
            </a:r>
          </a:p>
          <a:p>
            <a:pPr lvl="1"/>
            <a:r>
              <a:rPr lang="en-US" dirty="0" smtClean="0"/>
              <a:t>A</a:t>
            </a:r>
            <a:r>
              <a:rPr lang="is-IS" dirty="0" smtClean="0"/>
              <a:t>dded resolution via compression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5E5D-6DCB-3547-A370-4BFC4DCA911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110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Analog to </a:t>
            </a:r>
            <a:r>
              <a:rPr lang="en-US" dirty="0" smtClean="0"/>
              <a:t>Digital </a:t>
            </a:r>
            <a:r>
              <a:rPr lang="en-US" dirty="0"/>
              <a:t>C</a:t>
            </a:r>
            <a:r>
              <a:rPr lang="en-US" dirty="0" smtClean="0"/>
              <a:t>onverter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often, how accurate</a:t>
            </a:r>
          </a:p>
          <a:p>
            <a:r>
              <a:rPr lang="en-US" dirty="0" smtClean="0"/>
              <a:t>Phone: 8000 times a second, 8 bits</a:t>
            </a:r>
          </a:p>
          <a:p>
            <a:r>
              <a:rPr lang="en-US" dirty="0" smtClean="0"/>
              <a:t>CD: 44,100 times a second, 16 bits</a:t>
            </a:r>
          </a:p>
          <a:p>
            <a:pPr lvl="1"/>
            <a:r>
              <a:rPr lang="en-US" dirty="0" smtClean="0"/>
              <a:t>Recordable on PAL and NSTC video recorders</a:t>
            </a:r>
          </a:p>
          <a:p>
            <a:r>
              <a:rPr lang="en-US" dirty="0" smtClean="0"/>
              <a:t>Digital sources can add error detection and correction codes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5E5D-6DCB-3547-A370-4BFC4DCA911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5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Document So Far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$ unzip Chapter\ 02.pptx </a:t>
            </a:r>
          </a:p>
          <a:p>
            <a:pPr marL="0" indent="0">
              <a:buNone/>
            </a:pPr>
            <a:r>
              <a:rPr lang="en-US" dirty="0"/>
              <a:t>Archive:  Chapter 02.pptx</a:t>
            </a:r>
          </a:p>
          <a:p>
            <a:pPr marL="0" indent="0">
              <a:buNone/>
            </a:pPr>
            <a:r>
              <a:rPr lang="en-US" dirty="0"/>
              <a:t>  inflating: [</a:t>
            </a:r>
            <a:r>
              <a:rPr lang="en-US" dirty="0" err="1"/>
              <a:t>Content_Types</a:t>
            </a:r>
            <a:r>
              <a:rPr lang="en-US" dirty="0"/>
              <a:t>].xml     </a:t>
            </a:r>
          </a:p>
          <a:p>
            <a:pPr marL="0" indent="0">
              <a:buNone/>
            </a:pPr>
            <a:r>
              <a:rPr lang="en-US" dirty="0"/>
              <a:t>  inflating: _</a:t>
            </a:r>
            <a:r>
              <a:rPr lang="en-US" dirty="0" err="1"/>
              <a:t>rels</a:t>
            </a:r>
            <a:r>
              <a:rPr lang="en-US" dirty="0"/>
              <a:t>/.</a:t>
            </a:r>
            <a:r>
              <a:rPr lang="en-US" dirty="0" err="1"/>
              <a:t>rels</a:t>
            </a:r>
            <a:r>
              <a:rPr lang="en-US" dirty="0"/>
              <a:t>             </a:t>
            </a:r>
          </a:p>
          <a:p>
            <a:pPr marL="0" indent="0">
              <a:buNone/>
            </a:pPr>
            <a:r>
              <a:rPr lang="en-US" dirty="0"/>
              <a:t>  inflating: </a:t>
            </a:r>
            <a:r>
              <a:rPr lang="en-US" dirty="0" err="1"/>
              <a:t>ppt</a:t>
            </a:r>
            <a:r>
              <a:rPr lang="en-US" dirty="0"/>
              <a:t>/slides/_</a:t>
            </a:r>
            <a:r>
              <a:rPr lang="en-US" dirty="0" err="1"/>
              <a:t>rels</a:t>
            </a:r>
            <a:r>
              <a:rPr lang="en-US" dirty="0"/>
              <a:t>/slide2.xml.rels  </a:t>
            </a:r>
          </a:p>
          <a:p>
            <a:pPr marL="0" indent="0">
              <a:buNone/>
            </a:pPr>
            <a:r>
              <a:rPr lang="en-US" dirty="0"/>
              <a:t>  inflating: </a:t>
            </a:r>
            <a:r>
              <a:rPr lang="en-US" dirty="0" err="1"/>
              <a:t>ppt</a:t>
            </a:r>
            <a:r>
              <a:rPr lang="en-US" dirty="0"/>
              <a:t>/slides/_</a:t>
            </a:r>
            <a:r>
              <a:rPr lang="en-US" dirty="0" err="1"/>
              <a:t>rels</a:t>
            </a:r>
            <a:r>
              <a:rPr lang="en-US" dirty="0"/>
              <a:t>/slide1.xml.rels  </a:t>
            </a:r>
          </a:p>
          <a:p>
            <a:pPr marL="0" indent="0">
              <a:buNone/>
            </a:pPr>
            <a:r>
              <a:rPr lang="en-US" dirty="0"/>
              <a:t>  inflating: </a:t>
            </a:r>
            <a:r>
              <a:rPr lang="en-US" dirty="0" err="1"/>
              <a:t>ppt</a:t>
            </a:r>
            <a:r>
              <a:rPr lang="en-US" dirty="0"/>
              <a:t>/_</a:t>
            </a:r>
            <a:r>
              <a:rPr lang="en-US" dirty="0" err="1"/>
              <a:t>rels</a:t>
            </a:r>
            <a:r>
              <a:rPr lang="en-US" dirty="0"/>
              <a:t>/</a:t>
            </a:r>
            <a:r>
              <a:rPr lang="en-US" dirty="0" err="1"/>
              <a:t>presentation.xml.rels</a:t>
            </a:r>
            <a:r>
              <a:rPr lang="en-US" dirty="0"/>
              <a:t>  </a:t>
            </a:r>
          </a:p>
          <a:p>
            <a:pPr marL="0" indent="0">
              <a:buNone/>
            </a:pPr>
            <a:r>
              <a:rPr lang="en-US" dirty="0"/>
              <a:t>  inflating: </a:t>
            </a:r>
            <a:r>
              <a:rPr lang="en-US" dirty="0" err="1"/>
              <a:t>ppt</a:t>
            </a:r>
            <a:r>
              <a:rPr lang="en-US" dirty="0"/>
              <a:t>/</a:t>
            </a:r>
            <a:r>
              <a:rPr lang="en-US" dirty="0" err="1"/>
              <a:t>presentation.xml</a:t>
            </a:r>
            <a:r>
              <a:rPr lang="en-US" dirty="0"/>
              <a:t>    </a:t>
            </a:r>
          </a:p>
          <a:p>
            <a:pPr marL="0" indent="0">
              <a:buNone/>
            </a:pPr>
            <a:r>
              <a:rPr lang="en-US" dirty="0"/>
              <a:t>  inflating: </a:t>
            </a:r>
            <a:r>
              <a:rPr lang="en-US" dirty="0" err="1"/>
              <a:t>ppt</a:t>
            </a:r>
            <a:r>
              <a:rPr lang="en-US" dirty="0"/>
              <a:t>/slides/slide1.xml   </a:t>
            </a:r>
          </a:p>
          <a:p>
            <a:pPr marL="0" indent="0">
              <a:buNone/>
            </a:pPr>
            <a:r>
              <a:rPr lang="en-US" dirty="0"/>
              <a:t>  inflating: </a:t>
            </a:r>
            <a:r>
              <a:rPr lang="en-US" dirty="0" err="1"/>
              <a:t>ppt</a:t>
            </a:r>
            <a:r>
              <a:rPr lang="en-US" dirty="0"/>
              <a:t>/slides/slide2.xml  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5E5D-6DCB-3547-A370-4BFC4DCA911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37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Representing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Fixed size: always use the same number of bits</a:t>
            </a:r>
          </a:p>
          <a:p>
            <a:pPr lvl="1"/>
            <a:r>
              <a:rPr lang="en-US" dirty="0" smtClean="0"/>
              <a:t>Fast: bus and ALU width</a:t>
            </a:r>
          </a:p>
          <a:p>
            <a:pPr lvl="1"/>
            <a:r>
              <a:rPr lang="en-US" dirty="0" smtClean="0"/>
              <a:t>Might lose precision</a:t>
            </a:r>
          </a:p>
          <a:p>
            <a:r>
              <a:rPr lang="en-US" dirty="0" smtClean="0"/>
              <a:t>Variable size: use the number of bits necessary to represent the number</a:t>
            </a:r>
          </a:p>
          <a:p>
            <a:pPr lvl="1"/>
            <a:r>
              <a:rPr lang="en-US" dirty="0" smtClean="0"/>
              <a:t>Slow: multiple transfers and calculations needed</a:t>
            </a:r>
          </a:p>
          <a:p>
            <a:pPr lvl="1"/>
            <a:r>
              <a:rPr lang="en-US" dirty="0" smtClean="0"/>
              <a:t>Better precision, though repeating numbers not exactly representable</a:t>
            </a:r>
          </a:p>
          <a:p>
            <a:pPr lvl="2"/>
            <a:r>
              <a:rPr lang="en-US" dirty="0" smtClean="0"/>
              <a:t>Need rational number class for that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5E5D-6DCB-3547-A370-4BFC4DCA911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045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Bad Number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Y2K</a:t>
            </a:r>
          </a:p>
          <a:p>
            <a:pPr lvl="1"/>
            <a:r>
              <a:rPr lang="en-US" dirty="0" smtClean="0"/>
              <a:t>Programmers in the 60’s didn’t think their programs would still be running in 2000</a:t>
            </a:r>
          </a:p>
          <a:p>
            <a:pPr lvl="1"/>
            <a:r>
              <a:rPr lang="en-US" dirty="0" smtClean="0"/>
              <a:t>Used two places to represent year</a:t>
            </a:r>
          </a:p>
          <a:p>
            <a:r>
              <a:rPr lang="en-US" dirty="0" smtClean="0"/>
              <a:t>787</a:t>
            </a:r>
          </a:p>
          <a:p>
            <a:pPr lvl="1"/>
            <a:r>
              <a:rPr lang="en-US" dirty="0" smtClean="0"/>
              <a:t>A 32-bit variable can overflow every 248 days and result in “loss of control”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5E5D-6DCB-3547-A370-4BFC4DCA911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90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Storing Real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Keep track of numbers before the decimal point and numbers after</a:t>
            </a:r>
          </a:p>
          <a:p>
            <a:pPr lvl="1"/>
            <a:r>
              <a:rPr lang="en-US" dirty="0" smtClean="0"/>
              <a:t>Fixed point</a:t>
            </a:r>
          </a:p>
          <a:p>
            <a:r>
              <a:rPr lang="en-US" dirty="0" smtClean="0"/>
              <a:t>Bits after represent negative powers of two</a:t>
            </a:r>
          </a:p>
          <a:p>
            <a:r>
              <a:rPr lang="en-US" dirty="0" smtClean="0"/>
              <a:t>Always have same precision</a:t>
            </a:r>
          </a:p>
          <a:p>
            <a:r>
              <a:rPr lang="en-US" dirty="0" smtClean="0"/>
              <a:t>Floating point numbers allow where the decimal point is to move</a:t>
            </a:r>
          </a:p>
          <a:p>
            <a:pPr lvl="1"/>
            <a:r>
              <a:rPr lang="en-US" dirty="0" smtClean="0"/>
              <a:t>Allows for more flexibility in representation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5E5D-6DCB-3547-A370-4BFC4DCA911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161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Floating-Point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32 bits</a:t>
            </a:r>
          </a:p>
          <a:p>
            <a:pPr lvl="1"/>
            <a:r>
              <a:rPr lang="en-US" dirty="0" smtClean="0"/>
              <a:t>1 sign bit</a:t>
            </a:r>
          </a:p>
          <a:p>
            <a:pPr lvl="1"/>
            <a:r>
              <a:rPr lang="en-US" dirty="0" smtClean="0"/>
              <a:t>23 for the digits (mantissa)</a:t>
            </a:r>
          </a:p>
          <a:p>
            <a:pPr lvl="1"/>
            <a:r>
              <a:rPr lang="en-US" dirty="0" smtClean="0"/>
              <a:t>8 for the exponent</a:t>
            </a:r>
          </a:p>
          <a:p>
            <a:r>
              <a:rPr lang="en-US" dirty="0" smtClean="0"/>
              <a:t>64 bits</a:t>
            </a:r>
          </a:p>
          <a:p>
            <a:pPr lvl="1"/>
            <a:r>
              <a:rPr lang="en-US" dirty="0" smtClean="0"/>
              <a:t>1 sign bit</a:t>
            </a:r>
          </a:p>
          <a:p>
            <a:pPr lvl="1"/>
            <a:r>
              <a:rPr lang="en-US" dirty="0" smtClean="0"/>
              <a:t>32 bits for the digits</a:t>
            </a:r>
          </a:p>
          <a:p>
            <a:pPr lvl="1"/>
            <a:r>
              <a:rPr lang="en-US" dirty="0" smtClean="0"/>
              <a:t>11 for the exponent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5E5D-6DCB-3547-A370-4BFC4DCA911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521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a a number has more decimal places than the amount storage, rounding occurs</a:t>
            </a:r>
          </a:p>
          <a:p>
            <a:r>
              <a:rPr lang="en-US" dirty="0" smtClean="0"/>
              <a:t>When the number becomes too large or too small, overflow or underflow occurs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5E5D-6DCB-3547-A370-4BFC4DCA911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394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IEEE-754 Standard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+ and - infinities</a:t>
            </a:r>
          </a:p>
          <a:p>
            <a:r>
              <a:rPr lang="en-US" dirty="0" smtClean="0"/>
              <a:t>Not A Number</a:t>
            </a:r>
          </a:p>
          <a:p>
            <a:r>
              <a:rPr lang="en-US" dirty="0" smtClean="0"/>
              <a:t>Rounding</a:t>
            </a:r>
          </a:p>
          <a:p>
            <a:pPr lvl="1"/>
            <a:r>
              <a:rPr lang="en-US" dirty="0" smtClean="0"/>
              <a:t>Nearest, </a:t>
            </a:r>
            <a:r>
              <a:rPr lang="en-US" dirty="0"/>
              <a:t>ties to </a:t>
            </a:r>
            <a:r>
              <a:rPr lang="en-US" dirty="0" smtClean="0"/>
              <a:t>even</a:t>
            </a:r>
          </a:p>
          <a:p>
            <a:pPr lvl="1"/>
            <a:r>
              <a:rPr lang="en-US" dirty="0" smtClean="0"/>
              <a:t>Nearest</a:t>
            </a:r>
            <a:r>
              <a:rPr lang="en-US" dirty="0"/>
              <a:t>, ties away from </a:t>
            </a:r>
            <a:r>
              <a:rPr lang="en-US" dirty="0" smtClean="0"/>
              <a:t>zero</a:t>
            </a:r>
          </a:p>
          <a:p>
            <a:pPr lvl="1"/>
            <a:r>
              <a:rPr lang="en-US" dirty="0" smtClean="0"/>
              <a:t>Toward 0</a:t>
            </a:r>
          </a:p>
          <a:p>
            <a:pPr lvl="1"/>
            <a:r>
              <a:rPr lang="en-US" dirty="0" smtClean="0"/>
              <a:t>Toward either + or - infinity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5E5D-6DCB-3547-A370-4BFC4DCA911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132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Round-Off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public class </a:t>
            </a:r>
            <a:r>
              <a:rPr lang="en-US" dirty="0" smtClean="0"/>
              <a:t>Rounding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public static void main (String </a:t>
            </a:r>
            <a:r>
              <a:rPr lang="en-US" dirty="0" err="1"/>
              <a:t>args</a:t>
            </a:r>
            <a:r>
              <a:rPr lang="en-US" dirty="0"/>
              <a:t>[])</a:t>
            </a:r>
          </a:p>
          <a:p>
            <a:pPr marL="0" indent="0">
              <a:buNone/>
            </a:pPr>
            <a:r>
              <a:rPr lang="en-US" dirty="0"/>
              <a:t>        {</a:t>
            </a:r>
          </a:p>
          <a:p>
            <a:pPr marL="0" indent="0">
              <a:buNone/>
            </a:pPr>
            <a:r>
              <a:rPr lang="en-US" dirty="0"/>
              <a:t>                double a = 0.7; </a:t>
            </a:r>
            <a:r>
              <a:rPr lang="en-US" dirty="0" err="1"/>
              <a:t>System.out.println</a:t>
            </a:r>
            <a:r>
              <a:rPr lang="en-US" dirty="0"/>
              <a:t> (a);</a:t>
            </a:r>
          </a:p>
          <a:p>
            <a:pPr marL="0" indent="0">
              <a:buNone/>
            </a:pPr>
            <a:r>
              <a:rPr lang="en-US" dirty="0"/>
              <a:t>                double b = 0.9; </a:t>
            </a:r>
            <a:r>
              <a:rPr lang="en-US" dirty="0" err="1"/>
              <a:t>System.out.println</a:t>
            </a:r>
            <a:r>
              <a:rPr lang="en-US" dirty="0"/>
              <a:t> (b);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double x = a + 0.1; </a:t>
            </a:r>
            <a:r>
              <a:rPr lang="en-US" dirty="0" err="1"/>
              <a:t>System.out.println</a:t>
            </a:r>
            <a:r>
              <a:rPr lang="en-US" dirty="0"/>
              <a:t> (x);</a:t>
            </a:r>
          </a:p>
          <a:p>
            <a:pPr marL="0" indent="0">
              <a:buNone/>
            </a:pPr>
            <a:r>
              <a:rPr lang="en-US" dirty="0"/>
              <a:t>                double y = b - 0.1; </a:t>
            </a:r>
            <a:r>
              <a:rPr lang="en-US" dirty="0" err="1"/>
              <a:t>System.out.println</a:t>
            </a:r>
            <a:r>
              <a:rPr lang="en-US" dirty="0"/>
              <a:t> (y);</a:t>
            </a:r>
          </a:p>
          <a:p>
            <a:pPr marL="0" indent="0">
              <a:buNone/>
            </a:pPr>
            <a:r>
              <a:rPr lang="en-US" dirty="0"/>
              <a:t>                </a:t>
            </a:r>
            <a:r>
              <a:rPr lang="en-US" dirty="0" err="1"/>
              <a:t>System.out.println</a:t>
            </a:r>
            <a:r>
              <a:rPr lang="en-US" dirty="0"/>
              <a:t> (x == y);</a:t>
            </a:r>
          </a:p>
          <a:p>
            <a:pPr marL="0" indent="0">
              <a:buNone/>
            </a:pPr>
            <a:r>
              <a:rPr lang="en-US" dirty="0"/>
              <a:t>     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5E5D-6DCB-3547-A370-4BFC4DCA911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523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Round-Off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r-HR" dirty="0"/>
              <a:t>$ java </a:t>
            </a:r>
            <a:r>
              <a:rPr lang="hr-HR" dirty="0" smtClean="0"/>
              <a:t>Rounding</a:t>
            </a:r>
            <a:endParaRPr lang="hr-HR" dirty="0"/>
          </a:p>
          <a:p>
            <a:pPr marL="0" indent="0">
              <a:buNone/>
            </a:pPr>
            <a:r>
              <a:rPr lang="hr-HR" dirty="0"/>
              <a:t>0.7</a:t>
            </a:r>
          </a:p>
          <a:p>
            <a:pPr marL="0" indent="0">
              <a:buNone/>
            </a:pPr>
            <a:r>
              <a:rPr lang="hr-HR" dirty="0"/>
              <a:t>0.9</a:t>
            </a:r>
          </a:p>
          <a:p>
            <a:pPr marL="0" indent="0">
              <a:buNone/>
            </a:pPr>
            <a:r>
              <a:rPr lang="hr-HR" dirty="0"/>
              <a:t>0.7999999999999999</a:t>
            </a:r>
          </a:p>
          <a:p>
            <a:pPr marL="0" indent="0">
              <a:buNone/>
            </a:pPr>
            <a:r>
              <a:rPr lang="hr-HR" dirty="0"/>
              <a:t>0.8</a:t>
            </a:r>
          </a:p>
          <a:p>
            <a:pPr marL="0" indent="0">
              <a:buNone/>
            </a:pPr>
            <a:r>
              <a:rPr lang="hr-HR" dirty="0"/>
              <a:t>false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5E5D-6DCB-3547-A370-4BFC4DCA911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68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NAN and Infinites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public </a:t>
            </a:r>
            <a:r>
              <a:rPr lang="en-US" dirty="0"/>
              <a:t>class NAN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public static void main (String </a:t>
            </a:r>
            <a:r>
              <a:rPr lang="en-US" dirty="0" err="1"/>
              <a:t>args</a:t>
            </a:r>
            <a:r>
              <a:rPr lang="en-US" dirty="0"/>
              <a:t>[])</a:t>
            </a:r>
          </a:p>
          <a:p>
            <a:pPr marL="0" indent="0">
              <a:buNone/>
            </a:pPr>
            <a:r>
              <a:rPr lang="en-US" dirty="0"/>
              <a:t>        {</a:t>
            </a:r>
          </a:p>
          <a:p>
            <a:pPr marL="0" indent="0">
              <a:buNone/>
            </a:pPr>
            <a:r>
              <a:rPr lang="en-US" dirty="0"/>
              <a:t>                </a:t>
            </a:r>
            <a:r>
              <a:rPr lang="en-US" dirty="0" err="1"/>
              <a:t>System.out.println</a:t>
            </a:r>
            <a:r>
              <a:rPr lang="en-US" dirty="0"/>
              <a:t> (0.0 / 0.0);</a:t>
            </a:r>
          </a:p>
          <a:p>
            <a:pPr marL="0" indent="0">
              <a:buNone/>
            </a:pPr>
            <a:r>
              <a:rPr lang="en-US" dirty="0"/>
              <a:t>                </a:t>
            </a:r>
            <a:r>
              <a:rPr lang="en-US" dirty="0" err="1"/>
              <a:t>System.out.println</a:t>
            </a:r>
            <a:r>
              <a:rPr lang="en-US" dirty="0"/>
              <a:t> (-1.0 / 0.0);</a:t>
            </a:r>
          </a:p>
          <a:p>
            <a:pPr marL="0" indent="0">
              <a:buNone/>
            </a:pPr>
            <a:r>
              <a:rPr lang="en-US" dirty="0"/>
              <a:t>                </a:t>
            </a:r>
            <a:r>
              <a:rPr lang="en-US" dirty="0" err="1"/>
              <a:t>System.out.println</a:t>
            </a:r>
            <a:r>
              <a:rPr lang="en-US" dirty="0"/>
              <a:t> (1.0 / 0.0);</a:t>
            </a:r>
          </a:p>
          <a:p>
            <a:pPr marL="0" indent="0">
              <a:buNone/>
            </a:pPr>
            <a:r>
              <a:rPr lang="en-US" dirty="0"/>
              <a:t>     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5E5D-6DCB-3547-A370-4BFC4DCA911C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582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NAN and Infinites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$ java NAN</a:t>
            </a:r>
          </a:p>
          <a:p>
            <a:pPr marL="0" indent="0">
              <a:buNone/>
            </a:pPr>
            <a:r>
              <a:rPr lang="en-US" dirty="0" err="1"/>
              <a:t>NaN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-Infinity</a:t>
            </a:r>
          </a:p>
          <a:p>
            <a:pPr marL="0" indent="0">
              <a:buNone/>
            </a:pPr>
            <a:r>
              <a:rPr lang="en-US" dirty="0" smtClean="0"/>
              <a:t>Infinity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5E5D-6DCB-3547-A370-4BFC4DCA911C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932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Document So Far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inflating</a:t>
            </a:r>
            <a:r>
              <a:rPr lang="en-US" dirty="0"/>
              <a:t>: </a:t>
            </a:r>
            <a:r>
              <a:rPr lang="en-US" dirty="0" err="1"/>
              <a:t>ppt</a:t>
            </a:r>
            <a:r>
              <a:rPr lang="en-US" dirty="0"/>
              <a:t>/</a:t>
            </a:r>
            <a:r>
              <a:rPr lang="en-US" dirty="0" err="1"/>
              <a:t>slideLayouts</a:t>
            </a:r>
            <a:r>
              <a:rPr lang="en-US" dirty="0"/>
              <a:t>/_</a:t>
            </a:r>
            <a:r>
              <a:rPr lang="en-US" dirty="0" err="1"/>
              <a:t>rels</a:t>
            </a:r>
            <a:r>
              <a:rPr lang="en-US" dirty="0"/>
              <a:t>/slideLayout1.xml.rels  </a:t>
            </a:r>
          </a:p>
          <a:p>
            <a:pPr marL="0" indent="0">
              <a:buNone/>
            </a:pPr>
            <a:r>
              <a:rPr lang="en-US" dirty="0"/>
              <a:t>  inflating: </a:t>
            </a:r>
            <a:r>
              <a:rPr lang="en-US" dirty="0" err="1"/>
              <a:t>ppt</a:t>
            </a:r>
            <a:r>
              <a:rPr lang="en-US" dirty="0"/>
              <a:t>/</a:t>
            </a:r>
            <a:r>
              <a:rPr lang="en-US" dirty="0" err="1"/>
              <a:t>slideLayouts</a:t>
            </a:r>
            <a:r>
              <a:rPr lang="en-US" dirty="0"/>
              <a:t>/_</a:t>
            </a:r>
            <a:r>
              <a:rPr lang="en-US" dirty="0" err="1"/>
              <a:t>rels</a:t>
            </a:r>
            <a:r>
              <a:rPr lang="en-US" dirty="0"/>
              <a:t>/slideLayout2.xml.rels  </a:t>
            </a:r>
          </a:p>
          <a:p>
            <a:pPr marL="0" indent="0">
              <a:buNone/>
            </a:pPr>
            <a:r>
              <a:rPr lang="en-US" dirty="0"/>
              <a:t>  inflating: </a:t>
            </a:r>
            <a:r>
              <a:rPr lang="en-US" dirty="0" err="1"/>
              <a:t>ppt</a:t>
            </a:r>
            <a:r>
              <a:rPr lang="en-US" dirty="0"/>
              <a:t>/</a:t>
            </a:r>
            <a:r>
              <a:rPr lang="en-US" dirty="0" err="1"/>
              <a:t>slideMasters</a:t>
            </a:r>
            <a:r>
              <a:rPr lang="en-US" dirty="0"/>
              <a:t>/_</a:t>
            </a:r>
            <a:r>
              <a:rPr lang="en-US" dirty="0" err="1"/>
              <a:t>rels</a:t>
            </a:r>
            <a:r>
              <a:rPr lang="en-US" dirty="0"/>
              <a:t>/slideMaster1.xml.rels  </a:t>
            </a:r>
          </a:p>
          <a:p>
            <a:pPr marL="0" indent="0">
              <a:buNone/>
            </a:pPr>
            <a:r>
              <a:rPr lang="en-US" dirty="0"/>
              <a:t>  inflating: </a:t>
            </a:r>
            <a:r>
              <a:rPr lang="en-US" dirty="0" err="1"/>
              <a:t>ppt</a:t>
            </a:r>
            <a:r>
              <a:rPr lang="en-US" dirty="0"/>
              <a:t>/</a:t>
            </a:r>
            <a:r>
              <a:rPr lang="en-US" dirty="0" err="1"/>
              <a:t>slideLayouts</a:t>
            </a:r>
            <a:r>
              <a:rPr lang="en-US" dirty="0"/>
              <a:t>/_</a:t>
            </a:r>
            <a:r>
              <a:rPr lang="en-US" dirty="0" err="1"/>
              <a:t>rels</a:t>
            </a:r>
            <a:r>
              <a:rPr lang="en-US" dirty="0"/>
              <a:t>/slideLayout5.xml.rels  </a:t>
            </a:r>
          </a:p>
          <a:p>
            <a:pPr marL="0" indent="0">
              <a:buNone/>
            </a:pPr>
            <a:r>
              <a:rPr lang="en-US" dirty="0"/>
              <a:t>  inflating: </a:t>
            </a:r>
            <a:r>
              <a:rPr lang="en-US" dirty="0" err="1"/>
              <a:t>ppt</a:t>
            </a:r>
            <a:r>
              <a:rPr lang="en-US" dirty="0"/>
              <a:t>/</a:t>
            </a:r>
            <a:r>
              <a:rPr lang="en-US" dirty="0" err="1"/>
              <a:t>slideLayouts</a:t>
            </a:r>
            <a:r>
              <a:rPr lang="en-US" dirty="0"/>
              <a:t>/_</a:t>
            </a:r>
            <a:r>
              <a:rPr lang="en-US" dirty="0" err="1"/>
              <a:t>rels</a:t>
            </a:r>
            <a:r>
              <a:rPr lang="en-US" dirty="0"/>
              <a:t>/slideLayout4.xml.rels  </a:t>
            </a:r>
          </a:p>
          <a:p>
            <a:pPr marL="0" indent="0">
              <a:buNone/>
            </a:pPr>
            <a:r>
              <a:rPr lang="en-US" dirty="0"/>
              <a:t>  inflating: </a:t>
            </a:r>
            <a:r>
              <a:rPr lang="en-US" dirty="0" err="1"/>
              <a:t>ppt</a:t>
            </a:r>
            <a:r>
              <a:rPr lang="en-US" dirty="0"/>
              <a:t>/</a:t>
            </a:r>
            <a:r>
              <a:rPr lang="en-US" dirty="0" err="1"/>
              <a:t>slideLayouts</a:t>
            </a:r>
            <a:r>
              <a:rPr lang="en-US" dirty="0"/>
              <a:t>/_</a:t>
            </a:r>
            <a:r>
              <a:rPr lang="en-US" dirty="0" err="1"/>
              <a:t>rels</a:t>
            </a:r>
            <a:r>
              <a:rPr lang="en-US" dirty="0"/>
              <a:t>/slideLayout6.xml.rels  </a:t>
            </a:r>
          </a:p>
          <a:p>
            <a:pPr marL="0" indent="0">
              <a:buNone/>
            </a:pPr>
            <a:r>
              <a:rPr lang="en-US" dirty="0"/>
              <a:t>  inflating: </a:t>
            </a:r>
            <a:r>
              <a:rPr lang="en-US" dirty="0" err="1"/>
              <a:t>ppt</a:t>
            </a:r>
            <a:r>
              <a:rPr lang="en-US" dirty="0"/>
              <a:t>/</a:t>
            </a:r>
            <a:r>
              <a:rPr lang="en-US" dirty="0" err="1"/>
              <a:t>slideLayouts</a:t>
            </a:r>
            <a:r>
              <a:rPr lang="en-US" dirty="0"/>
              <a:t>/slideLayout5.xml  </a:t>
            </a:r>
          </a:p>
          <a:p>
            <a:pPr marL="0" indent="0">
              <a:buNone/>
            </a:pPr>
            <a:r>
              <a:rPr lang="en-US" dirty="0"/>
              <a:t>  inflating: </a:t>
            </a:r>
            <a:r>
              <a:rPr lang="en-US" dirty="0" err="1"/>
              <a:t>ppt</a:t>
            </a:r>
            <a:r>
              <a:rPr lang="en-US" dirty="0"/>
              <a:t>/</a:t>
            </a:r>
            <a:r>
              <a:rPr lang="en-US" dirty="0" err="1"/>
              <a:t>slideLayouts</a:t>
            </a:r>
            <a:r>
              <a:rPr lang="en-US" dirty="0"/>
              <a:t>/_</a:t>
            </a:r>
            <a:r>
              <a:rPr lang="en-US" dirty="0" err="1"/>
              <a:t>rels</a:t>
            </a:r>
            <a:r>
              <a:rPr lang="en-US" dirty="0"/>
              <a:t>/slideLayout3.xml.rels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5E5D-6DCB-3547-A370-4BFC4DCA911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311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Rational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languages allow for numbers to be represented as fractions</a:t>
            </a:r>
          </a:p>
          <a:p>
            <a:r>
              <a:rPr lang="en-US" dirty="0" smtClean="0"/>
              <a:t>Can become difficult as denominator increases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5E5D-6DCB-3547-A370-4BFC4DCA911C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769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/>
              <a:t>irb</a:t>
            </a:r>
            <a:r>
              <a:rPr lang="en-US" dirty="0"/>
              <a:t>(main):004:0&gt; Rational(7,10)</a:t>
            </a:r>
          </a:p>
          <a:p>
            <a:pPr marL="0" indent="0">
              <a:buNone/>
            </a:pPr>
            <a:r>
              <a:rPr lang="en-US" dirty="0"/>
              <a:t>=&gt; (7/10)</a:t>
            </a:r>
          </a:p>
          <a:p>
            <a:pPr marL="0" indent="0">
              <a:buNone/>
            </a:pPr>
            <a:r>
              <a:rPr lang="en-US" dirty="0" err="1"/>
              <a:t>irb</a:t>
            </a:r>
            <a:r>
              <a:rPr lang="en-US" dirty="0"/>
              <a:t>(main):005:0&gt; a=Rational(7,10)</a:t>
            </a:r>
          </a:p>
          <a:p>
            <a:pPr marL="0" indent="0">
              <a:buNone/>
            </a:pPr>
            <a:r>
              <a:rPr lang="en-US" dirty="0"/>
              <a:t>=&gt; (7/10)</a:t>
            </a:r>
          </a:p>
          <a:p>
            <a:pPr marL="0" indent="0">
              <a:buNone/>
            </a:pPr>
            <a:r>
              <a:rPr lang="en-US" dirty="0" err="1"/>
              <a:t>irb</a:t>
            </a:r>
            <a:r>
              <a:rPr lang="en-US" dirty="0"/>
              <a:t>(main):006:0&gt; b=Rational(9,10)</a:t>
            </a:r>
          </a:p>
          <a:p>
            <a:pPr marL="0" indent="0">
              <a:buNone/>
            </a:pPr>
            <a:r>
              <a:rPr lang="en-US" dirty="0"/>
              <a:t>=&gt; (9/10)</a:t>
            </a:r>
          </a:p>
          <a:p>
            <a:pPr marL="0" indent="0">
              <a:buNone/>
            </a:pPr>
            <a:r>
              <a:rPr lang="en-US" dirty="0" err="1"/>
              <a:t>irb</a:t>
            </a:r>
            <a:r>
              <a:rPr lang="en-US" dirty="0"/>
              <a:t>(main):007:0&gt; x=</a:t>
            </a:r>
            <a:r>
              <a:rPr lang="en-US" dirty="0" err="1"/>
              <a:t>a+Rational</a:t>
            </a:r>
            <a:r>
              <a:rPr lang="en-US" dirty="0"/>
              <a:t>(1,10)</a:t>
            </a:r>
          </a:p>
          <a:p>
            <a:pPr marL="0" indent="0">
              <a:buNone/>
            </a:pPr>
            <a:r>
              <a:rPr lang="en-US" dirty="0"/>
              <a:t>=&gt; (4/5)</a:t>
            </a:r>
          </a:p>
          <a:p>
            <a:pPr marL="0" indent="0">
              <a:buNone/>
            </a:pPr>
            <a:r>
              <a:rPr lang="en-US" dirty="0" err="1"/>
              <a:t>irb</a:t>
            </a:r>
            <a:r>
              <a:rPr lang="en-US" dirty="0"/>
              <a:t>(main):008:0&gt; y=b-Rational(1,10)</a:t>
            </a:r>
          </a:p>
          <a:p>
            <a:pPr marL="0" indent="0">
              <a:buNone/>
            </a:pPr>
            <a:r>
              <a:rPr lang="en-US" dirty="0"/>
              <a:t>=&gt; (4/5)</a:t>
            </a:r>
          </a:p>
          <a:p>
            <a:pPr marL="0" indent="0">
              <a:buNone/>
            </a:pPr>
            <a:r>
              <a:rPr lang="en-US" dirty="0" err="1"/>
              <a:t>irb</a:t>
            </a:r>
            <a:r>
              <a:rPr lang="en-US" dirty="0"/>
              <a:t>(main):009:0&gt; x == y</a:t>
            </a:r>
          </a:p>
          <a:p>
            <a:pPr marL="0" indent="0">
              <a:buNone/>
            </a:pPr>
            <a:r>
              <a:rPr lang="en-US" dirty="0"/>
              <a:t>=&gt; </a:t>
            </a:r>
            <a:r>
              <a:rPr lang="en-US" dirty="0" smtClean="0"/>
              <a:t>true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5E5D-6DCB-3547-A370-4BFC4DCA911C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06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CDC 6600: 60-bit words, 6-bit characters</a:t>
            </a:r>
          </a:p>
          <a:p>
            <a:r>
              <a:rPr lang="en-US" dirty="0" smtClean="0"/>
              <a:t>IBM</a:t>
            </a:r>
            <a:r>
              <a:rPr lang="en-US" dirty="0"/>
              <a:t>: Extended Binary Coded Decimal Interchange Code (EBCDIC)</a:t>
            </a:r>
          </a:p>
          <a:p>
            <a:r>
              <a:rPr lang="en-US" dirty="0" smtClean="0"/>
              <a:t>American Standard Code for Information Interchange (ASCII)</a:t>
            </a:r>
          </a:p>
          <a:p>
            <a:pPr lvl="1"/>
            <a:r>
              <a:rPr lang="en-US" dirty="0" smtClean="0"/>
              <a:t>26 upper and lower, Latin</a:t>
            </a:r>
          </a:p>
          <a:p>
            <a:pPr lvl="1"/>
            <a:r>
              <a:rPr lang="en-US" dirty="0" smtClean="0"/>
              <a:t>Digits, uppers, lowers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5E5D-6DCB-3547-A370-4BFC4DCA911C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308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Representation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ISO 8859</a:t>
            </a:r>
          </a:p>
          <a:p>
            <a:pPr lvl="1"/>
            <a:r>
              <a:rPr lang="en-US" dirty="0" smtClean="0"/>
              <a:t>Different encodings for different alphabets</a:t>
            </a:r>
          </a:p>
          <a:p>
            <a:r>
              <a:rPr lang="en-US" dirty="0" smtClean="0"/>
              <a:t>UTF-8</a:t>
            </a:r>
          </a:p>
          <a:p>
            <a:pPr lvl="1"/>
            <a:r>
              <a:rPr lang="en-US" dirty="0" smtClean="0"/>
              <a:t>Variable length</a:t>
            </a:r>
          </a:p>
          <a:p>
            <a:pPr lvl="1"/>
            <a:r>
              <a:rPr lang="en-US" dirty="0" smtClean="0"/>
              <a:t>ASCII a subset</a:t>
            </a:r>
          </a:p>
          <a:p>
            <a:pPr lvl="1"/>
            <a:r>
              <a:rPr lang="en-US" dirty="0" smtClean="0"/>
              <a:t>Used in most web pages, email, etc.</a:t>
            </a:r>
          </a:p>
          <a:p>
            <a:pPr lvl="1"/>
            <a:r>
              <a:rPr lang="nl-NL" dirty="0" smtClean="0"/>
              <a:t>E.g.: "</a:t>
            </a:r>
            <a:r>
              <a:rPr lang="nl-NL" dirty="0"/>
              <a:t>€" is U+20AC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5E5D-6DCB-3547-A370-4BFC4DCA911C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328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8976" b="8976"/>
          <a:stretch>
            <a:fillRect/>
          </a:stretch>
        </p:blipFill>
        <p:spPr/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5E5D-6DCB-3547-A370-4BFC4DCA911C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684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UTF-16: variable 16 or 32 bits</a:t>
            </a:r>
          </a:p>
          <a:p>
            <a:r>
              <a:rPr lang="en-US" dirty="0"/>
              <a:t>129 modern and historic scripts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5E5D-6DCB-3547-A370-4BFC4DCA911C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67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oordination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and application need to agree</a:t>
            </a:r>
          </a:p>
          <a:p>
            <a:r>
              <a:rPr lang="en-US" dirty="0" smtClean="0"/>
              <a:t>Web browsers</a:t>
            </a:r>
          </a:p>
          <a:p>
            <a:pPr lvl="1"/>
            <a:r>
              <a:rPr lang="en-US" dirty="0" smtClean="0"/>
              <a:t>Can install character sets</a:t>
            </a:r>
          </a:p>
          <a:p>
            <a:pPr lvl="1"/>
            <a:r>
              <a:rPr lang="en-US" dirty="0" smtClean="0"/>
              <a:t>Can request certain sets</a:t>
            </a:r>
          </a:p>
          <a:p>
            <a:r>
              <a:rPr lang="en-US" dirty="0" smtClean="0"/>
              <a:t>Web server</a:t>
            </a:r>
          </a:p>
          <a:p>
            <a:pPr lvl="1"/>
            <a:r>
              <a:rPr lang="en-US" dirty="0" smtClean="0"/>
              <a:t>May have different translations for web pages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5E5D-6DCB-3547-A370-4BFC4DCA911C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372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Questions: 1, </a:t>
            </a:r>
            <a:r>
              <a:rPr lang="en-US" dirty="0" smtClean="0"/>
              <a:t>3, 5, 7, 9 a b, 11 a b</a:t>
            </a:r>
            <a:endParaRPr lang="en-US" dirty="0" smtClean="0"/>
          </a:p>
          <a:p>
            <a:r>
              <a:rPr lang="en-US" dirty="0" smtClean="0"/>
              <a:t>Exercises: </a:t>
            </a:r>
            <a:r>
              <a:rPr lang="en-US" dirty="0" smtClean="0"/>
              <a:t>1, 3, 6</a:t>
            </a:r>
            <a:endParaRPr lang="en-US" dirty="0" smtClean="0"/>
          </a:p>
          <a:p>
            <a:r>
              <a:rPr lang="en-US" dirty="0" smtClean="0"/>
              <a:t>Research</a:t>
            </a:r>
            <a:r>
              <a:rPr lang="en-US" smtClean="0"/>
              <a:t>: </a:t>
            </a:r>
            <a:r>
              <a:rPr lang="en-US" smtClean="0"/>
              <a:t>1, 3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5E5D-6DCB-3547-A370-4BFC4DCA911C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908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Document So Far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inflating</a:t>
            </a:r>
            <a:r>
              <a:rPr lang="en-US" dirty="0"/>
              <a:t>: </a:t>
            </a:r>
            <a:r>
              <a:rPr lang="en-US" dirty="0" err="1"/>
              <a:t>ppt</a:t>
            </a:r>
            <a:r>
              <a:rPr lang="en-US" dirty="0"/>
              <a:t>/</a:t>
            </a:r>
            <a:r>
              <a:rPr lang="en-US" dirty="0" err="1"/>
              <a:t>slideMasters</a:t>
            </a:r>
            <a:r>
              <a:rPr lang="en-US" dirty="0"/>
              <a:t>/slideMaster1.xml  </a:t>
            </a:r>
          </a:p>
          <a:p>
            <a:pPr marL="0" indent="0">
              <a:buNone/>
            </a:pPr>
            <a:r>
              <a:rPr lang="en-US" dirty="0"/>
              <a:t>  inflating: </a:t>
            </a:r>
            <a:r>
              <a:rPr lang="en-US" dirty="0" err="1"/>
              <a:t>ppt</a:t>
            </a:r>
            <a:r>
              <a:rPr lang="en-US" dirty="0"/>
              <a:t>/</a:t>
            </a:r>
            <a:r>
              <a:rPr lang="en-US" dirty="0" err="1"/>
              <a:t>slideLayouts</a:t>
            </a:r>
            <a:r>
              <a:rPr lang="en-US" dirty="0"/>
              <a:t>/slideLayout1.xml  </a:t>
            </a:r>
          </a:p>
          <a:p>
            <a:pPr marL="0" indent="0">
              <a:buNone/>
            </a:pPr>
            <a:r>
              <a:rPr lang="en-US" dirty="0"/>
              <a:t>  inflating: </a:t>
            </a:r>
            <a:r>
              <a:rPr lang="en-US" dirty="0" err="1"/>
              <a:t>ppt</a:t>
            </a:r>
            <a:r>
              <a:rPr lang="en-US" dirty="0"/>
              <a:t>/</a:t>
            </a:r>
            <a:r>
              <a:rPr lang="en-US" dirty="0" err="1"/>
              <a:t>slideLayouts</a:t>
            </a:r>
            <a:r>
              <a:rPr lang="en-US" dirty="0"/>
              <a:t>/slideLayout2.xml  </a:t>
            </a:r>
          </a:p>
          <a:p>
            <a:pPr marL="0" indent="0">
              <a:buNone/>
            </a:pPr>
            <a:r>
              <a:rPr lang="en-US" dirty="0"/>
              <a:t>  inflating: </a:t>
            </a:r>
            <a:r>
              <a:rPr lang="en-US" dirty="0" err="1"/>
              <a:t>ppt</a:t>
            </a:r>
            <a:r>
              <a:rPr lang="en-US" dirty="0"/>
              <a:t>/</a:t>
            </a:r>
            <a:r>
              <a:rPr lang="en-US" dirty="0" err="1"/>
              <a:t>slideLayouts</a:t>
            </a:r>
            <a:r>
              <a:rPr lang="en-US" dirty="0"/>
              <a:t>/slideLayout3.xml  </a:t>
            </a:r>
          </a:p>
          <a:p>
            <a:pPr marL="0" indent="0">
              <a:buNone/>
            </a:pPr>
            <a:r>
              <a:rPr lang="en-US" dirty="0"/>
              <a:t>  inflating: </a:t>
            </a:r>
            <a:r>
              <a:rPr lang="en-US" dirty="0" err="1"/>
              <a:t>ppt</a:t>
            </a:r>
            <a:r>
              <a:rPr lang="en-US" dirty="0"/>
              <a:t>/</a:t>
            </a:r>
            <a:r>
              <a:rPr lang="en-US" dirty="0" err="1"/>
              <a:t>slideLayouts</a:t>
            </a:r>
            <a:r>
              <a:rPr lang="en-US" dirty="0"/>
              <a:t>/slideLayout4.xml  </a:t>
            </a:r>
          </a:p>
          <a:p>
            <a:pPr marL="0" indent="0">
              <a:buNone/>
            </a:pPr>
            <a:r>
              <a:rPr lang="en-US" dirty="0"/>
              <a:t>  inflating: </a:t>
            </a:r>
            <a:r>
              <a:rPr lang="en-US" dirty="0" err="1"/>
              <a:t>ppt</a:t>
            </a:r>
            <a:r>
              <a:rPr lang="en-US" dirty="0"/>
              <a:t>/</a:t>
            </a:r>
            <a:r>
              <a:rPr lang="en-US" dirty="0" err="1"/>
              <a:t>slideLayouts</a:t>
            </a:r>
            <a:r>
              <a:rPr lang="en-US" dirty="0"/>
              <a:t>/slideLayout6.xml  </a:t>
            </a:r>
          </a:p>
          <a:p>
            <a:pPr marL="0" indent="0">
              <a:buNone/>
            </a:pPr>
            <a:r>
              <a:rPr lang="en-US" dirty="0"/>
              <a:t> extracting: </a:t>
            </a:r>
            <a:r>
              <a:rPr lang="en-US" dirty="0" err="1"/>
              <a:t>ppt</a:t>
            </a:r>
            <a:r>
              <a:rPr lang="en-US" dirty="0"/>
              <a:t>/media/image2.jpg    </a:t>
            </a:r>
          </a:p>
          <a:p>
            <a:pPr marL="0" indent="0">
              <a:buNone/>
            </a:pPr>
            <a:r>
              <a:rPr lang="en-US" dirty="0"/>
              <a:t> extracting: </a:t>
            </a:r>
            <a:r>
              <a:rPr lang="en-US" dirty="0" err="1"/>
              <a:t>ppt</a:t>
            </a:r>
            <a:r>
              <a:rPr lang="en-US" dirty="0"/>
              <a:t>/media/image1.jpg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5E5D-6DCB-3547-A370-4BFC4DCA911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49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Document So Far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inflating</a:t>
            </a:r>
            <a:r>
              <a:rPr lang="en-US" dirty="0"/>
              <a:t>: </a:t>
            </a:r>
            <a:r>
              <a:rPr lang="en-US" dirty="0" err="1"/>
              <a:t>ppt</a:t>
            </a:r>
            <a:r>
              <a:rPr lang="en-US" dirty="0"/>
              <a:t>/theme/theme1.xml    </a:t>
            </a:r>
          </a:p>
          <a:p>
            <a:pPr marL="0" indent="0">
              <a:buNone/>
            </a:pPr>
            <a:r>
              <a:rPr lang="en-US" dirty="0"/>
              <a:t> extracting: </a:t>
            </a:r>
            <a:r>
              <a:rPr lang="en-US" dirty="0" err="1"/>
              <a:t>docProps</a:t>
            </a:r>
            <a:r>
              <a:rPr lang="en-US" dirty="0"/>
              <a:t>/</a:t>
            </a:r>
            <a:r>
              <a:rPr lang="en-US" dirty="0" err="1"/>
              <a:t>thumbnail.jpeg</a:t>
            </a:r>
            <a:r>
              <a:rPr lang="en-US" dirty="0"/>
              <a:t>  </a:t>
            </a:r>
          </a:p>
          <a:p>
            <a:pPr marL="0" indent="0">
              <a:buNone/>
            </a:pPr>
            <a:r>
              <a:rPr lang="en-US" dirty="0"/>
              <a:t>  inflating: </a:t>
            </a:r>
            <a:r>
              <a:rPr lang="en-US" dirty="0" err="1"/>
              <a:t>ppt</a:t>
            </a:r>
            <a:r>
              <a:rPr lang="en-US" dirty="0"/>
              <a:t>/</a:t>
            </a:r>
            <a:r>
              <a:rPr lang="en-US" dirty="0" err="1"/>
              <a:t>viewProps.xml</a:t>
            </a:r>
            <a:r>
              <a:rPr lang="en-US" dirty="0"/>
              <a:t>       </a:t>
            </a:r>
          </a:p>
          <a:p>
            <a:pPr marL="0" indent="0">
              <a:buNone/>
            </a:pPr>
            <a:r>
              <a:rPr lang="en-US" dirty="0"/>
              <a:t>  inflating: </a:t>
            </a:r>
            <a:r>
              <a:rPr lang="en-US" dirty="0" err="1"/>
              <a:t>ppt</a:t>
            </a:r>
            <a:r>
              <a:rPr lang="en-US" dirty="0"/>
              <a:t>/</a:t>
            </a:r>
            <a:r>
              <a:rPr lang="en-US" dirty="0" err="1"/>
              <a:t>tableStyles.xml</a:t>
            </a:r>
            <a:r>
              <a:rPr lang="en-US" dirty="0"/>
              <a:t>     </a:t>
            </a:r>
          </a:p>
          <a:p>
            <a:pPr marL="0" indent="0">
              <a:buNone/>
            </a:pPr>
            <a:r>
              <a:rPr lang="en-US" dirty="0"/>
              <a:t>  inflating: </a:t>
            </a:r>
            <a:r>
              <a:rPr lang="en-US" dirty="0" err="1"/>
              <a:t>ppt</a:t>
            </a:r>
            <a:r>
              <a:rPr lang="en-US" dirty="0"/>
              <a:t>/</a:t>
            </a:r>
            <a:r>
              <a:rPr lang="en-US" dirty="0" err="1"/>
              <a:t>presProps.xml</a:t>
            </a:r>
            <a:r>
              <a:rPr lang="en-US" dirty="0"/>
              <a:t>       </a:t>
            </a:r>
          </a:p>
          <a:p>
            <a:pPr marL="0" indent="0">
              <a:buNone/>
            </a:pPr>
            <a:r>
              <a:rPr lang="en-US" dirty="0"/>
              <a:t>  inflating: </a:t>
            </a:r>
            <a:r>
              <a:rPr lang="en-US" dirty="0" err="1"/>
              <a:t>docProps</a:t>
            </a:r>
            <a:r>
              <a:rPr lang="en-US" dirty="0"/>
              <a:t>/</a:t>
            </a:r>
            <a:r>
              <a:rPr lang="en-US" dirty="0" err="1"/>
              <a:t>app.xml</a:t>
            </a:r>
            <a:r>
              <a:rPr lang="en-US" dirty="0"/>
              <a:t>        </a:t>
            </a:r>
          </a:p>
          <a:p>
            <a:pPr marL="0" indent="0">
              <a:buNone/>
            </a:pPr>
            <a:r>
              <a:rPr lang="en-US" dirty="0"/>
              <a:t>  inflating: </a:t>
            </a:r>
            <a:r>
              <a:rPr lang="en-US" dirty="0" err="1"/>
              <a:t>docProps</a:t>
            </a:r>
            <a:r>
              <a:rPr lang="en-US" dirty="0"/>
              <a:t>/</a:t>
            </a:r>
            <a:r>
              <a:rPr lang="en-US" dirty="0" err="1"/>
              <a:t>core.xml</a:t>
            </a:r>
            <a:r>
              <a:rPr lang="en-US" dirty="0"/>
              <a:t>       </a:t>
            </a:r>
          </a:p>
          <a:p>
            <a:pPr marL="0" indent="0">
              <a:buNone/>
            </a:pPr>
            <a:r>
              <a:rPr lang="en-US" dirty="0"/>
              <a:t>  inflating: </a:t>
            </a:r>
            <a:r>
              <a:rPr lang="en-US" dirty="0" err="1"/>
              <a:t>ppt</a:t>
            </a:r>
            <a:r>
              <a:rPr lang="en-US" dirty="0"/>
              <a:t>/</a:t>
            </a:r>
            <a:r>
              <a:rPr lang="en-US" dirty="0" err="1"/>
              <a:t>printerSettings</a:t>
            </a:r>
            <a:r>
              <a:rPr lang="en-US" dirty="0"/>
              <a:t>/printerSettings1.bin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5E5D-6DCB-3547-A370-4BFC4DCA911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791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Slide1.xml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&lt;?xml version="1.0" encoding="UTF-8" standalone="yes"?&gt;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p:sld</a:t>
            </a:r>
            <a:r>
              <a:rPr lang="en-US" dirty="0"/>
              <a:t> </a:t>
            </a:r>
            <a:r>
              <a:rPr lang="en-US" dirty="0" err="1"/>
              <a:t>xmlns:a</a:t>
            </a:r>
            <a:r>
              <a:rPr lang="en-US" dirty="0"/>
              <a:t>="http://</a:t>
            </a:r>
            <a:r>
              <a:rPr lang="en-US" dirty="0" err="1"/>
              <a:t>schemas.openxmlformats.org</a:t>
            </a:r>
            <a:r>
              <a:rPr lang="en-US" dirty="0"/>
              <a:t>/</a:t>
            </a:r>
            <a:r>
              <a:rPr lang="en-US" dirty="0" err="1"/>
              <a:t>drawingml</a:t>
            </a:r>
            <a:r>
              <a:rPr lang="en-US" dirty="0"/>
              <a:t>/2006/main" </a:t>
            </a:r>
            <a:r>
              <a:rPr lang="en-US" dirty="0" err="1"/>
              <a:t>xmlns:r</a:t>
            </a:r>
            <a:r>
              <a:rPr lang="en-US" dirty="0"/>
              <a:t>="http://</a:t>
            </a:r>
            <a:r>
              <a:rPr lang="en-US" dirty="0" err="1"/>
              <a:t>schemas.openxmlformats.org</a:t>
            </a:r>
            <a:r>
              <a:rPr lang="en-US" dirty="0"/>
              <a:t>/</a:t>
            </a:r>
            <a:r>
              <a:rPr lang="en-US" dirty="0" err="1"/>
              <a:t>officeDocument</a:t>
            </a:r>
            <a:r>
              <a:rPr lang="en-US" dirty="0"/>
              <a:t>/2006/relationships" </a:t>
            </a:r>
            <a:r>
              <a:rPr lang="en-US" dirty="0" err="1"/>
              <a:t>xmlns:p</a:t>
            </a:r>
            <a:r>
              <a:rPr lang="en-US" dirty="0"/>
              <a:t>="http://</a:t>
            </a:r>
            <a:r>
              <a:rPr lang="en-US" dirty="0" err="1"/>
              <a:t>schemas.openxmlformats.org</a:t>
            </a:r>
            <a:r>
              <a:rPr lang="en-US" dirty="0"/>
              <a:t>/</a:t>
            </a:r>
            <a:r>
              <a:rPr lang="en-US" dirty="0" err="1"/>
              <a:t>presentationml</a:t>
            </a:r>
            <a:r>
              <a:rPr lang="en-US" dirty="0"/>
              <a:t>/2006/main"&gt;&lt;</a:t>
            </a:r>
            <a:r>
              <a:rPr lang="en-US" dirty="0" err="1"/>
              <a:t>p:cSld</a:t>
            </a:r>
            <a:r>
              <a:rPr lang="en-US" dirty="0"/>
              <a:t>&gt;&lt;</a:t>
            </a:r>
            <a:r>
              <a:rPr lang="en-US" dirty="0" err="1"/>
              <a:t>p:spTree</a:t>
            </a:r>
            <a:r>
              <a:rPr lang="en-US" dirty="0"/>
              <a:t>&gt;&lt;</a:t>
            </a:r>
            <a:r>
              <a:rPr lang="en-US" dirty="0" err="1"/>
              <a:t>p:nvGrpSpPr</a:t>
            </a:r>
            <a:r>
              <a:rPr lang="en-US" dirty="0"/>
              <a:t>&gt;&lt;</a:t>
            </a:r>
            <a:r>
              <a:rPr lang="en-US" dirty="0" err="1"/>
              <a:t>p:cNvPr</a:t>
            </a:r>
            <a:r>
              <a:rPr lang="en-US" dirty="0"/>
              <a:t> id="1" name=""/&gt;&lt;</a:t>
            </a:r>
            <a:r>
              <a:rPr lang="en-US" dirty="0" err="1"/>
              <a:t>p:cNvGrpSpPr</a:t>
            </a:r>
            <a:r>
              <a:rPr lang="en-US" dirty="0"/>
              <a:t>/&gt;&lt;</a:t>
            </a:r>
            <a:r>
              <a:rPr lang="en-US" dirty="0" err="1"/>
              <a:t>p:nvPr</a:t>
            </a:r>
            <a:r>
              <a:rPr lang="en-US" dirty="0"/>
              <a:t>/&gt;&lt;/</a:t>
            </a:r>
            <a:r>
              <a:rPr lang="en-US" dirty="0" err="1"/>
              <a:t>p:nvGrpSpPr</a:t>
            </a:r>
            <a:r>
              <a:rPr lang="en-US" dirty="0"/>
              <a:t>&gt;&lt;</a:t>
            </a:r>
            <a:r>
              <a:rPr lang="en-US" dirty="0" err="1"/>
              <a:t>p:grpSpPr</a:t>
            </a:r>
            <a:r>
              <a:rPr lang="en-US" dirty="0"/>
              <a:t>&gt;&lt;</a:t>
            </a:r>
            <a:r>
              <a:rPr lang="en-US" dirty="0" err="1"/>
              <a:t>a:xfrm</a:t>
            </a:r>
            <a:r>
              <a:rPr lang="en-US" dirty="0"/>
              <a:t>&gt;&lt;</a:t>
            </a:r>
            <a:r>
              <a:rPr lang="en-US" dirty="0" err="1"/>
              <a:t>a:off</a:t>
            </a:r>
            <a:r>
              <a:rPr lang="en-US" dirty="0"/>
              <a:t> x="0" y="0"/&gt;&lt;</a:t>
            </a:r>
            <a:r>
              <a:rPr lang="en-US" dirty="0" err="1"/>
              <a:t>a:ext</a:t>
            </a:r>
            <a:r>
              <a:rPr lang="en-US" dirty="0"/>
              <a:t> cx="0" cy="0"/&gt;&lt;</a:t>
            </a:r>
            <a:r>
              <a:rPr lang="en-US" dirty="0" err="1"/>
              <a:t>a:chOff</a:t>
            </a:r>
            <a:r>
              <a:rPr lang="en-US" dirty="0"/>
              <a:t> x="0" y="0"/&gt;&lt;</a:t>
            </a:r>
            <a:r>
              <a:rPr lang="en-US" dirty="0" err="1"/>
              <a:t>a:chExt</a:t>
            </a:r>
            <a:r>
              <a:rPr lang="en-US" dirty="0"/>
              <a:t> cx="0" cy="0"/&gt;&lt;/</a:t>
            </a:r>
            <a:r>
              <a:rPr lang="en-US" dirty="0" err="1"/>
              <a:t>a:xfrm</a:t>
            </a:r>
            <a:r>
              <a:rPr lang="en-US" dirty="0"/>
              <a:t>&gt;&lt;/</a:t>
            </a:r>
            <a:r>
              <a:rPr lang="en-US" dirty="0" err="1"/>
              <a:t>p:grpSpPr</a:t>
            </a:r>
            <a:r>
              <a:rPr lang="en-US" dirty="0"/>
              <a:t>&gt;&lt;</a:t>
            </a:r>
            <a:r>
              <a:rPr lang="en-US" dirty="0" err="1"/>
              <a:t>p:sp</a:t>
            </a:r>
            <a:r>
              <a:rPr lang="en-US" dirty="0"/>
              <a:t>&gt;&lt;</a:t>
            </a:r>
            <a:r>
              <a:rPr lang="en-US" dirty="0" err="1"/>
              <a:t>p:nvSpPr</a:t>
            </a:r>
            <a:r>
              <a:rPr lang="en-US" dirty="0"/>
              <a:t>&gt;&lt;</a:t>
            </a:r>
            <a:r>
              <a:rPr lang="en-US" dirty="0" err="1"/>
              <a:t>p:cNvPr</a:t>
            </a:r>
            <a:r>
              <a:rPr lang="en-US" dirty="0"/>
              <a:t> id="4" name="Title 3"/&gt;&lt;</a:t>
            </a:r>
            <a:r>
              <a:rPr lang="en-US" dirty="0" err="1"/>
              <a:t>p:cNvSpPr</a:t>
            </a:r>
            <a:r>
              <a:rPr lang="en-US" dirty="0"/>
              <a:t>&gt;&lt;</a:t>
            </a:r>
            <a:r>
              <a:rPr lang="en-US" dirty="0" err="1"/>
              <a:t>a:spLocks</a:t>
            </a:r>
            <a:r>
              <a:rPr lang="en-US" dirty="0"/>
              <a:t> </a:t>
            </a:r>
            <a:r>
              <a:rPr lang="en-US" dirty="0" err="1"/>
              <a:t>noGrp</a:t>
            </a:r>
            <a:r>
              <a:rPr lang="en-US" dirty="0"/>
              <a:t>="1"/&gt;&lt;/</a:t>
            </a:r>
            <a:r>
              <a:rPr lang="en-US" dirty="0" err="1"/>
              <a:t>p:cNvSpPr</a:t>
            </a:r>
            <a:r>
              <a:rPr lang="en-US" dirty="0"/>
              <a:t>&gt;&lt;</a:t>
            </a:r>
            <a:r>
              <a:rPr lang="en-US" dirty="0" err="1"/>
              <a:t>p:nvPr</a:t>
            </a:r>
            <a:r>
              <a:rPr lang="en-US" dirty="0"/>
              <a:t>&gt;&lt;</a:t>
            </a:r>
            <a:r>
              <a:rPr lang="en-US" dirty="0" err="1"/>
              <a:t>p:ph</a:t>
            </a:r>
            <a:r>
              <a:rPr lang="en-US" dirty="0"/>
              <a:t> type="</a:t>
            </a:r>
            <a:r>
              <a:rPr lang="en-US" dirty="0" err="1"/>
              <a:t>ctrTitle</a:t>
            </a:r>
            <a:r>
              <a:rPr lang="en-US" dirty="0"/>
              <a:t>"/&gt;&lt;/</a:t>
            </a:r>
            <a:r>
              <a:rPr lang="en-US" dirty="0" err="1"/>
              <a:t>p:nvPr</a:t>
            </a:r>
            <a:r>
              <a:rPr lang="en-US" dirty="0"/>
              <a:t>&gt;&lt;/</a:t>
            </a:r>
            <a:r>
              <a:rPr lang="en-US" dirty="0" err="1"/>
              <a:t>p:nvSpPr</a:t>
            </a:r>
            <a:r>
              <a:rPr lang="en-US" dirty="0"/>
              <a:t>&gt;&lt;</a:t>
            </a:r>
            <a:r>
              <a:rPr lang="en-US" dirty="0" err="1"/>
              <a:t>p:spPr</a:t>
            </a:r>
            <a:r>
              <a:rPr lang="en-US" dirty="0"/>
              <a:t>/&gt;&lt;</a:t>
            </a:r>
            <a:r>
              <a:rPr lang="en-US" dirty="0" err="1"/>
              <a:t>p:txBody</a:t>
            </a:r>
            <a:r>
              <a:rPr lang="en-US" dirty="0"/>
              <a:t>&gt;&lt;</a:t>
            </a:r>
            <a:r>
              <a:rPr lang="en-US" dirty="0" err="1"/>
              <a:t>a:bodyPr</a:t>
            </a:r>
            <a:r>
              <a:rPr lang="en-US" dirty="0"/>
              <a:t>/&gt;&lt;</a:t>
            </a:r>
            <a:r>
              <a:rPr lang="en-US" dirty="0" err="1"/>
              <a:t>a:lstStyle</a:t>
            </a:r>
            <a:r>
              <a:rPr lang="en-US" dirty="0"/>
              <a:t>/&gt;&lt;</a:t>
            </a:r>
            <a:r>
              <a:rPr lang="en-US" dirty="0" err="1"/>
              <a:t>a:p</a:t>
            </a:r>
            <a:r>
              <a:rPr lang="en-US" dirty="0"/>
              <a:t>&gt;&lt;</a:t>
            </a:r>
            <a:r>
              <a:rPr lang="en-US" dirty="0" err="1"/>
              <a:t>a:r</a:t>
            </a:r>
            <a:r>
              <a:rPr lang="en-US" dirty="0"/>
              <a:t>&gt;&lt;</a:t>
            </a:r>
            <a:r>
              <a:rPr lang="en-US" dirty="0" err="1"/>
              <a:t>a:rPr</a:t>
            </a:r>
            <a:r>
              <a:rPr lang="en-US" dirty="0"/>
              <a:t> </a:t>
            </a:r>
            <a:r>
              <a:rPr lang="en-US" dirty="0" err="1"/>
              <a:t>lang</a:t>
            </a:r>
            <a:r>
              <a:rPr lang="en-US" dirty="0"/>
              <a:t>="en-US" dirty="0" </a:t>
            </a:r>
            <a:r>
              <a:rPr lang="en-US" dirty="0" err="1"/>
              <a:t>smtClean</a:t>
            </a:r>
            <a:r>
              <a:rPr lang="en-US" dirty="0"/>
              <a:t>="0"/&gt;&lt;</a:t>
            </a:r>
            <a:r>
              <a:rPr lang="en-US" dirty="0" err="1"/>
              <a:t>a:t</a:t>
            </a:r>
            <a:r>
              <a:rPr lang="en-US" dirty="0"/>
              <a:t>&gt;Chapter Two&lt;/</a:t>
            </a:r>
            <a:r>
              <a:rPr lang="en-US" dirty="0" err="1"/>
              <a:t>a:t</a:t>
            </a:r>
            <a:r>
              <a:rPr lang="en-US" dirty="0"/>
              <a:t>&gt;&lt;/</a:t>
            </a:r>
            <a:r>
              <a:rPr lang="en-US" dirty="0" err="1"/>
              <a:t>a:r</a:t>
            </a:r>
            <a:r>
              <a:rPr lang="en-US" dirty="0"/>
              <a:t>&gt;&lt;</a:t>
            </a:r>
            <a:r>
              <a:rPr lang="en-US" dirty="0" err="1"/>
              <a:t>a:endParaRPr</a:t>
            </a:r>
            <a:r>
              <a:rPr lang="en-US" dirty="0"/>
              <a:t> </a:t>
            </a:r>
            <a:r>
              <a:rPr lang="en-US" dirty="0" err="1"/>
              <a:t>lang</a:t>
            </a:r>
            <a:r>
              <a:rPr lang="en-US" dirty="0"/>
              <a:t>="en-US" dirty="0"/&gt;&lt;/</a:t>
            </a:r>
            <a:r>
              <a:rPr lang="en-US" dirty="0" err="1"/>
              <a:t>a:p</a:t>
            </a:r>
            <a:r>
              <a:rPr lang="en-US" dirty="0"/>
              <a:t>&gt;&lt;/</a:t>
            </a:r>
            <a:r>
              <a:rPr lang="en-US" dirty="0" err="1"/>
              <a:t>p:txBody</a:t>
            </a:r>
            <a:r>
              <a:rPr lang="en-US" dirty="0"/>
              <a:t>&gt;&lt;/</a:t>
            </a:r>
            <a:r>
              <a:rPr lang="en-US" dirty="0" err="1"/>
              <a:t>p:sp</a:t>
            </a:r>
            <a:r>
              <a:rPr lang="en-US" dirty="0"/>
              <a:t>&gt;&lt;/</a:t>
            </a:r>
            <a:r>
              <a:rPr lang="en-US" dirty="0" err="1"/>
              <a:t>p:spTree</a:t>
            </a:r>
            <a:r>
              <a:rPr lang="en-US" dirty="0"/>
              <a:t>&gt;&lt;</a:t>
            </a:r>
            <a:r>
              <a:rPr lang="en-US" dirty="0" err="1"/>
              <a:t>p:extLst</a:t>
            </a:r>
            <a:r>
              <a:rPr lang="en-US" dirty="0"/>
              <a:t>&gt;&lt;</a:t>
            </a:r>
            <a:r>
              <a:rPr lang="en-US" dirty="0" err="1"/>
              <a:t>p:ext</a:t>
            </a:r>
            <a:r>
              <a:rPr lang="en-US" dirty="0"/>
              <a:t> </a:t>
            </a:r>
            <a:r>
              <a:rPr lang="en-US" dirty="0" err="1"/>
              <a:t>uri</a:t>
            </a:r>
            <a:r>
              <a:rPr lang="en-US" dirty="0"/>
              <a:t>="{BB962C8B-B14F-4D97-AF65-F5344CB8AC3E}"&gt;&lt;p14:creationId xmlns:p14="http://</a:t>
            </a:r>
            <a:r>
              <a:rPr lang="en-US" dirty="0" err="1"/>
              <a:t>schemas.microsoft.com</a:t>
            </a:r>
            <a:r>
              <a:rPr lang="en-US" dirty="0"/>
              <a:t>/office/</a:t>
            </a:r>
            <a:r>
              <a:rPr lang="en-US" dirty="0" err="1"/>
              <a:t>powerpoint</a:t>
            </a:r>
            <a:r>
              <a:rPr lang="en-US" dirty="0"/>
              <a:t>/2010/main" </a:t>
            </a:r>
            <a:r>
              <a:rPr lang="en-US" dirty="0" err="1"/>
              <a:t>val</a:t>
            </a:r>
            <a:r>
              <a:rPr lang="en-US" dirty="0"/>
              <a:t>="4100794241"/&gt;&lt;/</a:t>
            </a:r>
            <a:r>
              <a:rPr lang="en-US" dirty="0" err="1"/>
              <a:t>p:ext</a:t>
            </a:r>
            <a:r>
              <a:rPr lang="en-US" dirty="0"/>
              <a:t>&gt;&lt;/</a:t>
            </a:r>
            <a:r>
              <a:rPr lang="en-US" dirty="0" err="1"/>
              <a:t>p:extLst</a:t>
            </a:r>
            <a:r>
              <a:rPr lang="en-US" dirty="0"/>
              <a:t>&gt;&lt;/</a:t>
            </a:r>
            <a:r>
              <a:rPr lang="en-US" dirty="0" err="1"/>
              <a:t>p:cSld</a:t>
            </a:r>
            <a:r>
              <a:rPr lang="en-US" dirty="0"/>
              <a:t>&gt;&lt;</a:t>
            </a:r>
            <a:r>
              <a:rPr lang="en-US" dirty="0" err="1"/>
              <a:t>p:clrMapOvr</a:t>
            </a:r>
            <a:r>
              <a:rPr lang="en-US" dirty="0"/>
              <a:t>&gt;&lt;</a:t>
            </a:r>
            <a:r>
              <a:rPr lang="en-US" dirty="0" err="1"/>
              <a:t>a:masterClrMapping</a:t>
            </a:r>
            <a:r>
              <a:rPr lang="en-US" dirty="0"/>
              <a:t>/&gt;&lt;/</a:t>
            </a:r>
            <a:r>
              <a:rPr lang="en-US" dirty="0" err="1"/>
              <a:t>p:clrMapOvr</a:t>
            </a:r>
            <a:r>
              <a:rPr lang="en-US" dirty="0"/>
              <a:t>&gt;&lt;/</a:t>
            </a:r>
            <a:r>
              <a:rPr lang="en-US" dirty="0" err="1"/>
              <a:t>p:sld</a:t>
            </a:r>
            <a:r>
              <a:rPr lang="en-US" dirty="0"/>
              <a:t>&gt;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5E5D-6DCB-3547-A370-4BFC4DCA911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576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Slide2.xml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/>
              <a:t>&lt;?xml version="1.0" encoding="UTF-8" standalone="yes"?&gt;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p:sld</a:t>
            </a:r>
            <a:r>
              <a:rPr lang="en-US" dirty="0"/>
              <a:t> </a:t>
            </a:r>
            <a:r>
              <a:rPr lang="en-US" dirty="0" err="1"/>
              <a:t>xmlns:a</a:t>
            </a:r>
            <a:r>
              <a:rPr lang="en-US" dirty="0"/>
              <a:t>="http://</a:t>
            </a:r>
            <a:r>
              <a:rPr lang="en-US" dirty="0" err="1"/>
              <a:t>schemas.openxmlformats.org</a:t>
            </a:r>
            <a:r>
              <a:rPr lang="en-US" dirty="0"/>
              <a:t>/</a:t>
            </a:r>
            <a:r>
              <a:rPr lang="en-US" dirty="0" err="1"/>
              <a:t>drawingml</a:t>
            </a:r>
            <a:r>
              <a:rPr lang="en-US" dirty="0"/>
              <a:t>/2006/main" </a:t>
            </a:r>
            <a:r>
              <a:rPr lang="en-US" dirty="0" err="1"/>
              <a:t>xmlns:r</a:t>
            </a:r>
            <a:r>
              <a:rPr lang="en-US" dirty="0"/>
              <a:t>="http://</a:t>
            </a:r>
            <a:r>
              <a:rPr lang="en-US" dirty="0" err="1"/>
              <a:t>schemas.openxmlformats.org</a:t>
            </a:r>
            <a:r>
              <a:rPr lang="en-US" dirty="0"/>
              <a:t>/</a:t>
            </a:r>
            <a:r>
              <a:rPr lang="en-US" dirty="0" err="1"/>
              <a:t>officeDocument</a:t>
            </a:r>
            <a:r>
              <a:rPr lang="en-US" dirty="0"/>
              <a:t>/2006/relationships" </a:t>
            </a:r>
            <a:r>
              <a:rPr lang="en-US" dirty="0" err="1"/>
              <a:t>xmlns:p</a:t>
            </a:r>
            <a:r>
              <a:rPr lang="en-US" dirty="0"/>
              <a:t>="http://</a:t>
            </a:r>
            <a:r>
              <a:rPr lang="en-US" dirty="0" err="1"/>
              <a:t>schemas.openxmlformats.org</a:t>
            </a:r>
            <a:r>
              <a:rPr lang="en-US" dirty="0"/>
              <a:t>/</a:t>
            </a:r>
            <a:r>
              <a:rPr lang="en-US" dirty="0" err="1"/>
              <a:t>presentationml</a:t>
            </a:r>
            <a:r>
              <a:rPr lang="en-US" dirty="0"/>
              <a:t>/2006/main"&gt;&lt;</a:t>
            </a:r>
            <a:r>
              <a:rPr lang="en-US" dirty="0" err="1"/>
              <a:t>p:cSld</a:t>
            </a:r>
            <a:r>
              <a:rPr lang="en-US" dirty="0"/>
              <a:t>&gt;&lt;</a:t>
            </a:r>
            <a:r>
              <a:rPr lang="en-US" dirty="0" err="1"/>
              <a:t>p:spTree</a:t>
            </a:r>
            <a:r>
              <a:rPr lang="en-US" dirty="0"/>
              <a:t>&gt;&lt;</a:t>
            </a:r>
            <a:r>
              <a:rPr lang="en-US" dirty="0" err="1"/>
              <a:t>p:nvGrpSpPr</a:t>
            </a:r>
            <a:r>
              <a:rPr lang="en-US" dirty="0"/>
              <a:t>&gt;&lt;</a:t>
            </a:r>
            <a:r>
              <a:rPr lang="en-US" dirty="0" err="1"/>
              <a:t>p:cNvPr</a:t>
            </a:r>
            <a:r>
              <a:rPr lang="en-US" dirty="0"/>
              <a:t> id="1" name=""/&gt;&lt;</a:t>
            </a:r>
            <a:r>
              <a:rPr lang="en-US" dirty="0" err="1"/>
              <a:t>p:cNvGrpSpPr</a:t>
            </a:r>
            <a:r>
              <a:rPr lang="en-US" dirty="0"/>
              <a:t>/&gt;&lt;</a:t>
            </a:r>
            <a:r>
              <a:rPr lang="en-US" dirty="0" err="1"/>
              <a:t>p:nvPr</a:t>
            </a:r>
            <a:r>
              <a:rPr lang="en-US" dirty="0"/>
              <a:t>/&gt;&lt;/</a:t>
            </a:r>
            <a:r>
              <a:rPr lang="en-US" dirty="0" err="1"/>
              <a:t>p:nvGrpSpPr</a:t>
            </a:r>
            <a:r>
              <a:rPr lang="en-US" dirty="0"/>
              <a:t>&gt;&lt;</a:t>
            </a:r>
            <a:r>
              <a:rPr lang="en-US" dirty="0" err="1"/>
              <a:t>p:grpSpPr</a:t>
            </a:r>
            <a:r>
              <a:rPr lang="en-US" dirty="0"/>
              <a:t>&gt;&lt;</a:t>
            </a:r>
            <a:r>
              <a:rPr lang="en-US" dirty="0" err="1"/>
              <a:t>a:xfrm</a:t>
            </a:r>
            <a:r>
              <a:rPr lang="en-US" dirty="0"/>
              <a:t>&gt;&lt;</a:t>
            </a:r>
            <a:r>
              <a:rPr lang="en-US" dirty="0" err="1"/>
              <a:t>a:off</a:t>
            </a:r>
            <a:r>
              <a:rPr lang="en-US" dirty="0"/>
              <a:t> x="0" y="0"/&gt;&lt;</a:t>
            </a:r>
            <a:r>
              <a:rPr lang="en-US" dirty="0" err="1"/>
              <a:t>a:ext</a:t>
            </a:r>
            <a:r>
              <a:rPr lang="en-US" dirty="0"/>
              <a:t> cx="0" cy="0"/&gt;&lt;</a:t>
            </a:r>
            <a:r>
              <a:rPr lang="en-US" dirty="0" err="1"/>
              <a:t>a:chOff</a:t>
            </a:r>
            <a:r>
              <a:rPr lang="en-US" dirty="0"/>
              <a:t> x="0" y="0"/&gt;&lt;</a:t>
            </a:r>
            <a:r>
              <a:rPr lang="en-US" dirty="0" err="1"/>
              <a:t>a:chExt</a:t>
            </a:r>
            <a:r>
              <a:rPr lang="en-US" dirty="0"/>
              <a:t> cx="0" cy="0"/&gt;&lt;/</a:t>
            </a:r>
            <a:r>
              <a:rPr lang="en-US" dirty="0" err="1"/>
              <a:t>a:xfrm</a:t>
            </a:r>
            <a:r>
              <a:rPr lang="en-US" dirty="0"/>
              <a:t>&gt;&lt;/</a:t>
            </a:r>
            <a:r>
              <a:rPr lang="en-US" dirty="0" err="1"/>
              <a:t>p:grpSpPr</a:t>
            </a:r>
            <a:r>
              <a:rPr lang="en-US" dirty="0"/>
              <a:t>&gt;&lt;</a:t>
            </a:r>
            <a:r>
              <a:rPr lang="en-US" dirty="0" err="1"/>
              <a:t>p:sp</a:t>
            </a:r>
            <a:r>
              <a:rPr lang="en-US" dirty="0"/>
              <a:t>&gt;&lt;</a:t>
            </a:r>
            <a:r>
              <a:rPr lang="en-US" dirty="0" err="1"/>
              <a:t>p:nvSpPr</a:t>
            </a:r>
            <a:r>
              <a:rPr lang="en-US" dirty="0"/>
              <a:t>&gt;&lt;</a:t>
            </a:r>
            <a:r>
              <a:rPr lang="en-US" dirty="0" err="1"/>
              <a:t>p:cNvPr</a:t>
            </a:r>
            <a:r>
              <a:rPr lang="en-US" dirty="0"/>
              <a:t> id="4" name="Title 3"/&gt;&lt;</a:t>
            </a:r>
            <a:r>
              <a:rPr lang="en-US" dirty="0" err="1"/>
              <a:t>p:cNvSpPr</a:t>
            </a:r>
            <a:r>
              <a:rPr lang="en-US" dirty="0"/>
              <a:t>&gt;&lt;</a:t>
            </a:r>
            <a:r>
              <a:rPr lang="en-US" dirty="0" err="1"/>
              <a:t>a:spLocks</a:t>
            </a:r>
            <a:r>
              <a:rPr lang="en-US" dirty="0"/>
              <a:t> </a:t>
            </a:r>
            <a:r>
              <a:rPr lang="en-US" dirty="0" err="1"/>
              <a:t>noGrp</a:t>
            </a:r>
            <a:r>
              <a:rPr lang="en-US" dirty="0"/>
              <a:t>="1"/&gt;&lt;/</a:t>
            </a:r>
            <a:r>
              <a:rPr lang="en-US" dirty="0" err="1"/>
              <a:t>p:cNvSpPr</a:t>
            </a:r>
            <a:r>
              <a:rPr lang="en-US" dirty="0"/>
              <a:t>&gt;&lt;</a:t>
            </a:r>
            <a:r>
              <a:rPr lang="en-US" dirty="0" err="1"/>
              <a:t>p:nvPr</a:t>
            </a:r>
            <a:r>
              <a:rPr lang="en-US" dirty="0"/>
              <a:t>&gt;&lt;</a:t>
            </a:r>
            <a:r>
              <a:rPr lang="en-US" dirty="0" err="1"/>
              <a:t>p:ph</a:t>
            </a:r>
            <a:r>
              <a:rPr lang="en-US" dirty="0"/>
              <a:t> type="title"/&gt;&lt;/</a:t>
            </a:r>
            <a:r>
              <a:rPr lang="en-US" dirty="0" err="1"/>
              <a:t>p:nvPr</a:t>
            </a:r>
            <a:r>
              <a:rPr lang="en-US" dirty="0"/>
              <a:t>&gt;&lt;/</a:t>
            </a:r>
            <a:r>
              <a:rPr lang="en-US" dirty="0" err="1"/>
              <a:t>p:nvSpPr</a:t>
            </a:r>
            <a:r>
              <a:rPr lang="en-US" dirty="0"/>
              <a:t>&gt;&lt;</a:t>
            </a:r>
            <a:r>
              <a:rPr lang="en-US" dirty="0" err="1"/>
              <a:t>p:spPr</a:t>
            </a:r>
            <a:r>
              <a:rPr lang="en-US" dirty="0"/>
              <a:t>/&gt;&lt;</a:t>
            </a:r>
            <a:r>
              <a:rPr lang="en-US" dirty="0" err="1"/>
              <a:t>p:txBody</a:t>
            </a:r>
            <a:r>
              <a:rPr lang="en-US" dirty="0"/>
              <a:t>&gt;&lt;</a:t>
            </a:r>
            <a:r>
              <a:rPr lang="en-US" dirty="0" err="1"/>
              <a:t>a:bodyPr</a:t>
            </a:r>
            <a:r>
              <a:rPr lang="en-US" dirty="0"/>
              <a:t>/&gt;&lt;</a:t>
            </a:r>
            <a:r>
              <a:rPr lang="en-US" dirty="0" err="1"/>
              <a:t>a:lstStyle</a:t>
            </a:r>
            <a:r>
              <a:rPr lang="en-US" dirty="0"/>
              <a:t>/&gt;&lt;</a:t>
            </a:r>
            <a:r>
              <a:rPr lang="en-US" dirty="0" err="1"/>
              <a:t>a:p</a:t>
            </a:r>
            <a:r>
              <a:rPr lang="en-US" dirty="0"/>
              <a:t>&gt;&lt;</a:t>
            </a:r>
            <a:r>
              <a:rPr lang="en-US" dirty="0" err="1"/>
              <a:t>a:r</a:t>
            </a:r>
            <a:r>
              <a:rPr lang="en-US" dirty="0"/>
              <a:t>&gt;&lt;</a:t>
            </a:r>
            <a:r>
              <a:rPr lang="en-US" dirty="0" err="1"/>
              <a:t>a:rPr</a:t>
            </a:r>
            <a:r>
              <a:rPr lang="en-US" dirty="0"/>
              <a:t> </a:t>
            </a:r>
            <a:r>
              <a:rPr lang="en-US" dirty="0" err="1"/>
              <a:t>lang</a:t>
            </a:r>
            <a:r>
              <a:rPr lang="en-US" dirty="0"/>
              <a:t>="en-US" dirty="0" </a:t>
            </a:r>
            <a:r>
              <a:rPr lang="en-US" dirty="0" err="1"/>
              <a:t>smtClean</a:t>
            </a:r>
            <a:r>
              <a:rPr lang="en-US" dirty="0"/>
              <a:t>="0"/&gt;&lt;</a:t>
            </a:r>
            <a:r>
              <a:rPr lang="en-US" dirty="0" err="1"/>
              <a:t>a:t</a:t>
            </a:r>
            <a:r>
              <a:rPr lang="en-US" dirty="0"/>
              <a:t>&gt;How Data are Represented&lt;/</a:t>
            </a:r>
            <a:r>
              <a:rPr lang="en-US" dirty="0" err="1"/>
              <a:t>a:t</a:t>
            </a:r>
            <a:r>
              <a:rPr lang="en-US" dirty="0"/>
              <a:t>&gt;&lt;/</a:t>
            </a:r>
            <a:r>
              <a:rPr lang="en-US" dirty="0" err="1"/>
              <a:t>a:r</a:t>
            </a:r>
            <a:r>
              <a:rPr lang="en-US" dirty="0"/>
              <a:t>&gt;&lt;</a:t>
            </a:r>
            <a:r>
              <a:rPr lang="en-US" dirty="0" err="1"/>
              <a:t>a:endParaRPr</a:t>
            </a:r>
            <a:r>
              <a:rPr lang="en-US" dirty="0"/>
              <a:t> </a:t>
            </a:r>
            <a:r>
              <a:rPr lang="en-US" dirty="0" err="1"/>
              <a:t>lang</a:t>
            </a:r>
            <a:r>
              <a:rPr lang="en-US" dirty="0"/>
              <a:t>="en-US" dirty="0"/&gt;&lt;/</a:t>
            </a:r>
            <a:r>
              <a:rPr lang="en-US" dirty="0" err="1"/>
              <a:t>a:p</a:t>
            </a:r>
            <a:r>
              <a:rPr lang="en-US" dirty="0"/>
              <a:t>&gt;&lt;/</a:t>
            </a:r>
            <a:r>
              <a:rPr lang="en-US" dirty="0" err="1"/>
              <a:t>p:txBody</a:t>
            </a:r>
            <a:r>
              <a:rPr lang="en-US" dirty="0"/>
              <a:t>&gt;&lt;/</a:t>
            </a:r>
            <a:r>
              <a:rPr lang="en-US" dirty="0" err="1"/>
              <a:t>p:sp</a:t>
            </a:r>
            <a:r>
              <a:rPr lang="en-US" dirty="0"/>
              <a:t>&gt;&lt;</a:t>
            </a:r>
            <a:r>
              <a:rPr lang="en-US" dirty="0" err="1"/>
              <a:t>p:sp</a:t>
            </a:r>
            <a:r>
              <a:rPr lang="en-US" dirty="0"/>
              <a:t>&gt;&lt;</a:t>
            </a:r>
            <a:r>
              <a:rPr lang="en-US" dirty="0" err="1"/>
              <a:t>p:nvSpPr</a:t>
            </a:r>
            <a:r>
              <a:rPr lang="en-US" dirty="0"/>
              <a:t>&gt;&lt;</a:t>
            </a:r>
            <a:r>
              <a:rPr lang="en-US" dirty="0" err="1"/>
              <a:t>p:cNvPr</a:t>
            </a:r>
            <a:r>
              <a:rPr lang="en-US" dirty="0"/>
              <a:t> id="5" name="Content Placeholder 4"/&gt;&lt;</a:t>
            </a:r>
            <a:r>
              <a:rPr lang="en-US" dirty="0" err="1"/>
              <a:t>p:cNvSpPr</a:t>
            </a:r>
            <a:r>
              <a:rPr lang="en-US" dirty="0"/>
              <a:t>&gt;&lt;</a:t>
            </a:r>
            <a:r>
              <a:rPr lang="en-US" dirty="0" err="1"/>
              <a:t>a:spLocks</a:t>
            </a:r>
            <a:r>
              <a:rPr lang="en-US" dirty="0"/>
              <a:t> </a:t>
            </a:r>
            <a:r>
              <a:rPr lang="en-US" dirty="0" err="1"/>
              <a:t>noGrp</a:t>
            </a:r>
            <a:r>
              <a:rPr lang="en-US" dirty="0"/>
              <a:t>="1"/&gt;&lt;/</a:t>
            </a:r>
            <a:r>
              <a:rPr lang="en-US" dirty="0" err="1"/>
              <a:t>p:cNvSpPr</a:t>
            </a:r>
            <a:r>
              <a:rPr lang="en-US" dirty="0"/>
              <a:t>&gt;&lt;</a:t>
            </a:r>
            <a:r>
              <a:rPr lang="en-US" dirty="0" err="1"/>
              <a:t>p:nvPr</a:t>
            </a:r>
            <a:r>
              <a:rPr lang="en-US" dirty="0"/>
              <a:t>&gt;&lt;</a:t>
            </a:r>
            <a:r>
              <a:rPr lang="en-US" dirty="0" err="1"/>
              <a:t>p:ph</a:t>
            </a:r>
            <a:r>
              <a:rPr lang="en-US" dirty="0"/>
              <a:t> </a:t>
            </a:r>
            <a:r>
              <a:rPr lang="en-US" dirty="0" err="1"/>
              <a:t>idx</a:t>
            </a:r>
            <a:r>
              <a:rPr lang="en-US" dirty="0"/>
              <a:t>="1"/&gt;&lt;/</a:t>
            </a:r>
            <a:r>
              <a:rPr lang="en-US" dirty="0" err="1"/>
              <a:t>p:nvPr</a:t>
            </a:r>
            <a:r>
              <a:rPr lang="en-US" dirty="0"/>
              <a:t>&gt;&lt;/</a:t>
            </a:r>
            <a:r>
              <a:rPr lang="en-US" dirty="0" err="1"/>
              <a:t>p:nvSpPr</a:t>
            </a:r>
            <a:r>
              <a:rPr lang="en-US" dirty="0"/>
              <a:t>&gt;&lt;</a:t>
            </a:r>
            <a:r>
              <a:rPr lang="en-US" dirty="0" err="1"/>
              <a:t>p:spPr</a:t>
            </a:r>
            <a:r>
              <a:rPr lang="en-US" dirty="0"/>
              <a:t>/&gt;&lt;</a:t>
            </a:r>
            <a:r>
              <a:rPr lang="en-US" dirty="0" err="1"/>
              <a:t>p:txBody</a:t>
            </a:r>
            <a:r>
              <a:rPr lang="en-US" dirty="0"/>
              <a:t>&gt;&lt;</a:t>
            </a:r>
            <a:r>
              <a:rPr lang="en-US" dirty="0" err="1"/>
              <a:t>a:bodyPr</a:t>
            </a:r>
            <a:r>
              <a:rPr lang="en-US" dirty="0"/>
              <a:t>/&gt;&lt;</a:t>
            </a:r>
            <a:r>
              <a:rPr lang="en-US" dirty="0" err="1"/>
              <a:t>a:lstStyle</a:t>
            </a:r>
            <a:r>
              <a:rPr lang="en-US" dirty="0"/>
              <a:t>/&gt;&lt;</a:t>
            </a:r>
            <a:r>
              <a:rPr lang="en-US" dirty="0" err="1"/>
              <a:t>a:p</a:t>
            </a:r>
            <a:r>
              <a:rPr lang="en-US" dirty="0"/>
              <a:t>&gt;&lt;</a:t>
            </a:r>
            <a:r>
              <a:rPr lang="en-US" dirty="0" err="1"/>
              <a:t>a:r</a:t>
            </a:r>
            <a:r>
              <a:rPr lang="en-US" dirty="0"/>
              <a:t>&gt;&lt;</a:t>
            </a:r>
            <a:r>
              <a:rPr lang="en-US" dirty="0" err="1"/>
              <a:t>a:rPr</a:t>
            </a:r>
            <a:r>
              <a:rPr lang="en-US" dirty="0"/>
              <a:t> </a:t>
            </a:r>
            <a:r>
              <a:rPr lang="en-US" dirty="0" err="1"/>
              <a:t>lang</a:t>
            </a:r>
            <a:r>
              <a:rPr lang="en-US" dirty="0"/>
              <a:t>="en-US" dirty="0" </a:t>
            </a:r>
            <a:r>
              <a:rPr lang="en-US" dirty="0" err="1"/>
              <a:t>smtClean</a:t>
            </a:r>
            <a:r>
              <a:rPr lang="en-US" dirty="0"/>
              <a:t>="0"/&gt;&lt;</a:t>
            </a:r>
            <a:r>
              <a:rPr lang="en-US" dirty="0" err="1"/>
              <a:t>a:t</a:t>
            </a:r>
            <a:r>
              <a:rPr lang="en-US" dirty="0"/>
              <a:t>&gt;Affects&lt;/</a:t>
            </a:r>
            <a:r>
              <a:rPr lang="en-US" dirty="0" err="1"/>
              <a:t>a:t</a:t>
            </a:r>
            <a:r>
              <a:rPr lang="en-US" dirty="0"/>
              <a:t>&gt;&lt;/</a:t>
            </a:r>
            <a:r>
              <a:rPr lang="en-US" dirty="0" err="1"/>
              <a:t>a:r</a:t>
            </a:r>
            <a:r>
              <a:rPr lang="en-US" dirty="0"/>
              <a:t>&gt;&lt;/</a:t>
            </a:r>
            <a:r>
              <a:rPr lang="en-US" dirty="0" err="1"/>
              <a:t>a:p</a:t>
            </a:r>
            <a:r>
              <a:rPr lang="en-US" dirty="0"/>
              <a:t>&gt;&lt;</a:t>
            </a:r>
            <a:r>
              <a:rPr lang="en-US" dirty="0" err="1"/>
              <a:t>a:p</a:t>
            </a:r>
            <a:r>
              <a:rPr lang="en-US" dirty="0"/>
              <a:t>&gt;&lt;</a:t>
            </a:r>
            <a:r>
              <a:rPr lang="en-US" dirty="0" err="1"/>
              <a:t>a:pPr</a:t>
            </a:r>
            <a:r>
              <a:rPr lang="en-US" dirty="0"/>
              <a:t> </a:t>
            </a:r>
            <a:r>
              <a:rPr lang="en-US" dirty="0" err="1"/>
              <a:t>lvl</a:t>
            </a:r>
            <a:r>
              <a:rPr lang="en-US" dirty="0"/>
              <a:t>="1"/&gt;&lt;</a:t>
            </a:r>
            <a:r>
              <a:rPr lang="en-US" dirty="0" err="1"/>
              <a:t>a:r</a:t>
            </a:r>
            <a:r>
              <a:rPr lang="en-US" dirty="0"/>
              <a:t>&gt;&lt;</a:t>
            </a:r>
            <a:r>
              <a:rPr lang="en-US" dirty="0" err="1"/>
              <a:t>a:rPr</a:t>
            </a:r>
            <a:r>
              <a:rPr lang="en-US" dirty="0"/>
              <a:t> </a:t>
            </a:r>
            <a:r>
              <a:rPr lang="en-US" dirty="0" err="1"/>
              <a:t>lang</a:t>
            </a:r>
            <a:r>
              <a:rPr lang="en-US" dirty="0"/>
              <a:t>="en-US" dirty="0" </a:t>
            </a:r>
            <a:r>
              <a:rPr lang="en-US" dirty="0" err="1"/>
              <a:t>smtClean</a:t>
            </a:r>
            <a:r>
              <a:rPr lang="en-US" dirty="0"/>
              <a:t>="0"/&gt;&lt;</a:t>
            </a:r>
            <a:r>
              <a:rPr lang="en-US" dirty="0" err="1"/>
              <a:t>a:t</a:t>
            </a:r>
            <a:r>
              <a:rPr lang="en-US" dirty="0"/>
              <a:t>&gt;Accuracy&lt;/</a:t>
            </a:r>
            <a:r>
              <a:rPr lang="en-US" dirty="0" err="1"/>
              <a:t>a:t</a:t>
            </a:r>
            <a:r>
              <a:rPr lang="en-US" dirty="0"/>
              <a:t>&gt;&lt;/</a:t>
            </a:r>
            <a:r>
              <a:rPr lang="en-US" dirty="0" err="1"/>
              <a:t>a:r</a:t>
            </a:r>
            <a:r>
              <a:rPr lang="en-US" dirty="0"/>
              <a:t>&gt;&lt;/</a:t>
            </a:r>
            <a:r>
              <a:rPr lang="en-US" dirty="0" err="1"/>
              <a:t>a:p</a:t>
            </a:r>
            <a:r>
              <a:rPr lang="en-US" dirty="0"/>
              <a:t>&gt;&lt;</a:t>
            </a:r>
            <a:r>
              <a:rPr lang="en-US" dirty="0" err="1"/>
              <a:t>a:p</a:t>
            </a:r>
            <a:r>
              <a:rPr lang="en-US" dirty="0"/>
              <a:t>&gt;&lt;</a:t>
            </a:r>
            <a:r>
              <a:rPr lang="en-US" dirty="0" err="1"/>
              <a:t>a:pPr</a:t>
            </a:r>
            <a:r>
              <a:rPr lang="en-US" dirty="0"/>
              <a:t> </a:t>
            </a:r>
            <a:r>
              <a:rPr lang="en-US" dirty="0" err="1"/>
              <a:t>lvl</a:t>
            </a:r>
            <a:r>
              <a:rPr lang="en-US" dirty="0"/>
              <a:t>="1"/&gt;&lt;</a:t>
            </a:r>
            <a:r>
              <a:rPr lang="en-US" dirty="0" err="1"/>
              <a:t>a:r</a:t>
            </a:r>
            <a:r>
              <a:rPr lang="en-US" dirty="0"/>
              <a:t>&gt;&lt;</a:t>
            </a:r>
            <a:r>
              <a:rPr lang="en-US" dirty="0" err="1"/>
              <a:t>a:rPr</a:t>
            </a:r>
            <a:r>
              <a:rPr lang="en-US" dirty="0"/>
              <a:t> </a:t>
            </a:r>
            <a:r>
              <a:rPr lang="en-US" dirty="0" err="1"/>
              <a:t>lang</a:t>
            </a:r>
            <a:r>
              <a:rPr lang="en-US" dirty="0"/>
              <a:t>="en-US" dirty="0" </a:t>
            </a:r>
            <a:r>
              <a:rPr lang="en-US" dirty="0" err="1"/>
              <a:t>smtClean</a:t>
            </a:r>
            <a:r>
              <a:rPr lang="en-US" dirty="0"/>
              <a:t>="0"/&gt;&lt;</a:t>
            </a:r>
            <a:r>
              <a:rPr lang="en-US" dirty="0" err="1"/>
              <a:t>a:t</a:t>
            </a:r>
            <a:r>
              <a:rPr lang="en-US" dirty="0"/>
              <a:t>&gt;Speed&lt;/</a:t>
            </a:r>
            <a:r>
              <a:rPr lang="en-US" dirty="0" err="1"/>
              <a:t>a:t</a:t>
            </a:r>
            <a:r>
              <a:rPr lang="en-US" dirty="0"/>
              <a:t>&gt;&lt;/</a:t>
            </a:r>
            <a:r>
              <a:rPr lang="en-US" dirty="0" err="1"/>
              <a:t>a:r</a:t>
            </a:r>
            <a:r>
              <a:rPr lang="en-US" dirty="0"/>
              <a:t>&gt;&lt;/</a:t>
            </a:r>
            <a:r>
              <a:rPr lang="en-US" dirty="0" err="1"/>
              <a:t>a:p</a:t>
            </a:r>
            <a:r>
              <a:rPr lang="en-US" dirty="0"/>
              <a:t>&gt;&lt;</a:t>
            </a:r>
            <a:r>
              <a:rPr lang="en-US" dirty="0" err="1"/>
              <a:t>a:p</a:t>
            </a:r>
            <a:r>
              <a:rPr lang="en-US" dirty="0"/>
              <a:t>&gt;&lt;</a:t>
            </a:r>
            <a:r>
              <a:rPr lang="en-US" dirty="0" err="1"/>
              <a:t>a:pPr</a:t>
            </a:r>
            <a:r>
              <a:rPr lang="en-US" dirty="0"/>
              <a:t> </a:t>
            </a:r>
            <a:r>
              <a:rPr lang="en-US" dirty="0" err="1"/>
              <a:t>lvl</a:t>
            </a:r>
            <a:r>
              <a:rPr lang="en-US" dirty="0"/>
              <a:t>="1"/&gt;&lt;</a:t>
            </a:r>
            <a:r>
              <a:rPr lang="en-US" dirty="0" err="1"/>
              <a:t>a:r</a:t>
            </a:r>
            <a:r>
              <a:rPr lang="en-US" dirty="0"/>
              <a:t>&gt;&lt;</a:t>
            </a:r>
            <a:r>
              <a:rPr lang="en-US" dirty="0" err="1"/>
              <a:t>a:rPr</a:t>
            </a:r>
            <a:r>
              <a:rPr lang="en-US" dirty="0"/>
              <a:t> </a:t>
            </a:r>
            <a:r>
              <a:rPr lang="en-US" dirty="0" err="1"/>
              <a:t>lang</a:t>
            </a:r>
            <a:r>
              <a:rPr lang="en-US" dirty="0"/>
              <a:t>="en-US" dirty="0" </a:t>
            </a:r>
            <a:r>
              <a:rPr lang="en-US" dirty="0" err="1"/>
              <a:t>smtClean</a:t>
            </a:r>
            <a:r>
              <a:rPr lang="en-US" dirty="0"/>
              <a:t>="0"/&gt;&lt;</a:t>
            </a:r>
            <a:r>
              <a:rPr lang="en-US" dirty="0" err="1"/>
              <a:t>a:t</a:t>
            </a:r>
            <a:r>
              <a:rPr lang="en-US" dirty="0"/>
              <a:t>&gt;Range of values (including alphabet)&lt;/</a:t>
            </a:r>
            <a:r>
              <a:rPr lang="en-US" dirty="0" err="1"/>
              <a:t>a:t</a:t>
            </a:r>
            <a:r>
              <a:rPr lang="en-US" dirty="0"/>
              <a:t>&gt;&lt;/</a:t>
            </a:r>
            <a:r>
              <a:rPr lang="en-US" dirty="0" err="1"/>
              <a:t>a:r</a:t>
            </a:r>
            <a:r>
              <a:rPr lang="en-US" dirty="0"/>
              <a:t>&gt;&lt;/</a:t>
            </a:r>
            <a:r>
              <a:rPr lang="en-US" dirty="0" err="1"/>
              <a:t>a:p</a:t>
            </a:r>
            <a:r>
              <a:rPr lang="en-US" dirty="0"/>
              <a:t>&gt;&lt;</a:t>
            </a:r>
            <a:r>
              <a:rPr lang="en-US" dirty="0" err="1"/>
              <a:t>a:p</a:t>
            </a:r>
            <a:r>
              <a:rPr lang="en-US" dirty="0"/>
              <a:t>&gt;&lt;</a:t>
            </a:r>
            <a:r>
              <a:rPr lang="en-US" dirty="0" err="1"/>
              <a:t>a:pPr</a:t>
            </a:r>
            <a:r>
              <a:rPr lang="en-US" dirty="0"/>
              <a:t> </a:t>
            </a:r>
            <a:r>
              <a:rPr lang="en-US" dirty="0" err="1"/>
              <a:t>lvl</a:t>
            </a:r>
            <a:r>
              <a:rPr lang="en-US" dirty="0"/>
              <a:t>="1"/&gt;&lt;</a:t>
            </a:r>
            <a:r>
              <a:rPr lang="en-US" dirty="0" err="1"/>
              <a:t>a:r</a:t>
            </a:r>
            <a:r>
              <a:rPr lang="en-US" dirty="0"/>
              <a:t>&gt;&lt;</a:t>
            </a:r>
            <a:r>
              <a:rPr lang="en-US" dirty="0" err="1"/>
              <a:t>a:rPr</a:t>
            </a:r>
            <a:r>
              <a:rPr lang="en-US" dirty="0"/>
              <a:t> </a:t>
            </a:r>
            <a:r>
              <a:rPr lang="en-US" dirty="0" err="1"/>
              <a:t>lang</a:t>
            </a:r>
            <a:r>
              <a:rPr lang="en-US" dirty="0"/>
              <a:t>="en-US" dirty="0" </a:t>
            </a:r>
            <a:r>
              <a:rPr lang="en-US" dirty="0" err="1"/>
              <a:t>smtClean</a:t>
            </a:r>
            <a:r>
              <a:rPr lang="en-US" dirty="0"/>
              <a:t>="0"/&gt;&lt;</a:t>
            </a:r>
            <a:r>
              <a:rPr lang="en-US" dirty="0" err="1"/>
              <a:t>a:t</a:t>
            </a:r>
            <a:r>
              <a:rPr lang="en-US" dirty="0"/>
              <a:t>&gt;File size&lt;/</a:t>
            </a:r>
            <a:r>
              <a:rPr lang="en-US" dirty="0" err="1"/>
              <a:t>a:t</a:t>
            </a:r>
            <a:r>
              <a:rPr lang="en-US" dirty="0"/>
              <a:t>&gt;&lt;/</a:t>
            </a:r>
            <a:r>
              <a:rPr lang="en-US" dirty="0" err="1"/>
              <a:t>a:r</a:t>
            </a:r>
            <a:r>
              <a:rPr lang="en-US" dirty="0"/>
              <a:t>&gt;&lt;/</a:t>
            </a:r>
            <a:r>
              <a:rPr lang="en-US" dirty="0" err="1"/>
              <a:t>a:p</a:t>
            </a:r>
            <a:r>
              <a:rPr lang="en-US" dirty="0"/>
              <a:t>&gt;&lt;</a:t>
            </a:r>
            <a:r>
              <a:rPr lang="en-US" dirty="0" err="1"/>
              <a:t>a:p</a:t>
            </a:r>
            <a:r>
              <a:rPr lang="en-US" dirty="0"/>
              <a:t>&gt;&lt;</a:t>
            </a:r>
            <a:r>
              <a:rPr lang="en-US" dirty="0" err="1"/>
              <a:t>a:pPr</a:t>
            </a:r>
            <a:r>
              <a:rPr lang="en-US" dirty="0"/>
              <a:t> </a:t>
            </a:r>
            <a:r>
              <a:rPr lang="en-US" dirty="0" err="1"/>
              <a:t>lvl</a:t>
            </a:r>
            <a:r>
              <a:rPr lang="en-US" dirty="0"/>
              <a:t>="2"/&gt;&lt;</a:t>
            </a:r>
            <a:r>
              <a:rPr lang="en-US" dirty="0" err="1"/>
              <a:t>a:r</a:t>
            </a:r>
            <a:r>
              <a:rPr lang="en-US" dirty="0"/>
              <a:t>&gt;&lt;</a:t>
            </a:r>
            <a:r>
              <a:rPr lang="en-US" dirty="0" err="1"/>
              <a:t>a:rPr</a:t>
            </a:r>
            <a:r>
              <a:rPr lang="en-US" dirty="0"/>
              <a:t> </a:t>
            </a:r>
            <a:r>
              <a:rPr lang="en-US" dirty="0" err="1"/>
              <a:t>lang</a:t>
            </a:r>
            <a:r>
              <a:rPr lang="en-US" dirty="0"/>
              <a:t>="en-US" dirty="0" </a:t>
            </a:r>
            <a:r>
              <a:rPr lang="en-US" dirty="0" err="1"/>
              <a:t>smtClean</a:t>
            </a:r>
            <a:r>
              <a:rPr lang="en-US" dirty="0"/>
              <a:t>="0"/&gt;&lt;</a:t>
            </a:r>
            <a:r>
              <a:rPr lang="en-US" dirty="0" err="1"/>
              <a:t>a:t</a:t>
            </a:r>
            <a:r>
              <a:rPr lang="en-US" dirty="0"/>
              <a:t>&gt;Download and &lt;/</a:t>
            </a:r>
            <a:r>
              <a:rPr lang="en-US" dirty="0" err="1"/>
              <a:t>a:t</a:t>
            </a:r>
            <a:r>
              <a:rPr lang="en-US" dirty="0"/>
              <a:t>&gt;&lt;/</a:t>
            </a:r>
            <a:r>
              <a:rPr lang="en-US" dirty="0" err="1"/>
              <a:t>a:r</a:t>
            </a:r>
            <a:r>
              <a:rPr lang="en-US" dirty="0"/>
              <a:t>&gt;&lt;</a:t>
            </a:r>
            <a:r>
              <a:rPr lang="en-US" dirty="0" err="1"/>
              <a:t>a:r</a:t>
            </a:r>
            <a:r>
              <a:rPr lang="en-US" dirty="0"/>
              <a:t>&gt;&lt;</a:t>
            </a:r>
            <a:r>
              <a:rPr lang="en-US" dirty="0" err="1"/>
              <a:t>a:rPr</a:t>
            </a:r>
            <a:r>
              <a:rPr lang="en-US" dirty="0"/>
              <a:t> </a:t>
            </a:r>
            <a:r>
              <a:rPr lang="en-US" dirty="0" err="1"/>
              <a:t>lang</a:t>
            </a:r>
            <a:r>
              <a:rPr lang="en-US" dirty="0"/>
              <a:t>="en-US" </a:t>
            </a:r>
            <a:r>
              <a:rPr lang="en-US" dirty="0" err="1"/>
              <a:t>smtClean</a:t>
            </a:r>
            <a:r>
              <a:rPr lang="en-US" dirty="0"/>
              <a:t>="0"/&gt;&lt;</a:t>
            </a:r>
            <a:r>
              <a:rPr lang="en-US" dirty="0" err="1"/>
              <a:t>a:t</a:t>
            </a:r>
            <a:r>
              <a:rPr lang="en-US" dirty="0"/>
              <a:t>&gt;operational times&lt;/</a:t>
            </a:r>
            <a:r>
              <a:rPr lang="en-US" dirty="0" err="1"/>
              <a:t>a:t</a:t>
            </a:r>
            <a:r>
              <a:rPr lang="en-US" dirty="0"/>
              <a:t>&gt;&lt;/</a:t>
            </a:r>
            <a:r>
              <a:rPr lang="en-US" dirty="0" err="1"/>
              <a:t>a:r</a:t>
            </a:r>
            <a:r>
              <a:rPr lang="en-US" dirty="0"/>
              <a:t>&gt;&lt;</a:t>
            </a:r>
            <a:r>
              <a:rPr lang="en-US" dirty="0" err="1"/>
              <a:t>a:endParaRPr</a:t>
            </a:r>
            <a:r>
              <a:rPr lang="en-US" dirty="0"/>
              <a:t> </a:t>
            </a:r>
            <a:r>
              <a:rPr lang="en-US" dirty="0" err="1"/>
              <a:t>lang</a:t>
            </a:r>
            <a:r>
              <a:rPr lang="en-US" dirty="0"/>
              <a:t>="en-US" dirty="0" </a:t>
            </a:r>
            <a:r>
              <a:rPr lang="en-US" dirty="0" err="1"/>
              <a:t>smtClean</a:t>
            </a:r>
            <a:r>
              <a:rPr lang="en-US" dirty="0"/>
              <a:t>="0"/&gt;&lt;/</a:t>
            </a:r>
            <a:r>
              <a:rPr lang="en-US" dirty="0" err="1"/>
              <a:t>a:p</a:t>
            </a:r>
            <a:r>
              <a:rPr lang="en-US" dirty="0"/>
              <a:t>&gt;&lt;</a:t>
            </a:r>
            <a:r>
              <a:rPr lang="en-US" dirty="0" err="1"/>
              <a:t>a:p</a:t>
            </a:r>
            <a:r>
              <a:rPr lang="en-US" dirty="0"/>
              <a:t>&gt;&lt;</a:t>
            </a:r>
            <a:r>
              <a:rPr lang="en-US" dirty="0" err="1"/>
              <a:t>a:pPr</a:t>
            </a:r>
            <a:r>
              <a:rPr lang="en-US" dirty="0"/>
              <a:t> </a:t>
            </a:r>
            <a:r>
              <a:rPr lang="en-US" dirty="0" err="1"/>
              <a:t>lvl</a:t>
            </a:r>
            <a:r>
              <a:rPr lang="en-US" dirty="0"/>
              <a:t>="1"/&gt;&lt;</a:t>
            </a:r>
            <a:r>
              <a:rPr lang="en-US" dirty="0" err="1"/>
              <a:t>a:r</a:t>
            </a:r>
            <a:r>
              <a:rPr lang="en-US" dirty="0"/>
              <a:t>&gt;&lt;</a:t>
            </a:r>
            <a:r>
              <a:rPr lang="en-US" dirty="0" err="1"/>
              <a:t>a:rPr</a:t>
            </a:r>
            <a:r>
              <a:rPr lang="en-US" dirty="0"/>
              <a:t> </a:t>
            </a:r>
            <a:r>
              <a:rPr lang="en-US" dirty="0" err="1"/>
              <a:t>lang</a:t>
            </a:r>
            <a:r>
              <a:rPr lang="en-US" dirty="0"/>
              <a:t>="en-US" dirty="0" </a:t>
            </a:r>
            <a:r>
              <a:rPr lang="en-US" dirty="0" err="1"/>
              <a:t>smtClean</a:t>
            </a:r>
            <a:r>
              <a:rPr lang="en-US" dirty="0"/>
              <a:t>="0"/&gt;&lt;</a:t>
            </a:r>
            <a:r>
              <a:rPr lang="en-US" dirty="0" err="1"/>
              <a:t>a:t</a:t>
            </a:r>
            <a:r>
              <a:rPr lang="en-US" dirty="0"/>
              <a:t>&gt;Resolution&lt;/</a:t>
            </a:r>
            <a:r>
              <a:rPr lang="en-US" dirty="0" err="1"/>
              <a:t>a:t</a:t>
            </a:r>
            <a:r>
              <a:rPr lang="en-US" dirty="0"/>
              <a:t>&gt;&lt;/</a:t>
            </a:r>
            <a:r>
              <a:rPr lang="en-US" dirty="0" err="1"/>
              <a:t>a:r</a:t>
            </a:r>
            <a:r>
              <a:rPr lang="en-US" dirty="0"/>
              <a:t>&gt;&lt;/</a:t>
            </a:r>
            <a:r>
              <a:rPr lang="en-US" dirty="0" err="1"/>
              <a:t>a:p</a:t>
            </a:r>
            <a:r>
              <a:rPr lang="en-US" dirty="0"/>
              <a:t>&gt;&lt;</a:t>
            </a:r>
            <a:r>
              <a:rPr lang="en-US" dirty="0" err="1"/>
              <a:t>a:p</a:t>
            </a:r>
            <a:r>
              <a:rPr lang="en-US" dirty="0"/>
              <a:t>&gt;&lt;</a:t>
            </a:r>
            <a:r>
              <a:rPr lang="en-US" dirty="0" err="1"/>
              <a:t>a:pPr</a:t>
            </a:r>
            <a:r>
              <a:rPr lang="en-US" dirty="0"/>
              <a:t> </a:t>
            </a:r>
            <a:r>
              <a:rPr lang="en-US" dirty="0" err="1"/>
              <a:t>lvl</a:t>
            </a:r>
            <a:r>
              <a:rPr lang="en-US" dirty="0"/>
              <a:t>="1"/&gt;&lt;</a:t>
            </a:r>
            <a:r>
              <a:rPr lang="en-US" dirty="0" err="1"/>
              <a:t>a:endParaRPr</a:t>
            </a:r>
            <a:r>
              <a:rPr lang="en-US" dirty="0"/>
              <a:t> </a:t>
            </a:r>
            <a:r>
              <a:rPr lang="en-US" dirty="0" err="1"/>
              <a:t>lang</a:t>
            </a:r>
            <a:r>
              <a:rPr lang="en-US" dirty="0"/>
              <a:t>="en-US" dirty="0"/&gt;&lt;/</a:t>
            </a:r>
            <a:r>
              <a:rPr lang="en-US" dirty="0" err="1"/>
              <a:t>a:p</a:t>
            </a:r>
            <a:r>
              <a:rPr lang="en-US" dirty="0"/>
              <a:t>&gt;&lt;/</a:t>
            </a:r>
            <a:r>
              <a:rPr lang="en-US" dirty="0" err="1"/>
              <a:t>p:txBody</a:t>
            </a:r>
            <a:r>
              <a:rPr lang="en-US" dirty="0"/>
              <a:t>&gt;&lt;/</a:t>
            </a:r>
            <a:r>
              <a:rPr lang="en-US" dirty="0" err="1"/>
              <a:t>p:sp</a:t>
            </a:r>
            <a:r>
              <a:rPr lang="en-US" dirty="0"/>
              <a:t>&gt;&lt;/</a:t>
            </a:r>
            <a:r>
              <a:rPr lang="en-US" dirty="0" err="1"/>
              <a:t>p:spTree</a:t>
            </a:r>
            <a:r>
              <a:rPr lang="en-US" dirty="0"/>
              <a:t>&gt;&lt;</a:t>
            </a:r>
            <a:r>
              <a:rPr lang="en-US" dirty="0" err="1"/>
              <a:t>p:extLst</a:t>
            </a:r>
            <a:r>
              <a:rPr lang="en-US" dirty="0"/>
              <a:t>&gt;&lt;</a:t>
            </a:r>
            <a:r>
              <a:rPr lang="en-US" dirty="0" err="1"/>
              <a:t>p:ext</a:t>
            </a:r>
            <a:r>
              <a:rPr lang="en-US" dirty="0"/>
              <a:t> </a:t>
            </a:r>
            <a:r>
              <a:rPr lang="en-US" dirty="0" err="1"/>
              <a:t>uri</a:t>
            </a:r>
            <a:r>
              <a:rPr lang="en-US" dirty="0"/>
              <a:t>="{BB962C8B-B14F-4D97-AF65-F5344CB8AC3E}"&gt;&lt;p14:creationId xmlns:p14="http://</a:t>
            </a:r>
            <a:r>
              <a:rPr lang="en-US" dirty="0" err="1"/>
              <a:t>schemas.microsoft.com</a:t>
            </a:r>
            <a:r>
              <a:rPr lang="en-US" dirty="0"/>
              <a:t>/office/</a:t>
            </a:r>
            <a:r>
              <a:rPr lang="en-US" dirty="0" err="1"/>
              <a:t>powerpoint</a:t>
            </a:r>
            <a:r>
              <a:rPr lang="en-US" dirty="0"/>
              <a:t>/2010/main" </a:t>
            </a:r>
            <a:r>
              <a:rPr lang="en-US" dirty="0" err="1"/>
              <a:t>val</a:t>
            </a:r>
            <a:r>
              <a:rPr lang="en-US" dirty="0"/>
              <a:t>="2251087167"/&gt;&lt;/</a:t>
            </a:r>
            <a:r>
              <a:rPr lang="en-US" dirty="0" err="1"/>
              <a:t>p:ext</a:t>
            </a:r>
            <a:r>
              <a:rPr lang="en-US" dirty="0"/>
              <a:t>&gt;&lt;/</a:t>
            </a:r>
            <a:r>
              <a:rPr lang="en-US" dirty="0" err="1"/>
              <a:t>p:extLst</a:t>
            </a:r>
            <a:r>
              <a:rPr lang="en-US" dirty="0"/>
              <a:t>&gt;&lt;/</a:t>
            </a:r>
            <a:r>
              <a:rPr lang="en-US" dirty="0" err="1"/>
              <a:t>p:cSld</a:t>
            </a:r>
            <a:r>
              <a:rPr lang="en-US" dirty="0"/>
              <a:t>&gt;&lt;</a:t>
            </a:r>
            <a:r>
              <a:rPr lang="en-US" dirty="0" err="1"/>
              <a:t>p:clrMapOvr</a:t>
            </a:r>
            <a:r>
              <a:rPr lang="en-US" dirty="0"/>
              <a:t>&gt;&lt;</a:t>
            </a:r>
            <a:r>
              <a:rPr lang="en-US" dirty="0" err="1"/>
              <a:t>a:masterClrMapping</a:t>
            </a:r>
            <a:r>
              <a:rPr lang="en-US" dirty="0"/>
              <a:t>/&gt;&lt;/</a:t>
            </a:r>
            <a:r>
              <a:rPr lang="en-US" dirty="0" err="1"/>
              <a:t>p:clrMapOvr</a:t>
            </a:r>
            <a:r>
              <a:rPr lang="en-US" dirty="0"/>
              <a:t>&gt;&lt;/</a:t>
            </a:r>
            <a:r>
              <a:rPr lang="en-US" dirty="0" err="1"/>
              <a:t>p:sld</a:t>
            </a:r>
            <a:r>
              <a:rPr lang="en-US" dirty="0"/>
              <a:t>&gt;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5E5D-6DCB-3547-A370-4BFC4DCA911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363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Speed, Accuracy, Capability, Size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Inaccurate calculations can be fast</a:t>
            </a:r>
          </a:p>
          <a:p>
            <a:pPr lvl="1"/>
            <a:r>
              <a:rPr lang="en-US" dirty="0" smtClean="0"/>
              <a:t>Arbitrary precision is slow</a:t>
            </a:r>
          </a:p>
          <a:p>
            <a:pPr lvl="1"/>
            <a:r>
              <a:rPr lang="en-US" dirty="0" smtClean="0"/>
              <a:t>Monetary units are tricky</a:t>
            </a:r>
          </a:p>
          <a:p>
            <a:r>
              <a:rPr lang="en-US" dirty="0" smtClean="0"/>
              <a:t>Display only simple fonts and characters</a:t>
            </a:r>
          </a:p>
          <a:p>
            <a:pPr lvl="1"/>
            <a:r>
              <a:rPr lang="en-US" dirty="0" smtClean="0"/>
              <a:t>Don’t need to store or download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5E5D-6DCB-3547-A370-4BFC4DCA911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129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MSU Denv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MSU Denver.potx</Template>
  <TotalTime>4289</TotalTime>
  <Words>3413</Words>
  <Application>Microsoft Macintosh PowerPoint</Application>
  <PresentationFormat>On-screen Show (4:3)</PresentationFormat>
  <Paragraphs>447</Paragraphs>
  <Slides>47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MSU Denver</vt:lpstr>
      <vt:lpstr>Chapter Two</vt:lpstr>
      <vt:lpstr>How Data are Represented</vt:lpstr>
      <vt:lpstr>This Document So Far</vt:lpstr>
      <vt:lpstr>This Document So Far</vt:lpstr>
      <vt:lpstr>This Document So Far</vt:lpstr>
      <vt:lpstr>This Document So Far</vt:lpstr>
      <vt:lpstr>Slide1.xml</vt:lpstr>
      <vt:lpstr>Slide2.xml</vt:lpstr>
      <vt:lpstr>Speed, Accuracy, Capability, Size</vt:lpstr>
      <vt:lpstr>Money</vt:lpstr>
      <vt:lpstr>Numbering</vt:lpstr>
      <vt:lpstr>Base 10</vt:lpstr>
      <vt:lpstr>Binary</vt:lpstr>
      <vt:lpstr>Woo Hoo!</vt:lpstr>
      <vt:lpstr>Octal</vt:lpstr>
      <vt:lpstr>Hexadecimal</vt:lpstr>
      <vt:lpstr>Why Do Computers Use Binary?</vt:lpstr>
      <vt:lpstr>Bits</vt:lpstr>
      <vt:lpstr>Historic Vernacular</vt:lpstr>
      <vt:lpstr>Negative</vt:lpstr>
      <vt:lpstr>Powers</vt:lpstr>
      <vt:lpstr>Analog</vt:lpstr>
      <vt:lpstr>Radios</vt:lpstr>
      <vt:lpstr>AM Transmission</vt:lpstr>
      <vt:lpstr>AM Transmission</vt:lpstr>
      <vt:lpstr>FM Transmission</vt:lpstr>
      <vt:lpstr>FM Transmission</vt:lpstr>
      <vt:lpstr>Digital Transmission</vt:lpstr>
      <vt:lpstr>Analog to Digital Converter</vt:lpstr>
      <vt:lpstr>Representing Numbers</vt:lpstr>
      <vt:lpstr>Examples of Bad Number Storage</vt:lpstr>
      <vt:lpstr>Storing Real Numbers</vt:lpstr>
      <vt:lpstr>Typical Floating-Point Numbers</vt:lpstr>
      <vt:lpstr>Rounding</vt:lpstr>
      <vt:lpstr>IEEE-754 Standard</vt:lpstr>
      <vt:lpstr>Round-Off Errors</vt:lpstr>
      <vt:lpstr>Round-Off Errors</vt:lpstr>
      <vt:lpstr>NAN and Infinites</vt:lpstr>
      <vt:lpstr>NAN and Infinites</vt:lpstr>
      <vt:lpstr>Rational Numbers</vt:lpstr>
      <vt:lpstr>PowerPoint Presentation</vt:lpstr>
      <vt:lpstr>Character Representation</vt:lpstr>
      <vt:lpstr>Character Representation</vt:lpstr>
      <vt:lpstr>PowerPoint Presentation</vt:lpstr>
      <vt:lpstr>Unicode</vt:lpstr>
      <vt:lpstr>Coordination</vt:lpstr>
      <vt:lpstr>Review</vt:lpstr>
    </vt:vector>
  </TitlesOfParts>
  <Company>Metropolitan State University of Denver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Two</dc:title>
  <dc:creator>Information Technology</dc:creator>
  <cp:lastModifiedBy>Information Technology</cp:lastModifiedBy>
  <cp:revision>35</cp:revision>
  <dcterms:created xsi:type="dcterms:W3CDTF">2015-08-23T17:05:12Z</dcterms:created>
  <dcterms:modified xsi:type="dcterms:W3CDTF">2015-10-06T17:41:34Z</dcterms:modified>
</cp:coreProperties>
</file>