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handoutMasterIdLst>
    <p:handoutMasterId r:id="rId52"/>
  </p:handout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3"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00" r:id="rId34"/>
    <p:sldId id="289" r:id="rId35"/>
    <p:sldId id="290" r:id="rId36"/>
    <p:sldId id="291" r:id="rId37"/>
    <p:sldId id="292" r:id="rId38"/>
    <p:sldId id="288" r:id="rId39"/>
    <p:sldId id="293" r:id="rId40"/>
    <p:sldId id="295" r:id="rId41"/>
    <p:sldId id="296" r:id="rId42"/>
    <p:sldId id="297" r:id="rId43"/>
    <p:sldId id="298" r:id="rId44"/>
    <p:sldId id="299" r:id="rId45"/>
    <p:sldId id="301" r:id="rId46"/>
    <p:sldId id="302" r:id="rId47"/>
    <p:sldId id="303" r:id="rId48"/>
    <p:sldId id="304" r:id="rId49"/>
    <p:sldId id="30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13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39781D-D067-D247-97E4-6A97621D3657}" type="datetimeFigureOut">
              <a:rPr lang="en-US" smtClean="0"/>
              <a:t>10/6/15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3D5936-8442-BF43-93A9-55527A60973C}" type="slidenum">
              <a:rPr lang="en-US" smtClean="0"/>
              <a:t>‹#›</a:t>
            </a:fld>
            <a:endParaRPr lang="en-US"/>
          </a:p>
        </p:txBody>
      </p:sp>
    </p:spTree>
    <p:extLst>
      <p:ext uri="{BB962C8B-B14F-4D97-AF65-F5344CB8AC3E}">
        <p14:creationId xmlns:p14="http://schemas.microsoft.com/office/powerpoint/2010/main" val="7446674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3A50-6F03-5E49-BD27-F634EB7683EB}" type="datetimeFigureOut">
              <a:rPr lang="en-US" smtClean="0"/>
              <a:t>10/6/15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D69EB-505C-3842-B72C-20E6A56DE4A5}" type="slidenum">
              <a:rPr lang="en-US" smtClean="0"/>
              <a:t>‹#›</a:t>
            </a:fld>
            <a:endParaRPr lang="en-US"/>
          </a:p>
        </p:txBody>
      </p:sp>
    </p:spTree>
    <p:extLst>
      <p:ext uri="{BB962C8B-B14F-4D97-AF65-F5344CB8AC3E}">
        <p14:creationId xmlns:p14="http://schemas.microsoft.com/office/powerpoint/2010/main" val="4505244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/wiki/Retina</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6</a:t>
            </a:fld>
            <a:endParaRPr lang="en-US"/>
          </a:p>
        </p:txBody>
      </p:sp>
    </p:spTree>
    <p:extLst>
      <p:ext uri="{BB962C8B-B14F-4D97-AF65-F5344CB8AC3E}">
        <p14:creationId xmlns:p14="http://schemas.microsoft.com/office/powerpoint/2010/main" val="1846614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www.eizo.com</a:t>
            </a:r>
            <a:r>
              <a:rPr lang="en-US" dirty="0" smtClean="0"/>
              <a:t>/library/basics/</a:t>
            </a:r>
            <a:r>
              <a:rPr lang="en-US" dirty="0" err="1" smtClean="0"/>
              <a:t>color_temperature_on_an_LCD_monitor</a:t>
            </a:r>
            <a:r>
              <a:rPr lang="en-US" dirty="0" smtClean="0"/>
              <a:t>/</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19</a:t>
            </a:fld>
            <a:endParaRPr lang="en-US"/>
          </a:p>
        </p:txBody>
      </p:sp>
    </p:spTree>
    <p:extLst>
      <p:ext uri="{BB962C8B-B14F-4D97-AF65-F5344CB8AC3E}">
        <p14:creationId xmlns:p14="http://schemas.microsoft.com/office/powerpoint/2010/main" val="247698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www.okidata.com</a:t>
            </a:r>
            <a:r>
              <a:rPr lang="en-US" dirty="0" smtClean="0"/>
              <a:t>/</a:t>
            </a:r>
            <a:r>
              <a:rPr lang="en-US" dirty="0" err="1" smtClean="0"/>
              <a:t>printer-color-matching-made-easy?print</a:t>
            </a:r>
            <a:r>
              <a:rPr lang="en-US" dirty="0" smtClean="0"/>
              <a:t>=1</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23</a:t>
            </a:fld>
            <a:endParaRPr lang="en-US"/>
          </a:p>
        </p:txBody>
      </p:sp>
    </p:spTree>
    <p:extLst>
      <p:ext uri="{BB962C8B-B14F-4D97-AF65-F5344CB8AC3E}">
        <p14:creationId xmlns:p14="http://schemas.microsoft.com/office/powerpoint/2010/main" val="91338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a:t>
            </a:r>
            <a:r>
              <a:rPr lang="en-US" dirty="0" err="1" smtClean="0"/>
              <a:t>Scalable_Vector_Graphics</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31</a:t>
            </a:fld>
            <a:endParaRPr lang="en-US"/>
          </a:p>
        </p:txBody>
      </p:sp>
    </p:spTree>
    <p:extLst>
      <p:ext uri="{BB962C8B-B14F-4D97-AF65-F5344CB8AC3E}">
        <p14:creationId xmlns:p14="http://schemas.microsoft.com/office/powerpoint/2010/main" val="403715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a:t>
            </a:r>
            <a:r>
              <a:rPr lang="en-US" dirty="0" err="1" smtClean="0"/>
              <a:t>Scalable_Vector_Graphics</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33</a:t>
            </a:fld>
            <a:endParaRPr lang="en-US"/>
          </a:p>
        </p:txBody>
      </p:sp>
    </p:spTree>
    <p:extLst>
      <p:ext uri="{BB962C8B-B14F-4D97-AF65-F5344CB8AC3E}">
        <p14:creationId xmlns:p14="http://schemas.microsoft.com/office/powerpoint/2010/main" val="66002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/wiki/JPEG</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39</a:t>
            </a:fld>
            <a:endParaRPr lang="en-US"/>
          </a:p>
        </p:txBody>
      </p:sp>
    </p:spTree>
    <p:extLst>
      <p:ext uri="{BB962C8B-B14F-4D97-AF65-F5344CB8AC3E}">
        <p14:creationId xmlns:p14="http://schemas.microsoft.com/office/powerpoint/2010/main" val="84082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/wiki/MP3</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45</a:t>
            </a:fld>
            <a:endParaRPr lang="en-US"/>
          </a:p>
        </p:txBody>
      </p:sp>
    </p:spTree>
    <p:extLst>
      <p:ext uri="{BB962C8B-B14F-4D97-AF65-F5344CB8AC3E}">
        <p14:creationId xmlns:p14="http://schemas.microsoft.com/office/powerpoint/2010/main" val="198528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powerpoint template cover p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ctrTitle"/>
          </p:nvPr>
        </p:nvSpPr>
        <p:spPr>
          <a:xfrm>
            <a:off x="685800" y="1058936"/>
            <a:ext cx="7772400" cy="1470025"/>
          </a:xfrm>
        </p:spPr>
        <p:txBody>
          <a:bodyPr/>
          <a:lstStyle>
            <a:lvl1pPr>
              <a:defRPr>
                <a:solidFill>
                  <a:schemeClr val="bg1"/>
                </a:solidFill>
              </a:defRPr>
            </a:lvl1pPr>
          </a:lstStyle>
          <a:p>
            <a:r>
              <a:rPr lang="en-US" smtClean="0">
                <a:solidFill>
                  <a:schemeClr val="bg1"/>
                </a:solidFill>
              </a:rPr>
              <a:t>Click to edit Master title style</a:t>
            </a:r>
            <a:endParaRPr lang="en-US" dirty="0">
              <a:solidFill>
                <a:schemeClr val="bg1"/>
              </a:solidFill>
            </a:endParaRPr>
          </a:p>
        </p:txBody>
      </p:sp>
      <p:sp>
        <p:nvSpPr>
          <p:cNvPr id="3" name="Text Placeholder 2"/>
          <p:cNvSpPr>
            <a:spLocks noGrp="1"/>
          </p:cNvSpPr>
          <p:nvPr>
            <p:ph type="body" sz="quarter" idx="10" hasCustomPrompt="1"/>
          </p:nvPr>
        </p:nvSpPr>
        <p:spPr>
          <a:xfrm>
            <a:off x="1710886" y="2983607"/>
            <a:ext cx="5707109" cy="1009561"/>
          </a:xfrm>
        </p:spPr>
        <p:txBody>
          <a:bodyPr anchor="ctr" anchorCtr="0"/>
          <a:lstStyle>
            <a:lvl1pPr marL="0" indent="0" algn="ctr">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subtitle</a:t>
            </a:r>
            <a:endParaRPr lang="en-US" dirty="0"/>
          </a:p>
        </p:txBody>
      </p:sp>
    </p:spTree>
    <p:extLst>
      <p:ext uri="{BB962C8B-B14F-4D97-AF65-F5344CB8AC3E}">
        <p14:creationId xmlns:p14="http://schemas.microsoft.com/office/powerpoint/2010/main" val="389619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5EF09-9B72-2440-876E-C6FA76FE67D8}" type="datetime1">
              <a:rPr lang="en-US" smtClean="0"/>
              <a:t>10/6/15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a:t>
            </a:fld>
            <a:endParaRPr lang="en-US"/>
          </a:p>
        </p:txBody>
      </p:sp>
    </p:spTree>
    <p:extLst>
      <p:ext uri="{BB962C8B-B14F-4D97-AF65-F5344CB8AC3E}">
        <p14:creationId xmlns:p14="http://schemas.microsoft.com/office/powerpoint/2010/main" val="41200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28AECC-DF16-C349-B496-69AAC68CE7F9}" type="datetime1">
              <a:rPr lang="en-US" smtClean="0"/>
              <a:t>10/6/15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3C02F7FC-B5A0-3F43-B703-AFDB44D03BB5}" type="slidenum">
              <a:rPr lang="en-US" smtClean="0"/>
              <a:t>‹#›</a:t>
            </a:fld>
            <a:endParaRPr lang="en-US"/>
          </a:p>
        </p:txBody>
      </p:sp>
    </p:spTree>
    <p:extLst>
      <p:ext uri="{BB962C8B-B14F-4D97-AF65-F5344CB8AC3E}">
        <p14:creationId xmlns:p14="http://schemas.microsoft.com/office/powerpoint/2010/main" val="254790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882C99-AD56-A74A-ABC2-D5E0D54AEC84}" type="datetime1">
              <a:rPr lang="en-US" smtClean="0"/>
              <a:t>10/6/15</a:t>
            </a:fld>
            <a:endParaRPr lang="en-US"/>
          </a:p>
        </p:txBody>
      </p:sp>
      <p:sp>
        <p:nvSpPr>
          <p:cNvPr id="4" name="Footer Placeholder 3"/>
          <p:cNvSpPr>
            <a:spLocks noGrp="1"/>
          </p:cNvSpPr>
          <p:nvPr>
            <p:ph type="ftr" sz="quarter" idx="11"/>
          </p:nvPr>
        </p:nvSpPr>
        <p:spPr/>
        <p:txBody>
          <a:bodyPr/>
          <a:lstStyle/>
          <a:p>
            <a:r>
              <a:rPr lang="en-US" smtClean="0"/>
              <a:t>© Steve Beaty and others</a:t>
            </a:r>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a:t>
            </a:fld>
            <a:endParaRPr lang="en-US"/>
          </a:p>
        </p:txBody>
      </p:sp>
    </p:spTree>
    <p:extLst>
      <p:ext uri="{BB962C8B-B14F-4D97-AF65-F5344CB8AC3E}">
        <p14:creationId xmlns:p14="http://schemas.microsoft.com/office/powerpoint/2010/main" val="65517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0E6AB-CC79-364E-923B-1B8BFC658308}" type="datetime1">
              <a:rPr lang="en-US" smtClean="0"/>
              <a:t>10/6/15</a:t>
            </a:fld>
            <a:endParaRPr lang="en-US"/>
          </a:p>
        </p:txBody>
      </p:sp>
      <p:sp>
        <p:nvSpPr>
          <p:cNvPr id="3" name="Footer Placeholder 2"/>
          <p:cNvSpPr>
            <a:spLocks noGrp="1"/>
          </p:cNvSpPr>
          <p:nvPr>
            <p:ph type="ftr" sz="quarter" idx="11"/>
          </p:nvPr>
        </p:nvSpPr>
        <p:spPr/>
        <p:txBody>
          <a:bodyPr/>
          <a:lstStyle/>
          <a:p>
            <a:r>
              <a:rPr lang="en-US" smtClean="0"/>
              <a:t>© Steve Beaty and others</a:t>
            </a:r>
            <a:endParaRPr lang="en-US"/>
          </a:p>
        </p:txBody>
      </p:sp>
      <p:sp>
        <p:nvSpPr>
          <p:cNvPr id="4" name="Slide Number Placeholder 3"/>
          <p:cNvSpPr>
            <a:spLocks noGrp="1"/>
          </p:cNvSpPr>
          <p:nvPr>
            <p:ph type="sldNum" sz="quarter" idx="12"/>
          </p:nvPr>
        </p:nvSpPr>
        <p:spPr/>
        <p:txBody>
          <a:bodyPr/>
          <a:lstStyle/>
          <a:p>
            <a:fld id="{3C02F7FC-B5A0-3F43-B703-AFDB44D03BB5}" type="slidenum">
              <a:rPr lang="en-US" smtClean="0"/>
              <a:t>‹#›</a:t>
            </a:fld>
            <a:endParaRPr lang="en-US"/>
          </a:p>
        </p:txBody>
      </p:sp>
    </p:spTree>
    <p:extLst>
      <p:ext uri="{BB962C8B-B14F-4D97-AF65-F5344CB8AC3E}">
        <p14:creationId xmlns:p14="http://schemas.microsoft.com/office/powerpoint/2010/main" val="22414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A4B211-1D1D-EF41-A169-023173E3537E}" type="datetime1">
              <a:rPr lang="en-US" smtClean="0"/>
              <a:t>10/6/15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a:t>
            </a:fld>
            <a:endParaRPr lang="en-US"/>
          </a:p>
        </p:txBody>
      </p:sp>
    </p:spTree>
    <p:extLst>
      <p:ext uri="{BB962C8B-B14F-4D97-AF65-F5344CB8AC3E}">
        <p14:creationId xmlns:p14="http://schemas.microsoft.com/office/powerpoint/2010/main" val="1448751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5" descr="powerpoint template second page.jpg"/>
          <p:cNvPicPr>
            <a:picLocks noChangeAspect="1"/>
          </p:cNvPicPr>
          <p:nvPr/>
        </p:nvPicPr>
        <p:blipFill rotWithShape="1">
          <a:blip r:embed="rId8">
            <a:extLst>
              <a:ext uri="{28A0092B-C50C-407E-A947-70E740481C1C}">
                <a14:useLocalDpi xmlns:a14="http://schemas.microsoft.com/office/drawing/2010/main" val="0"/>
              </a:ext>
            </a:extLst>
          </a:blip>
          <a:srcRect l="-10087" t="93074" r="-10087"/>
          <a:stretch/>
        </p:blipFill>
        <p:spPr>
          <a:xfrm>
            <a:off x="-624501" y="6173362"/>
            <a:ext cx="10675614" cy="461435"/>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431814" y="6220175"/>
            <a:ext cx="69955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A94A7-2F0D-9242-BE3E-AF49909D11A2}" type="datetime1">
              <a:rPr lang="en-US" smtClean="0"/>
              <a:t>10/6/15</a:t>
            </a:fld>
            <a:endParaRPr lang="en-US"/>
          </a:p>
        </p:txBody>
      </p:sp>
      <p:sp>
        <p:nvSpPr>
          <p:cNvPr id="5" name="Footer Placeholder 4"/>
          <p:cNvSpPr>
            <a:spLocks noGrp="1"/>
          </p:cNvSpPr>
          <p:nvPr>
            <p:ph type="ftr" sz="quarter" idx="3"/>
          </p:nvPr>
        </p:nvSpPr>
        <p:spPr>
          <a:xfrm>
            <a:off x="5131366" y="622676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Steve Beaty and others</a:t>
            </a:r>
            <a:endParaRPr lang="en-US"/>
          </a:p>
        </p:txBody>
      </p:sp>
      <p:sp>
        <p:nvSpPr>
          <p:cNvPr id="6" name="Slide Number Placeholder 5"/>
          <p:cNvSpPr>
            <a:spLocks noGrp="1"/>
          </p:cNvSpPr>
          <p:nvPr>
            <p:ph type="sldNum" sz="quarter" idx="4"/>
          </p:nvPr>
        </p:nvSpPr>
        <p:spPr>
          <a:xfrm>
            <a:off x="8026966" y="6220175"/>
            <a:ext cx="659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2F7FC-B5A0-3F43-B703-AFDB44D03BB5}" type="slidenum">
              <a:rPr lang="en-US" smtClean="0"/>
              <a:t>‹#›</a:t>
            </a:fld>
            <a:endParaRPr lang="en-US"/>
          </a:p>
        </p:txBody>
      </p:sp>
    </p:spTree>
    <p:extLst>
      <p:ext uri="{BB962C8B-B14F-4D97-AF65-F5344CB8AC3E}">
        <p14:creationId xmlns:p14="http://schemas.microsoft.com/office/powerpoint/2010/main" val="224811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Three</a:t>
            </a:r>
            <a:endParaRPr lang="en-US" dirty="0"/>
          </a:p>
        </p:txBody>
      </p:sp>
      <p:sp>
        <p:nvSpPr>
          <p:cNvPr id="3" name="Subtitle 2"/>
          <p:cNvSpPr>
            <a:spLocks noGrp="1"/>
          </p:cNvSpPr>
          <p:nvPr>
            <p:ph type="body" sz="quarter" idx="10"/>
          </p:nvPr>
        </p:nvSpPr>
        <p:spPr/>
        <p:txBody>
          <a:bodyPr/>
          <a:lstStyle/>
          <a:p>
            <a:r>
              <a:rPr lang="en-US" dirty="0" smtClean="0"/>
              <a:t>How Are Images Represented?</a:t>
            </a:r>
            <a:endParaRPr lang="en-US" dirty="0"/>
          </a:p>
        </p:txBody>
      </p:sp>
    </p:spTree>
    <p:extLst>
      <p:ext uri="{BB962C8B-B14F-4D97-AF65-F5344CB8AC3E}">
        <p14:creationId xmlns:p14="http://schemas.microsoft.com/office/powerpoint/2010/main" val="31220860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Quarter</a:t>
            </a:r>
            <a:endParaRPr lang="en-US" dirty="0"/>
          </a:p>
        </p:txBody>
      </p:sp>
      <p:pic>
        <p:nvPicPr>
          <p:cNvPr id="4" name="Content Placeholder 3" descr="Quartsize.png"/>
          <p:cNvPicPr>
            <a:picLocks noGrp="1" noChangeAspect="1"/>
          </p:cNvPicPr>
          <p:nvPr>
            <p:ph idx="1"/>
          </p:nvPr>
        </p:nvPicPr>
        <p:blipFill>
          <a:blip r:embed="rId2">
            <a:extLst>
              <a:ext uri="{28A0092B-C50C-407E-A947-70E740481C1C}">
                <a14:useLocalDpi xmlns:a14="http://schemas.microsoft.com/office/drawing/2010/main" val="0"/>
              </a:ext>
            </a:extLst>
          </a:blip>
          <a:srcRect l="-4726" r="-4726"/>
          <a:stretch>
            <a:fillRect/>
          </a:stretch>
        </p:blipFill>
        <p:spPr/>
      </p:pic>
      <p:sp>
        <p:nvSpPr>
          <p:cNvPr id="5" name="Date Placeholder 4"/>
          <p:cNvSpPr>
            <a:spLocks noGrp="1"/>
          </p:cNvSpPr>
          <p:nvPr>
            <p:ph type="dt" sz="half" idx="10"/>
          </p:nvPr>
        </p:nvSpPr>
        <p:spPr/>
        <p:txBody>
          <a:bodyPr/>
          <a:lstStyle/>
          <a:p>
            <a:fld id="{F16F462B-BF62-C94E-8735-BAAB6227BCB9}"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10</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888426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Eight</a:t>
            </a:r>
            <a:endParaRPr lang="en-US" dirty="0"/>
          </a:p>
        </p:txBody>
      </p:sp>
      <p:pic>
        <p:nvPicPr>
          <p:cNvPr id="4" name="Content Placeholder 3" descr="EigthSize.png"/>
          <p:cNvPicPr>
            <a:picLocks noGrp="1" noChangeAspect="1"/>
          </p:cNvPicPr>
          <p:nvPr>
            <p:ph idx="1"/>
          </p:nvPr>
        </p:nvPicPr>
        <p:blipFill>
          <a:blip r:embed="rId2">
            <a:extLst>
              <a:ext uri="{28A0092B-C50C-407E-A947-70E740481C1C}">
                <a14:useLocalDpi xmlns:a14="http://schemas.microsoft.com/office/drawing/2010/main" val="0"/>
              </a:ext>
            </a:extLst>
          </a:blip>
          <a:srcRect l="-4549" r="-4549"/>
          <a:stretch>
            <a:fillRect/>
          </a:stretch>
        </p:blipFill>
        <p:spPr/>
      </p:pic>
      <p:sp>
        <p:nvSpPr>
          <p:cNvPr id="5" name="Date Placeholder 4"/>
          <p:cNvSpPr>
            <a:spLocks noGrp="1"/>
          </p:cNvSpPr>
          <p:nvPr>
            <p:ph type="dt" sz="half" idx="10"/>
          </p:nvPr>
        </p:nvSpPr>
        <p:spPr/>
        <p:txBody>
          <a:bodyPr/>
          <a:lstStyle/>
          <a:p>
            <a:fld id="{94573D34-C2FD-D941-9129-F520CDF041C4}"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11</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1068437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Sixteenth</a:t>
            </a:r>
            <a:endParaRPr lang="en-US" dirty="0"/>
          </a:p>
        </p:txBody>
      </p:sp>
      <p:pic>
        <p:nvPicPr>
          <p:cNvPr id="4" name="Content Placeholder 3" descr="SixteenthSize.png"/>
          <p:cNvPicPr>
            <a:picLocks noGrp="1" noChangeAspect="1"/>
          </p:cNvPicPr>
          <p:nvPr>
            <p:ph idx="1"/>
          </p:nvPr>
        </p:nvPicPr>
        <p:blipFill>
          <a:blip r:embed="rId2">
            <a:extLst>
              <a:ext uri="{28A0092B-C50C-407E-A947-70E740481C1C}">
                <a14:useLocalDpi xmlns:a14="http://schemas.microsoft.com/office/drawing/2010/main" val="0"/>
              </a:ext>
            </a:extLst>
          </a:blip>
          <a:srcRect l="-4782" r="-4782"/>
          <a:stretch>
            <a:fillRect/>
          </a:stretch>
        </p:blipFill>
        <p:spPr/>
      </p:pic>
      <p:sp>
        <p:nvSpPr>
          <p:cNvPr id="5" name="Date Placeholder 4"/>
          <p:cNvSpPr>
            <a:spLocks noGrp="1"/>
          </p:cNvSpPr>
          <p:nvPr>
            <p:ph type="dt" sz="half" idx="10"/>
          </p:nvPr>
        </p:nvSpPr>
        <p:spPr/>
        <p:txBody>
          <a:bodyPr/>
          <a:lstStyle/>
          <a:p>
            <a:fld id="{9CD18C79-9FAD-0044-9F2D-66463CDD64E3}"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12</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6277067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smtClean="0"/>
              <a:t>Values typically stored in bytes</a:t>
            </a:r>
          </a:p>
          <a:p>
            <a:r>
              <a:rPr lang="en-US" dirty="0" smtClean="0"/>
              <a:t>One byte can represent gray scale</a:t>
            </a:r>
          </a:p>
          <a:p>
            <a:pPr lvl="1"/>
            <a:r>
              <a:rPr lang="en-US" dirty="0" smtClean="0"/>
              <a:t>With 256 values between black and white</a:t>
            </a:r>
          </a:p>
          <a:p>
            <a:pPr lvl="1"/>
            <a:r>
              <a:rPr lang="en-US" dirty="0" smtClean="0"/>
              <a:t>Called gray (or grey) scale</a:t>
            </a:r>
          </a:p>
          <a:p>
            <a:r>
              <a:rPr lang="en-US" dirty="0" smtClean="0"/>
              <a:t>Three bytes typically used to store color</a:t>
            </a:r>
          </a:p>
          <a:p>
            <a:pPr lvl="1"/>
            <a:r>
              <a:rPr lang="en-US" dirty="0" smtClean="0"/>
              <a:t>Red, Green, Blue</a:t>
            </a:r>
          </a:p>
          <a:p>
            <a:pPr lvl="1"/>
            <a:r>
              <a:rPr lang="en-US" dirty="0" smtClean="0"/>
              <a:t>Cyan, Yellow, Magenta</a:t>
            </a:r>
            <a:endParaRPr lang="en-US" dirty="0"/>
          </a:p>
        </p:txBody>
      </p:sp>
      <p:sp>
        <p:nvSpPr>
          <p:cNvPr id="4" name="Date Placeholder 3"/>
          <p:cNvSpPr>
            <a:spLocks noGrp="1"/>
          </p:cNvSpPr>
          <p:nvPr>
            <p:ph type="dt" sz="half" idx="10"/>
          </p:nvPr>
        </p:nvSpPr>
        <p:spPr/>
        <p:txBody>
          <a:bodyPr/>
          <a:lstStyle/>
          <a:p>
            <a:fld id="{5037B5AC-4F21-5B41-A186-0A82CEC2FA13}"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13</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9638830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Bitmap</a:t>
            </a:r>
            <a:endParaRPr lang="en-US" dirty="0"/>
          </a:p>
        </p:txBody>
      </p:sp>
      <p:sp>
        <p:nvSpPr>
          <p:cNvPr id="3" name="Content Placeholder 2"/>
          <p:cNvSpPr>
            <a:spLocks noGrp="1"/>
          </p:cNvSpPr>
          <p:nvPr>
            <p:ph idx="1"/>
          </p:nvPr>
        </p:nvSpPr>
        <p:spPr/>
        <p:txBody>
          <a:bodyPr/>
          <a:lstStyle/>
          <a:p>
            <a:r>
              <a:rPr lang="en-US" dirty="0" smtClean="0"/>
              <a:t>Contains all information with no compression</a:t>
            </a:r>
          </a:p>
          <a:p>
            <a:pPr lvl="1"/>
            <a:r>
              <a:rPr lang="en-US" dirty="0" smtClean="0"/>
              <a:t>Suffix: .bmp</a:t>
            </a:r>
          </a:p>
          <a:p>
            <a:pPr lvl="1"/>
            <a:r>
              <a:rPr lang="en-US" dirty="0" smtClean="0"/>
              <a:t>Typically larger than other formats</a:t>
            </a:r>
            <a:endParaRPr lang="en-US" dirty="0"/>
          </a:p>
        </p:txBody>
      </p:sp>
      <p:sp>
        <p:nvSpPr>
          <p:cNvPr id="4" name="Date Placeholder 3"/>
          <p:cNvSpPr>
            <a:spLocks noGrp="1"/>
          </p:cNvSpPr>
          <p:nvPr>
            <p:ph type="dt" sz="half" idx="10"/>
          </p:nvPr>
        </p:nvSpPr>
        <p:spPr/>
        <p:txBody>
          <a:bodyPr/>
          <a:lstStyle/>
          <a:p>
            <a:fld id="{EFFAE0B6-63FB-3E4B-99E8-61275F6D2D18}"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14</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0059176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BMP File Format</a:t>
            </a:r>
            <a:endParaRPr lang="en-US" dirty="0"/>
          </a:p>
        </p:txBody>
      </p:sp>
      <p:pic>
        <p:nvPicPr>
          <p:cNvPr id="4" name="Content Placeholder 3"/>
          <p:cNvPicPr>
            <a:picLocks noGrp="1" noChangeAspect="1"/>
          </p:cNvPicPr>
          <p:nvPr>
            <p:ph idx="1"/>
          </p:nvPr>
        </p:nvPicPr>
        <p:blipFill>
          <a:blip r:embed="rId2"/>
          <a:srcRect l="-139341" r="-139341"/>
          <a:stretch>
            <a:fillRect/>
          </a:stretch>
        </p:blipFill>
        <p:spPr/>
      </p:pic>
      <p:sp>
        <p:nvSpPr>
          <p:cNvPr id="5" name="Date Placeholder 4"/>
          <p:cNvSpPr>
            <a:spLocks noGrp="1"/>
          </p:cNvSpPr>
          <p:nvPr>
            <p:ph type="dt" sz="half" idx="10"/>
          </p:nvPr>
        </p:nvSpPr>
        <p:spPr/>
        <p:txBody>
          <a:bodyPr/>
          <a:lstStyle/>
          <a:p>
            <a:fld id="{7D842738-FBB8-DD4A-BDA5-CE8D52440A55}"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15</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6512843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Additive and Subtractive Colors</a:t>
            </a:r>
            <a:endParaRPr lang="en-US" dirty="0"/>
          </a:p>
        </p:txBody>
      </p:sp>
      <p:sp>
        <p:nvSpPr>
          <p:cNvPr id="3" name="Content Placeholder 2"/>
          <p:cNvSpPr>
            <a:spLocks noGrp="1"/>
          </p:cNvSpPr>
          <p:nvPr>
            <p:ph idx="1"/>
          </p:nvPr>
        </p:nvSpPr>
        <p:spPr/>
        <p:txBody>
          <a:bodyPr/>
          <a:lstStyle/>
          <a:p>
            <a:r>
              <a:rPr lang="en-US" dirty="0" smtClean="0"/>
              <a:t>Projection vs. reflection</a:t>
            </a:r>
          </a:p>
          <a:p>
            <a:r>
              <a:rPr lang="en-US" dirty="0" smtClean="0"/>
              <a:t>Monitors add RGB together</a:t>
            </a:r>
          </a:p>
          <a:p>
            <a:pPr lvl="1"/>
            <a:r>
              <a:rPr lang="en-US" dirty="0" smtClean="0"/>
              <a:t>Each “dot” actually three dots</a:t>
            </a:r>
          </a:p>
          <a:p>
            <a:pPr lvl="1"/>
            <a:r>
              <a:rPr lang="en-US" dirty="0" smtClean="0"/>
              <a:t>Each “dot” can take 256 values</a:t>
            </a:r>
          </a:p>
          <a:p>
            <a:r>
              <a:rPr lang="en-US" dirty="0" smtClean="0"/>
              <a:t>Color ranges called “gamut”</a:t>
            </a:r>
            <a:endParaRPr lang="en-US" dirty="0"/>
          </a:p>
        </p:txBody>
      </p:sp>
      <p:sp>
        <p:nvSpPr>
          <p:cNvPr id="4" name="Date Placeholder 3"/>
          <p:cNvSpPr>
            <a:spLocks noGrp="1"/>
          </p:cNvSpPr>
          <p:nvPr>
            <p:ph type="dt" sz="half" idx="10"/>
          </p:nvPr>
        </p:nvSpPr>
        <p:spPr/>
        <p:txBody>
          <a:bodyPr/>
          <a:lstStyle/>
          <a:p>
            <a:fld id="{8CABA1CF-6647-E348-8399-F2A378166766}"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8996279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Gamut</a:t>
            </a:r>
            <a:endParaRPr lang="en-US" dirty="0"/>
          </a:p>
        </p:txBody>
      </p:sp>
      <p:pic>
        <p:nvPicPr>
          <p:cNvPr id="4" name="Content Placeholder 3"/>
          <p:cNvPicPr>
            <a:picLocks noGrp="1" noChangeAspect="1"/>
          </p:cNvPicPr>
          <p:nvPr>
            <p:ph idx="1"/>
          </p:nvPr>
        </p:nvPicPr>
        <p:blipFill>
          <a:blip r:embed="rId2"/>
          <a:srcRect l="-46574" r="-46574"/>
          <a:stretch>
            <a:fillRect/>
          </a:stretch>
        </p:blipFill>
        <p:spPr/>
      </p:pic>
      <p:sp>
        <p:nvSpPr>
          <p:cNvPr id="5" name="Date Placeholder 4"/>
          <p:cNvSpPr>
            <a:spLocks noGrp="1"/>
          </p:cNvSpPr>
          <p:nvPr>
            <p:ph type="dt" sz="half" idx="10"/>
          </p:nvPr>
        </p:nvSpPr>
        <p:spPr/>
        <p:txBody>
          <a:bodyPr/>
          <a:lstStyle/>
          <a:p>
            <a:fld id="{F5D80FD2-F5ED-954A-A0EA-7961FBFE94D4}"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17</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1269067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Gamut</a:t>
            </a:r>
            <a:endParaRPr lang="en-US" dirty="0"/>
          </a:p>
        </p:txBody>
      </p:sp>
      <p:pic>
        <p:nvPicPr>
          <p:cNvPr id="5" name="Content Placeholder 4"/>
          <p:cNvPicPr>
            <a:picLocks noGrp="1" noChangeAspect="1"/>
          </p:cNvPicPr>
          <p:nvPr>
            <p:ph idx="1"/>
          </p:nvPr>
        </p:nvPicPr>
        <p:blipFill>
          <a:blip r:embed="rId2"/>
          <a:srcRect l="-50477" r="-50477"/>
          <a:stretch>
            <a:fillRect/>
          </a:stretch>
        </p:blipFill>
        <p:spPr/>
      </p:pic>
      <p:sp>
        <p:nvSpPr>
          <p:cNvPr id="6" name="Date Placeholder 5"/>
          <p:cNvSpPr>
            <a:spLocks noGrp="1"/>
          </p:cNvSpPr>
          <p:nvPr>
            <p:ph type="dt" sz="half" idx="10"/>
          </p:nvPr>
        </p:nvSpPr>
        <p:spPr/>
        <p:txBody>
          <a:bodyPr/>
          <a:lstStyle/>
          <a:p>
            <a:fld id="{51221A77-4241-8040-B71C-2E7350164C88}" type="datetime1">
              <a:rPr lang="en-US" smtClean="0"/>
              <a:t>10/6/15</a:t>
            </a:fld>
            <a:endParaRPr lang="en-US"/>
          </a:p>
        </p:txBody>
      </p:sp>
      <p:sp>
        <p:nvSpPr>
          <p:cNvPr id="7" name="Slide Number Placeholder 6"/>
          <p:cNvSpPr>
            <a:spLocks noGrp="1"/>
          </p:cNvSpPr>
          <p:nvPr>
            <p:ph type="sldNum" sz="quarter" idx="12"/>
          </p:nvPr>
        </p:nvSpPr>
        <p:spPr/>
        <p:txBody>
          <a:bodyPr/>
          <a:lstStyle/>
          <a:p>
            <a:fld id="{3C02F7FC-B5A0-3F43-B703-AFDB44D03BB5}" type="slidenum">
              <a:rPr lang="en-US" smtClean="0"/>
              <a:t>18</a:t>
            </a:fld>
            <a:endParaRPr lang="en-US"/>
          </a:p>
        </p:txBody>
      </p:sp>
      <p:sp>
        <p:nvSpPr>
          <p:cNvPr id="8" name="Footer Placeholder 7"/>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890047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Temperature</a:t>
            </a:r>
            <a:endParaRPr lang="en-US" dirty="0"/>
          </a:p>
        </p:txBody>
      </p:sp>
      <p:pic>
        <p:nvPicPr>
          <p:cNvPr id="4" name="Content Placeholder 3"/>
          <p:cNvPicPr>
            <a:picLocks noGrp="1" noChangeAspect="1"/>
          </p:cNvPicPr>
          <p:nvPr>
            <p:ph idx="1"/>
          </p:nvPr>
        </p:nvPicPr>
        <p:blipFill>
          <a:blip r:embed="rId3"/>
          <a:srcRect t="-105734" b="-105734"/>
          <a:stretch>
            <a:fillRect/>
          </a:stretch>
        </p:blipFill>
        <p:spPr/>
      </p:pic>
      <p:sp>
        <p:nvSpPr>
          <p:cNvPr id="6" name="Date Placeholder 5"/>
          <p:cNvSpPr>
            <a:spLocks noGrp="1"/>
          </p:cNvSpPr>
          <p:nvPr>
            <p:ph type="dt" sz="half" idx="10"/>
          </p:nvPr>
        </p:nvSpPr>
        <p:spPr/>
        <p:txBody>
          <a:bodyPr/>
          <a:lstStyle/>
          <a:p>
            <a:fld id="{B1DBCD13-99BD-7041-87B1-708E2969E438}" type="datetime1">
              <a:rPr lang="en-US" smtClean="0"/>
              <a:t>10/6/15</a:t>
            </a:fld>
            <a:endParaRPr lang="en-US"/>
          </a:p>
        </p:txBody>
      </p:sp>
      <p:sp>
        <p:nvSpPr>
          <p:cNvPr id="7" name="Slide Number Placeholder 6"/>
          <p:cNvSpPr>
            <a:spLocks noGrp="1"/>
          </p:cNvSpPr>
          <p:nvPr>
            <p:ph type="sldNum" sz="quarter" idx="12"/>
          </p:nvPr>
        </p:nvSpPr>
        <p:spPr/>
        <p:txBody>
          <a:bodyPr/>
          <a:lstStyle/>
          <a:p>
            <a:fld id="{3C02F7FC-B5A0-3F43-B703-AFDB44D03BB5}" type="slidenum">
              <a:rPr lang="en-US" smtClean="0"/>
              <a:t>19</a:t>
            </a:fld>
            <a:endParaRPr lang="en-US"/>
          </a:p>
        </p:txBody>
      </p:sp>
      <p:sp>
        <p:nvSpPr>
          <p:cNvPr id="8" name="Footer Placeholder 7"/>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2977894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Reason the Internet was Created</a:t>
            </a:r>
            <a:endParaRPr lang="en-US" dirty="0"/>
          </a:p>
        </p:txBody>
      </p:sp>
      <p:pic>
        <p:nvPicPr>
          <p:cNvPr id="6" name="Content Placeholder 5" descr="IMG_3293 copy.png"/>
          <p:cNvPicPr>
            <a:picLocks noGrp="1" noChangeAspect="1"/>
          </p:cNvPicPr>
          <p:nvPr>
            <p:ph idx="1"/>
          </p:nvPr>
        </p:nvPicPr>
        <p:blipFill>
          <a:blip r:embed="rId2">
            <a:extLst>
              <a:ext uri="{28A0092B-C50C-407E-A947-70E740481C1C}">
                <a14:useLocalDpi xmlns:a14="http://schemas.microsoft.com/office/drawing/2010/main" val="0"/>
              </a:ext>
            </a:extLst>
          </a:blip>
          <a:srcRect l="-4625" r="-4625"/>
          <a:stretch>
            <a:fillRect/>
          </a:stretch>
        </p:blipFill>
        <p:spPr/>
      </p:pic>
      <p:sp>
        <p:nvSpPr>
          <p:cNvPr id="7" name="Date Placeholder 6"/>
          <p:cNvSpPr>
            <a:spLocks noGrp="1"/>
          </p:cNvSpPr>
          <p:nvPr>
            <p:ph type="dt" sz="half" idx="10"/>
          </p:nvPr>
        </p:nvSpPr>
        <p:spPr/>
        <p:txBody>
          <a:bodyPr/>
          <a:lstStyle/>
          <a:p>
            <a:fld id="{C2BA3B22-1C3F-7147-8D14-CC60BEBE66CE}" type="datetime1">
              <a:rPr lang="en-US" smtClean="0"/>
              <a:t>10/6/15</a:t>
            </a:fld>
            <a:endParaRPr lang="en-US"/>
          </a:p>
        </p:txBody>
      </p:sp>
      <p:sp>
        <p:nvSpPr>
          <p:cNvPr id="8" name="Slide Number Placeholder 7"/>
          <p:cNvSpPr>
            <a:spLocks noGrp="1"/>
          </p:cNvSpPr>
          <p:nvPr>
            <p:ph type="sldNum" sz="quarter" idx="12"/>
          </p:nvPr>
        </p:nvSpPr>
        <p:spPr/>
        <p:txBody>
          <a:bodyPr/>
          <a:lstStyle/>
          <a:p>
            <a:fld id="{3C02F7FC-B5A0-3F43-B703-AFDB44D03BB5}" type="slidenum">
              <a:rPr lang="en-US" smtClean="0"/>
              <a:t>2</a:t>
            </a:fld>
            <a:endParaRPr lang="en-US"/>
          </a:p>
        </p:txBody>
      </p:sp>
      <p:sp>
        <p:nvSpPr>
          <p:cNvPr id="9" name="Footer Placeholder 8"/>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4431541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Temperature</a:t>
            </a:r>
            <a:endParaRPr lang="en-US" dirty="0"/>
          </a:p>
        </p:txBody>
      </p:sp>
      <p:pic>
        <p:nvPicPr>
          <p:cNvPr id="4" name="Content Placeholder 3"/>
          <p:cNvPicPr>
            <a:picLocks noGrp="1" noChangeAspect="1"/>
          </p:cNvPicPr>
          <p:nvPr>
            <p:ph idx="1"/>
          </p:nvPr>
        </p:nvPicPr>
        <p:blipFill>
          <a:blip r:embed="rId2"/>
          <a:srcRect t="-21734" b="-21734"/>
          <a:stretch>
            <a:fillRect/>
          </a:stretch>
        </p:blipFill>
        <p:spPr/>
      </p:pic>
      <p:sp>
        <p:nvSpPr>
          <p:cNvPr id="5" name="Date Placeholder 4"/>
          <p:cNvSpPr>
            <a:spLocks noGrp="1"/>
          </p:cNvSpPr>
          <p:nvPr>
            <p:ph type="dt" sz="half" idx="10"/>
          </p:nvPr>
        </p:nvSpPr>
        <p:spPr/>
        <p:txBody>
          <a:bodyPr/>
          <a:lstStyle/>
          <a:p>
            <a:fld id="{A4F175E7-8555-944D-8BCC-D8FA2311872B}"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20</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7637827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Printers</a:t>
            </a:r>
            <a:endParaRPr lang="en-US" dirty="0"/>
          </a:p>
        </p:txBody>
      </p:sp>
      <p:sp>
        <p:nvSpPr>
          <p:cNvPr id="3" name="Content Placeholder 2"/>
          <p:cNvSpPr>
            <a:spLocks noGrp="1"/>
          </p:cNvSpPr>
          <p:nvPr>
            <p:ph idx="1"/>
          </p:nvPr>
        </p:nvSpPr>
        <p:spPr/>
        <p:txBody>
          <a:bodyPr/>
          <a:lstStyle/>
          <a:p>
            <a:r>
              <a:rPr lang="en-US" dirty="0" smtClean="0"/>
              <a:t>Reflect light</a:t>
            </a:r>
          </a:p>
          <a:p>
            <a:pPr lvl="1"/>
            <a:r>
              <a:rPr lang="en-US" dirty="0" smtClean="0"/>
              <a:t>Colors absorb other colors</a:t>
            </a:r>
          </a:p>
          <a:p>
            <a:r>
              <a:rPr lang="en-US" dirty="0" smtClean="0"/>
              <a:t>Cyan contains blue and green</a:t>
            </a:r>
          </a:p>
          <a:p>
            <a:pPr lvl="1"/>
            <a:r>
              <a:rPr lang="en-US" dirty="0" smtClean="0"/>
              <a:t>Removing red</a:t>
            </a:r>
          </a:p>
          <a:p>
            <a:r>
              <a:rPr lang="en-US" dirty="0" smtClean="0"/>
              <a:t>Yellow contains red and green</a:t>
            </a:r>
          </a:p>
          <a:p>
            <a:pPr lvl="1"/>
            <a:r>
              <a:rPr lang="en-US" dirty="0" smtClean="0"/>
              <a:t>Removing blue</a:t>
            </a:r>
            <a:endParaRPr lang="en-US" dirty="0"/>
          </a:p>
          <a:p>
            <a:r>
              <a:rPr lang="en-US" dirty="0" smtClean="0"/>
              <a:t>C+Y mixed removes red and blue</a:t>
            </a:r>
          </a:p>
          <a:p>
            <a:pPr lvl="1"/>
            <a:r>
              <a:rPr lang="en-US" dirty="0" smtClean="0"/>
              <a:t>Leaving green</a:t>
            </a:r>
          </a:p>
        </p:txBody>
      </p:sp>
      <p:sp>
        <p:nvSpPr>
          <p:cNvPr id="4" name="Date Placeholder 3"/>
          <p:cNvSpPr>
            <a:spLocks noGrp="1"/>
          </p:cNvSpPr>
          <p:nvPr>
            <p:ph type="dt" sz="half" idx="10"/>
          </p:nvPr>
        </p:nvSpPr>
        <p:spPr/>
        <p:txBody>
          <a:bodyPr/>
          <a:lstStyle/>
          <a:p>
            <a:fld id="{522A5D29-9879-814D-AE26-8543D29C9A6F}"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21</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720194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Printers</a:t>
            </a:r>
            <a:endParaRPr lang="en-US" dirty="0"/>
          </a:p>
        </p:txBody>
      </p:sp>
      <p:sp>
        <p:nvSpPr>
          <p:cNvPr id="3" name="Content Placeholder 2"/>
          <p:cNvSpPr>
            <a:spLocks noGrp="1"/>
          </p:cNvSpPr>
          <p:nvPr>
            <p:ph idx="1"/>
          </p:nvPr>
        </p:nvSpPr>
        <p:spPr/>
        <p:txBody>
          <a:bodyPr/>
          <a:lstStyle/>
          <a:p>
            <a:r>
              <a:rPr lang="en-US" dirty="0" smtClean="0"/>
              <a:t>Typically also have a black cartridge</a:t>
            </a:r>
          </a:p>
          <a:p>
            <a:r>
              <a:rPr lang="en-US" dirty="0" smtClean="0"/>
              <a:t>CMYK</a:t>
            </a:r>
          </a:p>
          <a:p>
            <a:pPr lvl="1"/>
            <a:r>
              <a:rPr lang="en-US" dirty="0" smtClean="0"/>
              <a:t>‘K’ for </a:t>
            </a:r>
            <a:r>
              <a:rPr lang="en-US" dirty="0" err="1" smtClean="0"/>
              <a:t>blacK</a:t>
            </a:r>
            <a:r>
              <a:rPr lang="en-US" dirty="0" smtClean="0"/>
              <a:t> as B was already taken for blue in RGB</a:t>
            </a:r>
            <a:endParaRPr lang="en-US" dirty="0"/>
          </a:p>
        </p:txBody>
      </p:sp>
      <p:sp>
        <p:nvSpPr>
          <p:cNvPr id="4" name="Date Placeholder 3"/>
          <p:cNvSpPr>
            <a:spLocks noGrp="1"/>
          </p:cNvSpPr>
          <p:nvPr>
            <p:ph type="dt" sz="half" idx="10"/>
          </p:nvPr>
        </p:nvSpPr>
        <p:spPr/>
        <p:txBody>
          <a:bodyPr/>
          <a:lstStyle/>
          <a:p>
            <a:fld id="{E51CB3F5-BA4E-2E43-AE11-C206A0F30BE7}"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22</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2980730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Gamut</a:t>
            </a:r>
            <a:endParaRPr lang="en-US" dirty="0"/>
          </a:p>
        </p:txBody>
      </p:sp>
      <p:pic>
        <p:nvPicPr>
          <p:cNvPr id="4" name="Content Placeholder 3"/>
          <p:cNvPicPr>
            <a:picLocks noGrp="1" noChangeAspect="1"/>
          </p:cNvPicPr>
          <p:nvPr>
            <p:ph idx="1"/>
          </p:nvPr>
        </p:nvPicPr>
        <p:blipFill>
          <a:blip r:embed="rId3"/>
          <a:srcRect l="-35461" r="-35461"/>
          <a:stretch>
            <a:fillRect/>
          </a:stretch>
        </p:blipFill>
        <p:spPr/>
      </p:pic>
      <p:sp>
        <p:nvSpPr>
          <p:cNvPr id="5" name="Date Placeholder 4"/>
          <p:cNvSpPr>
            <a:spLocks noGrp="1"/>
          </p:cNvSpPr>
          <p:nvPr>
            <p:ph type="dt" sz="half" idx="10"/>
          </p:nvPr>
        </p:nvSpPr>
        <p:spPr/>
        <p:txBody>
          <a:bodyPr/>
          <a:lstStyle/>
          <a:p>
            <a:fld id="{BB88C000-ECCF-D544-966E-124E5C4E79C0}"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23</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3789389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a:t>
            </a:r>
            <a:endParaRPr lang="en-US" dirty="0"/>
          </a:p>
        </p:txBody>
      </p:sp>
      <p:sp>
        <p:nvSpPr>
          <p:cNvPr id="3" name="Content Placeholder 2"/>
          <p:cNvSpPr>
            <a:spLocks noGrp="1"/>
          </p:cNvSpPr>
          <p:nvPr>
            <p:ph idx="1"/>
          </p:nvPr>
        </p:nvSpPr>
        <p:spPr/>
        <p:txBody>
          <a:bodyPr/>
          <a:lstStyle/>
          <a:p>
            <a:r>
              <a:rPr lang="en-US" dirty="0" smtClean="0"/>
              <a:t>Sometimes, we’d like smaller files, but we have to do more calculations</a:t>
            </a:r>
          </a:p>
          <a:p>
            <a:pPr lvl="1"/>
            <a:r>
              <a:rPr lang="en-US" dirty="0" smtClean="0"/>
              <a:t>Time/space tradeoff</a:t>
            </a:r>
          </a:p>
          <a:p>
            <a:r>
              <a:rPr lang="en-US" dirty="0" smtClean="0"/>
              <a:t>Data compression</a:t>
            </a:r>
          </a:p>
          <a:p>
            <a:pPr lvl="1"/>
            <a:r>
              <a:rPr lang="en-US" dirty="0" smtClean="0"/>
              <a:t>Lossless – data are compressed, but no information is lost</a:t>
            </a:r>
          </a:p>
          <a:p>
            <a:pPr lvl="1"/>
            <a:r>
              <a:rPr lang="en-US" dirty="0" smtClean="0"/>
              <a:t>Lossy – some information is lost, but hopefully not important</a:t>
            </a:r>
          </a:p>
        </p:txBody>
      </p:sp>
      <p:sp>
        <p:nvSpPr>
          <p:cNvPr id="4" name="Date Placeholder 3"/>
          <p:cNvSpPr>
            <a:spLocks noGrp="1"/>
          </p:cNvSpPr>
          <p:nvPr>
            <p:ph type="dt" sz="half" idx="10"/>
          </p:nvPr>
        </p:nvSpPr>
        <p:spPr/>
        <p:txBody>
          <a:bodyPr/>
          <a:lstStyle/>
          <a:p>
            <a:fld id="{F0414A6C-21D4-4040-93B2-6216D95AEC75}"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24</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2453805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Tables</a:t>
            </a:r>
            <a:endParaRPr lang="en-US" dirty="0"/>
          </a:p>
        </p:txBody>
      </p:sp>
      <p:sp>
        <p:nvSpPr>
          <p:cNvPr id="3" name="Content Placeholder 2"/>
          <p:cNvSpPr>
            <a:spLocks noGrp="1"/>
          </p:cNvSpPr>
          <p:nvPr>
            <p:ph idx="1"/>
          </p:nvPr>
        </p:nvSpPr>
        <p:spPr/>
        <p:txBody>
          <a:bodyPr/>
          <a:lstStyle/>
          <a:p>
            <a:r>
              <a:rPr lang="en-US" dirty="0" smtClean="0"/>
              <a:t>If image doesn’t use all the possible colors, add a table of those it does contain</a:t>
            </a:r>
          </a:p>
          <a:p>
            <a:pPr lvl="1"/>
            <a:r>
              <a:rPr lang="en-US" dirty="0" smtClean="0"/>
              <a:t>Each pixel then refers to location in color table</a:t>
            </a:r>
          </a:p>
          <a:p>
            <a:pPr lvl="1"/>
            <a:r>
              <a:rPr lang="en-US" dirty="0" smtClean="0"/>
              <a:t>E.g.: if there are 256 or fewer colors, each pixel can be one byte instead of three</a:t>
            </a:r>
          </a:p>
          <a:p>
            <a:pPr lvl="1"/>
            <a:r>
              <a:rPr lang="en-US" dirty="0" smtClean="0"/>
              <a:t>Called Look Up Table (LUT)</a:t>
            </a:r>
          </a:p>
          <a:p>
            <a:pPr lvl="1"/>
            <a:r>
              <a:rPr lang="en-US" dirty="0" smtClean="0"/>
              <a:t>Usually better for discrete colors</a:t>
            </a:r>
          </a:p>
          <a:p>
            <a:r>
              <a:rPr lang="en-US" dirty="0" smtClean="0"/>
              <a:t>Lossless if enough colors in color table</a:t>
            </a:r>
            <a:endParaRPr lang="en-US" dirty="0"/>
          </a:p>
        </p:txBody>
      </p:sp>
      <p:sp>
        <p:nvSpPr>
          <p:cNvPr id="4" name="Date Placeholder 3"/>
          <p:cNvSpPr>
            <a:spLocks noGrp="1"/>
          </p:cNvSpPr>
          <p:nvPr>
            <p:ph type="dt" sz="half" idx="10"/>
          </p:nvPr>
        </p:nvSpPr>
        <p:spPr/>
        <p:txBody>
          <a:bodyPr/>
          <a:lstStyle/>
          <a:p>
            <a:fld id="{521530C5-1CEA-434F-82CB-71B2A7A112F3}"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25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310282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 Colors</a:t>
            </a:r>
            <a:endParaRPr lang="en-US" dirty="0"/>
          </a:p>
        </p:txBody>
      </p:sp>
      <p:pic>
        <p:nvPicPr>
          <p:cNvPr id="4" name="Content Placeholder 3" descr="FullSize100Colors.pn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9235B43D-6970-E74B-BEBD-BF002123F57C}"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26</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5131933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Colors</a:t>
            </a:r>
            <a:endParaRPr lang="en-US" dirty="0"/>
          </a:p>
        </p:txBody>
      </p:sp>
      <p:pic>
        <p:nvPicPr>
          <p:cNvPr id="4" name="Content Placeholder 3" descr="FullSize50Colors.pn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8BF93FE9-F693-0546-B4D3-DEB3065BFCF0}"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27</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457906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Colors</a:t>
            </a:r>
            <a:endParaRPr lang="en-US" dirty="0"/>
          </a:p>
        </p:txBody>
      </p:sp>
      <p:pic>
        <p:nvPicPr>
          <p:cNvPr id="4" name="Content Placeholder 3" descr="FullSize25Colors.pn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DE9B652F-F2B8-F44B-AE30-0547FB3A2256}"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28</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675431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Tables</a:t>
            </a:r>
            <a:endParaRPr lang="en-US" dirty="0"/>
          </a:p>
        </p:txBody>
      </p:sp>
      <p:sp>
        <p:nvSpPr>
          <p:cNvPr id="3" name="Content Placeholder 2"/>
          <p:cNvSpPr>
            <a:spLocks noGrp="1"/>
          </p:cNvSpPr>
          <p:nvPr>
            <p:ph idx="1"/>
          </p:nvPr>
        </p:nvSpPr>
        <p:spPr/>
        <p:txBody>
          <a:bodyPr/>
          <a:lstStyle/>
          <a:p>
            <a:r>
              <a:rPr lang="en-US" dirty="0" smtClean="0"/>
              <a:t>Font tables similar to color tables</a:t>
            </a:r>
          </a:p>
          <a:p>
            <a:pPr lvl="1"/>
            <a:r>
              <a:rPr lang="en-US" dirty="0" smtClean="0"/>
              <a:t>Typical fonts stored in OS, browser, printer</a:t>
            </a:r>
          </a:p>
          <a:p>
            <a:pPr lvl="1"/>
            <a:r>
              <a:rPr lang="en-US" dirty="0" smtClean="0"/>
              <a:t>Atypical fonts downloaded</a:t>
            </a:r>
            <a:endParaRPr lang="en-US" dirty="0"/>
          </a:p>
          <a:p>
            <a:r>
              <a:rPr lang="en-US" dirty="0" smtClean="0"/>
              <a:t>Same for shape tables</a:t>
            </a:r>
            <a:endParaRPr lang="en-US" dirty="0"/>
          </a:p>
        </p:txBody>
      </p:sp>
      <p:sp>
        <p:nvSpPr>
          <p:cNvPr id="4" name="Date Placeholder 3"/>
          <p:cNvSpPr>
            <a:spLocks noGrp="1"/>
          </p:cNvSpPr>
          <p:nvPr>
            <p:ph type="dt" sz="half" idx="10"/>
          </p:nvPr>
        </p:nvSpPr>
        <p:spPr/>
        <p:txBody>
          <a:bodyPr/>
          <a:lstStyle/>
          <a:p>
            <a:fld id="{39BCB42A-1AF8-D643-935C-C697C65E6231}"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29</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9758939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3" name="Content Placeholder 2"/>
          <p:cNvSpPr>
            <a:spLocks noGrp="1"/>
          </p:cNvSpPr>
          <p:nvPr>
            <p:ph idx="1"/>
          </p:nvPr>
        </p:nvSpPr>
        <p:spPr/>
        <p:txBody>
          <a:bodyPr/>
          <a:lstStyle/>
          <a:p>
            <a:r>
              <a:rPr lang="en-US" dirty="0" smtClean="0"/>
              <a:t>Camera vs. screen vs. print</a:t>
            </a:r>
          </a:p>
          <a:p>
            <a:r>
              <a:rPr lang="en-US" dirty="0" smtClean="0"/>
              <a:t>Amount of detail varies</a:t>
            </a:r>
          </a:p>
          <a:p>
            <a:r>
              <a:rPr lang="en-US" dirty="0" smtClean="0"/>
              <a:t>Small files </a:t>
            </a:r>
            <a:r>
              <a:rPr lang="en-US" dirty="0" smtClean="0">
                <a:sym typeface="Wingdings"/>
              </a:rPr>
              <a:t> fewer details</a:t>
            </a:r>
          </a:p>
          <a:p>
            <a:pPr lvl="1"/>
            <a:r>
              <a:rPr lang="en-US" dirty="0" smtClean="0">
                <a:sym typeface="Wingdings"/>
              </a:rPr>
              <a:t>But faster downloading</a:t>
            </a:r>
            <a:endParaRPr lang="en-US" dirty="0"/>
          </a:p>
        </p:txBody>
      </p:sp>
      <p:sp>
        <p:nvSpPr>
          <p:cNvPr id="4" name="Date Placeholder 3"/>
          <p:cNvSpPr>
            <a:spLocks noGrp="1"/>
          </p:cNvSpPr>
          <p:nvPr>
            <p:ph type="dt" sz="half" idx="10"/>
          </p:nvPr>
        </p:nvSpPr>
        <p:spPr/>
        <p:txBody>
          <a:bodyPr/>
          <a:lstStyle/>
          <a:p>
            <a:fld id="{770F6A67-93F0-D043-B50E-99573643CFDC}"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8324779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Graphics</a:t>
            </a:r>
            <a:endParaRPr lang="en-US" dirty="0"/>
          </a:p>
        </p:txBody>
      </p:sp>
      <p:sp>
        <p:nvSpPr>
          <p:cNvPr id="3" name="Content Placeholder 2"/>
          <p:cNvSpPr>
            <a:spLocks noGrp="1"/>
          </p:cNvSpPr>
          <p:nvPr>
            <p:ph idx="1"/>
          </p:nvPr>
        </p:nvSpPr>
        <p:spPr/>
        <p:txBody>
          <a:bodyPr/>
          <a:lstStyle/>
          <a:p>
            <a:r>
              <a:rPr lang="en-US" dirty="0" smtClean="0"/>
              <a:t>Store basic shapes instead of bitmap</a:t>
            </a:r>
          </a:p>
          <a:p>
            <a:r>
              <a:rPr lang="en-US" dirty="0" smtClean="0"/>
              <a:t>“Infinitely” scalable</a:t>
            </a:r>
          </a:p>
          <a:p>
            <a:r>
              <a:rPr lang="en-US" dirty="0" smtClean="0"/>
              <a:t>SVG – scalable vector graphics</a:t>
            </a:r>
          </a:p>
          <a:p>
            <a:pPr lvl="1"/>
            <a:r>
              <a:rPr lang="en-US" dirty="0" smtClean="0"/>
              <a:t>Built in to HTML5</a:t>
            </a:r>
          </a:p>
          <a:p>
            <a:pPr lvl="1"/>
            <a:r>
              <a:rPr lang="en-US" dirty="0" smtClean="0"/>
              <a:t>Description in XML</a:t>
            </a:r>
            <a:endParaRPr lang="en-US" dirty="0"/>
          </a:p>
        </p:txBody>
      </p:sp>
      <p:sp>
        <p:nvSpPr>
          <p:cNvPr id="4" name="Date Placeholder 3"/>
          <p:cNvSpPr>
            <a:spLocks noGrp="1"/>
          </p:cNvSpPr>
          <p:nvPr>
            <p:ph type="dt" sz="half" idx="10"/>
          </p:nvPr>
        </p:nvSpPr>
        <p:spPr/>
        <p:txBody>
          <a:bodyPr/>
          <a:lstStyle/>
          <a:p>
            <a:fld id="{A5B5D20A-BA43-7840-BFAE-30C0DEDD9B4E}"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30</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3371744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Example</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&lt;</a:t>
            </a:r>
            <a:r>
              <a:rPr lang="en-US" sz="2000" dirty="0" err="1"/>
              <a:t>svg</a:t>
            </a:r>
            <a:r>
              <a:rPr lang="en-US" sz="2000" dirty="0"/>
              <a:t> </a:t>
            </a:r>
            <a:r>
              <a:rPr lang="en-US" sz="2000" dirty="0" err="1"/>
              <a:t>xmlns</a:t>
            </a:r>
            <a:r>
              <a:rPr lang="en-US" sz="2000" dirty="0"/>
              <a:t>="http://www.w3.org/2000/</a:t>
            </a:r>
            <a:r>
              <a:rPr lang="en-US" sz="2000" dirty="0" err="1"/>
              <a:t>svg</a:t>
            </a:r>
            <a:r>
              <a:rPr lang="en-US" sz="2000" dirty="0"/>
              <a:t>" version="1.1"&gt;</a:t>
            </a:r>
          </a:p>
          <a:p>
            <a:pPr marL="0" indent="0">
              <a:buNone/>
            </a:pPr>
            <a:r>
              <a:rPr lang="en-US" sz="2000" dirty="0"/>
              <a:t>  &lt;</a:t>
            </a:r>
            <a:r>
              <a:rPr lang="en-US" sz="2000" dirty="0" err="1"/>
              <a:t>rect</a:t>
            </a:r>
            <a:r>
              <a:rPr lang="en-US" sz="2000" dirty="0"/>
              <a:t> x="25" y="25" width="200" height="200" fill="lime" stroke-width="4" stroke="pink" /&gt;</a:t>
            </a:r>
          </a:p>
          <a:p>
            <a:pPr marL="0" indent="0">
              <a:buNone/>
            </a:pPr>
            <a:r>
              <a:rPr lang="en-US" sz="2000" dirty="0"/>
              <a:t>  &lt;circle cx="125" cy="125" r="75" fill="orange" /&gt;</a:t>
            </a:r>
          </a:p>
          <a:p>
            <a:pPr marL="0" indent="0">
              <a:buNone/>
            </a:pPr>
            <a:r>
              <a:rPr lang="en-US" sz="2000" dirty="0"/>
              <a:t>  &lt;polyline points="50,150 50,200 200,200 200,100" stroke="red" stroke-width="4" fill="none" /&gt;</a:t>
            </a:r>
          </a:p>
          <a:p>
            <a:pPr marL="0" indent="0">
              <a:buNone/>
            </a:pPr>
            <a:r>
              <a:rPr lang="en-US" sz="2000" dirty="0"/>
              <a:t>  &lt;line x1="50" y1="50" x2="200" y2="200" stroke="blue" stroke-width="4" /&gt;</a:t>
            </a:r>
          </a:p>
          <a:p>
            <a:pPr marL="0" indent="0">
              <a:buNone/>
            </a:pPr>
            <a:r>
              <a:rPr lang="en-US" sz="2000" dirty="0"/>
              <a:t>&lt;/</a:t>
            </a:r>
            <a:r>
              <a:rPr lang="en-US" sz="2000" dirty="0" err="1"/>
              <a:t>svg</a:t>
            </a:r>
            <a:r>
              <a:rPr lang="en-US" sz="2000" dirty="0"/>
              <a:t>&gt;</a:t>
            </a:r>
          </a:p>
        </p:txBody>
      </p:sp>
      <p:sp>
        <p:nvSpPr>
          <p:cNvPr id="4" name="Date Placeholder 3"/>
          <p:cNvSpPr>
            <a:spLocks noGrp="1"/>
          </p:cNvSpPr>
          <p:nvPr>
            <p:ph type="dt" sz="half" idx="10"/>
          </p:nvPr>
        </p:nvSpPr>
        <p:spPr/>
        <p:txBody>
          <a:bodyPr/>
          <a:lstStyle/>
          <a:p>
            <a:fld id="{7C589A19-C787-3446-BD6F-7B12F95D296F}"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31</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9730322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Example Drawn</a:t>
            </a:r>
            <a:endParaRPr lang="en-US" dirty="0"/>
          </a:p>
        </p:txBody>
      </p:sp>
      <p:pic>
        <p:nvPicPr>
          <p:cNvPr id="4" name="Content Placeholder 3" descr="Screen Shot 2015-08-25 at 11.03.39 PM.png"/>
          <p:cNvPicPr>
            <a:picLocks noGrp="1" noChangeAspect="1"/>
          </p:cNvPicPr>
          <p:nvPr>
            <p:ph idx="1"/>
          </p:nvPr>
        </p:nvPicPr>
        <p:blipFill>
          <a:blip r:embed="rId2">
            <a:extLst>
              <a:ext uri="{28A0092B-C50C-407E-A947-70E740481C1C}">
                <a14:useLocalDpi xmlns:a14="http://schemas.microsoft.com/office/drawing/2010/main" val="0"/>
              </a:ext>
            </a:extLst>
          </a:blip>
          <a:srcRect l="-42615" r="-42615"/>
          <a:stretch>
            <a:fillRect/>
          </a:stretch>
        </p:blipFill>
        <p:spPr/>
      </p:pic>
      <p:sp>
        <p:nvSpPr>
          <p:cNvPr id="5" name="Date Placeholder 4"/>
          <p:cNvSpPr>
            <a:spLocks noGrp="1"/>
          </p:cNvSpPr>
          <p:nvPr>
            <p:ph type="dt" sz="half" idx="10"/>
          </p:nvPr>
        </p:nvSpPr>
        <p:spPr/>
        <p:txBody>
          <a:bodyPr/>
          <a:lstStyle/>
          <a:p>
            <a:fld id="{CF5A69A2-22DB-6944-954F-4C4B2F434377}"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32</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8197547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Scalable</a:t>
            </a:r>
            <a:endParaRPr lang="en-US" dirty="0"/>
          </a:p>
        </p:txBody>
      </p:sp>
      <p:pic>
        <p:nvPicPr>
          <p:cNvPr id="4" name="Content Placeholder 3"/>
          <p:cNvPicPr>
            <a:picLocks noGrp="1" noChangeAspect="1"/>
          </p:cNvPicPr>
          <p:nvPr>
            <p:ph idx="1"/>
          </p:nvPr>
        </p:nvPicPr>
        <p:blipFill>
          <a:blip r:embed="rId3"/>
          <a:srcRect l="-8072" r="-8072"/>
          <a:stretch>
            <a:fillRect/>
          </a:stretch>
        </p:blipFill>
        <p:spPr/>
      </p:pic>
      <p:sp>
        <p:nvSpPr>
          <p:cNvPr id="5" name="Date Placeholder 4"/>
          <p:cNvSpPr>
            <a:spLocks noGrp="1"/>
          </p:cNvSpPr>
          <p:nvPr>
            <p:ph type="dt" sz="half" idx="10"/>
          </p:nvPr>
        </p:nvSpPr>
        <p:spPr/>
        <p:txBody>
          <a:bodyPr/>
          <a:lstStyle/>
          <a:p>
            <a:fld id="{E569696E-CAF8-4346-872C-C6986BC8F4B1}"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33</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0598935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US" dirty="0"/>
          </a:p>
        </p:txBody>
      </p:sp>
      <p:sp>
        <p:nvSpPr>
          <p:cNvPr id="3" name="Content Placeholder 2"/>
          <p:cNvSpPr>
            <a:spLocks noGrp="1"/>
          </p:cNvSpPr>
          <p:nvPr>
            <p:ph idx="1"/>
          </p:nvPr>
        </p:nvSpPr>
        <p:spPr/>
        <p:txBody>
          <a:bodyPr/>
          <a:lstStyle/>
          <a:p>
            <a:r>
              <a:rPr lang="en-US" dirty="0" smtClean="0"/>
              <a:t>Choose the shortest codes for the most popular symbols</a:t>
            </a:r>
          </a:p>
          <a:p>
            <a:pPr lvl="1"/>
            <a:r>
              <a:rPr lang="en-US" dirty="0" smtClean="0"/>
              <a:t>Morse code</a:t>
            </a:r>
          </a:p>
          <a:p>
            <a:pPr lvl="1"/>
            <a:r>
              <a:rPr lang="en-US" dirty="0" smtClean="0"/>
              <a:t>Huffman encoding</a:t>
            </a:r>
          </a:p>
          <a:p>
            <a:r>
              <a:rPr lang="en-US" dirty="0" smtClean="0"/>
              <a:t>FAX</a:t>
            </a:r>
          </a:p>
          <a:p>
            <a:pPr lvl="1"/>
            <a:r>
              <a:rPr lang="en-US" dirty="0" smtClean="0"/>
              <a:t>Mostly white, so white == 1</a:t>
            </a:r>
          </a:p>
          <a:p>
            <a:pPr lvl="1"/>
            <a:r>
              <a:rPr lang="en-US" dirty="0" smtClean="0"/>
              <a:t>00 for black and 01 for gray</a:t>
            </a:r>
            <a:endParaRPr lang="en-US" dirty="0"/>
          </a:p>
        </p:txBody>
      </p:sp>
      <p:sp>
        <p:nvSpPr>
          <p:cNvPr id="4" name="Date Placeholder 3"/>
          <p:cNvSpPr>
            <a:spLocks noGrp="1"/>
          </p:cNvSpPr>
          <p:nvPr>
            <p:ph type="dt" sz="half" idx="10"/>
          </p:nvPr>
        </p:nvSpPr>
        <p:spPr/>
        <p:txBody>
          <a:bodyPr/>
          <a:lstStyle/>
          <a:p>
            <a:fld id="{8695748C-F684-5540-9C73-1A30F266F870}"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34</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6389616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US" dirty="0"/>
          </a:p>
        </p:txBody>
      </p:sp>
      <p:sp>
        <p:nvSpPr>
          <p:cNvPr id="3" name="Content Placeholder 2"/>
          <p:cNvSpPr>
            <a:spLocks noGrp="1"/>
          </p:cNvSpPr>
          <p:nvPr>
            <p:ph idx="1"/>
          </p:nvPr>
        </p:nvSpPr>
        <p:spPr/>
        <p:txBody>
          <a:bodyPr/>
          <a:lstStyle/>
          <a:p>
            <a:r>
              <a:rPr lang="en-US" dirty="0" smtClean="0"/>
              <a:t>We can tell what each color is</a:t>
            </a:r>
          </a:p>
          <a:p>
            <a:pPr lvl="1"/>
            <a:r>
              <a:rPr lang="en-US" dirty="0" smtClean="0"/>
              <a:t>If bit == 1, white</a:t>
            </a:r>
          </a:p>
          <a:p>
            <a:pPr lvl="1"/>
            <a:r>
              <a:rPr lang="en-US" dirty="0" smtClean="0"/>
              <a:t>If bit == 0</a:t>
            </a:r>
          </a:p>
          <a:p>
            <a:pPr lvl="2"/>
            <a:r>
              <a:rPr lang="en-US" dirty="0" smtClean="0"/>
              <a:t>If next bit == 0, black</a:t>
            </a:r>
          </a:p>
          <a:p>
            <a:pPr lvl="2"/>
            <a:r>
              <a:rPr lang="en-US" dirty="0" smtClean="0"/>
              <a:t>If next bit == 1, gray</a:t>
            </a:r>
          </a:p>
          <a:p>
            <a:endParaRPr lang="en-US" dirty="0"/>
          </a:p>
        </p:txBody>
      </p:sp>
      <p:sp>
        <p:nvSpPr>
          <p:cNvPr id="4" name="Date Placeholder 3"/>
          <p:cNvSpPr>
            <a:spLocks noGrp="1"/>
          </p:cNvSpPr>
          <p:nvPr>
            <p:ph type="dt" sz="half" idx="10"/>
          </p:nvPr>
        </p:nvSpPr>
        <p:spPr/>
        <p:txBody>
          <a:bodyPr/>
          <a:lstStyle/>
          <a:p>
            <a:fld id="{6424484A-7224-E74B-86A2-BDD1AE0812CE}"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030393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Run-Length</a:t>
            </a:r>
            <a:endParaRPr lang="en-US" dirty="0"/>
          </a:p>
        </p:txBody>
      </p:sp>
      <p:sp>
        <p:nvSpPr>
          <p:cNvPr id="3" name="Content Placeholder 2"/>
          <p:cNvSpPr>
            <a:spLocks noGrp="1"/>
          </p:cNvSpPr>
          <p:nvPr>
            <p:ph idx="1"/>
          </p:nvPr>
        </p:nvSpPr>
        <p:spPr/>
        <p:txBody>
          <a:bodyPr/>
          <a:lstStyle/>
          <a:p>
            <a:r>
              <a:rPr lang="en-US" dirty="0" smtClean="0"/>
              <a:t>Instead of storing all copies of identical bits, store count</a:t>
            </a:r>
          </a:p>
          <a:p>
            <a:r>
              <a:rPr lang="en-US" dirty="0" smtClean="0"/>
              <a:t>Instead of storing fifty ‘1’s</a:t>
            </a:r>
          </a:p>
          <a:p>
            <a:pPr lvl="1"/>
            <a:r>
              <a:rPr lang="en-US" dirty="0" smtClean="0"/>
              <a:t>Say “there are fifty ‘1’s”</a:t>
            </a:r>
          </a:p>
          <a:p>
            <a:pPr lvl="1"/>
            <a:r>
              <a:rPr lang="en-US" dirty="0" smtClean="0"/>
              <a:t>Much shorter</a:t>
            </a:r>
            <a:endParaRPr lang="en-US" dirty="0"/>
          </a:p>
        </p:txBody>
      </p:sp>
      <p:sp>
        <p:nvSpPr>
          <p:cNvPr id="4" name="Date Placeholder 3"/>
          <p:cNvSpPr>
            <a:spLocks noGrp="1"/>
          </p:cNvSpPr>
          <p:nvPr>
            <p:ph type="dt" sz="half" idx="10"/>
          </p:nvPr>
        </p:nvSpPr>
        <p:spPr/>
        <p:txBody>
          <a:bodyPr/>
          <a:lstStyle/>
          <a:p>
            <a:fld id="{654D128B-60EA-A74D-B8E0-486F5114227A}"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0307683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US" dirty="0"/>
          </a:p>
        </p:txBody>
      </p:sp>
      <p:sp>
        <p:nvSpPr>
          <p:cNvPr id="3" name="Content Placeholder 2"/>
          <p:cNvSpPr>
            <a:spLocks noGrp="1"/>
          </p:cNvSpPr>
          <p:nvPr>
            <p:ph idx="1"/>
          </p:nvPr>
        </p:nvSpPr>
        <p:spPr/>
        <p:txBody>
          <a:bodyPr/>
          <a:lstStyle/>
          <a:p>
            <a:r>
              <a:rPr lang="en-US" dirty="0" smtClean="0"/>
              <a:t>GIF: one or more color tables</a:t>
            </a:r>
          </a:p>
          <a:p>
            <a:r>
              <a:rPr lang="en-US" dirty="0" smtClean="0"/>
              <a:t>PNG: similar to GIF, but not patented</a:t>
            </a:r>
          </a:p>
          <a:p>
            <a:pPr lvl="1"/>
            <a:r>
              <a:rPr lang="en-US" dirty="0" smtClean="0"/>
              <a:t>Also more flexible</a:t>
            </a:r>
          </a:p>
          <a:p>
            <a:r>
              <a:rPr lang="en-US" dirty="0" smtClean="0"/>
              <a:t>PS: PostScript</a:t>
            </a:r>
          </a:p>
          <a:p>
            <a:pPr lvl="1"/>
            <a:r>
              <a:rPr lang="en-US" dirty="0" smtClean="0"/>
              <a:t>Both vector and raster</a:t>
            </a:r>
          </a:p>
          <a:p>
            <a:r>
              <a:rPr lang="en-US" dirty="0" smtClean="0"/>
              <a:t>PDF: Portable Document Format</a:t>
            </a:r>
          </a:p>
          <a:p>
            <a:pPr lvl="1"/>
            <a:r>
              <a:rPr lang="en-US" dirty="0" smtClean="0"/>
              <a:t>Extension/modification to PostScript</a:t>
            </a:r>
            <a:endParaRPr lang="en-US" dirty="0"/>
          </a:p>
        </p:txBody>
      </p:sp>
      <p:sp>
        <p:nvSpPr>
          <p:cNvPr id="4" name="Date Placeholder 3"/>
          <p:cNvSpPr>
            <a:spLocks noGrp="1"/>
          </p:cNvSpPr>
          <p:nvPr>
            <p:ph type="dt" sz="half" idx="10"/>
          </p:nvPr>
        </p:nvSpPr>
        <p:spPr/>
        <p:txBody>
          <a:bodyPr/>
          <a:lstStyle/>
          <a:p>
            <a:fld id="{2E949C54-11D3-D646-A740-5CF6CDFAB0C8}"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37</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2114056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and Average</a:t>
            </a:r>
            <a:endParaRPr lang="en-US" dirty="0"/>
          </a:p>
        </p:txBody>
      </p:sp>
      <p:sp>
        <p:nvSpPr>
          <p:cNvPr id="3" name="Content Placeholder 2"/>
          <p:cNvSpPr>
            <a:spLocks noGrp="1"/>
          </p:cNvSpPr>
          <p:nvPr>
            <p:ph idx="1"/>
          </p:nvPr>
        </p:nvSpPr>
        <p:spPr/>
        <p:txBody>
          <a:bodyPr/>
          <a:lstStyle/>
          <a:p>
            <a:r>
              <a:rPr lang="en-US" dirty="0" smtClean="0"/>
              <a:t>Choosing what data to store: sampling</a:t>
            </a:r>
          </a:p>
          <a:p>
            <a:r>
              <a:rPr lang="en-US" dirty="0" smtClean="0"/>
              <a:t>Reconstructing from sampled data: averaging</a:t>
            </a:r>
          </a:p>
          <a:p>
            <a:r>
              <a:rPr lang="en-US" dirty="0" smtClean="0"/>
              <a:t>Lossy</a:t>
            </a:r>
            <a:endParaRPr lang="en-US" dirty="0"/>
          </a:p>
        </p:txBody>
      </p:sp>
      <p:sp>
        <p:nvSpPr>
          <p:cNvPr id="4" name="Date Placeholder 3"/>
          <p:cNvSpPr>
            <a:spLocks noGrp="1"/>
          </p:cNvSpPr>
          <p:nvPr>
            <p:ph type="dt" sz="half" idx="10"/>
          </p:nvPr>
        </p:nvSpPr>
        <p:spPr/>
        <p:txBody>
          <a:bodyPr/>
          <a:lstStyle/>
          <a:p>
            <a:fld id="{06A38AE8-0ACB-E94A-8701-0E3B4D6725F9}"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38</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628666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p>
        </p:txBody>
      </p:sp>
      <p:sp>
        <p:nvSpPr>
          <p:cNvPr id="3" name="Content Placeholder 2"/>
          <p:cNvSpPr>
            <a:spLocks noGrp="1"/>
          </p:cNvSpPr>
          <p:nvPr>
            <p:ph idx="1"/>
          </p:nvPr>
        </p:nvSpPr>
        <p:spPr/>
        <p:txBody>
          <a:bodyPr/>
          <a:lstStyle/>
          <a:p>
            <a:r>
              <a:rPr lang="en-US" dirty="0" smtClean="0"/>
              <a:t>JPG or JPEG: Joint Photographic Experts Group</a:t>
            </a:r>
          </a:p>
          <a:p>
            <a:pPr lvl="1"/>
            <a:r>
              <a:rPr lang="en-US" dirty="0" smtClean="0"/>
              <a:t>Based on human sight</a:t>
            </a:r>
          </a:p>
          <a:p>
            <a:pPr lvl="1"/>
            <a:r>
              <a:rPr lang="en-US" dirty="0" smtClean="0"/>
              <a:t>More sensitive to brightness than color</a:t>
            </a:r>
            <a:endParaRPr lang="en-US" dirty="0"/>
          </a:p>
          <a:p>
            <a:pPr lvl="1"/>
            <a:r>
              <a:rPr lang="en-US" dirty="0" smtClean="0"/>
              <a:t>Uses discrete cosine transform</a:t>
            </a:r>
          </a:p>
          <a:p>
            <a:pPr lvl="2"/>
            <a:r>
              <a:rPr lang="en-US" dirty="0" smtClean="0"/>
              <a:t>Remove sharp transitions of brightness and color</a:t>
            </a:r>
          </a:p>
          <a:p>
            <a:pPr lvl="1"/>
            <a:r>
              <a:rPr lang="en-US" dirty="0" smtClean="0"/>
              <a:t>Image broken into 8x8 squares and sampled</a:t>
            </a:r>
            <a:endParaRPr lang="en-US" dirty="0"/>
          </a:p>
        </p:txBody>
      </p:sp>
      <p:sp>
        <p:nvSpPr>
          <p:cNvPr id="4" name="Date Placeholder 3"/>
          <p:cNvSpPr>
            <a:spLocks noGrp="1"/>
          </p:cNvSpPr>
          <p:nvPr>
            <p:ph type="dt" sz="half" idx="10"/>
          </p:nvPr>
        </p:nvSpPr>
        <p:spPr/>
        <p:txBody>
          <a:bodyPr/>
          <a:lstStyle/>
          <a:p>
            <a:fld id="{FB0E0CA7-167D-4546-8D34-E15739F2E34C}"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39</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3588962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a:t>
            </a:r>
            <a:endParaRPr lang="en-US" dirty="0"/>
          </a:p>
        </p:txBody>
      </p:sp>
      <p:sp>
        <p:nvSpPr>
          <p:cNvPr id="3" name="Content Placeholder 2"/>
          <p:cNvSpPr>
            <a:spLocks noGrp="1"/>
          </p:cNvSpPr>
          <p:nvPr>
            <p:ph idx="1"/>
          </p:nvPr>
        </p:nvSpPr>
        <p:spPr/>
        <p:txBody>
          <a:bodyPr/>
          <a:lstStyle/>
          <a:p>
            <a:r>
              <a:rPr lang="en-US" dirty="0" smtClean="0"/>
              <a:t>Paintings</a:t>
            </a:r>
          </a:p>
          <a:p>
            <a:r>
              <a:rPr lang="en-US" dirty="0" smtClean="0"/>
              <a:t>Film</a:t>
            </a:r>
          </a:p>
          <a:p>
            <a:r>
              <a:rPr lang="en-US" dirty="0" smtClean="0"/>
              <a:t>Continuous colors and shades</a:t>
            </a:r>
          </a:p>
          <a:p>
            <a:r>
              <a:rPr lang="en-US" dirty="0" smtClean="0"/>
              <a:t>No hard edges</a:t>
            </a:r>
            <a:endParaRPr lang="en-US" dirty="0"/>
          </a:p>
        </p:txBody>
      </p:sp>
      <p:sp>
        <p:nvSpPr>
          <p:cNvPr id="4" name="Date Placeholder 3"/>
          <p:cNvSpPr>
            <a:spLocks noGrp="1"/>
          </p:cNvSpPr>
          <p:nvPr>
            <p:ph type="dt" sz="half" idx="10"/>
          </p:nvPr>
        </p:nvSpPr>
        <p:spPr/>
        <p:txBody>
          <a:bodyPr/>
          <a:lstStyle/>
          <a:p>
            <a:fld id="{85D367D7-37FE-1341-A8BB-3790E27EC5B4}"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738105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Quality</a:t>
            </a:r>
            <a:endParaRPr lang="en-US" dirty="0"/>
          </a:p>
        </p:txBody>
      </p:sp>
      <p:sp>
        <p:nvSpPr>
          <p:cNvPr id="3" name="Content Placeholder 2"/>
          <p:cNvSpPr>
            <a:spLocks noGrp="1"/>
          </p:cNvSpPr>
          <p:nvPr>
            <p:ph idx="1"/>
          </p:nvPr>
        </p:nvSpPr>
        <p:spPr/>
        <p:txBody>
          <a:bodyPr/>
          <a:lstStyle/>
          <a:p>
            <a:r>
              <a:rPr lang="en-US" dirty="0" smtClean="0"/>
              <a:t>90: 234 KB</a:t>
            </a:r>
          </a:p>
          <a:p>
            <a:r>
              <a:rPr lang="en-US" dirty="0" smtClean="0"/>
              <a:t>50: 90 KB</a:t>
            </a:r>
          </a:p>
          <a:p>
            <a:r>
              <a:rPr lang="en-US" dirty="0" smtClean="0"/>
              <a:t>10: 28 KB</a:t>
            </a:r>
            <a:endParaRPr lang="en-US" dirty="0"/>
          </a:p>
        </p:txBody>
      </p:sp>
      <p:sp>
        <p:nvSpPr>
          <p:cNvPr id="4" name="Date Placeholder 3"/>
          <p:cNvSpPr>
            <a:spLocks noGrp="1"/>
          </p:cNvSpPr>
          <p:nvPr>
            <p:ph type="dt" sz="half" idx="10"/>
          </p:nvPr>
        </p:nvSpPr>
        <p:spPr/>
        <p:txBody>
          <a:bodyPr/>
          <a:lstStyle/>
          <a:p>
            <a:fld id="{A5FD2E71-CA66-CE40-B127-39C4CD7666DB}"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40</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7721793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90</a:t>
            </a:r>
            <a:endParaRPr lang="en-US" dirty="0"/>
          </a:p>
        </p:txBody>
      </p:sp>
      <p:pic>
        <p:nvPicPr>
          <p:cNvPr id="4" name="Content Placeholder 3" descr="FullSize90.jp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5AB6DE6B-6E42-944F-A924-AE519ABB10CE}"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41</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1809222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a:t>
            </a:r>
            <a:endParaRPr lang="en-US" dirty="0"/>
          </a:p>
        </p:txBody>
      </p:sp>
      <p:pic>
        <p:nvPicPr>
          <p:cNvPr id="4" name="Content Placeholder 3" descr="FullSize50.jp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D12B34D4-6E8A-F94E-A1D3-5B28070AB6DF}"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42</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9542801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endParaRPr lang="en-US" dirty="0"/>
          </a:p>
        </p:txBody>
      </p:sp>
      <p:pic>
        <p:nvPicPr>
          <p:cNvPr id="4" name="Content Placeholder 3" descr="FullSize10.jp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B7CC5024-D320-7A47-9D3E-231B6E58DD7F}"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43</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1820824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Matters</a:t>
            </a:r>
            <a:endParaRPr lang="en-US" dirty="0"/>
          </a:p>
        </p:txBody>
      </p:sp>
      <p:sp>
        <p:nvSpPr>
          <p:cNvPr id="3" name="Content Placeholder 2"/>
          <p:cNvSpPr>
            <a:spLocks noGrp="1"/>
          </p:cNvSpPr>
          <p:nvPr>
            <p:ph idx="1"/>
          </p:nvPr>
        </p:nvSpPr>
        <p:spPr/>
        <p:txBody>
          <a:bodyPr/>
          <a:lstStyle/>
          <a:p>
            <a:r>
              <a:rPr lang="en-US" dirty="0" smtClean="0"/>
              <a:t>Use lossless until the final save</a:t>
            </a:r>
          </a:p>
          <a:p>
            <a:pPr lvl="1"/>
            <a:r>
              <a:rPr lang="en-US" dirty="0" smtClean="0"/>
              <a:t>Edit in tiff, gif, </a:t>
            </a:r>
            <a:r>
              <a:rPr lang="en-US" dirty="0" err="1" smtClean="0"/>
              <a:t>png</a:t>
            </a:r>
            <a:r>
              <a:rPr lang="en-US" dirty="0" smtClean="0"/>
              <a:t>, etc.</a:t>
            </a:r>
          </a:p>
          <a:p>
            <a:pPr lvl="1"/>
            <a:r>
              <a:rPr lang="en-US" dirty="0" smtClean="0"/>
              <a:t>Each lossy save loses information (resolution)</a:t>
            </a:r>
            <a:endParaRPr lang="en-US" dirty="0"/>
          </a:p>
        </p:txBody>
      </p:sp>
      <p:sp>
        <p:nvSpPr>
          <p:cNvPr id="4" name="Date Placeholder 3"/>
          <p:cNvSpPr>
            <a:spLocks noGrp="1"/>
          </p:cNvSpPr>
          <p:nvPr>
            <p:ph type="dt" sz="half" idx="10"/>
          </p:nvPr>
        </p:nvSpPr>
        <p:spPr/>
        <p:txBody>
          <a:bodyPr/>
          <a:lstStyle/>
          <a:p>
            <a:fld id="{52CBAE18-683A-CF44-AF2D-0F32E1D8F4C5}"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44</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635205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MP3</a:t>
            </a:r>
            <a:endParaRPr lang="en-US" dirty="0"/>
          </a:p>
        </p:txBody>
      </p:sp>
      <p:sp>
        <p:nvSpPr>
          <p:cNvPr id="3" name="Content Placeholder 2"/>
          <p:cNvSpPr>
            <a:spLocks noGrp="1"/>
          </p:cNvSpPr>
          <p:nvPr>
            <p:ph idx="1"/>
          </p:nvPr>
        </p:nvSpPr>
        <p:spPr/>
        <p:txBody>
          <a:bodyPr/>
          <a:lstStyle/>
          <a:p>
            <a:r>
              <a:rPr lang="en-US" dirty="0" smtClean="0"/>
              <a:t>Lossy audio compression</a:t>
            </a:r>
          </a:p>
          <a:p>
            <a:r>
              <a:rPr lang="en-US" dirty="0" smtClean="0"/>
              <a:t>Specify data rate</a:t>
            </a:r>
          </a:p>
          <a:p>
            <a:pPr lvl="1"/>
            <a:r>
              <a:rPr lang="en-US" dirty="0" smtClean="0"/>
              <a:t>128 Kbps 1/11 size of CD quality</a:t>
            </a:r>
          </a:p>
          <a:p>
            <a:r>
              <a:rPr lang="en-US" dirty="0" smtClean="0"/>
              <a:t>Based on psychoacoustics</a:t>
            </a:r>
          </a:p>
          <a:p>
            <a:pPr lvl="1"/>
            <a:r>
              <a:rPr lang="en-US" dirty="0" smtClean="0"/>
              <a:t>Not all sounds equally important</a:t>
            </a:r>
          </a:p>
          <a:p>
            <a:pPr lvl="1"/>
            <a:r>
              <a:rPr lang="en-US" dirty="0" smtClean="0"/>
              <a:t>Not all people equally sensitive</a:t>
            </a:r>
          </a:p>
          <a:p>
            <a:pPr lvl="1"/>
            <a:r>
              <a:rPr lang="en-US" dirty="0" smtClean="0"/>
              <a:t>E.g.: one tone less audible if lower tone present</a:t>
            </a:r>
          </a:p>
        </p:txBody>
      </p:sp>
      <p:sp>
        <p:nvSpPr>
          <p:cNvPr id="4" name="Date Placeholder 3"/>
          <p:cNvSpPr>
            <a:spLocks noGrp="1"/>
          </p:cNvSpPr>
          <p:nvPr>
            <p:ph type="dt" sz="half" idx="10"/>
          </p:nvPr>
        </p:nvSpPr>
        <p:spPr/>
        <p:txBody>
          <a:bodyPr/>
          <a:lstStyle/>
          <a:p>
            <a:fld id="{FB7AE0FA-10A3-764C-864B-80C46F56B319}"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387380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endParaRPr lang="en-US" dirty="0"/>
          </a:p>
        </p:txBody>
      </p:sp>
      <p:sp>
        <p:nvSpPr>
          <p:cNvPr id="3" name="Content Placeholder 2"/>
          <p:cNvSpPr>
            <a:spLocks noGrp="1"/>
          </p:cNvSpPr>
          <p:nvPr>
            <p:ph idx="1"/>
          </p:nvPr>
        </p:nvSpPr>
        <p:spPr/>
        <p:txBody>
          <a:bodyPr/>
          <a:lstStyle/>
          <a:p>
            <a:r>
              <a:rPr lang="en-US" dirty="0"/>
              <a:t>The song "Tom's Diner" by Suzanne Vega was the first song used by </a:t>
            </a:r>
            <a:r>
              <a:rPr lang="en-US" dirty="0" err="1"/>
              <a:t>Karlheinz</a:t>
            </a:r>
            <a:r>
              <a:rPr lang="en-US" dirty="0"/>
              <a:t> Brandenburg to develop the MP3. Brandenburg adopted the song for testing purposes, listening to it again and again each time refining the scheme, making sure it did not adversely affect the subtlety of Vega's voice.</a:t>
            </a:r>
          </a:p>
        </p:txBody>
      </p:sp>
      <p:sp>
        <p:nvSpPr>
          <p:cNvPr id="4" name="Date Placeholder 3"/>
          <p:cNvSpPr>
            <a:spLocks noGrp="1"/>
          </p:cNvSpPr>
          <p:nvPr>
            <p:ph type="dt" sz="half" idx="10"/>
          </p:nvPr>
        </p:nvSpPr>
        <p:spPr/>
        <p:txBody>
          <a:bodyPr/>
          <a:lstStyle/>
          <a:p>
            <a:fld id="{5589306D-73C7-E24D-BE36-D3F755D14906}"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457346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and Sampling Rates</a:t>
            </a:r>
            <a:endParaRPr lang="en-US" dirty="0"/>
          </a:p>
        </p:txBody>
      </p:sp>
      <p:sp>
        <p:nvSpPr>
          <p:cNvPr id="3" name="Content Placeholder 2"/>
          <p:cNvSpPr>
            <a:spLocks noGrp="1"/>
          </p:cNvSpPr>
          <p:nvPr>
            <p:ph idx="1"/>
          </p:nvPr>
        </p:nvSpPr>
        <p:spPr/>
        <p:txBody>
          <a:bodyPr/>
          <a:lstStyle/>
          <a:p>
            <a:r>
              <a:rPr lang="en-US" dirty="0" smtClean="0"/>
              <a:t>Constant Bit Rate and Variable Bit Rate</a:t>
            </a:r>
          </a:p>
          <a:p>
            <a:r>
              <a:rPr lang="en-US" dirty="0"/>
              <a:t>32, 40, 48, 56, 64, 80, 96, 112, 128, 160, 192, 224, 256 and 320 </a:t>
            </a:r>
            <a:r>
              <a:rPr lang="en-US" dirty="0" smtClean="0"/>
              <a:t>Kbps</a:t>
            </a:r>
          </a:p>
          <a:p>
            <a:pPr lvl="1"/>
            <a:r>
              <a:rPr lang="en-US" dirty="0" smtClean="0"/>
              <a:t>Sampling </a:t>
            </a:r>
            <a:r>
              <a:rPr lang="en-US" dirty="0"/>
              <a:t>frequencies of 32, 44.1 and 48 kHz</a:t>
            </a:r>
          </a:p>
        </p:txBody>
      </p:sp>
      <p:sp>
        <p:nvSpPr>
          <p:cNvPr id="4" name="Date Placeholder 3"/>
          <p:cNvSpPr>
            <a:spLocks noGrp="1"/>
          </p:cNvSpPr>
          <p:nvPr>
            <p:ph type="dt" sz="half" idx="10"/>
          </p:nvPr>
        </p:nvSpPr>
        <p:spPr/>
        <p:txBody>
          <a:bodyPr/>
          <a:lstStyle/>
          <a:p>
            <a:fld id="{6A797AA5-C483-B44C-9726-BC0388FC49EC}"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47</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5610912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MPEG</a:t>
            </a:r>
            <a:endParaRPr lang="en-US" dirty="0"/>
          </a:p>
        </p:txBody>
      </p:sp>
      <p:sp>
        <p:nvSpPr>
          <p:cNvPr id="3" name="Content Placeholder 2"/>
          <p:cNvSpPr>
            <a:spLocks noGrp="1"/>
          </p:cNvSpPr>
          <p:nvPr>
            <p:ph idx="1"/>
          </p:nvPr>
        </p:nvSpPr>
        <p:spPr/>
        <p:txBody>
          <a:bodyPr/>
          <a:lstStyle/>
          <a:p>
            <a:r>
              <a:rPr lang="en-US" dirty="0" smtClean="0"/>
              <a:t>Motion Picture Experts Group</a:t>
            </a:r>
          </a:p>
          <a:p>
            <a:pPr lvl="1"/>
            <a:r>
              <a:rPr lang="en-US" dirty="0" smtClean="0"/>
              <a:t>MPEG-1: Video CD</a:t>
            </a:r>
          </a:p>
          <a:p>
            <a:pPr lvl="1"/>
            <a:r>
              <a:rPr lang="en-US" dirty="0" smtClean="0"/>
              <a:t>MPEG-2: HDTV, cable, DVD, etc.</a:t>
            </a:r>
          </a:p>
          <a:p>
            <a:pPr lvl="1"/>
            <a:r>
              <a:rPr lang="en-US" dirty="0" smtClean="0"/>
              <a:t>MPEG-4: shapes and textures</a:t>
            </a:r>
          </a:p>
          <a:p>
            <a:r>
              <a:rPr lang="en-US" dirty="0" smtClean="0"/>
              <a:t>Video has both spatial and temporal locality</a:t>
            </a:r>
          </a:p>
          <a:p>
            <a:pPr lvl="1"/>
            <a:r>
              <a:rPr lang="en-US" dirty="0" smtClean="0"/>
              <a:t>Parts of the scene remain relatively stable</a:t>
            </a:r>
          </a:p>
          <a:p>
            <a:pPr lvl="1"/>
            <a:r>
              <a:rPr lang="en-US" dirty="0" smtClean="0"/>
              <a:t>Scenes remain relatively stable over time</a:t>
            </a:r>
            <a:endParaRPr lang="en-US" dirty="0"/>
          </a:p>
        </p:txBody>
      </p:sp>
      <p:sp>
        <p:nvSpPr>
          <p:cNvPr id="4" name="Date Placeholder 3"/>
          <p:cNvSpPr>
            <a:spLocks noGrp="1"/>
          </p:cNvSpPr>
          <p:nvPr>
            <p:ph type="dt" sz="half" idx="10"/>
          </p:nvPr>
        </p:nvSpPr>
        <p:spPr/>
        <p:txBody>
          <a:bodyPr/>
          <a:lstStyle/>
          <a:p>
            <a:fld id="{3D99332E-3CB5-DA49-9DD5-B16028FE595A}"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48</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7411442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Questions: 1, 2, 5, 8, 9</a:t>
            </a:r>
          </a:p>
          <a:p>
            <a:r>
              <a:rPr lang="en-US" dirty="0" smtClean="0"/>
              <a:t>Exercises: 2</a:t>
            </a:r>
          </a:p>
          <a:p>
            <a:r>
              <a:rPr lang="en-US" dirty="0" smtClean="0"/>
              <a:t>Research: 1</a:t>
            </a:r>
            <a:endParaRPr lang="en-US" dirty="0"/>
          </a:p>
        </p:txBody>
      </p:sp>
      <p:sp>
        <p:nvSpPr>
          <p:cNvPr id="4" name="Date Placeholder 3"/>
          <p:cNvSpPr>
            <a:spLocks noGrp="1"/>
          </p:cNvSpPr>
          <p:nvPr>
            <p:ph type="dt" sz="half" idx="10"/>
          </p:nvPr>
        </p:nvSpPr>
        <p:spPr/>
        <p:txBody>
          <a:bodyPr/>
          <a:lstStyle/>
          <a:p>
            <a:fld id="{D365EF09-9B72-2440-876E-C6FA76FE67D8}" type="datetime1">
              <a:rPr lang="en-US" smtClean="0"/>
              <a:t>10/6/15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49</a:t>
            </a:fld>
            <a:endParaRPr lang="en-US"/>
          </a:p>
        </p:txBody>
      </p:sp>
    </p:spTree>
    <p:extLst>
      <p:ext uri="{BB962C8B-B14F-4D97-AF65-F5344CB8AC3E}">
        <p14:creationId xmlns:p14="http://schemas.microsoft.com/office/powerpoint/2010/main" val="341145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a:t>
            </a:r>
            <a:endParaRPr lang="en-US" dirty="0"/>
          </a:p>
        </p:txBody>
      </p:sp>
      <p:sp>
        <p:nvSpPr>
          <p:cNvPr id="3" name="Content Placeholder 2"/>
          <p:cNvSpPr>
            <a:spLocks noGrp="1"/>
          </p:cNvSpPr>
          <p:nvPr>
            <p:ph idx="1"/>
          </p:nvPr>
        </p:nvSpPr>
        <p:spPr/>
        <p:txBody>
          <a:bodyPr/>
          <a:lstStyle/>
          <a:p>
            <a:r>
              <a:rPr lang="en-US" dirty="0" smtClean="0"/>
              <a:t>Raster – a line of dots</a:t>
            </a:r>
          </a:p>
          <a:p>
            <a:pPr lvl="1"/>
            <a:r>
              <a:rPr lang="en-US" dirty="0" smtClean="0"/>
              <a:t>Black and white</a:t>
            </a:r>
          </a:p>
          <a:p>
            <a:pPr lvl="1"/>
            <a:r>
              <a:rPr lang="en-US" dirty="0" smtClean="0"/>
              <a:t>Color</a:t>
            </a:r>
          </a:p>
          <a:p>
            <a:r>
              <a:rPr lang="en-US" dirty="0" smtClean="0"/>
              <a:t>Dots are called pixels</a:t>
            </a:r>
          </a:p>
          <a:p>
            <a:pPr lvl="1"/>
            <a:r>
              <a:rPr lang="en-US" dirty="0" smtClean="0"/>
              <a:t>Picture elements</a:t>
            </a:r>
          </a:p>
          <a:p>
            <a:r>
              <a:rPr lang="en-US" dirty="0" smtClean="0"/>
              <a:t>Overall called raster graphics</a:t>
            </a:r>
          </a:p>
          <a:p>
            <a:pPr lvl="1"/>
            <a:r>
              <a:rPr lang="en-US" dirty="0" smtClean="0"/>
              <a:t>Vs. vector graphics</a:t>
            </a:r>
            <a:endParaRPr lang="en-US" dirty="0"/>
          </a:p>
        </p:txBody>
      </p:sp>
      <p:sp>
        <p:nvSpPr>
          <p:cNvPr id="4" name="Date Placeholder 3"/>
          <p:cNvSpPr>
            <a:spLocks noGrp="1"/>
          </p:cNvSpPr>
          <p:nvPr>
            <p:ph type="dt" sz="half" idx="10"/>
          </p:nvPr>
        </p:nvSpPr>
        <p:spPr/>
        <p:txBody>
          <a:bodyPr/>
          <a:lstStyle/>
          <a:p>
            <a:fld id="{76D4F640-BDBC-F946-B100-AACD86468882}"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3257312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Vision</a:t>
            </a:r>
            <a:endParaRPr lang="en-US" dirty="0"/>
          </a:p>
        </p:txBody>
      </p:sp>
      <p:sp>
        <p:nvSpPr>
          <p:cNvPr id="3" name="Content Placeholder 2"/>
          <p:cNvSpPr>
            <a:spLocks noGrp="1"/>
          </p:cNvSpPr>
          <p:nvPr>
            <p:ph idx="1"/>
          </p:nvPr>
        </p:nvSpPr>
        <p:spPr/>
        <p:txBody>
          <a:bodyPr/>
          <a:lstStyle/>
          <a:p>
            <a:r>
              <a:rPr lang="en-US" dirty="0" smtClean="0"/>
              <a:t>The </a:t>
            </a:r>
            <a:r>
              <a:rPr lang="en-US" dirty="0"/>
              <a:t>central retina is cone-dominated and the peripheral retina is rod-</a:t>
            </a:r>
            <a:r>
              <a:rPr lang="en-US" dirty="0" smtClean="0"/>
              <a:t>dominated</a:t>
            </a:r>
          </a:p>
          <a:p>
            <a:r>
              <a:rPr lang="en-US" dirty="0" smtClean="0"/>
              <a:t>In </a:t>
            </a:r>
            <a:r>
              <a:rPr lang="en-US" dirty="0"/>
              <a:t>total there are about seven million cones and a hundred million </a:t>
            </a:r>
            <a:r>
              <a:rPr lang="en-US" dirty="0" smtClean="0"/>
              <a:t>rods</a:t>
            </a:r>
          </a:p>
          <a:p>
            <a:r>
              <a:rPr lang="en-US" dirty="0" smtClean="0"/>
              <a:t>Three kinds of cones</a:t>
            </a:r>
          </a:p>
          <a:p>
            <a:r>
              <a:rPr lang="en-US" dirty="0" smtClean="0"/>
              <a:t>Cones approximately for color and rods for B&amp;W</a:t>
            </a:r>
          </a:p>
          <a:p>
            <a:r>
              <a:rPr lang="en-US" dirty="0" smtClean="0"/>
              <a:t>Analog or digital?</a:t>
            </a:r>
          </a:p>
        </p:txBody>
      </p:sp>
      <p:sp>
        <p:nvSpPr>
          <p:cNvPr id="4" name="Date Placeholder 3"/>
          <p:cNvSpPr>
            <a:spLocks noGrp="1"/>
          </p:cNvSpPr>
          <p:nvPr>
            <p:ph type="dt" sz="half" idx="10"/>
          </p:nvPr>
        </p:nvSpPr>
        <p:spPr/>
        <p:txBody>
          <a:bodyPr/>
          <a:lstStyle/>
          <a:p>
            <a:fld id="{C50C411D-28F2-9141-81C1-24F9F6574A4A}"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7068326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Responses</a:t>
            </a:r>
            <a:endParaRPr lang="en-US" dirty="0"/>
          </a:p>
        </p:txBody>
      </p:sp>
      <p:pic>
        <p:nvPicPr>
          <p:cNvPr id="4" name="Content Placeholder 3"/>
          <p:cNvPicPr>
            <a:picLocks noGrp="1" noChangeAspect="1"/>
          </p:cNvPicPr>
          <p:nvPr>
            <p:ph idx="1"/>
          </p:nvPr>
        </p:nvPicPr>
        <p:blipFill>
          <a:blip r:embed="rId2"/>
          <a:srcRect l="-18702" r="-18702"/>
          <a:stretch>
            <a:fillRect/>
          </a:stretch>
        </p:blipFill>
        <p:spPr/>
      </p:pic>
      <p:sp>
        <p:nvSpPr>
          <p:cNvPr id="5" name="Date Placeholder 4"/>
          <p:cNvSpPr>
            <a:spLocks noGrp="1"/>
          </p:cNvSpPr>
          <p:nvPr>
            <p:ph type="dt" sz="half" idx="10"/>
          </p:nvPr>
        </p:nvSpPr>
        <p:spPr/>
        <p:txBody>
          <a:bodyPr/>
          <a:lstStyle/>
          <a:p>
            <a:fld id="{286F7E7F-8486-AE40-B9CE-3CD419BBD599}"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7</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9653316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a:t>
            </a:r>
            <a:endParaRPr lang="en-US" dirty="0"/>
          </a:p>
        </p:txBody>
      </p:sp>
      <p:sp>
        <p:nvSpPr>
          <p:cNvPr id="3" name="Content Placeholder 2"/>
          <p:cNvSpPr>
            <a:spLocks noGrp="1"/>
          </p:cNvSpPr>
          <p:nvPr>
            <p:ph idx="1"/>
          </p:nvPr>
        </p:nvSpPr>
        <p:spPr/>
        <p:txBody>
          <a:bodyPr/>
          <a:lstStyle/>
          <a:p>
            <a:r>
              <a:rPr lang="en-US" dirty="0" smtClean="0"/>
              <a:t>Typically ~72 dots per inch (DPI)</a:t>
            </a:r>
          </a:p>
          <a:p>
            <a:r>
              <a:rPr lang="en-US" dirty="0" smtClean="0"/>
              <a:t>Printer 300 – 1200 DPI</a:t>
            </a:r>
          </a:p>
          <a:p>
            <a:r>
              <a:rPr lang="en-US" dirty="0" smtClean="0"/>
              <a:t>DPI called resolution</a:t>
            </a:r>
          </a:p>
          <a:p>
            <a:r>
              <a:rPr lang="en-US" dirty="0" smtClean="0"/>
              <a:t>Original</a:t>
            </a:r>
            <a:r>
              <a:rPr lang="en-US" dirty="0"/>
              <a:t>: 1235 × 743 </a:t>
            </a:r>
            <a:r>
              <a:rPr lang="en-US" dirty="0" smtClean="0"/>
              <a:t>pixels, 1.7 MB</a:t>
            </a:r>
          </a:p>
          <a:p>
            <a:pPr lvl="1"/>
            <a:r>
              <a:rPr lang="en-US" dirty="0"/>
              <a:t>618 × 372 </a:t>
            </a:r>
            <a:r>
              <a:rPr lang="en-US" dirty="0" smtClean="0"/>
              <a:t>pixels, 415 KB</a:t>
            </a:r>
          </a:p>
          <a:p>
            <a:pPr lvl="1"/>
            <a:r>
              <a:rPr lang="en-US" dirty="0"/>
              <a:t>309 × 186 </a:t>
            </a:r>
            <a:r>
              <a:rPr lang="en-US" dirty="0" smtClean="0"/>
              <a:t>pixels, 123 KB</a:t>
            </a:r>
          </a:p>
          <a:p>
            <a:pPr lvl="1"/>
            <a:r>
              <a:rPr lang="en-US" dirty="0"/>
              <a:t>155 × 93 </a:t>
            </a:r>
            <a:r>
              <a:rPr lang="en-US" dirty="0" smtClean="0"/>
              <a:t>pixels, 35 KB</a:t>
            </a:r>
          </a:p>
          <a:p>
            <a:pPr lvl="1"/>
            <a:r>
              <a:rPr lang="en-US" dirty="0"/>
              <a:t>78 × 47 </a:t>
            </a:r>
            <a:r>
              <a:rPr lang="en-US" dirty="0" smtClean="0"/>
              <a:t>pixels, 11 KB</a:t>
            </a:r>
          </a:p>
          <a:p>
            <a:pPr lvl="1"/>
            <a:endParaRPr lang="en-US" dirty="0"/>
          </a:p>
        </p:txBody>
      </p:sp>
      <p:sp>
        <p:nvSpPr>
          <p:cNvPr id="4" name="Date Placeholder 3"/>
          <p:cNvSpPr>
            <a:spLocks noGrp="1"/>
          </p:cNvSpPr>
          <p:nvPr>
            <p:ph type="dt" sz="half" idx="10"/>
          </p:nvPr>
        </p:nvSpPr>
        <p:spPr/>
        <p:txBody>
          <a:bodyPr/>
          <a:lstStyle/>
          <a:p>
            <a:fld id="{6035DDD4-61F0-0B46-BB97-A64C52375F7D}" type="datetime1">
              <a:rPr lang="en-US" smtClean="0"/>
              <a:t>10/6/15</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8</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3859773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a:t>
            </a:r>
            <a:endParaRPr lang="en-US" dirty="0"/>
          </a:p>
        </p:txBody>
      </p:sp>
      <p:pic>
        <p:nvPicPr>
          <p:cNvPr id="4" name="Content Placeholder 3" descr="HalfSize.png"/>
          <p:cNvPicPr>
            <a:picLocks noGrp="1" noChangeAspect="1"/>
          </p:cNvPicPr>
          <p:nvPr>
            <p:ph idx="1"/>
          </p:nvPr>
        </p:nvPicPr>
        <p:blipFill>
          <a:blip r:embed="rId2">
            <a:extLst>
              <a:ext uri="{28A0092B-C50C-407E-A947-70E740481C1C}">
                <a14:useLocalDpi xmlns:a14="http://schemas.microsoft.com/office/drawing/2010/main" val="0"/>
              </a:ext>
            </a:extLst>
          </a:blip>
          <a:srcRect l="-4726" r="-4726"/>
          <a:stretch>
            <a:fillRect/>
          </a:stretch>
        </p:blipFill>
        <p:spPr/>
      </p:pic>
      <p:sp>
        <p:nvSpPr>
          <p:cNvPr id="5" name="Date Placeholder 4"/>
          <p:cNvSpPr>
            <a:spLocks noGrp="1"/>
          </p:cNvSpPr>
          <p:nvPr>
            <p:ph type="dt" sz="half" idx="10"/>
          </p:nvPr>
        </p:nvSpPr>
        <p:spPr/>
        <p:txBody>
          <a:bodyPr/>
          <a:lstStyle/>
          <a:p>
            <a:fld id="{A8D63EC8-2531-C840-9247-BBC729B42A4D}" type="datetime1">
              <a:rPr lang="en-US" smtClean="0"/>
              <a:t>10/6/15</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9</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6298710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MSU Den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MSU Denver.potx</Template>
  <TotalTime>929</TotalTime>
  <Words>1534</Words>
  <Application>Microsoft Macintosh PowerPoint</Application>
  <PresentationFormat>On-screen Show (4:3)</PresentationFormat>
  <Paragraphs>346</Paragraphs>
  <Slides>49</Slides>
  <Notes>7</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MSU Denver</vt:lpstr>
      <vt:lpstr>Chapter Three</vt:lpstr>
      <vt:lpstr>The Reason the Internet was Created</vt:lpstr>
      <vt:lpstr>Differences</vt:lpstr>
      <vt:lpstr>Analog</vt:lpstr>
      <vt:lpstr>Digital</vt:lpstr>
      <vt:lpstr>Human Vision</vt:lpstr>
      <vt:lpstr>Cone Responses</vt:lpstr>
      <vt:lpstr>Screen</vt:lpstr>
      <vt:lpstr>Half</vt:lpstr>
      <vt:lpstr>Quarter</vt:lpstr>
      <vt:lpstr>Eight</vt:lpstr>
      <vt:lpstr>Sixteenth</vt:lpstr>
      <vt:lpstr>Storage</vt:lpstr>
      <vt:lpstr>Bitmap</vt:lpstr>
      <vt:lpstr>BMP File Format</vt:lpstr>
      <vt:lpstr>Additive and Subtractive Colors</vt:lpstr>
      <vt:lpstr>Full Gamut</vt:lpstr>
      <vt:lpstr>Monitor Gamut</vt:lpstr>
      <vt:lpstr>Color Temperature</vt:lpstr>
      <vt:lpstr>Color Temperature</vt:lpstr>
      <vt:lpstr>Color Printers</vt:lpstr>
      <vt:lpstr>Color Printers</vt:lpstr>
      <vt:lpstr>Printer Gamut</vt:lpstr>
      <vt:lpstr>Compression</vt:lpstr>
      <vt:lpstr>Color Tables</vt:lpstr>
      <vt:lpstr>100 Colors</vt:lpstr>
      <vt:lpstr>50 Colors</vt:lpstr>
      <vt:lpstr>25 Colors</vt:lpstr>
      <vt:lpstr>Other Tables</vt:lpstr>
      <vt:lpstr>Vector Graphics</vt:lpstr>
      <vt:lpstr>SVG Example</vt:lpstr>
      <vt:lpstr>SVG Example Drawn</vt:lpstr>
      <vt:lpstr>Scalable</vt:lpstr>
      <vt:lpstr>Encoding</vt:lpstr>
      <vt:lpstr>Encoding</vt:lpstr>
      <vt:lpstr>Run-Length</vt:lpstr>
      <vt:lpstr>File Types</vt:lpstr>
      <vt:lpstr>Sample and Average</vt:lpstr>
      <vt:lpstr>File Types</vt:lpstr>
      <vt:lpstr>Quality</vt:lpstr>
      <vt:lpstr>90</vt:lpstr>
      <vt:lpstr>50</vt:lpstr>
      <vt:lpstr>10</vt:lpstr>
      <vt:lpstr>Format Matters</vt:lpstr>
      <vt:lpstr>MP3</vt:lpstr>
      <vt:lpstr>Development</vt:lpstr>
      <vt:lpstr>Bit and Sampling Rates</vt:lpstr>
      <vt:lpstr>MPEG</vt:lpstr>
      <vt:lpstr>Review</vt:lpstr>
    </vt:vector>
  </TitlesOfParts>
  <Company>Metropolitan State University of Denver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Information Technology</dc:creator>
  <cp:lastModifiedBy>Information Technology</cp:lastModifiedBy>
  <cp:revision>34</cp:revision>
  <dcterms:created xsi:type="dcterms:W3CDTF">2015-08-26T03:16:30Z</dcterms:created>
  <dcterms:modified xsi:type="dcterms:W3CDTF">2015-10-06T17:43:05Z</dcterms:modified>
</cp:coreProperties>
</file>