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9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8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5B678-6CD8-354A-99C8-0FAA1A25F517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7E4E-1A6A-DF4C-9244-57FAF745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55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007A-A6EB-6049-A251-0774F8ED762B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674AA-AA06-EB43-B6F8-F3E378D3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05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/wiki/Tanenbaum%E2%80%93Torvalds_debate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674AA-AA06-EB43-B6F8-F3E378D347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62CE-425F-F042-8B1D-B64F0F7F4EE5}" type="datetime1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7A2A-2EE9-3F40-8691-3620E5D9338A}" type="datetime1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052-F9E3-DF4C-AF62-29B65AE92FBB}" type="datetime1">
              <a:rPr lang="en-US" smtClean="0"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3D5-119A-9C4A-90AC-C8FE640EF901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65ED-35D7-4244-9BC5-BE9CCC9B9E6A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F3E6-9EE9-0245-A229-A992C92CB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Five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HW resources</a:t>
            </a:r>
          </a:p>
          <a:p>
            <a:pPr lvl="1"/>
            <a:r>
              <a:rPr lang="en-US" dirty="0" smtClean="0"/>
              <a:t>Mouse: I/O to application</a:t>
            </a:r>
          </a:p>
          <a:p>
            <a:pPr lvl="1"/>
            <a:r>
              <a:rPr lang="en-US" dirty="0" smtClean="0"/>
              <a:t>Printer: queuing</a:t>
            </a:r>
          </a:p>
          <a:p>
            <a:pPr lvl="1"/>
            <a:r>
              <a:rPr lang="en-US" dirty="0" smtClean="0"/>
              <a:t>Disks: multiple open files and protection</a:t>
            </a:r>
          </a:p>
          <a:p>
            <a:pPr lvl="1"/>
            <a:r>
              <a:rPr lang="en-US" dirty="0" smtClean="0"/>
              <a:t>Memory: how much does each app get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Word processing?</a:t>
            </a:r>
          </a:p>
          <a:p>
            <a:pPr lvl="1"/>
            <a:r>
              <a:rPr lang="en-US" dirty="0" smtClean="0"/>
              <a:t>How sophisticated?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an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Microwave: no</a:t>
            </a:r>
          </a:p>
          <a:p>
            <a:pPr lvl="1"/>
            <a:r>
              <a:rPr lang="en-US" dirty="0" smtClean="0"/>
              <a:t>Only one program running, controls all hardware</a:t>
            </a:r>
          </a:p>
          <a:p>
            <a:r>
              <a:rPr lang="en-US" dirty="0" smtClean="0"/>
              <a:t>iPods, engine controls, etc.: maybe not</a:t>
            </a:r>
          </a:p>
          <a:p>
            <a:pPr lvl="1"/>
            <a:r>
              <a:rPr lang="en-US" dirty="0" smtClean="0"/>
              <a:t>Does it run more than one task at a time?</a:t>
            </a:r>
          </a:p>
          <a:p>
            <a:pPr lvl="1"/>
            <a:r>
              <a:rPr lang="en-US" dirty="0" smtClean="0"/>
              <a:t>Does it coordinate with other computers?</a:t>
            </a:r>
          </a:p>
          <a:p>
            <a:r>
              <a:rPr lang="en-US" dirty="0" smtClean="0"/>
              <a:t>Cells phones, </a:t>
            </a:r>
            <a:r>
              <a:rPr lang="en-US" dirty="0" err="1" smtClean="0"/>
              <a:t>iPads</a:t>
            </a:r>
            <a:r>
              <a:rPr lang="en-US" dirty="0" smtClean="0"/>
              <a:t> (tablets): yes</a:t>
            </a:r>
          </a:p>
          <a:p>
            <a:pPr lvl="1"/>
            <a:r>
              <a:rPr lang="en-US" dirty="0" smtClean="0"/>
              <a:t>Doing more than one thing at a time</a:t>
            </a:r>
          </a:p>
          <a:p>
            <a:pPr lvl="1"/>
            <a:r>
              <a:rPr lang="en-US" dirty="0" smtClean="0"/>
              <a:t>Support other applications than those built 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an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cars have dozens of computers that communicate via a common bus</a:t>
            </a:r>
          </a:p>
          <a:p>
            <a:r>
              <a:rPr lang="en-US" dirty="0" smtClean="0"/>
              <a:t>Different kinds of OSs</a:t>
            </a:r>
          </a:p>
          <a:p>
            <a:pPr lvl="1"/>
            <a:r>
              <a:rPr lang="en-US" dirty="0" smtClean="0"/>
              <a:t>Hard real time – for physical devices (engines, defibrillators, etc.)</a:t>
            </a:r>
          </a:p>
          <a:p>
            <a:pPr lvl="2"/>
            <a:r>
              <a:rPr lang="en-US" dirty="0" smtClean="0"/>
              <a:t>No spinning disks, few concurrent tasks</a:t>
            </a:r>
          </a:p>
          <a:p>
            <a:pPr lvl="1"/>
            <a:r>
              <a:rPr lang="en-US" dirty="0" smtClean="0"/>
              <a:t>Non real time</a:t>
            </a:r>
          </a:p>
          <a:p>
            <a:pPr lvl="2"/>
            <a:r>
              <a:rPr lang="en-US" dirty="0" smtClean="0"/>
              <a:t>Most of the familiar</a:t>
            </a:r>
          </a:p>
          <a:p>
            <a:pPr lvl="1"/>
            <a:r>
              <a:rPr lang="en-US" dirty="0" smtClean="0"/>
              <a:t>Task specific (tuned)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Science (fast)</a:t>
            </a:r>
          </a:p>
          <a:p>
            <a:pPr lvl="1"/>
            <a:r>
              <a:rPr lang="en-US" dirty="0" smtClean="0"/>
              <a:t>UNIX/Linux</a:t>
            </a:r>
          </a:p>
          <a:p>
            <a:pPr lvl="1"/>
            <a:r>
              <a:rPr lang="en-US" dirty="0" smtClean="0"/>
              <a:t>Terse and powerful commands</a:t>
            </a:r>
          </a:p>
          <a:p>
            <a:r>
              <a:rPr lang="en-US" dirty="0" smtClean="0"/>
              <a:t>Business (friendly)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GUIs</a:t>
            </a:r>
          </a:p>
          <a:p>
            <a:r>
              <a:rPr lang="en-US" dirty="0" smtClean="0"/>
              <a:t>Artists</a:t>
            </a:r>
          </a:p>
          <a:p>
            <a:pPr lvl="1"/>
            <a:r>
              <a:rPr lang="en-US" dirty="0" smtClean="0"/>
              <a:t>OS X, graphics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OSs have similar interfaces and functionality these days</a:t>
            </a:r>
          </a:p>
          <a:p>
            <a:r>
              <a:rPr lang="en-US" dirty="0" smtClean="0"/>
              <a:t>IOS and OS X derives from same code base</a:t>
            </a:r>
          </a:p>
          <a:p>
            <a:r>
              <a:rPr lang="en-US" dirty="0" smtClean="0"/>
              <a:t>Android derived from Linux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0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users do many things at once</a:t>
            </a:r>
          </a:p>
          <a:p>
            <a:pPr lvl="1"/>
            <a:r>
              <a:rPr lang="en-US" dirty="0" smtClean="0"/>
              <a:t>Even if they’re not aware of it</a:t>
            </a:r>
          </a:p>
          <a:p>
            <a:r>
              <a:rPr lang="en-US" dirty="0" smtClean="0"/>
              <a:t>Only one CPU</a:t>
            </a:r>
          </a:p>
          <a:p>
            <a:pPr lvl="1"/>
            <a:r>
              <a:rPr lang="en-US" dirty="0" smtClean="0"/>
              <a:t>Though often multiple cores these days</a:t>
            </a:r>
          </a:p>
          <a:p>
            <a:r>
              <a:rPr lang="en-US" dirty="0" smtClean="0"/>
              <a:t>One CPU used to mean one task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CPU/cores often bored</a:t>
            </a:r>
          </a:p>
          <a:p>
            <a:r>
              <a:rPr lang="en-US" dirty="0"/>
              <a:t>Rapidly switch between various tasks</a:t>
            </a:r>
          </a:p>
          <a:p>
            <a:pPr lvl="1"/>
            <a:r>
              <a:rPr lang="en-US" dirty="0"/>
              <a:t>Appears computer is doing multiple tasks at once</a:t>
            </a:r>
          </a:p>
          <a:p>
            <a:pPr lvl="1"/>
            <a:r>
              <a:rPr lang="en-US" dirty="0"/>
              <a:t>Really isn’t, but switching between tasks fast enough to appear </a:t>
            </a:r>
            <a:r>
              <a:rPr lang="en-US" dirty="0" smtClean="0"/>
              <a:t>so</a:t>
            </a:r>
          </a:p>
          <a:p>
            <a:r>
              <a:rPr lang="en-US" dirty="0" smtClean="0"/>
              <a:t>A task might contain multiple threads</a:t>
            </a:r>
          </a:p>
          <a:p>
            <a:pPr lvl="1"/>
            <a:r>
              <a:rPr lang="en-US" dirty="0" smtClean="0"/>
              <a:t>Threads are independent functionality in a tasks</a:t>
            </a:r>
          </a:p>
          <a:p>
            <a:r>
              <a:rPr lang="en-US" dirty="0" smtClean="0"/>
              <a:t>Tasks most often called “processes”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waiting for I/O, work on another task</a:t>
            </a:r>
          </a:p>
          <a:p>
            <a:r>
              <a:rPr lang="en-US" dirty="0" smtClean="0"/>
              <a:t>Share between tasks via round robin</a:t>
            </a:r>
          </a:p>
          <a:p>
            <a:r>
              <a:rPr lang="en-US" dirty="0" smtClean="0"/>
              <a:t>Priority scheduling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processing and e-mail </a:t>
            </a:r>
            <a:r>
              <a:rPr lang="en-US" dirty="0" smtClean="0"/>
              <a:t>notification</a:t>
            </a:r>
          </a:p>
          <a:p>
            <a:r>
              <a:rPr lang="en-US" dirty="0"/>
              <a:t>Playing music and </a:t>
            </a:r>
            <a:r>
              <a:rPr lang="en-US" dirty="0" smtClean="0"/>
              <a:t>budgeting</a:t>
            </a:r>
          </a:p>
          <a:p>
            <a:r>
              <a:rPr lang="en-US" dirty="0"/>
              <a:t>Talking to another person over the Internet and finding a current weather </a:t>
            </a:r>
            <a:r>
              <a:rPr lang="en-US" dirty="0" smtClean="0"/>
              <a:t>forecast</a:t>
            </a:r>
          </a:p>
          <a:p>
            <a:r>
              <a:rPr lang="en-US" dirty="0"/>
              <a:t>Writing a wedding announcement and determining travel directions for the </a:t>
            </a:r>
            <a:r>
              <a:rPr lang="en-US" dirty="0" smtClean="0"/>
              <a:t>attendees</a:t>
            </a:r>
          </a:p>
          <a:p>
            <a:r>
              <a:rPr lang="en-US" dirty="0"/>
              <a:t>Showing a DVD and printer notification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OSs coordinate between processes</a:t>
            </a:r>
          </a:p>
          <a:p>
            <a:r>
              <a:rPr lang="en-US" dirty="0" smtClean="0"/>
              <a:t>Inter-Process Communication</a:t>
            </a:r>
          </a:p>
          <a:p>
            <a:r>
              <a:rPr lang="en-US" dirty="0" smtClean="0"/>
              <a:t>Word processor needs to talk to print queue</a:t>
            </a:r>
          </a:p>
          <a:p>
            <a:r>
              <a:rPr lang="en-US" dirty="0" smtClean="0"/>
              <a:t>Each print job needs exclusive use of the printer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OS?</a:t>
            </a:r>
          </a:p>
          <a:p>
            <a:r>
              <a:rPr lang="en-US" dirty="0" smtClean="0"/>
              <a:t>What devices have OSs?</a:t>
            </a:r>
          </a:p>
          <a:p>
            <a:r>
              <a:rPr lang="en-US" dirty="0" smtClean="0"/>
              <a:t>Multitasking</a:t>
            </a:r>
          </a:p>
          <a:p>
            <a:r>
              <a:rPr lang="en-US" dirty="0" smtClean="0"/>
              <a:t>Booting</a:t>
            </a:r>
          </a:p>
          <a:p>
            <a:r>
              <a:rPr lang="en-US" dirty="0" smtClean="0"/>
              <a:t>Windows, Linux, OS 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9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a task will require exclusive use of some resources</a:t>
            </a:r>
          </a:p>
          <a:p>
            <a:r>
              <a:rPr lang="en-US" dirty="0" smtClean="0"/>
              <a:t>The order those resources are used is also very important</a:t>
            </a:r>
          </a:p>
          <a:p>
            <a:r>
              <a:rPr lang="en-US" dirty="0" smtClean="0"/>
              <a:t>OS takes care of resource reservation and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Tried Rebooting?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Returning OS to pristine state</a:t>
            </a:r>
          </a:p>
          <a:p>
            <a:r>
              <a:rPr lang="en-US" dirty="0" smtClean="0"/>
              <a:t>Certain operations on the OS itself cannot be done while it’s running</a:t>
            </a:r>
          </a:p>
          <a:p>
            <a:pPr lvl="1"/>
            <a:r>
              <a:rPr lang="en-US" dirty="0" smtClean="0"/>
              <a:t>Installing A/V, certain drivers, upgrading the OS itself</a:t>
            </a:r>
          </a:p>
          <a:p>
            <a:r>
              <a:rPr lang="en-US" dirty="0" smtClean="0"/>
              <a:t>Sometimes we see what is happening during boot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82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Tried Rebooting?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OS keeps track of a lot of data</a:t>
            </a:r>
          </a:p>
          <a:p>
            <a:pPr lvl="1"/>
            <a:r>
              <a:rPr lang="en-US" dirty="0" smtClean="0"/>
              <a:t>What portions of memory are in use</a:t>
            </a:r>
          </a:p>
          <a:p>
            <a:pPr lvl="1"/>
            <a:r>
              <a:rPr lang="en-US" dirty="0" smtClean="0"/>
              <a:t>What disk, CD, I/O devices are connected and how they are being used</a:t>
            </a:r>
          </a:p>
          <a:p>
            <a:pPr lvl="1"/>
            <a:r>
              <a:rPr lang="en-US" dirty="0" smtClean="0"/>
              <a:t>Network connections</a:t>
            </a:r>
          </a:p>
          <a:p>
            <a:pPr lvl="1"/>
            <a:r>
              <a:rPr lang="en-US" dirty="0" smtClean="0"/>
              <a:t>Users logged in</a:t>
            </a:r>
          </a:p>
          <a:p>
            <a:pPr lvl="1"/>
            <a:r>
              <a:rPr lang="en-US" dirty="0" smtClean="0"/>
              <a:t>Programs running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6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Windows?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</a:t>
            </a:r>
          </a:p>
          <a:p>
            <a:r>
              <a:rPr lang="en-US" dirty="0" smtClean="0"/>
              <a:t>First PC ran MS-DOS purchased from Microsoft</a:t>
            </a:r>
          </a:p>
          <a:p>
            <a:pPr lvl="1"/>
            <a:r>
              <a:rPr lang="en-US" dirty="0" smtClean="0"/>
              <a:t>IBM come out with their own OS: OS/2</a:t>
            </a:r>
          </a:p>
          <a:p>
            <a:r>
              <a:rPr lang="en-US" dirty="0" smtClean="0"/>
              <a:t>Same for the Intel x86 series</a:t>
            </a:r>
          </a:p>
          <a:p>
            <a:pPr lvl="1"/>
            <a:r>
              <a:rPr lang="en-US" dirty="0" smtClean="0"/>
              <a:t>IBM did come out with own chip also: ROMP in the PC/RT</a:t>
            </a:r>
          </a:p>
          <a:p>
            <a:r>
              <a:rPr lang="en-US" dirty="0" smtClean="0"/>
              <a:t>1990: Windows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5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AT&amp;T Bell labs</a:t>
            </a:r>
          </a:p>
          <a:p>
            <a:pPr lvl="1"/>
            <a:r>
              <a:rPr lang="en-US" dirty="0" smtClean="0"/>
              <a:t>Thompson and Ritchie</a:t>
            </a:r>
          </a:p>
          <a:p>
            <a:pPr lvl="1"/>
            <a:r>
              <a:rPr lang="en-US" dirty="0" smtClean="0"/>
              <a:t>1974</a:t>
            </a:r>
          </a:p>
          <a:p>
            <a:pPr lvl="1"/>
            <a:r>
              <a:rPr lang="en-US" dirty="0" smtClean="0"/>
              <a:t>Was cheap</a:t>
            </a:r>
          </a:p>
          <a:p>
            <a:r>
              <a:rPr lang="en-US" dirty="0" smtClean="0"/>
              <a:t>BSD</a:t>
            </a:r>
          </a:p>
          <a:p>
            <a:pPr lvl="1"/>
            <a:r>
              <a:rPr lang="en-US" dirty="0" smtClean="0"/>
              <a:t>Berkeley added a lot of functionality including TCP/IP networking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1983 AT&amp;T started selling UNIX</a:t>
            </a:r>
          </a:p>
          <a:p>
            <a:r>
              <a:rPr lang="en-US" dirty="0" smtClean="0"/>
              <a:t>Free and Open-Source Software as a response</a:t>
            </a:r>
          </a:p>
          <a:p>
            <a:pPr lvl="1"/>
            <a:r>
              <a:rPr lang="en-US" dirty="0" smtClean="0"/>
              <a:t>Stallman created Gnu’s Not Unix and Free Software Foundation</a:t>
            </a:r>
          </a:p>
          <a:p>
            <a:pPr lvl="1"/>
            <a:r>
              <a:rPr lang="en-US" dirty="0" smtClean="0"/>
              <a:t>Compilers, editors, assemblers…</a:t>
            </a:r>
          </a:p>
          <a:p>
            <a:r>
              <a:rPr lang="en-US" dirty="0" err="1" smtClean="0"/>
              <a:t>Tanenbaum</a:t>
            </a:r>
            <a:endParaRPr lang="en-US" dirty="0" smtClean="0"/>
          </a:p>
          <a:p>
            <a:pPr lvl="1"/>
            <a:r>
              <a:rPr lang="en-US" dirty="0" smtClean="0"/>
              <a:t>MINIX used GNU tools on 286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6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Linux?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Torvolds</a:t>
            </a:r>
            <a:endParaRPr lang="en-US" dirty="0" smtClean="0"/>
          </a:p>
          <a:p>
            <a:pPr lvl="1"/>
            <a:r>
              <a:rPr lang="en-US" dirty="0" err="1" smtClean="0"/>
              <a:t>Tanenbaum</a:t>
            </a:r>
            <a:r>
              <a:rPr lang="en-US" dirty="0" smtClean="0"/>
              <a:t> not interested in 386 memory management etc.</a:t>
            </a:r>
          </a:p>
          <a:p>
            <a:pPr lvl="2"/>
            <a:r>
              <a:rPr lang="en-US" dirty="0" smtClean="0"/>
              <a:t>Believed x86 was a dead end</a:t>
            </a:r>
          </a:p>
          <a:p>
            <a:pPr lvl="1"/>
            <a:r>
              <a:rPr lang="en-US" dirty="0" smtClean="0"/>
              <a:t>Ported to 386 and beyond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5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Tanenbaum</a:t>
            </a:r>
            <a:r>
              <a:rPr lang="en-US" dirty="0"/>
              <a:t>–Torvalds debate was a debate between Andrew S. </a:t>
            </a:r>
            <a:r>
              <a:rPr lang="en-US" dirty="0" err="1"/>
              <a:t>Tanenbaum</a:t>
            </a:r>
            <a:r>
              <a:rPr lang="en-US" dirty="0"/>
              <a:t> and Linus Torvalds, regarding the Linux kernel and kernel architecture in general. </a:t>
            </a:r>
            <a:r>
              <a:rPr lang="en-US" dirty="0" err="1"/>
              <a:t>Tanenbaum</a:t>
            </a:r>
            <a:r>
              <a:rPr lang="en-US" dirty="0"/>
              <a:t> began the debate in 1992 on the Usenet discussion group </a:t>
            </a:r>
            <a:r>
              <a:rPr lang="en-US" dirty="0" err="1"/>
              <a:t>comp.os.minix</a:t>
            </a:r>
            <a:r>
              <a:rPr lang="en-US" dirty="0"/>
              <a:t>, arguing that microkernels are superior to monolithic kernels and therefore Linux was, even in 1992, obsolete.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6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To Choose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r>
              <a:rPr lang="en-US" dirty="0" smtClean="0"/>
              <a:t>OS X</a:t>
            </a:r>
          </a:p>
          <a:p>
            <a:r>
              <a:rPr lang="en-US" dirty="0" smtClean="0"/>
              <a:t>Linux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IOS</a:t>
            </a:r>
          </a:p>
          <a:p>
            <a:r>
              <a:rPr lang="en-US" dirty="0" smtClean="0"/>
              <a:t>Chrome</a:t>
            </a:r>
          </a:p>
          <a:p>
            <a:r>
              <a:rPr lang="en-US" dirty="0" smtClean="0"/>
              <a:t>And lots of versions of each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originally took a lot of technical ability to install</a:t>
            </a:r>
          </a:p>
          <a:p>
            <a:r>
              <a:rPr lang="en-US" dirty="0" smtClean="0"/>
              <a:t>Different distributions included different software packages during installation</a:t>
            </a:r>
          </a:p>
          <a:p>
            <a:pPr lvl="1"/>
            <a:r>
              <a:rPr lang="en-US" dirty="0" smtClean="0"/>
              <a:t>Red Hat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– Ubuntu, etc.</a:t>
            </a:r>
          </a:p>
          <a:p>
            <a:pPr lvl="1"/>
            <a:r>
              <a:rPr lang="en-US" dirty="0" err="1" smtClean="0"/>
              <a:t>Yggdrasil</a:t>
            </a:r>
            <a:r>
              <a:rPr lang="en-US" dirty="0" smtClean="0"/>
              <a:t>, etc., etc.</a:t>
            </a:r>
          </a:p>
          <a:p>
            <a:r>
              <a:rPr lang="en-US" dirty="0" smtClean="0"/>
              <a:t>Package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64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-365614" r="-365614"/>
          <a:stretch>
            <a:fillRect/>
          </a:stretch>
        </p:blipFill>
        <p:spPr>
          <a:xfrm>
            <a:off x="-240292" y="364601"/>
            <a:ext cx="10133684" cy="5573136"/>
          </a:xfrm>
        </p:spPr>
      </p:pic>
    </p:spTree>
    <p:extLst>
      <p:ext uri="{BB962C8B-B14F-4D97-AF65-F5344CB8AC3E}">
        <p14:creationId xmlns:p14="http://schemas.microsoft.com/office/powerpoint/2010/main" val="1773756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BSD Evolution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CMU created Mach</a:t>
            </a:r>
          </a:p>
          <a:p>
            <a:pPr lvl="1"/>
            <a:r>
              <a:rPr lang="en-US" dirty="0" smtClean="0"/>
              <a:t>Microkernel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and OS X</a:t>
            </a:r>
          </a:p>
          <a:p>
            <a:r>
              <a:rPr lang="en-US" dirty="0" err="1" smtClean="0"/>
              <a:t>NextStep</a:t>
            </a:r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Hurd</a:t>
            </a:r>
            <a:endParaRPr lang="en-US" dirty="0" smtClean="0"/>
          </a:p>
          <a:p>
            <a:r>
              <a:rPr lang="en-US" dirty="0" err="1" smtClean="0"/>
              <a:t>OpenBSD</a:t>
            </a:r>
            <a:r>
              <a:rPr lang="en-US" dirty="0" smtClean="0"/>
              <a:t>, </a:t>
            </a:r>
            <a:r>
              <a:rPr lang="en-US" dirty="0" err="1" smtClean="0"/>
              <a:t>NetBSD</a:t>
            </a:r>
            <a:r>
              <a:rPr lang="en-US" dirty="0" smtClean="0"/>
              <a:t>, FreeBSD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7052-F9E3-DF4C-AF62-29B65AE92FBB}" type="datetime1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them</a:t>
            </a:r>
          </a:p>
          <a:p>
            <a:r>
              <a:rPr lang="en-US" dirty="0" smtClean="0"/>
              <a:t>Converging</a:t>
            </a:r>
          </a:p>
          <a:p>
            <a:r>
              <a:rPr lang="en-US" dirty="0" smtClean="0"/>
              <a:t>Depends on your needs</a:t>
            </a:r>
          </a:p>
          <a:p>
            <a:pPr lvl="1"/>
            <a:r>
              <a:rPr lang="en-US" dirty="0" smtClean="0"/>
              <a:t>Ease of use, lots of graphical elements: OS X</a:t>
            </a:r>
          </a:p>
          <a:p>
            <a:pPr lvl="1"/>
            <a:r>
              <a:rPr lang="en-US" dirty="0" smtClean="0"/>
              <a:t>Business apps: Windows</a:t>
            </a:r>
          </a:p>
          <a:p>
            <a:pPr lvl="1"/>
            <a:r>
              <a:rPr lang="en-US" dirty="0" smtClean="0"/>
              <a:t>Server: Linux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2, 4, 6, 7, 9, 10</a:t>
            </a:r>
          </a:p>
          <a:p>
            <a:r>
              <a:rPr lang="en-US" dirty="0" smtClean="0"/>
              <a:t>Exercise: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computers ran one program</a:t>
            </a:r>
          </a:p>
          <a:p>
            <a:pPr lvl="1"/>
            <a:r>
              <a:rPr lang="en-US" dirty="0" smtClean="0"/>
              <a:t>The program itself had to control all of the hardware all of the time</a:t>
            </a:r>
          </a:p>
          <a:p>
            <a:pPr lvl="1"/>
            <a:r>
              <a:rPr lang="en-US" dirty="0" smtClean="0"/>
              <a:t>Know how much memory, disk, I/O, etc.</a:t>
            </a:r>
          </a:p>
          <a:p>
            <a:r>
              <a:rPr lang="en-US" dirty="0" smtClean="0"/>
              <a:t>There is a lot of commonality between programs</a:t>
            </a:r>
          </a:p>
          <a:p>
            <a:pPr lvl="1"/>
            <a:r>
              <a:rPr lang="en-US" dirty="0" smtClean="0"/>
              <a:t>Create “libraries” to do I/O, scheduling, etc.</a:t>
            </a:r>
          </a:p>
          <a:p>
            <a:pPr lvl="1"/>
            <a:r>
              <a:rPr lang="en-US" dirty="0" smtClean="0"/>
              <a:t>Libraries were on cards and tapes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6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Programmers submitted cards and received printouts</a:t>
            </a:r>
          </a:p>
          <a:p>
            <a:r>
              <a:rPr lang="en-US" dirty="0" smtClean="0"/>
              <a:t>Similar jobs (e.g.: all FORTRAN jobs) were batched together as they all used the same libraries</a:t>
            </a:r>
          </a:p>
          <a:p>
            <a:pPr lvl="1"/>
            <a:r>
              <a:rPr lang="en-US" dirty="0" smtClean="0"/>
              <a:t>Running a number in a row was faster as library could be resident in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</a:p>
          <a:p>
            <a:r>
              <a:rPr lang="en-US" dirty="0" smtClean="0"/>
              <a:t>Single-user OSs</a:t>
            </a:r>
          </a:p>
          <a:p>
            <a:pPr lvl="1"/>
            <a:r>
              <a:rPr lang="en-US" dirty="0" smtClean="0"/>
              <a:t>MS-DOS</a:t>
            </a:r>
          </a:p>
          <a:p>
            <a:r>
              <a:rPr lang="en-US" dirty="0" smtClean="0"/>
              <a:t>Multi-user OSs</a:t>
            </a:r>
          </a:p>
          <a:p>
            <a:pPr lvl="1"/>
            <a:r>
              <a:rPr lang="en-US" dirty="0" smtClean="0"/>
              <a:t>MULTICS, OS360, VM/CMS, VMS, etc.</a:t>
            </a:r>
          </a:p>
          <a:p>
            <a:pPr lvl="1"/>
            <a:r>
              <a:rPr lang="en-US" dirty="0" smtClean="0"/>
              <a:t>“Big iron”</a:t>
            </a:r>
          </a:p>
          <a:p>
            <a:r>
              <a:rPr lang="en-US" dirty="0" smtClean="0"/>
              <a:t>Functionality migrated down to PCs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 </a:t>
            </a:r>
            <a:r>
              <a:rPr lang="en-US" dirty="0"/>
              <a:t>of input and output.</a:t>
            </a:r>
          </a:p>
          <a:p>
            <a:r>
              <a:rPr lang="en-US" dirty="0" smtClean="0"/>
              <a:t>Mechanisms </a:t>
            </a:r>
            <a:r>
              <a:rPr lang="en-US" dirty="0"/>
              <a:t>to check user names and passwords to identify authorized users.</a:t>
            </a:r>
          </a:p>
          <a:p>
            <a:r>
              <a:rPr lang="en-US" dirty="0" smtClean="0"/>
              <a:t>Administration </a:t>
            </a:r>
            <a:r>
              <a:rPr lang="en-US" dirty="0"/>
              <a:t>of a system to allow multiple users to work concurrently.</a:t>
            </a:r>
          </a:p>
          <a:p>
            <a:r>
              <a:rPr lang="en-US" dirty="0" smtClean="0"/>
              <a:t>Allocation </a:t>
            </a:r>
            <a:r>
              <a:rPr lang="en-US" dirty="0"/>
              <a:t>(and </a:t>
            </a:r>
            <a:r>
              <a:rPr lang="en-US" dirty="0" smtClean="0"/>
              <a:t>de-allocation</a:t>
            </a:r>
            <a:r>
              <a:rPr lang="en-US" dirty="0"/>
              <a:t>) of main memory for different users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4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of resources (e.g., files, printers) among several users or machines.</a:t>
            </a:r>
          </a:p>
          <a:p>
            <a:r>
              <a:rPr lang="en-US" dirty="0"/>
              <a:t>Communication among users and machines.</a:t>
            </a:r>
          </a:p>
          <a:p>
            <a:r>
              <a:rPr lang="en-US" dirty="0"/>
              <a:t>Connections to the Internet or a local area network.</a:t>
            </a:r>
          </a:p>
          <a:p>
            <a:r>
              <a:rPr lang="en-US" dirty="0"/>
              <a:t>Mechanisms for protection and security of programs and information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users and their applications</a:t>
            </a:r>
          </a:p>
          <a:p>
            <a:r>
              <a:rPr lang="en-US" dirty="0" smtClean="0"/>
              <a:t>Hide the hardware details</a:t>
            </a:r>
          </a:p>
          <a:p>
            <a:r>
              <a:rPr lang="en-US" dirty="0" smtClean="0"/>
              <a:t>Sometimes a fine line between OS and app</a:t>
            </a:r>
          </a:p>
          <a:p>
            <a:pPr lvl="1"/>
            <a:r>
              <a:rPr lang="en-US" dirty="0" smtClean="0"/>
              <a:t>Which is Internet Explorer?</a:t>
            </a:r>
          </a:p>
          <a:p>
            <a:pPr lvl="1"/>
            <a:r>
              <a:rPr lang="en-US" dirty="0" smtClean="0"/>
              <a:t>Which is Windows Explorer?</a:t>
            </a:r>
          </a:p>
          <a:p>
            <a:pPr lvl="1"/>
            <a:r>
              <a:rPr lang="en-US" dirty="0" smtClean="0"/>
              <a:t>Is Outlook Express and IE inseparable parts of OS?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BB7-F5FA-AC4F-93C1-9403131ECCE6}" type="datetime1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F3E6-9EE9-0245-A229-A992C92CB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02619"/>
      </p:ext>
    </p:extLst>
  </p:cSld>
  <p:clrMapOvr>
    <a:masterClrMapping/>
  </p:clrMapOvr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2616</TotalTime>
  <Words>1363</Words>
  <Application>Microsoft Macintosh PowerPoint</Application>
  <PresentationFormat>On-screen Show (4:3)</PresentationFormat>
  <Paragraphs>294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MSU Denver</vt:lpstr>
      <vt:lpstr>Chapter Five</vt:lpstr>
      <vt:lpstr>Overview</vt:lpstr>
      <vt:lpstr>Lots To Choose From</vt:lpstr>
      <vt:lpstr>Evolution</vt:lpstr>
      <vt:lpstr>Batch</vt:lpstr>
      <vt:lpstr>Evolution</vt:lpstr>
      <vt:lpstr>Common OS Tasks</vt:lpstr>
      <vt:lpstr>Common OS Tasks</vt:lpstr>
      <vt:lpstr>OS Tasks</vt:lpstr>
      <vt:lpstr>OS Tasks</vt:lpstr>
      <vt:lpstr>What Has an OS?</vt:lpstr>
      <vt:lpstr>What Has an OS?</vt:lpstr>
      <vt:lpstr>Emphases</vt:lpstr>
      <vt:lpstr>Convergence</vt:lpstr>
      <vt:lpstr>Multitasking</vt:lpstr>
      <vt:lpstr>Multitasking</vt:lpstr>
      <vt:lpstr>Multitasking</vt:lpstr>
      <vt:lpstr>Book Examples</vt:lpstr>
      <vt:lpstr>Process Coordination</vt:lpstr>
      <vt:lpstr>Process Coordination</vt:lpstr>
      <vt:lpstr>Have You Tried Rebooting?</vt:lpstr>
      <vt:lpstr>Have You Tried Rebooting?</vt:lpstr>
      <vt:lpstr>Why Windows?</vt:lpstr>
      <vt:lpstr>Why Linux?</vt:lpstr>
      <vt:lpstr>Why Linux?</vt:lpstr>
      <vt:lpstr>Why Linux?</vt:lpstr>
      <vt:lpstr>Debate</vt:lpstr>
      <vt:lpstr>Monolithic</vt:lpstr>
      <vt:lpstr>Microkernel</vt:lpstr>
      <vt:lpstr>Distributions</vt:lpstr>
      <vt:lpstr>PowerPoint Presentation</vt:lpstr>
      <vt:lpstr>BSD Evolution</vt:lpstr>
      <vt:lpstr>Which is Best?</vt:lpstr>
      <vt:lpstr>Review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Beaty</dc:creator>
  <cp:lastModifiedBy>Information Technology</cp:lastModifiedBy>
  <cp:revision>64</cp:revision>
  <dcterms:created xsi:type="dcterms:W3CDTF">2015-08-09T16:28:02Z</dcterms:created>
  <dcterms:modified xsi:type="dcterms:W3CDTF">2015-09-02T15:52:02Z</dcterms:modified>
</cp:coreProperties>
</file>