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8" r:id="rId31"/>
    <p:sldId id="285" r:id="rId32"/>
    <p:sldId id="286" r:id="rId33"/>
    <p:sldId id="287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8146B-ADFA-DF44-B228-378083D573DA}" type="datetimeFigureOut">
              <a:rPr lang="en-US" smtClean="0"/>
              <a:t>9/29/15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8CD57-0133-244F-B52C-253F116B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181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5CD01-E5F8-B947-BA8D-4D5016F18998}" type="datetimeFigureOut">
              <a:rPr lang="en-US" smtClean="0"/>
              <a:t>9/29/15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557BC-AC5D-AC48-A3A1-35E50EDAC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59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Cloud_computing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557BC-AC5D-AC48-A3A1-35E50EDAC5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66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/wiki/Peer-to-peer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557BC-AC5D-AC48-A3A1-35E50EDAC53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20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template cover 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105893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10886" y="2983607"/>
            <a:ext cx="5707109" cy="1009561"/>
          </a:xfrm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9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6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8972-F629-F242-BDCA-9DD655A2CAEC}" type="datetime1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007B-A47A-FA4B-983E-397D28951014}" type="datetime1">
              <a:rPr lang="en-US" smtClean="0"/>
              <a:t>9/29/15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FE4A-95DC-1740-91D2-6FC17EB88726}" type="datetime1">
              <a:rPr lang="en-US" smtClean="0"/>
              <a:t>9/29/15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2B59-63F5-D046-BB7D-F8CED31D54E9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5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 descr="powerpoint template second page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t="93074" r="-10087"/>
          <a:stretch/>
        </p:blipFill>
        <p:spPr>
          <a:xfrm>
            <a:off x="-624501" y="6173362"/>
            <a:ext cx="10675614" cy="4614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31814" y="6220175"/>
            <a:ext cx="69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8B603-99DE-3240-84DA-46E59B0DDB61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366" y="62267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6966" y="6220175"/>
            <a:ext cx="659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C75E5-95F0-D943-98F5-2DA45E45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1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How do Computers Share Information so that I can Exchange Materials with Others Using a Computer Network?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88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Domains and workgroups</a:t>
            </a:r>
          </a:p>
          <a:p>
            <a:r>
              <a:rPr lang="en-US" dirty="0" smtClean="0"/>
              <a:t>Domains control users, passwords, file access</a:t>
            </a:r>
          </a:p>
          <a:p>
            <a:r>
              <a:rPr lang="en-US" dirty="0" smtClean="0"/>
              <a:t>Workgroups can be formed of specific users in a domain</a:t>
            </a:r>
          </a:p>
          <a:p>
            <a:r>
              <a:rPr lang="en-US" dirty="0" smtClean="0"/>
              <a:t>Folders and files can be specified as shared</a:t>
            </a:r>
          </a:p>
          <a:p>
            <a:r>
              <a:rPr lang="en-US" dirty="0" smtClean="0"/>
              <a:t>Network discovery finds shared resources</a:t>
            </a:r>
          </a:p>
          <a:p>
            <a:r>
              <a:rPr lang="en-US" dirty="0" smtClean="0"/>
              <a:t>SMB, CIFS, etc.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22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</a:t>
            </a:r>
          </a:p>
          <a:p>
            <a:r>
              <a:rPr lang="en-US" dirty="0" smtClean="0"/>
              <a:t>Bonjour</a:t>
            </a:r>
          </a:p>
          <a:p>
            <a:r>
              <a:rPr lang="en-US" dirty="0" smtClean="0"/>
              <a:t>Can work with Windows sharing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36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NASty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Attached Storage</a:t>
            </a:r>
          </a:p>
          <a:p>
            <a:r>
              <a:rPr lang="en-US" dirty="0" smtClean="0"/>
              <a:t>Machine that only serves files</a:t>
            </a:r>
          </a:p>
          <a:p>
            <a:pPr lvl="1"/>
            <a:r>
              <a:rPr lang="en-US" dirty="0" smtClean="0"/>
              <a:t>Typically doesn’t have user logins, only administrative logins</a:t>
            </a:r>
          </a:p>
          <a:p>
            <a:r>
              <a:rPr lang="en-US" dirty="0" smtClean="0"/>
              <a:t>Single purpose</a:t>
            </a:r>
          </a:p>
          <a:p>
            <a:pPr lvl="1"/>
            <a:r>
              <a:rPr lang="en-US" dirty="0" smtClean="0"/>
              <a:t>Faster</a:t>
            </a:r>
          </a:p>
          <a:p>
            <a:pPr lvl="1"/>
            <a:r>
              <a:rPr lang="en-US" dirty="0" smtClean="0"/>
              <a:t>More reliable</a:t>
            </a:r>
          </a:p>
          <a:p>
            <a:pPr lvl="1"/>
            <a:r>
              <a:rPr lang="en-US" dirty="0" smtClean="0"/>
              <a:t>Works with many different file sharing protocols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55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Port in a Packet 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Servers need to differentiate between different types of requests</a:t>
            </a:r>
          </a:p>
          <a:p>
            <a:pPr lvl="1"/>
            <a:r>
              <a:rPr lang="en-US" dirty="0" smtClean="0"/>
              <a:t>SMB, Bonjour/</a:t>
            </a:r>
            <a:r>
              <a:rPr lang="en-US" dirty="0" err="1" smtClean="0"/>
              <a:t>Appletalk</a:t>
            </a:r>
            <a:r>
              <a:rPr lang="en-US" dirty="0" smtClean="0"/>
              <a:t>, FTP, NFS, etc.</a:t>
            </a:r>
          </a:p>
          <a:p>
            <a:r>
              <a:rPr lang="en-US" dirty="0" smtClean="0"/>
              <a:t>Servers have a constant (IP) address</a:t>
            </a:r>
          </a:p>
          <a:p>
            <a:pPr lvl="1"/>
            <a:r>
              <a:rPr lang="en-US" dirty="0" smtClean="0"/>
              <a:t>Different services reached via different port numbers</a:t>
            </a:r>
          </a:p>
          <a:p>
            <a:pPr lvl="1"/>
            <a:r>
              <a:rPr lang="en-US" dirty="0" smtClean="0"/>
              <a:t>Think telephone extension number</a:t>
            </a:r>
          </a:p>
          <a:p>
            <a:pPr lvl="1"/>
            <a:r>
              <a:rPr lang="en-US" dirty="0" smtClean="0"/>
              <a:t>0 -- 65535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10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20, 21: FTP</a:t>
            </a:r>
          </a:p>
          <a:p>
            <a:r>
              <a:rPr lang="en-US" dirty="0" smtClean="0"/>
              <a:t>22: SSH</a:t>
            </a:r>
          </a:p>
          <a:p>
            <a:r>
              <a:rPr lang="en-US" dirty="0" smtClean="0"/>
              <a:t>23: Telnet</a:t>
            </a:r>
          </a:p>
          <a:p>
            <a:r>
              <a:rPr lang="en-US" dirty="0" smtClean="0"/>
              <a:t>25 SMTP</a:t>
            </a:r>
          </a:p>
          <a:p>
            <a:r>
              <a:rPr lang="en-US" dirty="0" smtClean="0"/>
              <a:t>80: HTTP</a:t>
            </a:r>
          </a:p>
          <a:p>
            <a:r>
              <a:rPr lang="en-US" dirty="0" smtClean="0"/>
              <a:t>443: HTTPS</a:t>
            </a:r>
          </a:p>
          <a:p>
            <a:r>
              <a:rPr lang="en-US" dirty="0"/>
              <a:t>https://</a:t>
            </a:r>
            <a:r>
              <a:rPr lang="en-US" dirty="0" err="1"/>
              <a:t>www.ietf.org</a:t>
            </a:r>
            <a:r>
              <a:rPr lang="en-US" dirty="0"/>
              <a:t>/</a:t>
            </a:r>
            <a:r>
              <a:rPr lang="en-US" dirty="0" err="1"/>
              <a:t>rfc</a:t>
            </a:r>
            <a:r>
              <a:rPr lang="en-US" dirty="0"/>
              <a:t>/rfc1700.txt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1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server can serve a number of different services (protocols)</a:t>
            </a:r>
          </a:p>
          <a:p>
            <a:r>
              <a:rPr lang="en-US" dirty="0" smtClean="0"/>
              <a:t>Client connects to well-known port</a:t>
            </a:r>
          </a:p>
          <a:p>
            <a:pPr lvl="1"/>
            <a:r>
              <a:rPr lang="en-US" dirty="0" smtClean="0"/>
              <a:t>Client has port too, typically high-numbered (&gt;1023)</a:t>
            </a:r>
          </a:p>
          <a:p>
            <a:pPr lvl="1"/>
            <a:r>
              <a:rPr lang="en-US" dirty="0" smtClean="0"/>
              <a:t>Server has to know client port for two-way communication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52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Corporation for Assigned Names and Numbers</a:t>
            </a:r>
          </a:p>
          <a:p>
            <a:pPr lvl="1"/>
            <a:r>
              <a:rPr lang="en-US" dirty="0" smtClean="0"/>
              <a:t>ICANN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99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simplify and generalize the complexities of network software</a:t>
            </a:r>
          </a:p>
          <a:p>
            <a:r>
              <a:rPr lang="en-US" dirty="0" smtClean="0"/>
              <a:t>Open Standards Interconnection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48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1: Physical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Cabling</a:t>
            </a:r>
          </a:p>
          <a:p>
            <a:r>
              <a:rPr lang="en-US" dirty="0"/>
              <a:t>S</a:t>
            </a:r>
            <a:r>
              <a:rPr lang="en-US" dirty="0" smtClean="0"/>
              <a:t>ignaling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01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Layer </a:t>
            </a:r>
            <a:r>
              <a:rPr lang="en-US" dirty="0"/>
              <a:t>2: </a:t>
            </a:r>
            <a:r>
              <a:rPr lang="en-US" dirty="0" smtClean="0"/>
              <a:t>Data </a:t>
            </a:r>
            <a:r>
              <a:rPr lang="en-US" dirty="0"/>
              <a:t>L</a:t>
            </a:r>
            <a:r>
              <a:rPr lang="en-US" dirty="0" smtClean="0"/>
              <a:t>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Frames</a:t>
            </a:r>
            <a:endParaRPr lang="en-US" dirty="0"/>
          </a:p>
          <a:p>
            <a:r>
              <a:rPr lang="en-US" dirty="0"/>
              <a:t>Communication between connected </a:t>
            </a:r>
            <a:r>
              <a:rPr lang="en-US" dirty="0" smtClean="0"/>
              <a:t>machines</a:t>
            </a:r>
          </a:p>
          <a:p>
            <a:pPr lvl="1"/>
            <a:r>
              <a:rPr lang="en-US" dirty="0" smtClean="0"/>
              <a:t>LAN</a:t>
            </a:r>
            <a:endParaRPr lang="en-US" dirty="0"/>
          </a:p>
          <a:p>
            <a:r>
              <a:rPr lang="en-US" dirty="0" smtClean="0"/>
              <a:t>Start and end symbols</a:t>
            </a:r>
          </a:p>
          <a:p>
            <a:r>
              <a:rPr lang="en-US" dirty="0" smtClean="0"/>
              <a:t>Error detection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1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Connected to central server</a:t>
            </a:r>
          </a:p>
          <a:p>
            <a:pPr lvl="1"/>
            <a:r>
              <a:rPr lang="en-US" dirty="0" smtClean="0"/>
              <a:t>Printers</a:t>
            </a:r>
          </a:p>
          <a:p>
            <a:pPr lvl="1"/>
            <a:r>
              <a:rPr lang="en-US" dirty="0" smtClean="0"/>
              <a:t>File storage and sharing</a:t>
            </a:r>
          </a:p>
          <a:p>
            <a:pPr lvl="1"/>
            <a:r>
              <a:rPr lang="en-US" dirty="0" smtClean="0"/>
              <a:t>Used terminals to connect</a:t>
            </a:r>
          </a:p>
          <a:p>
            <a:r>
              <a:rPr lang="en-US" dirty="0" smtClean="0"/>
              <a:t>Could use any connected machine</a:t>
            </a:r>
          </a:p>
          <a:p>
            <a:pPr lvl="1"/>
            <a:r>
              <a:rPr lang="en-US" dirty="0" smtClean="0"/>
              <a:t>All became equivalent</a:t>
            </a:r>
          </a:p>
          <a:p>
            <a:pPr lvl="1"/>
            <a:r>
              <a:rPr lang="en-US" dirty="0" smtClean="0"/>
              <a:t>Files became independent of specific computer</a:t>
            </a:r>
          </a:p>
          <a:p>
            <a:pPr lvl="1"/>
            <a:r>
              <a:rPr lang="en-US" dirty="0" smtClean="0"/>
              <a:t>Use logical location, not physical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5E67-554E-4845-A9FC-0C83FC55F8C1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20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3: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data between LANs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Internet Protocol</a:t>
            </a:r>
          </a:p>
          <a:p>
            <a:r>
              <a:rPr lang="en-US" dirty="0"/>
              <a:t>Packets</a:t>
            </a:r>
          </a:p>
          <a:p>
            <a:r>
              <a:rPr lang="en-US" dirty="0" smtClean="0"/>
              <a:t>Each routed independently</a:t>
            </a:r>
          </a:p>
          <a:p>
            <a:pPr lvl="1"/>
            <a:r>
              <a:rPr lang="en-US" dirty="0" smtClean="0"/>
              <a:t>Aids in resiliency</a:t>
            </a:r>
          </a:p>
          <a:p>
            <a:pPr lvl="1"/>
            <a:r>
              <a:rPr lang="en-US" dirty="0" smtClean="0"/>
              <a:t>Multiple routes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99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4: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into packets</a:t>
            </a:r>
          </a:p>
          <a:p>
            <a:r>
              <a:rPr lang="en-US" dirty="0" smtClean="0"/>
              <a:t>Two general types</a:t>
            </a:r>
          </a:p>
          <a:p>
            <a:pPr lvl="1"/>
            <a:r>
              <a:rPr lang="en-US" dirty="0" smtClean="0"/>
              <a:t>Connection-oriented</a:t>
            </a:r>
          </a:p>
          <a:p>
            <a:pPr lvl="1"/>
            <a:r>
              <a:rPr lang="en-US" dirty="0" smtClean="0"/>
              <a:t>Connectionless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0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Oriented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Packets are checked for arrival</a:t>
            </a:r>
          </a:p>
          <a:p>
            <a:pPr lvl="1"/>
            <a:r>
              <a:rPr lang="en-US" dirty="0" smtClean="0"/>
              <a:t>If no acknowledgement, retry</a:t>
            </a:r>
          </a:p>
          <a:p>
            <a:pPr lvl="1"/>
            <a:r>
              <a:rPr lang="en-US" dirty="0" smtClean="0"/>
              <a:t>If no acknowledgement in a certain amount of time, notify application of failure</a:t>
            </a:r>
          </a:p>
          <a:p>
            <a:r>
              <a:rPr lang="en-US" dirty="0" smtClean="0"/>
              <a:t>Metaphor: telephone</a:t>
            </a:r>
          </a:p>
          <a:p>
            <a:r>
              <a:rPr lang="en-US" dirty="0" smtClean="0"/>
              <a:t>Transmission Control Protocol (TCP)</a:t>
            </a:r>
          </a:p>
          <a:p>
            <a:r>
              <a:rPr lang="en-US" dirty="0" smtClean="0"/>
              <a:t>Most familiar protocols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67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sent, but not checked for receipt</a:t>
            </a:r>
          </a:p>
          <a:p>
            <a:pPr lvl="1"/>
            <a:r>
              <a:rPr lang="en-US" dirty="0" smtClean="0"/>
              <a:t>Useful for non-essential or real-time messages</a:t>
            </a:r>
          </a:p>
          <a:p>
            <a:pPr lvl="1"/>
            <a:r>
              <a:rPr lang="en-US" dirty="0" smtClean="0"/>
              <a:t>Less overhead</a:t>
            </a:r>
          </a:p>
          <a:p>
            <a:r>
              <a:rPr lang="en-US" dirty="0" smtClean="0"/>
              <a:t>User Datagram Protocol (UDP)</a:t>
            </a:r>
          </a:p>
          <a:p>
            <a:r>
              <a:rPr lang="en-US" dirty="0" smtClean="0"/>
              <a:t>Domain Name System</a:t>
            </a:r>
          </a:p>
          <a:p>
            <a:r>
              <a:rPr lang="en-US" dirty="0" smtClean="0"/>
              <a:t>Simple Network Management Protocol</a:t>
            </a:r>
          </a:p>
          <a:p>
            <a:r>
              <a:rPr lang="en-US" dirty="0" smtClean="0"/>
              <a:t>Streaming audio and video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0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5, 6,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</a:p>
          <a:p>
            <a:pPr lvl="1"/>
            <a:r>
              <a:rPr lang="en-US" dirty="0" smtClean="0"/>
              <a:t>Check pointing, rollback, etc.</a:t>
            </a:r>
          </a:p>
          <a:p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How the data look</a:t>
            </a:r>
          </a:p>
          <a:p>
            <a:pPr lvl="1"/>
            <a:r>
              <a:rPr lang="en-US" dirty="0" smtClean="0"/>
              <a:t>ASCII, compression, etc.</a:t>
            </a:r>
          </a:p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How the user interacts</a:t>
            </a:r>
          </a:p>
          <a:p>
            <a:pPr lvl="1"/>
            <a:r>
              <a:rPr lang="en-US" dirty="0" smtClean="0"/>
              <a:t>5 and 6 not present in TCP/IP, merged into 7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6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from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of data are dynamic</a:t>
            </a:r>
          </a:p>
          <a:p>
            <a:pPr lvl="1"/>
            <a:r>
              <a:rPr lang="en-US" dirty="0" smtClean="0"/>
              <a:t>News, weather, etc.</a:t>
            </a:r>
          </a:p>
          <a:p>
            <a:r>
              <a:rPr lang="en-US" dirty="0" smtClean="0"/>
              <a:t>Pull versus push</a:t>
            </a:r>
          </a:p>
          <a:p>
            <a:r>
              <a:rPr lang="en-US" dirty="0" smtClean="0"/>
              <a:t>Pull</a:t>
            </a:r>
          </a:p>
          <a:p>
            <a:pPr lvl="1"/>
            <a:r>
              <a:rPr lang="en-US" dirty="0" smtClean="0"/>
              <a:t>Really Simple Syndication (RSS)</a:t>
            </a:r>
          </a:p>
          <a:p>
            <a:pPr lvl="1"/>
            <a:r>
              <a:rPr lang="en-US" dirty="0" smtClean="0"/>
              <a:t>Atom</a:t>
            </a:r>
          </a:p>
          <a:p>
            <a:r>
              <a:rPr lang="en-US" dirty="0" err="1" smtClean="0"/>
              <a:t>eXtensible</a:t>
            </a:r>
            <a:r>
              <a:rPr lang="en-US" dirty="0" smtClean="0"/>
              <a:t> Markup Language (XML)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7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from the Web</a:t>
            </a:r>
            <a:endParaRPr lang="en-US" dirty="0"/>
          </a:p>
        </p:txBody>
      </p:sp>
      <p:pic>
        <p:nvPicPr>
          <p:cNvPr id="7" name="Content Placeholder 6" descr="256px-Rss-feed.sv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93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from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reader or aggregator</a:t>
            </a:r>
          </a:p>
          <a:p>
            <a:r>
              <a:rPr lang="en-US" dirty="0" smtClean="0"/>
              <a:t>Checks for you and presents new information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57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 </a:t>
            </a:r>
            <a:r>
              <a:rPr lang="en-US" dirty="0"/>
              <a:t>model for enabling ubiquitous, convenient, on-demand access to a shared pool of configurable computing </a:t>
            </a:r>
            <a:r>
              <a:rPr lang="en-US" dirty="0" smtClean="0"/>
              <a:t>resources”</a:t>
            </a:r>
          </a:p>
          <a:p>
            <a:r>
              <a:rPr lang="en-US" dirty="0" smtClean="0"/>
              <a:t>An evolution of using other organization’s resources</a:t>
            </a:r>
          </a:p>
          <a:p>
            <a:r>
              <a:rPr lang="en-US" dirty="0" smtClean="0"/>
              <a:t>E.g.: Amazon built out resources for Christmas but doesn’t need the capacity all the time</a:t>
            </a:r>
          </a:p>
          <a:p>
            <a:pPr lvl="1"/>
            <a:r>
              <a:rPr lang="en-US" dirty="0" smtClean="0"/>
              <a:t>Elastic computing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5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Europe is busy when the US is asleep</a:t>
            </a:r>
          </a:p>
          <a:p>
            <a:r>
              <a:rPr lang="en-US" dirty="0" smtClean="0"/>
              <a:t>Pay as you go</a:t>
            </a:r>
          </a:p>
          <a:p>
            <a:pPr lvl="1"/>
            <a:r>
              <a:rPr lang="en-US" dirty="0" smtClean="0"/>
              <a:t>No need to buy and depreciate hardware locally</a:t>
            </a:r>
          </a:p>
          <a:p>
            <a:r>
              <a:rPr lang="en-US" dirty="0" smtClean="0"/>
              <a:t>Hardware virtualized</a:t>
            </a:r>
          </a:p>
          <a:p>
            <a:pPr lvl="1"/>
            <a:r>
              <a:rPr lang="en-US" dirty="0" smtClean="0"/>
              <a:t>Many operating system instances running on one machine</a:t>
            </a:r>
          </a:p>
          <a:p>
            <a:r>
              <a:rPr lang="en-US" dirty="0" smtClean="0"/>
              <a:t>Enough capacity to have remote machine behave as if local (everywhere)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Transfer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early way (1971) to share files widely</a:t>
            </a:r>
          </a:p>
          <a:p>
            <a:pPr lvl="1"/>
            <a:r>
              <a:rPr lang="en-US" dirty="0" smtClean="0"/>
              <a:t>Centralized</a:t>
            </a:r>
          </a:p>
          <a:p>
            <a:pPr lvl="1"/>
            <a:r>
              <a:rPr lang="en-US" dirty="0" smtClean="0"/>
              <a:t>Authenticated or anonymous</a:t>
            </a:r>
          </a:p>
          <a:p>
            <a:pPr lvl="1"/>
            <a:r>
              <a:rPr lang="en-US" dirty="0" smtClean="0"/>
              <a:t>Log in, get/put files, log out</a:t>
            </a:r>
          </a:p>
          <a:p>
            <a:pPr lvl="1"/>
            <a:r>
              <a:rPr lang="en-US" dirty="0" smtClean="0"/>
              <a:t>Client/server</a:t>
            </a:r>
          </a:p>
          <a:p>
            <a:r>
              <a:rPr lang="en-US" dirty="0" smtClean="0"/>
              <a:t>Username, password, and files transmitted in the clear</a:t>
            </a:r>
          </a:p>
          <a:p>
            <a:pPr lvl="1"/>
            <a:r>
              <a:rPr lang="en-US" dirty="0" smtClean="0"/>
              <a:t>SFTP adds encryption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86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7" name="Content Placeholder 6" descr="662px-Cloud_computing.sv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263" r="-32263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65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Providers</a:t>
            </a:r>
          </a:p>
          <a:p>
            <a:pPr lvl="1"/>
            <a:r>
              <a:rPr lang="en-US" dirty="0" smtClean="0"/>
              <a:t>Amazon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r>
              <a:rPr lang="en-US" dirty="0" smtClean="0"/>
              <a:t>Microsoft Azure</a:t>
            </a:r>
          </a:p>
          <a:p>
            <a:pPr lvl="1"/>
            <a:r>
              <a:rPr lang="en-US" dirty="0" smtClean="0"/>
              <a:t>Rackspace</a:t>
            </a:r>
          </a:p>
          <a:p>
            <a:pPr lvl="1"/>
            <a:r>
              <a:rPr lang="en-US" dirty="0" err="1" smtClean="0"/>
              <a:t>Dropbox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28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On-demand self-</a:t>
            </a:r>
            <a:r>
              <a:rPr lang="en-US" dirty="0" smtClean="0"/>
              <a:t>service</a:t>
            </a:r>
          </a:p>
          <a:p>
            <a:r>
              <a:rPr lang="en-US" dirty="0"/>
              <a:t>Broad network </a:t>
            </a:r>
            <a:r>
              <a:rPr lang="en-US" dirty="0" smtClean="0"/>
              <a:t>access</a:t>
            </a:r>
          </a:p>
          <a:p>
            <a:r>
              <a:rPr lang="en-US" dirty="0"/>
              <a:t>Resource </a:t>
            </a:r>
            <a:r>
              <a:rPr lang="en-US" dirty="0" smtClean="0"/>
              <a:t>pooling</a:t>
            </a:r>
          </a:p>
          <a:p>
            <a:r>
              <a:rPr lang="en-US" dirty="0"/>
              <a:t>Rapid </a:t>
            </a:r>
            <a:r>
              <a:rPr lang="en-US" dirty="0" smtClean="0"/>
              <a:t>elasticity</a:t>
            </a:r>
          </a:p>
          <a:p>
            <a:r>
              <a:rPr lang="en-US" dirty="0"/>
              <a:t>Measured service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16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Infrastructure as a service (</a:t>
            </a:r>
            <a:r>
              <a:rPr lang="en-US" dirty="0" err="1"/>
              <a:t>IaaS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Visible hardware resources</a:t>
            </a:r>
          </a:p>
          <a:p>
            <a:r>
              <a:rPr lang="en-US" dirty="0"/>
              <a:t>Platform as a service (</a:t>
            </a:r>
            <a:r>
              <a:rPr lang="en-US" dirty="0" err="1"/>
              <a:t>PaaS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OS, programming language, DB,  added to service</a:t>
            </a:r>
          </a:p>
          <a:p>
            <a:pPr lvl="1"/>
            <a:r>
              <a:rPr lang="en-US" dirty="0" smtClean="0"/>
              <a:t>Automatic scaling</a:t>
            </a:r>
          </a:p>
          <a:p>
            <a:r>
              <a:rPr lang="en-US" dirty="0"/>
              <a:t>Software as a service (</a:t>
            </a:r>
            <a:r>
              <a:rPr lang="en-US" dirty="0" err="1"/>
              <a:t>SaaS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Users only see application</a:t>
            </a:r>
          </a:p>
          <a:p>
            <a:pPr lvl="1"/>
            <a:r>
              <a:rPr lang="en-US" dirty="0" err="1" smtClean="0"/>
              <a:t>WordPress</a:t>
            </a:r>
            <a:r>
              <a:rPr lang="en-US" dirty="0" smtClean="0"/>
              <a:t> etc.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75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</a:t>
            </a:r>
            <a:endParaRPr lang="en-US" dirty="0"/>
          </a:p>
        </p:txBody>
      </p:sp>
      <p:pic>
        <p:nvPicPr>
          <p:cNvPr id="7" name="Content Placeholder 6" descr="Cloud_computing_layer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123" r="-34123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96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</a:t>
            </a:r>
          </a:p>
          <a:p>
            <a:pPr lvl="1"/>
            <a:r>
              <a:rPr lang="en-US" dirty="0" smtClean="0"/>
              <a:t>All resources only visible within organization</a:t>
            </a:r>
          </a:p>
          <a:p>
            <a:pPr lvl="1"/>
            <a:r>
              <a:rPr lang="en-US" dirty="0" smtClean="0"/>
              <a:t>Hosted inside or out</a:t>
            </a:r>
          </a:p>
          <a:p>
            <a:pPr lvl="1"/>
            <a:r>
              <a:rPr lang="en-US" dirty="0" smtClean="0"/>
              <a:t>If out, VPN used to connect</a:t>
            </a:r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All resources visible everywhere</a:t>
            </a:r>
          </a:p>
          <a:p>
            <a:r>
              <a:rPr lang="en-US" dirty="0" smtClean="0"/>
              <a:t>Hybrid</a:t>
            </a:r>
          </a:p>
          <a:p>
            <a:pPr lvl="1"/>
            <a:r>
              <a:rPr lang="en-US" dirty="0" smtClean="0"/>
              <a:t>Some private, some public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15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Gartner Hype Cycle</a:t>
            </a:r>
            <a:endParaRPr lang="en-US" dirty="0"/>
          </a:p>
        </p:txBody>
      </p:sp>
      <p:pic>
        <p:nvPicPr>
          <p:cNvPr id="7" name="Content Placeholder 6" descr="559px-Gartner_Hype_Cycle.sv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38" r="-9038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62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Decentralized computing, networking, storage</a:t>
            </a:r>
          </a:p>
          <a:p>
            <a:r>
              <a:rPr lang="en-US" dirty="0" smtClean="0"/>
              <a:t>Each client is also a server</a:t>
            </a:r>
          </a:p>
          <a:p>
            <a:r>
              <a:rPr lang="en-US" dirty="0" smtClean="0"/>
              <a:t>“Computing </a:t>
            </a:r>
            <a:r>
              <a:rPr lang="en-US" dirty="0"/>
              <a:t>or networking is a distributed application architecture that partitions tasks or work loads between </a:t>
            </a:r>
            <a:r>
              <a:rPr lang="en-US" dirty="0" smtClean="0"/>
              <a:t>peers”</a:t>
            </a:r>
          </a:p>
          <a:p>
            <a:r>
              <a:rPr lang="en-US" dirty="0" smtClean="0"/>
              <a:t>Peers allow a certain amount of their resources available to others</a:t>
            </a:r>
          </a:p>
          <a:p>
            <a:pPr lvl="1"/>
            <a:r>
              <a:rPr lang="en-US" dirty="0" smtClean="0"/>
              <a:t>And vice versa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328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vision of web was more P2P</a:t>
            </a:r>
          </a:p>
          <a:p>
            <a:pPr lvl="1"/>
            <a:r>
              <a:rPr lang="en-US" dirty="0" smtClean="0"/>
              <a:t>Everyone contributed</a:t>
            </a:r>
          </a:p>
          <a:p>
            <a:r>
              <a:rPr lang="en-US" dirty="0" smtClean="0"/>
              <a:t>Napster early example</a:t>
            </a:r>
          </a:p>
          <a:p>
            <a:pPr lvl="1"/>
            <a:r>
              <a:rPr lang="en-US" dirty="0" smtClean="0"/>
              <a:t>Centralized DB of songs</a:t>
            </a:r>
          </a:p>
          <a:p>
            <a:pPr lvl="1"/>
            <a:r>
              <a:rPr lang="en-US" dirty="0" smtClean="0"/>
              <a:t>Refers requesters to other nodes that contain songs</a:t>
            </a:r>
          </a:p>
          <a:p>
            <a:pPr lvl="1"/>
            <a:r>
              <a:rPr lang="en-US" dirty="0" smtClean="0"/>
              <a:t>Song weren’t supposed to be stored centrally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90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Pure P2P</a:t>
            </a:r>
          </a:p>
          <a:p>
            <a:pPr lvl="1"/>
            <a:r>
              <a:rPr lang="en-US" dirty="0" smtClean="0"/>
              <a:t>Nothing centralized</a:t>
            </a:r>
          </a:p>
          <a:p>
            <a:pPr lvl="1"/>
            <a:r>
              <a:rPr lang="en-US" dirty="0" smtClean="0"/>
              <a:t>All information distributed</a:t>
            </a:r>
          </a:p>
          <a:p>
            <a:pPr lvl="1"/>
            <a:r>
              <a:rPr lang="en-US" dirty="0" smtClean="0"/>
              <a:t>Gnutella, </a:t>
            </a:r>
            <a:r>
              <a:rPr lang="en-US" dirty="0" err="1" smtClean="0"/>
              <a:t>Kazaa</a:t>
            </a:r>
            <a:endParaRPr lang="en-US" dirty="0" smtClean="0"/>
          </a:p>
          <a:p>
            <a:r>
              <a:rPr lang="en-US" dirty="0" smtClean="0"/>
              <a:t>Structured</a:t>
            </a:r>
          </a:p>
          <a:p>
            <a:pPr lvl="1"/>
            <a:r>
              <a:rPr lang="en-US" dirty="0" smtClean="0"/>
              <a:t>Certain machines keep track of information (trackers)</a:t>
            </a:r>
          </a:p>
          <a:p>
            <a:pPr lvl="1"/>
            <a:r>
              <a:rPr lang="en-US" dirty="0" err="1" smtClean="0"/>
              <a:t>BitTorrent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4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File Access</a:t>
            </a:r>
            <a:endParaRPr lang="en-US" dirty="0"/>
          </a:p>
        </p:txBody>
      </p:sp>
      <p:pic>
        <p:nvPicPr>
          <p:cNvPr id="8" name="Content Placeholder 7" descr="Screen Shot 2015-09-27 at 10.09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27" b="-1827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55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resilient to node loss</a:t>
            </a:r>
          </a:p>
          <a:p>
            <a:r>
              <a:rPr lang="en-US" dirty="0" smtClean="0"/>
              <a:t>Used to distribute Linux distributions</a:t>
            </a:r>
          </a:p>
          <a:p>
            <a:r>
              <a:rPr lang="en-US" dirty="0" smtClean="0"/>
              <a:t>And of course a lot of copyrighted data</a:t>
            </a:r>
          </a:p>
          <a:p>
            <a:r>
              <a:rPr lang="en-US" dirty="0" smtClean="0"/>
              <a:t>Part of the network neutrality issue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14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Questions: 2, 3, 8</a:t>
            </a:r>
          </a:p>
          <a:p>
            <a:r>
              <a:rPr lang="en-US" smtClean="0"/>
              <a:t>Exercises: 2, 3, 4, 5, 10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8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File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appears to be on the local computer</a:t>
            </a:r>
          </a:p>
          <a:p>
            <a:r>
              <a:rPr lang="en-US" dirty="0" smtClean="0"/>
              <a:t>Any number of computers can read</a:t>
            </a:r>
          </a:p>
          <a:p>
            <a:r>
              <a:rPr lang="en-US" dirty="0" smtClean="0"/>
              <a:t>If one writes, coherence lost</a:t>
            </a:r>
          </a:p>
          <a:p>
            <a:pPr lvl="1"/>
            <a:r>
              <a:rPr lang="en-US" dirty="0" smtClean="0"/>
              <a:t>Now readers don’t have up to date information</a:t>
            </a:r>
          </a:p>
          <a:p>
            <a:r>
              <a:rPr lang="en-US" dirty="0" smtClean="0"/>
              <a:t>If more than one writes, chaos</a:t>
            </a:r>
          </a:p>
          <a:p>
            <a:pPr lvl="1"/>
            <a:r>
              <a:rPr lang="en-US" dirty="0" smtClean="0"/>
              <a:t>Which writes take precedence?</a:t>
            </a:r>
          </a:p>
          <a:p>
            <a:pPr lvl="1"/>
            <a:r>
              <a:rPr lang="en-US" dirty="0" smtClean="0"/>
              <a:t>What if two people change same information?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97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through: update when change made</a:t>
            </a:r>
          </a:p>
          <a:p>
            <a:pPr lvl="1"/>
            <a:r>
              <a:rPr lang="en-US" dirty="0" smtClean="0"/>
              <a:t>Continuous traffic</a:t>
            </a:r>
          </a:p>
          <a:p>
            <a:r>
              <a:rPr lang="en-US" dirty="0" smtClean="0"/>
              <a:t>Write on</a:t>
            </a:r>
            <a:r>
              <a:rPr lang="en-US" dirty="0"/>
              <a:t> </a:t>
            </a:r>
            <a:r>
              <a:rPr lang="en-US" dirty="0" smtClean="0"/>
              <a:t>close: don’t write until application closes</a:t>
            </a:r>
          </a:p>
          <a:p>
            <a:r>
              <a:rPr lang="en-US" dirty="0" smtClean="0"/>
              <a:t>Delayed write: batch changes for a certain amount of time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31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initiated update</a:t>
            </a:r>
          </a:p>
          <a:p>
            <a:pPr lvl="1"/>
            <a:r>
              <a:rPr lang="en-US" dirty="0" smtClean="0"/>
              <a:t>Client requests updates when user asks or app decides</a:t>
            </a:r>
          </a:p>
          <a:p>
            <a:r>
              <a:rPr lang="en-US" dirty="0" smtClean="0"/>
              <a:t>Server initiated</a:t>
            </a:r>
          </a:p>
          <a:p>
            <a:pPr lvl="1"/>
            <a:r>
              <a:rPr lang="en-US" dirty="0" smtClean="0"/>
              <a:t>Server keeps track of clients and pushes new information</a:t>
            </a:r>
          </a:p>
          <a:p>
            <a:pPr lvl="1"/>
            <a:r>
              <a:rPr lang="en-US" dirty="0" smtClean="0"/>
              <a:t>Still have concurrent update problem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22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Humans can coordinate</a:t>
            </a:r>
          </a:p>
          <a:p>
            <a:pPr lvl="1"/>
            <a:r>
              <a:rPr lang="en-US" dirty="0" smtClean="0"/>
              <a:t>Edit only certain parts of file</a:t>
            </a:r>
          </a:p>
          <a:p>
            <a:r>
              <a:rPr lang="en-US" dirty="0" smtClean="0"/>
              <a:t>Server can create locks</a:t>
            </a:r>
          </a:p>
          <a:p>
            <a:pPr lvl="1"/>
            <a:r>
              <a:rPr lang="en-US" dirty="0" smtClean="0"/>
              <a:t>On a while file so that only one person can edit</a:t>
            </a:r>
          </a:p>
          <a:p>
            <a:pPr lvl="1"/>
            <a:r>
              <a:rPr lang="en-US" dirty="0" smtClean="0"/>
              <a:t>On part of a file (equivalently DB)</a:t>
            </a:r>
          </a:p>
          <a:p>
            <a:r>
              <a:rPr lang="en-US" dirty="0" smtClean="0"/>
              <a:t>Users can specify if they are only reading</a:t>
            </a:r>
          </a:p>
          <a:p>
            <a:pPr lvl="1"/>
            <a:r>
              <a:rPr lang="en-US" dirty="0" smtClean="0"/>
              <a:t>Or what they want to modify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48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days, web applications allow multiple people to modify at the same time</a:t>
            </a:r>
          </a:p>
          <a:p>
            <a:pPr lvl="1"/>
            <a:r>
              <a:rPr lang="en-US" dirty="0" smtClean="0"/>
              <a:t>All users see other users’ modifications</a:t>
            </a:r>
          </a:p>
          <a:p>
            <a:pPr lvl="1"/>
            <a:r>
              <a:rPr lang="en-US" dirty="0" smtClean="0"/>
              <a:t>Strong revision control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A48C-9099-6048-AFC9-2EAF71CC6203}" type="datetime1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5E5-95F0-D943-98F5-2DA45E45B7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62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SU Den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MSU Denver.potx</Template>
  <TotalTime>2207</TotalTime>
  <Words>1396</Words>
  <Application>Microsoft Macintosh PowerPoint</Application>
  <PresentationFormat>On-screen Show (4:3)</PresentationFormat>
  <Paragraphs>353</Paragraphs>
  <Slides>41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MSU Denver</vt:lpstr>
      <vt:lpstr>Chapter Ten</vt:lpstr>
      <vt:lpstr>Initially</vt:lpstr>
      <vt:lpstr>File Transfer Protocol</vt:lpstr>
      <vt:lpstr>Remote File Access</vt:lpstr>
      <vt:lpstr>Remote File Access</vt:lpstr>
      <vt:lpstr>Shared Files</vt:lpstr>
      <vt:lpstr>Coherence</vt:lpstr>
      <vt:lpstr>Concurrent Updates</vt:lpstr>
      <vt:lpstr>Concurrent Updates</vt:lpstr>
      <vt:lpstr>Windows</vt:lpstr>
      <vt:lpstr>OS X</vt:lpstr>
      <vt:lpstr>NASty</vt:lpstr>
      <vt:lpstr>Any Port in a Packet Storm</vt:lpstr>
      <vt:lpstr>Ports</vt:lpstr>
      <vt:lpstr>Ports</vt:lpstr>
      <vt:lpstr>Port Assignment</vt:lpstr>
      <vt:lpstr>Layers</vt:lpstr>
      <vt:lpstr>Layer 1: Physical</vt:lpstr>
      <vt:lpstr>Layer 2: Data Link</vt:lpstr>
      <vt:lpstr>Layer 3: Network</vt:lpstr>
      <vt:lpstr>Layer 4: Transport</vt:lpstr>
      <vt:lpstr>Connection Oriented</vt:lpstr>
      <vt:lpstr>Connectionless</vt:lpstr>
      <vt:lpstr>Layers 5, 6, 7</vt:lpstr>
      <vt:lpstr>Updates from the Web</vt:lpstr>
      <vt:lpstr>Updates from the Web</vt:lpstr>
      <vt:lpstr>Updates from the Web</vt:lpstr>
      <vt:lpstr>Cloud Computing</vt:lpstr>
      <vt:lpstr>Cloud Computing</vt:lpstr>
      <vt:lpstr>Diagram</vt:lpstr>
      <vt:lpstr>Cloud Computing</vt:lpstr>
      <vt:lpstr>NIST</vt:lpstr>
      <vt:lpstr>Types of Services</vt:lpstr>
      <vt:lpstr>Layers</vt:lpstr>
      <vt:lpstr>Visibility</vt:lpstr>
      <vt:lpstr>Gartner Hype Cycle</vt:lpstr>
      <vt:lpstr>Peer to Peer</vt:lpstr>
      <vt:lpstr>P2P</vt:lpstr>
      <vt:lpstr>P2P</vt:lpstr>
      <vt:lpstr>P2P</vt:lpstr>
      <vt:lpstr>Review</vt:lpstr>
    </vt:vector>
  </TitlesOfParts>
  <Company>Metropolitan State University of Denver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Ten</dc:title>
  <dc:creator>Information Technology</dc:creator>
  <cp:lastModifiedBy>Information Technology</cp:lastModifiedBy>
  <cp:revision>21</cp:revision>
  <dcterms:created xsi:type="dcterms:W3CDTF">2015-09-28T03:58:17Z</dcterms:created>
  <dcterms:modified xsi:type="dcterms:W3CDTF">2015-09-30T03:19:22Z</dcterms:modified>
</cp:coreProperties>
</file>