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256" r:id="rId2"/>
    <p:sldId id="260" r:id="rId3"/>
    <p:sldId id="261" r:id="rId4"/>
    <p:sldId id="27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2" r:id="rId14"/>
    <p:sldId id="273" r:id="rId15"/>
    <p:sldId id="278" r:id="rId16"/>
    <p:sldId id="279" r:id="rId17"/>
    <p:sldId id="280" r:id="rId18"/>
    <p:sldId id="312" r:id="rId19"/>
    <p:sldId id="258" r:id="rId20"/>
    <p:sldId id="257" r:id="rId21"/>
    <p:sldId id="259" r:id="rId22"/>
    <p:sldId id="272" r:id="rId23"/>
    <p:sldId id="274" r:id="rId24"/>
    <p:sldId id="275" r:id="rId25"/>
    <p:sldId id="281" r:id="rId26"/>
    <p:sldId id="282" r:id="rId27"/>
    <p:sldId id="276" r:id="rId28"/>
    <p:sldId id="277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7" r:id="rId52"/>
    <p:sldId id="305" r:id="rId53"/>
    <p:sldId id="306" r:id="rId54"/>
    <p:sldId id="308" r:id="rId55"/>
    <p:sldId id="309" r:id="rId56"/>
    <p:sldId id="310" r:id="rId57"/>
    <p:sldId id="311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4FCBC-A7EA-AF41-8840-7EDD4891B2B2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743C5-32E6-FF4A-B1CF-0FFF353FA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09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CAE04-5052-BD4E-8B70-4C8AF6F8810C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CFFB5-33D1-8E41-BB61-84F397E8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69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xkcd.com</a:t>
            </a:r>
            <a:r>
              <a:rPr lang="en-US" dirty="0" smtClean="0"/>
              <a:t>/936/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CFFB5-33D1-8E41-BB61-84F397E8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CFFB5-33D1-8E41-BB61-84F397E824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4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Letter_frequency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CFFB5-33D1-8E41-BB61-84F397E82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norvig.com</a:t>
            </a:r>
            <a:r>
              <a:rPr lang="en-US" dirty="0" smtClean="0"/>
              <a:t>/</a:t>
            </a:r>
            <a:r>
              <a:rPr lang="en-US" dirty="0" err="1" smtClean="0"/>
              <a:t>mayzner.html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CFFB5-33D1-8E41-BB61-84F397E824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9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Transport_Layer_Security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CFFB5-33D1-8E41-BB61-84F397E8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B49-D90C-0347-9A0B-3236574A0804}" type="datetime1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BAF2-CF59-2C4D-B4A1-D3665C60A364}" type="datetime1">
              <a:rPr lang="en-US" smtClean="0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CB4E-4D70-EB41-937C-9862BE8F2463}" type="datetime1">
              <a:rPr lang="en-US" smtClean="0"/>
              <a:t>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5ED-6CC4-934F-9AD5-A9A4BC1FF16C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AB8A-885B-314D-9F7E-CECE8A462B23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3BC1F-1250-FE47-8584-60B3FABC4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rmationisbeautiful.net/visualizations/worlds-biggest-data-breaches-hack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ject-rainbowcrack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336.org/2015/08/xkcd-style-password-generator.html" TargetMode="External"/><Relationship Id="rId3" Type="http://schemas.openxmlformats.org/officeDocument/2006/relationships/hyperlink" Target="http://www.k336.org/2012/01/passwords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pass.com/" TargetMode="External"/><Relationship Id="rId4" Type="http://schemas.openxmlformats.org/officeDocument/2006/relationships/hyperlink" Target="http://keepass.inf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sswordsafe.sourceforge.net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42.co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ymantec.com/security_response/publications/threatreport.jsp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11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Can I Consider My Personal Data 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76" y="0"/>
            <a:ext cx="4592783" cy="59436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A389-C852-C042-860B-5551DE1D768F}" type="datetime1">
              <a:rPr lang="en-US" smtClean="0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8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53" y="0"/>
            <a:ext cx="4592783" cy="59436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C250-66F3-3843-A211-9E26A84FFD40}" type="datetime1">
              <a:rPr lang="en-US" smtClean="0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Breaches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http://www.informationisbeautiful.net/visualizations/worlds-biggest-data-breaches-hacks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FF-8A72-A549-B61A-868A4288B422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1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know</a:t>
            </a:r>
          </a:p>
          <a:p>
            <a:pPr lvl="1"/>
            <a:r>
              <a:rPr lang="en-US" dirty="0" smtClean="0"/>
              <a:t>Passwords, PINs</a:t>
            </a:r>
          </a:p>
          <a:p>
            <a:r>
              <a:rPr lang="en-US" dirty="0" smtClean="0"/>
              <a:t>What you have</a:t>
            </a:r>
          </a:p>
          <a:p>
            <a:pPr lvl="1"/>
            <a:r>
              <a:rPr lang="en-US" dirty="0" smtClean="0"/>
              <a:t>Credit cards, driver’s license</a:t>
            </a:r>
          </a:p>
          <a:p>
            <a:r>
              <a:rPr lang="en-US" dirty="0" smtClean="0"/>
              <a:t>What you are</a:t>
            </a:r>
          </a:p>
          <a:p>
            <a:pPr lvl="1"/>
            <a:r>
              <a:rPr lang="en-US" dirty="0" smtClean="0"/>
              <a:t>Biometrics</a:t>
            </a:r>
          </a:p>
          <a:p>
            <a:r>
              <a:rPr lang="en-US" dirty="0" smtClean="0"/>
              <a:t>Where you are, what time of day,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33-19C4-694A-8EE8-7BA87E12500C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multiple factors whenever possible</a:t>
            </a:r>
          </a:p>
          <a:p>
            <a:r>
              <a:rPr lang="en-US" dirty="0" smtClean="0"/>
              <a:t>E.g.: SMS and password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1891-0171-8C47-8DBB-40D91910FEED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most popular approach</a:t>
            </a:r>
          </a:p>
          <a:p>
            <a:r>
              <a:rPr lang="en-US" dirty="0" smtClean="0"/>
              <a:t>More places going two factor</a:t>
            </a:r>
          </a:p>
          <a:p>
            <a:pPr lvl="1"/>
            <a:r>
              <a:rPr lang="en-US" dirty="0" smtClean="0"/>
              <a:t>Password and SMS</a:t>
            </a:r>
          </a:p>
          <a:p>
            <a:pPr lvl="1"/>
            <a:r>
              <a:rPr lang="en-US" dirty="0" smtClean="0"/>
              <a:t>Password and dongle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5E47-5D8E-F645-8316-2297B35DDACB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3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Badness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reuse passwords (often have only two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When one account is compromised, all </a:t>
            </a:r>
            <a:r>
              <a:rPr lang="en-US" dirty="0" smtClean="0"/>
              <a:t>are</a:t>
            </a:r>
            <a:endParaRPr lang="en-US" dirty="0"/>
          </a:p>
          <a:p>
            <a:pPr lvl="1"/>
            <a:r>
              <a:rPr lang="en-US" dirty="0"/>
              <a:t>Lots of work to change them </a:t>
            </a:r>
            <a:r>
              <a:rPr lang="en-US" dirty="0" smtClean="0"/>
              <a:t>all</a:t>
            </a:r>
            <a:endParaRPr lang="en-US" dirty="0"/>
          </a:p>
          <a:p>
            <a:r>
              <a:rPr lang="en-US" dirty="0"/>
              <a:t>Good ones can be easy to forget (people write them down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When one site compromised, all passwords stolen</a:t>
            </a:r>
          </a:p>
          <a:p>
            <a:pPr lvl="1"/>
            <a:r>
              <a:rPr lang="en-US" dirty="0" smtClean="0"/>
              <a:t>Financially attractive to hackers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657B-9290-D944-B589-355F5A16FA1E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6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Password?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</a:t>
            </a:r>
          </a:p>
          <a:p>
            <a:r>
              <a:rPr lang="en-US" dirty="0" smtClean="0"/>
              <a:t>Not what the book says</a:t>
            </a:r>
          </a:p>
          <a:p>
            <a:r>
              <a:rPr lang="en-US" dirty="0" smtClean="0"/>
              <a:t>“Special” characters don’t really help</a:t>
            </a:r>
          </a:p>
          <a:p>
            <a:pPr lvl="1"/>
            <a:r>
              <a:rPr lang="en-US" dirty="0" smtClean="0"/>
              <a:t>To password cracking programs there are no special characters</a:t>
            </a:r>
          </a:p>
          <a:p>
            <a:r>
              <a:rPr lang="en-US" dirty="0" smtClean="0"/>
              <a:t>Up to 10 characters instantly breakable using rainbow tables</a:t>
            </a:r>
          </a:p>
          <a:p>
            <a:pPr lvl="1"/>
            <a:r>
              <a:rPr lang="en-US" dirty="0">
                <a:hlinkClick r:id="rId2"/>
              </a:rPr>
              <a:t>http://project-rainbowcrack.com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5088-7AC7-6345-A394-E51856F5FDC3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Password?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Also, lie about the recovery questions</a:t>
            </a:r>
          </a:p>
          <a:p>
            <a:pPr lvl="1"/>
            <a:r>
              <a:rPr lang="en-US" dirty="0" smtClean="0"/>
              <a:t>And keep in </a:t>
            </a:r>
            <a:r>
              <a:rPr lang="en-US" smtClean="0"/>
              <a:t>password safe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8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123456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12345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12345678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qwerty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123456789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1234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baseball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dragon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football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1234567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monkey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en-US" dirty="0" err="1" smtClean="0"/>
              <a:t>letmein</a:t>
            </a:r>
            <a:endParaRPr lang="en-US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cs-CZ" dirty="0" smtClean="0"/>
              <a:t>abc123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cs-CZ" dirty="0" smtClean="0"/>
              <a:t>111111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cs-CZ" dirty="0" smtClean="0"/>
              <a:t>mustang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cs-CZ" dirty="0" err="1" smtClean="0"/>
              <a:t>access</a:t>
            </a:r>
            <a:endParaRPr lang="cs-CZ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cs-CZ" dirty="0" err="1" smtClean="0"/>
              <a:t>shadow</a:t>
            </a:r>
            <a:endParaRPr lang="cs-CZ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cs-CZ" dirty="0" smtClean="0"/>
              <a:t>master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cs-CZ" dirty="0" err="1" smtClean="0"/>
              <a:t>michael</a:t>
            </a:r>
            <a:endParaRPr lang="cs-CZ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cs-CZ" dirty="0" smtClean="0"/>
              <a:t>superman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cs-CZ" dirty="0" smtClean="0"/>
              <a:t>696969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cs-CZ" dirty="0" smtClean="0"/>
              <a:t>123123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cs-CZ" dirty="0" err="1" smtClean="0"/>
              <a:t>batman</a:t>
            </a:r>
            <a:endParaRPr lang="cs-CZ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cs-CZ" dirty="0" smtClean="0"/>
              <a:t>Trustno1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6E1C-0A2A-7B44-8E7D-CCE945C956B4}" type="datetime1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Never.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above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9D6F-1FD6-0A45-A37D-369452ECDE4A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Ashley Madison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 smtClean="0"/>
              <a:t>123456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12345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password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DEFAULT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123456789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abc123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p***y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1234567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696969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ashley</a:t>
            </a:r>
            <a:endParaRPr lang="nl-NL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nl-NL" dirty="0" smtClean="0"/>
              <a:t>f***me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nl-NL" dirty="0" err="1" smtClean="0"/>
              <a:t>football</a:t>
            </a:r>
            <a:endParaRPr lang="nl-NL" dirty="0" smtClean="0"/>
          </a:p>
          <a:p>
            <a:pPr marL="514350" indent="-514350">
              <a:buFont typeface="+mj-lt"/>
              <a:buAutoNum type="arabicPeriod" startAt="11"/>
            </a:pPr>
            <a:r>
              <a:rPr lang="nl-NL" dirty="0" smtClean="0"/>
              <a:t>baseball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nl-NL" dirty="0" smtClean="0"/>
              <a:t>f***</a:t>
            </a:r>
            <a:r>
              <a:rPr lang="nl-NL" dirty="0" err="1" smtClean="0"/>
              <a:t>you</a:t>
            </a:r>
            <a:endParaRPr lang="nl-NL" dirty="0" smtClean="0"/>
          </a:p>
          <a:p>
            <a:pPr marL="514350" indent="-514350">
              <a:buFont typeface="+mj-lt"/>
              <a:buAutoNum type="arabicPeriod" startAt="11"/>
            </a:pPr>
            <a:r>
              <a:rPr lang="nl-NL" dirty="0" smtClean="0"/>
              <a:t>1111111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nl-NL" dirty="0" smtClean="0"/>
              <a:t>1234567890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nl-NL" dirty="0" err="1" smtClean="0"/>
              <a:t>ashleymadison</a:t>
            </a:r>
            <a:endParaRPr lang="nl-NL" dirty="0" smtClean="0"/>
          </a:p>
          <a:p>
            <a:pPr marL="514350" indent="-514350">
              <a:buFont typeface="+mj-lt"/>
              <a:buAutoNum type="arabicPeriod" startAt="11"/>
            </a:pPr>
            <a:r>
              <a:rPr lang="nl-NL" dirty="0" smtClean="0"/>
              <a:t>password1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nl-NL" dirty="0" err="1" smtClean="0"/>
              <a:t>madison</a:t>
            </a:r>
            <a:endParaRPr lang="nl-NL" dirty="0" smtClean="0"/>
          </a:p>
          <a:p>
            <a:pPr marL="514350" indent="-514350">
              <a:buFont typeface="+mj-lt"/>
              <a:buAutoNum type="arabicPeriod" startAt="11"/>
            </a:pPr>
            <a:r>
              <a:rPr lang="nl-NL" dirty="0" smtClean="0"/>
              <a:t>a**hole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1335-ACD2-5E43-911C-D76196F2E3E6}" type="datetime1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XKCD</a:t>
            </a:r>
            <a:endParaRPr lang="en-US" dirty="0"/>
          </a:p>
        </p:txBody>
      </p:sp>
      <p:pic>
        <p:nvPicPr>
          <p:cNvPr id="9" name="Content Placeholder 8" descr="password_strength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38" r="-23838"/>
          <a:stretch>
            <a:fillRect/>
          </a:stretch>
        </p:blipFill>
        <p:spPr/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6CCD-DA80-634A-A5BE-B4419624F432}" type="datetime1">
              <a:rPr lang="en-US" smtClean="0"/>
              <a:t>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8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Password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http://www.k336.org/2015/08/xkcd-style-password-</a:t>
            </a:r>
            <a:r>
              <a:rPr lang="en-US" dirty="0" smtClean="0">
                <a:hlinkClick r:id="rId2"/>
              </a:rPr>
              <a:t>generator.html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http://www.k336.org/2012/01/</a:t>
            </a:r>
            <a:r>
              <a:rPr lang="en-US" dirty="0" smtClean="0">
                <a:hlinkClick r:id="rId3"/>
              </a:rPr>
              <a:t>passwords.html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0337-BB9B-054A-95A6-11EBDB65D9B4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3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Safes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://passwordsafe.sourceforge.net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https://lastpass.com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http://keepass.info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6366-C7CC-EA4A-A309-329118CCC9F9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2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Safe</a:t>
            </a:r>
            <a:endParaRPr lang="en-US" dirty="0"/>
          </a:p>
        </p:txBody>
      </p:sp>
      <p:pic>
        <p:nvPicPr>
          <p:cNvPr id="4" name="Content Placeholder 3" descr="Screen Shot 2015-10-18 at 5.36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121" b="-60121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F782-CD71-824A-8462-10B114BDD4E1}" type="datetime1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AuthN</a:t>
            </a:r>
            <a:r>
              <a:rPr lang="en-US" dirty="0" smtClean="0"/>
              <a:t>/Z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Authentication: proving who you are</a:t>
            </a:r>
          </a:p>
          <a:p>
            <a:r>
              <a:rPr lang="en-US" dirty="0" smtClean="0"/>
              <a:t>Authorization: what do you get to do?</a:t>
            </a:r>
          </a:p>
          <a:p>
            <a:pPr lvl="1"/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Multiple levels: users, editors, administrators,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6EE5-4415-F24D-9E0F-7F51CB0A0E3A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7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Create, read, modify, execute, delete, etc.</a:t>
            </a:r>
          </a:p>
          <a:p>
            <a:r>
              <a:rPr lang="en-US" dirty="0" smtClean="0"/>
              <a:t>Access Control Lists (ACLs)</a:t>
            </a:r>
          </a:p>
          <a:p>
            <a:pPr lvl="1"/>
            <a:r>
              <a:rPr lang="en-US" dirty="0" smtClean="0"/>
              <a:t>Each permission mapped to each user</a:t>
            </a:r>
          </a:p>
          <a:p>
            <a:pPr lvl="1"/>
            <a:r>
              <a:rPr lang="en-US" dirty="0" smtClean="0"/>
              <a:t>Windows mechanism</a:t>
            </a:r>
          </a:p>
          <a:p>
            <a:r>
              <a:rPr lang="en-US" dirty="0" smtClean="0"/>
              <a:t>File permissions</a:t>
            </a:r>
          </a:p>
          <a:p>
            <a:pPr lvl="1"/>
            <a:r>
              <a:rPr lang="en-US" dirty="0" smtClean="0"/>
              <a:t>User, group, others – read, write, execute</a:t>
            </a:r>
          </a:p>
          <a:p>
            <a:pPr lvl="1"/>
            <a:r>
              <a:rPr lang="en-US" dirty="0" smtClean="0"/>
              <a:t>UNIX</a:t>
            </a:r>
          </a:p>
          <a:p>
            <a:pPr lvl="2"/>
            <a:r>
              <a:rPr lang="en-US" dirty="0" smtClean="0"/>
              <a:t>Though most UNIXs also have ACLs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4E05-6FD7-114A-ABD2-F7C1168C6A45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to recovery and therefore security</a:t>
            </a:r>
          </a:p>
          <a:p>
            <a:r>
              <a:rPr lang="en-US" dirty="0" smtClean="0"/>
              <a:t>Best to have backups write-only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ansomware</a:t>
            </a:r>
            <a:r>
              <a:rPr lang="en-US" dirty="0" smtClean="0"/>
              <a:t> can lock any writable file available</a:t>
            </a:r>
          </a:p>
          <a:p>
            <a:r>
              <a:rPr lang="en-US" dirty="0" smtClean="0"/>
              <a:t>Must keep media physically secure</a:t>
            </a:r>
          </a:p>
          <a:p>
            <a:r>
              <a:rPr lang="en-US" dirty="0" err="1" smtClean="0"/>
              <a:t>Crashplan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www.code42.com</a:t>
            </a:r>
            <a:r>
              <a:rPr lang="en-US" dirty="0" smtClean="0"/>
              <a:t>) is a good, free approach for backing up between computers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9696-952B-6347-BAEE-166C1B84E672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6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Full: all the files</a:t>
            </a:r>
          </a:p>
          <a:p>
            <a:r>
              <a:rPr lang="en-US" dirty="0" smtClean="0"/>
              <a:t>Incremental: those that have changed</a:t>
            </a:r>
          </a:p>
          <a:p>
            <a:pPr lvl="1"/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And have 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94C-ECC2-A446-95DE-C6D1BD11CED4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and </a:t>
            </a:r>
            <a:r>
              <a:rPr lang="en-US" dirty="0" smtClean="0"/>
              <a:t>Network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both</a:t>
            </a:r>
          </a:p>
          <a:p>
            <a:r>
              <a:rPr lang="en-US" dirty="0"/>
              <a:t>Only allow certain traffic in and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Can be based on ports, applications, etc.</a:t>
            </a:r>
          </a:p>
          <a:p>
            <a:r>
              <a:rPr lang="en-US" dirty="0" smtClean="0"/>
              <a:t>“Next generation” firewalls filter on content of messages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786D-BBD4-F64F-A200-C61F524E6750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9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Not a Question of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question of when</a:t>
            </a:r>
          </a:p>
          <a:p>
            <a:pPr lvl="1"/>
            <a:r>
              <a:rPr lang="en-US" dirty="0" smtClean="0"/>
              <a:t>At the very, that should be everyone’s attitude</a:t>
            </a:r>
          </a:p>
          <a:p>
            <a:r>
              <a:rPr lang="en-US" dirty="0" smtClean="0"/>
              <a:t>What do we do to reduce the risk?</a:t>
            </a:r>
          </a:p>
          <a:p>
            <a:pPr lvl="1"/>
            <a:r>
              <a:rPr lang="en-US" dirty="0" smtClean="0"/>
              <a:t>Where are the largest risks?</a:t>
            </a:r>
          </a:p>
          <a:p>
            <a:pPr lvl="1"/>
            <a:r>
              <a:rPr lang="en-US" dirty="0" smtClean="0"/>
              <a:t>How can we mitigate them?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4DE-C44D-1C48-A35A-17B4DC9AAE7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5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Transforming easily readable to not</a:t>
            </a:r>
          </a:p>
          <a:p>
            <a:r>
              <a:rPr lang="en-US" dirty="0" smtClean="0"/>
              <a:t>Caesar cipher an early example</a:t>
            </a:r>
          </a:p>
          <a:p>
            <a:pPr lvl="1"/>
            <a:r>
              <a:rPr lang="en-US" dirty="0" smtClean="0"/>
              <a:t>Rotate alphabet by four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ym typeface="Wingdings"/>
              </a:rPr>
              <a:t> D, B  E, etc.</a:t>
            </a:r>
          </a:p>
          <a:p>
            <a:pPr lvl="1"/>
            <a:r>
              <a:rPr lang="en-US" dirty="0" smtClean="0">
                <a:sym typeface="Wingdings"/>
              </a:rPr>
              <a:t>Wasn’t broken, but that may be in large part due to how few could read anyway</a:t>
            </a:r>
          </a:p>
          <a:p>
            <a:r>
              <a:rPr lang="en-US" dirty="0" smtClean="0">
                <a:sym typeface="Wingdings"/>
              </a:rPr>
              <a:t>Called substitution cipher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7748-E5F5-184C-B461-C7F3B46C6BB8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4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decipher</a:t>
            </a:r>
          </a:p>
          <a:p>
            <a:pPr lvl="1"/>
            <a:r>
              <a:rPr lang="en-US" dirty="0" smtClean="0"/>
              <a:t>Can try all shifts</a:t>
            </a:r>
          </a:p>
          <a:p>
            <a:pPr lvl="1"/>
            <a:r>
              <a:rPr lang="en-US" dirty="0" smtClean="0"/>
              <a:t>Letter frequencies help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D183-DF77-A449-A6AC-EA8CE7BD1107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 Frequencies</a:t>
            </a:r>
            <a:endParaRPr lang="en-US" dirty="0"/>
          </a:p>
        </p:txBody>
      </p:sp>
      <p:pic>
        <p:nvPicPr>
          <p:cNvPr id="4" name="Content Placeholder 3" descr="600px-English_letter_frequency_(frequency).svg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32" r="-22732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660B-BB1E-744C-A295-E5282D8E0A3F}" type="datetime1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8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Letter Frequencies</a:t>
            </a:r>
            <a:endParaRPr lang="en-US" dirty="0"/>
          </a:p>
        </p:txBody>
      </p:sp>
      <p:pic>
        <p:nvPicPr>
          <p:cNvPr id="5" name="Content Placeholder 4" descr="Screen Shot 2015-10-18 at 8.34.2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42" r="-16742"/>
          <a:stretch>
            <a:fillRect/>
          </a:stretch>
        </p:blipFill>
        <p:spPr/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D0BD-C93A-7C49-B2B7-9712D073F202}" type="datetime1">
              <a:rPr lang="en-US" smtClean="0"/>
              <a:t>8/10/16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1 2grams  3grams  4-grams   5-grams    6-grams     7-grams      8-grams       9-grams   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e     </a:t>
            </a:r>
            <a:r>
              <a:rPr lang="en-US" sz="1200" dirty="0" err="1">
                <a:latin typeface="Andale Mono"/>
                <a:cs typeface="Andale Mono"/>
              </a:rPr>
              <a:t>th</a:t>
            </a:r>
            <a:r>
              <a:rPr lang="en-US" sz="1200" dirty="0">
                <a:latin typeface="Andale Mono"/>
                <a:cs typeface="Andale Mono"/>
              </a:rPr>
              <a:t>     the     </a:t>
            </a:r>
            <a:r>
              <a:rPr lang="en-US" sz="1200" dirty="0" err="1">
                <a:latin typeface="Andale Mono"/>
                <a:cs typeface="Andale Mono"/>
              </a:rPr>
              <a:t>tion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ation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ations</a:t>
            </a:r>
            <a:r>
              <a:rPr lang="en-US" sz="1200" dirty="0">
                <a:latin typeface="Andale Mono"/>
                <a:cs typeface="Andale Mono"/>
              </a:rPr>
              <a:t>     present     </a:t>
            </a:r>
            <a:r>
              <a:rPr lang="en-US" sz="1200" dirty="0" err="1">
                <a:latin typeface="Andale Mono"/>
                <a:cs typeface="Andale Mono"/>
              </a:rPr>
              <a:t>differen</a:t>
            </a:r>
            <a:r>
              <a:rPr lang="en-US" sz="1200" dirty="0">
                <a:latin typeface="Andale Mono"/>
                <a:cs typeface="Andale Mono"/>
              </a:rPr>
              <a:t>     different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t     he     and     </a:t>
            </a:r>
            <a:r>
              <a:rPr lang="en-US" sz="1200" dirty="0" err="1">
                <a:latin typeface="Andale Mono"/>
                <a:cs typeface="Andale Mono"/>
              </a:rPr>
              <a:t>atio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tions</a:t>
            </a:r>
            <a:r>
              <a:rPr lang="en-US" sz="1200" dirty="0">
                <a:latin typeface="Andale Mono"/>
                <a:cs typeface="Andale Mono"/>
              </a:rPr>
              <a:t>     ration     </a:t>
            </a:r>
            <a:r>
              <a:rPr lang="en-US" sz="1200" dirty="0" err="1">
                <a:latin typeface="Andale Mono"/>
                <a:cs typeface="Andale Mono"/>
              </a:rPr>
              <a:t>ational</a:t>
            </a:r>
            <a:r>
              <a:rPr lang="en-US" sz="1200" dirty="0">
                <a:latin typeface="Andale Mono"/>
                <a:cs typeface="Andale Mono"/>
              </a:rPr>
              <a:t>     national     </a:t>
            </a:r>
            <a:r>
              <a:rPr lang="en-US" sz="1200" dirty="0" err="1">
                <a:latin typeface="Andale Mono"/>
                <a:cs typeface="Andale Mono"/>
              </a:rPr>
              <a:t>governmen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a     in     </a:t>
            </a:r>
            <a:r>
              <a:rPr lang="en-US" sz="1200" dirty="0" err="1">
                <a:latin typeface="Andale Mono"/>
                <a:cs typeface="Andale Mono"/>
              </a:rPr>
              <a:t>ing</a:t>
            </a:r>
            <a:r>
              <a:rPr lang="en-US" sz="1200" dirty="0">
                <a:latin typeface="Andale Mono"/>
                <a:cs typeface="Andale Mono"/>
              </a:rPr>
              <a:t>     that     which     </a:t>
            </a:r>
            <a:r>
              <a:rPr lang="en-US" sz="1200" dirty="0" err="1">
                <a:latin typeface="Andale Mono"/>
                <a:cs typeface="Andale Mono"/>
              </a:rPr>
              <a:t>tional</a:t>
            </a:r>
            <a:r>
              <a:rPr lang="en-US" sz="1200" dirty="0">
                <a:latin typeface="Andale Mono"/>
                <a:cs typeface="Andale Mono"/>
              </a:rPr>
              <a:t>     through     consider     </a:t>
            </a:r>
            <a:r>
              <a:rPr lang="en-US" sz="1200" dirty="0" err="1">
                <a:latin typeface="Andale Mono"/>
                <a:cs typeface="Andale Mono"/>
              </a:rPr>
              <a:t>overnment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o     </a:t>
            </a:r>
            <a:r>
              <a:rPr lang="en-US" sz="1200" dirty="0" err="1">
                <a:latin typeface="Andale Mono"/>
                <a:cs typeface="Andale Mono"/>
              </a:rPr>
              <a:t>er</a:t>
            </a:r>
            <a:r>
              <a:rPr lang="en-US" sz="1200" dirty="0">
                <a:latin typeface="Andale Mono"/>
                <a:cs typeface="Andale Mono"/>
              </a:rPr>
              <a:t>     ion     </a:t>
            </a:r>
            <a:r>
              <a:rPr lang="en-US" sz="1200" dirty="0" err="1">
                <a:latin typeface="Andale Mono"/>
                <a:cs typeface="Andale Mono"/>
              </a:rPr>
              <a:t>ther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ction</a:t>
            </a:r>
            <a:r>
              <a:rPr lang="en-US" sz="1200" dirty="0">
                <a:latin typeface="Andale Mono"/>
                <a:cs typeface="Andale Mono"/>
              </a:rPr>
              <a:t>     nation     between     position     formation</a:t>
            </a:r>
          </a:p>
          <a:p>
            <a:pPr marL="0" indent="0">
              <a:buNone/>
            </a:pPr>
            <a:r>
              <a:rPr lang="en-US" sz="1200" dirty="0" err="1">
                <a:latin typeface="Andale Mono"/>
                <a:cs typeface="Andale Mono"/>
              </a:rPr>
              <a:t>i</a:t>
            </a:r>
            <a:r>
              <a:rPr lang="en-US" sz="1200" dirty="0">
                <a:latin typeface="Andale Mono"/>
                <a:cs typeface="Andale Mono"/>
              </a:rPr>
              <a:t>     an     </a:t>
            </a:r>
            <a:r>
              <a:rPr lang="en-US" sz="1200" dirty="0" err="1">
                <a:latin typeface="Andale Mono"/>
                <a:cs typeface="Andale Mono"/>
              </a:rPr>
              <a:t>tio</a:t>
            </a:r>
            <a:r>
              <a:rPr lang="en-US" sz="1200" dirty="0">
                <a:latin typeface="Andale Mono"/>
                <a:cs typeface="Andale Mono"/>
              </a:rPr>
              <a:t>     with     other     </a:t>
            </a:r>
            <a:r>
              <a:rPr lang="en-US" sz="1200" dirty="0" err="1">
                <a:latin typeface="Andale Mono"/>
                <a:cs typeface="Andale Mono"/>
              </a:rPr>
              <a:t>ection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ication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ifferent</a:t>
            </a:r>
            <a:r>
              <a:rPr lang="en-US" sz="1200" dirty="0">
                <a:latin typeface="Andale Mono"/>
                <a:cs typeface="Andale Mono"/>
              </a:rPr>
              <a:t>     character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n     re     </a:t>
            </a:r>
            <a:r>
              <a:rPr lang="en-US" sz="1200" dirty="0" err="1">
                <a:latin typeface="Andale Mono"/>
                <a:cs typeface="Andale Mono"/>
              </a:rPr>
              <a:t>ent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ment</a:t>
            </a:r>
            <a:r>
              <a:rPr lang="en-US" sz="1200" dirty="0">
                <a:latin typeface="Andale Mono"/>
                <a:cs typeface="Andale Mono"/>
              </a:rPr>
              <a:t>     their     </a:t>
            </a:r>
            <a:r>
              <a:rPr lang="en-US" sz="1200" dirty="0" err="1">
                <a:latin typeface="Andale Mono"/>
                <a:cs typeface="Andale Mono"/>
              </a:rPr>
              <a:t>cation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differe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governme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velopment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s     on     </a:t>
            </a:r>
            <a:r>
              <a:rPr lang="en-US" sz="1200" dirty="0" err="1">
                <a:latin typeface="Andale Mono"/>
                <a:cs typeface="Andale Mono"/>
              </a:rPr>
              <a:t>ati</a:t>
            </a:r>
            <a:r>
              <a:rPr lang="en-US" sz="1200" dirty="0">
                <a:latin typeface="Andale Mono"/>
                <a:cs typeface="Andale Mono"/>
              </a:rPr>
              <a:t>     ions     there     </a:t>
            </a:r>
            <a:r>
              <a:rPr lang="en-US" sz="1200" dirty="0" err="1">
                <a:latin typeface="Andale Mono"/>
                <a:cs typeface="Andale Mono"/>
              </a:rPr>
              <a:t>lation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ifferen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vernment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developme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r     at     for     this     </a:t>
            </a:r>
            <a:r>
              <a:rPr lang="en-US" sz="1200" dirty="0" err="1">
                <a:latin typeface="Andale Mono"/>
                <a:cs typeface="Andale Mono"/>
              </a:rPr>
              <a:t>ition</a:t>
            </a:r>
            <a:r>
              <a:rPr lang="en-US" sz="1200" dirty="0">
                <a:latin typeface="Andale Mono"/>
                <a:cs typeface="Andale Mono"/>
              </a:rPr>
              <a:t>     though     general     </a:t>
            </a:r>
            <a:r>
              <a:rPr lang="en-US" sz="1200" dirty="0" err="1">
                <a:latin typeface="Andale Mono"/>
                <a:cs typeface="Andale Mono"/>
              </a:rPr>
              <a:t>overnmen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evelopmen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h     en     her     here     </a:t>
            </a:r>
            <a:r>
              <a:rPr lang="en-US" sz="1200" dirty="0" err="1">
                <a:latin typeface="Andale Mono"/>
                <a:cs typeface="Andale Mono"/>
              </a:rPr>
              <a:t>ement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presen</a:t>
            </a:r>
            <a:r>
              <a:rPr lang="en-US" sz="1200" dirty="0">
                <a:latin typeface="Andale Mono"/>
                <a:cs typeface="Andale Mono"/>
              </a:rPr>
              <a:t>     because     interest     condition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l     </a:t>
            </a:r>
            <a:r>
              <a:rPr lang="en-US" sz="1200" dirty="0" err="1">
                <a:latin typeface="Andale Mono"/>
                <a:cs typeface="Andale Mono"/>
              </a:rPr>
              <a:t>nd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ter</a:t>
            </a:r>
            <a:r>
              <a:rPr lang="en-US" sz="1200" dirty="0">
                <a:latin typeface="Andale Mono"/>
                <a:cs typeface="Andale Mono"/>
              </a:rPr>
              <a:t>     from     inter     </a:t>
            </a:r>
            <a:r>
              <a:rPr lang="en-US" sz="1200" dirty="0" err="1">
                <a:latin typeface="Andale Mono"/>
                <a:cs typeface="Andale Mono"/>
              </a:rPr>
              <a:t>tation</a:t>
            </a:r>
            <a:r>
              <a:rPr lang="en-US" sz="1200" dirty="0">
                <a:latin typeface="Andale Mono"/>
                <a:cs typeface="Andale Mono"/>
              </a:rPr>
              <a:t>     develop     </a:t>
            </a:r>
            <a:r>
              <a:rPr lang="en-US" sz="1200" dirty="0" err="1">
                <a:latin typeface="Andale Mono"/>
                <a:cs typeface="Andale Mono"/>
              </a:rPr>
              <a:t>importan</a:t>
            </a:r>
            <a:r>
              <a:rPr lang="en-US" sz="1200" dirty="0">
                <a:latin typeface="Andale Mono"/>
                <a:cs typeface="Andale Mono"/>
              </a:rPr>
              <a:t>     important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d     </a:t>
            </a:r>
            <a:r>
              <a:rPr lang="en-US" sz="1200" dirty="0" err="1">
                <a:latin typeface="Andale Mono"/>
                <a:cs typeface="Andale Mono"/>
              </a:rPr>
              <a:t>ti</a:t>
            </a:r>
            <a:r>
              <a:rPr lang="en-US" sz="1200" dirty="0">
                <a:latin typeface="Andale Mono"/>
                <a:cs typeface="Andale Mono"/>
              </a:rPr>
              <a:t>     hat     </a:t>
            </a:r>
            <a:r>
              <a:rPr lang="en-US" sz="1200" dirty="0" err="1">
                <a:latin typeface="Andale Mono"/>
                <a:cs typeface="Andale Mono"/>
              </a:rPr>
              <a:t>ould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ional</a:t>
            </a:r>
            <a:r>
              <a:rPr lang="en-US" sz="1200" dirty="0">
                <a:latin typeface="Andale Mono"/>
                <a:cs typeface="Andale Mono"/>
              </a:rPr>
              <a:t>     should     </a:t>
            </a:r>
            <a:r>
              <a:rPr lang="en-US" sz="1200" dirty="0" err="1">
                <a:latin typeface="Andale Mono"/>
                <a:cs typeface="Andale Mono"/>
              </a:rPr>
              <a:t>america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ormation</a:t>
            </a:r>
            <a:r>
              <a:rPr lang="en-US" sz="1200" dirty="0">
                <a:latin typeface="Andale Mono"/>
                <a:cs typeface="Andale Mono"/>
              </a:rPr>
              <a:t>     articular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c     </a:t>
            </a:r>
            <a:r>
              <a:rPr lang="en-US" sz="1200" dirty="0" err="1">
                <a:latin typeface="Andale Mono"/>
                <a:cs typeface="Andale Mono"/>
              </a:rPr>
              <a:t>es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tha</a:t>
            </a:r>
            <a:r>
              <a:rPr lang="en-US" sz="1200" dirty="0">
                <a:latin typeface="Andale Mono"/>
                <a:cs typeface="Andale Mono"/>
              </a:rPr>
              <a:t>     ting     ratio     resent     however     </a:t>
            </a:r>
            <a:r>
              <a:rPr lang="en-US" sz="1200" dirty="0" err="1">
                <a:latin typeface="Andale Mono"/>
                <a:cs typeface="Andale Mono"/>
              </a:rPr>
              <a:t>formatio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 smtClean="0">
                <a:latin typeface="Andale Mono"/>
                <a:cs typeface="Andale Mono"/>
              </a:rPr>
              <a:t>particula</a:t>
            </a:r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B6DA-B9ED-3440-8B25-21A83A977E6F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u     or     ere     </a:t>
            </a:r>
            <a:r>
              <a:rPr lang="en-US" sz="1200" dirty="0" err="1">
                <a:latin typeface="Andale Mono"/>
                <a:cs typeface="Andale Mono"/>
              </a:rPr>
              <a:t>hich</a:t>
            </a:r>
            <a:r>
              <a:rPr lang="en-US" sz="1200" dirty="0">
                <a:latin typeface="Andale Mono"/>
                <a:cs typeface="Andale Mono"/>
              </a:rPr>
              <a:t>     would     genera     </a:t>
            </a:r>
            <a:r>
              <a:rPr lang="en-US" sz="1200" dirty="0" err="1">
                <a:latin typeface="Andale Mono"/>
                <a:cs typeface="Andale Mono"/>
              </a:rPr>
              <a:t>eration</a:t>
            </a:r>
            <a:r>
              <a:rPr lang="en-US" sz="1200" dirty="0">
                <a:latin typeface="Andale Mono"/>
                <a:cs typeface="Andale Mono"/>
              </a:rPr>
              <a:t>     relation     represent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m     </a:t>
            </a:r>
            <a:r>
              <a:rPr lang="en-US" sz="1200" dirty="0" err="1">
                <a:latin typeface="Andale Mono"/>
                <a:cs typeface="Andale Mono"/>
              </a:rPr>
              <a:t>te</a:t>
            </a:r>
            <a:r>
              <a:rPr lang="en-US" sz="1200" dirty="0">
                <a:latin typeface="Andale Mono"/>
                <a:cs typeface="Andale Mono"/>
              </a:rPr>
              <a:t>     ate     </a:t>
            </a:r>
            <a:r>
              <a:rPr lang="en-US" sz="1200" dirty="0" err="1">
                <a:latin typeface="Andale Mono"/>
                <a:cs typeface="Andale Mono"/>
              </a:rPr>
              <a:t>whic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tiona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dition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nationa</a:t>
            </a:r>
            <a:r>
              <a:rPr lang="en-US" sz="1200" dirty="0">
                <a:latin typeface="Andale Mono"/>
                <a:cs typeface="Andale Mono"/>
              </a:rPr>
              <a:t>     question     </a:t>
            </a:r>
            <a:r>
              <a:rPr lang="en-US" sz="1200" dirty="0" err="1">
                <a:latin typeface="Andale Mono"/>
                <a:cs typeface="Andale Mono"/>
              </a:rPr>
              <a:t>individua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f     of     his     </a:t>
            </a:r>
            <a:r>
              <a:rPr lang="en-US" sz="1200" dirty="0" err="1">
                <a:latin typeface="Andale Mono"/>
                <a:cs typeface="Andale Mono"/>
              </a:rPr>
              <a:t>ctio</a:t>
            </a:r>
            <a:r>
              <a:rPr lang="en-US" sz="1200" dirty="0">
                <a:latin typeface="Andale Mono"/>
                <a:cs typeface="Andale Mono"/>
              </a:rPr>
              <a:t>     these     </a:t>
            </a:r>
            <a:r>
              <a:rPr lang="en-US" sz="1200" dirty="0" err="1">
                <a:latin typeface="Andale Mono"/>
                <a:cs typeface="Andale Mono"/>
              </a:rPr>
              <a:t>ationa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conside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american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ndividual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p     </a:t>
            </a:r>
            <a:r>
              <a:rPr lang="en-US" sz="1200" dirty="0" err="1">
                <a:latin typeface="Andale Mono"/>
                <a:cs typeface="Andale Mono"/>
              </a:rPr>
              <a:t>ed</a:t>
            </a:r>
            <a:r>
              <a:rPr lang="en-US" sz="1200" dirty="0">
                <a:latin typeface="Andale Mono"/>
                <a:cs typeface="Andale Mono"/>
              </a:rPr>
              <a:t>     con     </a:t>
            </a:r>
            <a:r>
              <a:rPr lang="en-US" sz="1200" dirty="0" err="1">
                <a:latin typeface="Andale Mono"/>
                <a:cs typeface="Andale Mono"/>
              </a:rPr>
              <a:t>ence</a:t>
            </a:r>
            <a:r>
              <a:rPr lang="en-US" sz="1200" dirty="0">
                <a:latin typeface="Andale Mono"/>
                <a:cs typeface="Andale Mono"/>
              </a:rPr>
              <a:t>     state     </a:t>
            </a:r>
            <a:r>
              <a:rPr lang="en-US" sz="1200" dirty="0" err="1">
                <a:latin typeface="Andale Mono"/>
                <a:cs typeface="Andale Mono"/>
              </a:rPr>
              <a:t>produc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onsider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characte</a:t>
            </a:r>
            <a:r>
              <a:rPr lang="en-US" sz="1200" dirty="0">
                <a:latin typeface="Andale Mono"/>
                <a:cs typeface="Andale Mono"/>
              </a:rPr>
              <a:t>     relations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g     is     res     have     </a:t>
            </a:r>
            <a:r>
              <a:rPr lang="en-US" sz="1200" dirty="0" err="1">
                <a:latin typeface="Andale Mono"/>
                <a:cs typeface="Andale Mono"/>
              </a:rPr>
              <a:t>natio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throug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ference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haracter</a:t>
            </a:r>
            <a:r>
              <a:rPr lang="en-US" sz="1200" dirty="0">
                <a:latin typeface="Andale Mono"/>
                <a:cs typeface="Andale Mono"/>
              </a:rPr>
              <a:t>     political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w     it     </a:t>
            </a:r>
            <a:r>
              <a:rPr lang="en-US" sz="1200" dirty="0" err="1">
                <a:latin typeface="Andale Mono"/>
                <a:cs typeface="Andale Mono"/>
              </a:rPr>
              <a:t>ver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othe</a:t>
            </a:r>
            <a:r>
              <a:rPr lang="en-US" sz="1200" dirty="0">
                <a:latin typeface="Andale Mono"/>
                <a:cs typeface="Andale Mono"/>
              </a:rPr>
              <a:t>     thing     </a:t>
            </a:r>
            <a:r>
              <a:rPr lang="en-US" sz="1200" dirty="0" err="1">
                <a:latin typeface="Andale Mono"/>
                <a:cs typeface="Andale Mono"/>
              </a:rPr>
              <a:t>hrough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positio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articula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informati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y     al     all     </a:t>
            </a:r>
            <a:r>
              <a:rPr lang="en-US" sz="1200" dirty="0" err="1">
                <a:latin typeface="Andale Mono"/>
                <a:cs typeface="Andale Mono"/>
              </a:rPr>
              <a:t>ight</a:t>
            </a:r>
            <a:r>
              <a:rPr lang="en-US" sz="1200" dirty="0">
                <a:latin typeface="Andale Mono"/>
                <a:cs typeface="Andale Mono"/>
              </a:rPr>
              <a:t>     under     </a:t>
            </a:r>
            <a:r>
              <a:rPr lang="en-US" sz="1200" dirty="0" err="1">
                <a:latin typeface="Andale Mono"/>
                <a:cs typeface="Andale Mono"/>
              </a:rPr>
              <a:t>etween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osition</a:t>
            </a:r>
            <a:r>
              <a:rPr lang="en-US" sz="1200" dirty="0">
                <a:latin typeface="Andale Mono"/>
                <a:cs typeface="Andale Mono"/>
              </a:rPr>
              <a:t>     possible     </a:t>
            </a:r>
            <a:r>
              <a:rPr lang="en-US" sz="1200" dirty="0" err="1">
                <a:latin typeface="Andale Mono"/>
                <a:cs typeface="Andale Mono"/>
              </a:rPr>
              <a:t>nformatio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b     </a:t>
            </a:r>
            <a:r>
              <a:rPr lang="en-US" sz="1200" dirty="0" err="1">
                <a:latin typeface="Andale Mono"/>
                <a:cs typeface="Andale Mono"/>
              </a:rPr>
              <a:t>ar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ons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sion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ssion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betwee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ization</a:t>
            </a:r>
            <a:r>
              <a:rPr lang="en-US" sz="1200" dirty="0">
                <a:latin typeface="Andale Mono"/>
                <a:cs typeface="Andale Mono"/>
              </a:rPr>
              <a:t>     children     </a:t>
            </a:r>
            <a:r>
              <a:rPr lang="en-US" sz="1200" dirty="0" err="1">
                <a:latin typeface="Andale Mono"/>
                <a:cs typeface="Andale Mono"/>
              </a:rPr>
              <a:t>universit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v     </a:t>
            </a:r>
            <a:r>
              <a:rPr lang="en-US" sz="1200" dirty="0" err="1">
                <a:latin typeface="Andale Mono"/>
                <a:cs typeface="Andale Mono"/>
              </a:rPr>
              <a:t>st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nce</a:t>
            </a:r>
            <a:r>
              <a:rPr lang="en-US" sz="1200" dirty="0">
                <a:latin typeface="Andale Mono"/>
                <a:cs typeface="Andale Mono"/>
              </a:rPr>
              <a:t>     ever     </a:t>
            </a:r>
            <a:r>
              <a:rPr lang="en-US" sz="1200" dirty="0" err="1">
                <a:latin typeface="Andale Mono"/>
                <a:cs typeface="Andale Mono"/>
              </a:rPr>
              <a:t>ectio</a:t>
            </a:r>
            <a:r>
              <a:rPr lang="en-US" sz="1200" dirty="0">
                <a:latin typeface="Andale Mono"/>
                <a:cs typeface="Andale Mono"/>
              </a:rPr>
              <a:t>     differ     </a:t>
            </a:r>
            <a:r>
              <a:rPr lang="en-US" sz="1200" dirty="0" err="1">
                <a:latin typeface="Andale Mono"/>
                <a:cs typeface="Andale Mono"/>
              </a:rPr>
              <a:t>fferent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elopment</a:t>
            </a:r>
            <a:r>
              <a:rPr lang="en-US" sz="1200" dirty="0">
                <a:latin typeface="Andale Mono"/>
                <a:cs typeface="Andale Mono"/>
              </a:rPr>
              <a:t>     following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k     to     men     </a:t>
            </a:r>
            <a:r>
              <a:rPr lang="en-US" sz="1200" dirty="0" err="1">
                <a:latin typeface="Andale Mono"/>
                <a:cs typeface="Andale Mono"/>
              </a:rPr>
              <a:t>ical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catio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icatio</a:t>
            </a:r>
            <a:r>
              <a:rPr lang="en-US" sz="1200" dirty="0">
                <a:latin typeface="Andale Mono"/>
                <a:cs typeface="Andale Mono"/>
              </a:rPr>
              <a:t>     without     </a:t>
            </a:r>
            <a:r>
              <a:rPr lang="en-US" sz="1200" dirty="0" err="1">
                <a:latin typeface="Andale Mono"/>
                <a:cs typeface="Andale Mono"/>
              </a:rPr>
              <a:t>velopmen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experienc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x     </a:t>
            </a:r>
            <a:r>
              <a:rPr lang="en-US" sz="1200" dirty="0" err="1">
                <a:latin typeface="Andale Mono"/>
                <a:cs typeface="Andale Mono"/>
              </a:rPr>
              <a:t>nt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ith</a:t>
            </a:r>
            <a:r>
              <a:rPr lang="en-US" sz="1200" dirty="0">
                <a:latin typeface="Andale Mono"/>
                <a:cs typeface="Andale Mono"/>
              </a:rPr>
              <a:t>     they     </a:t>
            </a:r>
            <a:r>
              <a:rPr lang="en-US" sz="1200" dirty="0" err="1">
                <a:latin typeface="Andale Mono"/>
                <a:cs typeface="Andale Mono"/>
              </a:rPr>
              <a:t>latio</a:t>
            </a:r>
            <a:r>
              <a:rPr lang="en-US" sz="1200" dirty="0">
                <a:latin typeface="Andale Mono"/>
                <a:cs typeface="Andale Mono"/>
              </a:rPr>
              <a:t>     people     </a:t>
            </a:r>
            <a:r>
              <a:rPr lang="en-US" sz="1200" dirty="0" err="1">
                <a:latin typeface="Andale Mono"/>
                <a:cs typeface="Andale Mono"/>
              </a:rPr>
              <a:t>ernment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developm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stitution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j     </a:t>
            </a:r>
            <a:r>
              <a:rPr lang="en-US" sz="1200" dirty="0" err="1">
                <a:latin typeface="Andale Mono"/>
                <a:cs typeface="Andale Mono"/>
              </a:rPr>
              <a:t>ng</a:t>
            </a:r>
            <a:r>
              <a:rPr lang="en-US" sz="1200" dirty="0">
                <a:latin typeface="Andale Mono"/>
                <a:cs typeface="Andale Mono"/>
              </a:rPr>
              <a:t>     ted     </a:t>
            </a:r>
            <a:r>
              <a:rPr lang="en-US" sz="1200" dirty="0" err="1">
                <a:latin typeface="Andale Mono"/>
                <a:cs typeface="Andale Mono"/>
              </a:rPr>
              <a:t>inte</a:t>
            </a:r>
            <a:r>
              <a:rPr lang="en-US" sz="1200" dirty="0">
                <a:latin typeface="Andale Mono"/>
                <a:cs typeface="Andale Mono"/>
              </a:rPr>
              <a:t>     about     </a:t>
            </a:r>
            <a:r>
              <a:rPr lang="en-US" sz="1200" dirty="0" err="1">
                <a:latin typeface="Andale Mono"/>
                <a:cs typeface="Andale Mono"/>
              </a:rPr>
              <a:t>iffere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vernmen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evelopme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xperience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q     se     </a:t>
            </a:r>
            <a:r>
              <a:rPr lang="en-US" sz="1200" dirty="0" err="1">
                <a:latin typeface="Andale Mono"/>
                <a:cs typeface="Andale Mono"/>
              </a:rPr>
              <a:t>ers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ough</a:t>
            </a:r>
            <a:r>
              <a:rPr lang="en-US" sz="1200" dirty="0">
                <a:latin typeface="Andale Mono"/>
                <a:cs typeface="Andale Mono"/>
              </a:rPr>
              <a:t>     count     </a:t>
            </a:r>
            <a:r>
              <a:rPr lang="en-US" sz="1200" dirty="0" err="1">
                <a:latin typeface="Andale Mono"/>
                <a:cs typeface="Andale Mono"/>
              </a:rPr>
              <a:t>fferen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overnme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conditio</a:t>
            </a:r>
            <a:r>
              <a:rPr lang="en-US" sz="1200" dirty="0">
                <a:latin typeface="Andale Mono"/>
                <a:cs typeface="Andale Mono"/>
              </a:rPr>
              <a:t>     education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z     ha     pro     </a:t>
            </a:r>
            <a:r>
              <a:rPr lang="en-US" sz="1200" dirty="0" err="1">
                <a:latin typeface="Andale Mono"/>
                <a:cs typeface="Andale Mono"/>
              </a:rPr>
              <a:t>ance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ments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struct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governm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ondition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roduction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BC90-5A09-4E47-A853-E8492D42B29D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Sophisticated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letter uses different shift</a:t>
            </a:r>
          </a:p>
          <a:p>
            <a:r>
              <a:rPr lang="en-US" dirty="0" smtClean="0"/>
              <a:t>Use random letters instead of shift</a:t>
            </a:r>
          </a:p>
          <a:p>
            <a:r>
              <a:rPr lang="en-US" dirty="0" smtClean="0"/>
              <a:t>Create code book</a:t>
            </a:r>
          </a:p>
          <a:p>
            <a:pPr lvl="1"/>
            <a:r>
              <a:rPr lang="en-US" dirty="0" smtClean="0"/>
              <a:t>Can be offsets into a real book</a:t>
            </a:r>
          </a:p>
          <a:p>
            <a:pPr lvl="1"/>
            <a:r>
              <a:rPr lang="en-US" dirty="0" smtClean="0"/>
              <a:t>Can be specifically made for encryption</a:t>
            </a:r>
          </a:p>
          <a:p>
            <a:pPr lvl="1"/>
            <a:r>
              <a:rPr lang="en-US" dirty="0" smtClean="0"/>
              <a:t>Basis of only truly unbreakable cipher: one-time pad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239D-900D-4D4E-A8ED-2EDBF12471DA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8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character from one position to another</a:t>
            </a:r>
          </a:p>
          <a:p>
            <a:r>
              <a:rPr lang="en-US" dirty="0" smtClean="0"/>
              <a:t>Scrambles message</a:t>
            </a:r>
          </a:p>
          <a:p>
            <a:r>
              <a:rPr lang="en-US" dirty="0" smtClean="0"/>
              <a:t>Substitution and transposition basis of all symmetric encryption algorithms</a:t>
            </a:r>
          </a:p>
          <a:p>
            <a:pPr lvl="1"/>
            <a:r>
              <a:rPr lang="en-US" dirty="0" smtClean="0"/>
              <a:t>Both side share same password/key/code book…</a:t>
            </a:r>
          </a:p>
          <a:p>
            <a:pPr lvl="1"/>
            <a:r>
              <a:rPr lang="en-US" dirty="0" smtClean="0"/>
              <a:t>Known as private key systems because anyone can decrypt if have the key, therefor key must be kept private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A1E2-BC41-E045-8387-4A33DEB5DA6E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7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can we encrypt messages if both sides don’t share key</a:t>
            </a:r>
          </a:p>
          <a:p>
            <a:r>
              <a:rPr lang="en-US" dirty="0" smtClean="0"/>
              <a:t>Answer: yes, with public-key cryptography</a:t>
            </a:r>
          </a:p>
          <a:p>
            <a:r>
              <a:rPr lang="en-US" dirty="0" smtClean="0"/>
              <a:t>Each side generates a public and a private key</a:t>
            </a:r>
          </a:p>
          <a:p>
            <a:r>
              <a:rPr lang="en-US" dirty="0" smtClean="0"/>
              <a:t>Public key is published to the world</a:t>
            </a:r>
          </a:p>
          <a:p>
            <a:r>
              <a:rPr lang="en-US" dirty="0" smtClean="0"/>
              <a:t>Messages encrypted using public key</a:t>
            </a:r>
          </a:p>
          <a:p>
            <a:r>
              <a:rPr lang="en-US" dirty="0" smtClean="0"/>
              <a:t>Only private key can decrypt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E96D-747A-BF4B-8A7D-C5557150D595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 can private key be very difficult to derive from public key?</a:t>
            </a:r>
          </a:p>
          <a:p>
            <a:r>
              <a:rPr lang="en-US" dirty="0" smtClean="0"/>
              <a:t>Yes, using known-difficult problems</a:t>
            </a:r>
          </a:p>
          <a:p>
            <a:r>
              <a:rPr lang="en-US" dirty="0" smtClean="0"/>
              <a:t>Factoring of large composite numbers that are multiplication of two large primes</a:t>
            </a:r>
          </a:p>
          <a:p>
            <a:r>
              <a:rPr lang="en-US" dirty="0" smtClean="0"/>
              <a:t>Given a total weight and a bunch of smaller weights, which smaller weights were used to create total weight (knapsack problem)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4FB6-1D17-F849-8835-9A4C21E45B6E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9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http://www.symantec.com/security_response/publications/</a:t>
            </a:r>
            <a:r>
              <a:rPr lang="en-US" dirty="0" smtClean="0">
                <a:hlinkClick r:id="rId2"/>
              </a:rPr>
              <a:t>threatreport.jsp</a:t>
            </a:r>
            <a:endParaRPr lang="en-US" dirty="0" smtClean="0"/>
          </a:p>
          <a:p>
            <a:r>
              <a:rPr lang="en-US" dirty="0"/>
              <a:t>Symantec 2015 Internet Security Threat Report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7951-F21C-EA46-9D26-A20E7342217A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points, what elliptic curve fits them?</a:t>
            </a:r>
          </a:p>
          <a:p>
            <a:r>
              <a:rPr lang="en-US" dirty="0" smtClean="0"/>
              <a:t>Each of these are “easy” to compute one way, but not the other</a:t>
            </a:r>
          </a:p>
          <a:p>
            <a:pPr lvl="1"/>
            <a:r>
              <a:rPr lang="en-US" dirty="0" smtClean="0"/>
              <a:t>Akin to squaring a number and taking the square root of the number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C3A9-37EF-234A-AF7A-797E6FD9CCFA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message is </a:t>
            </a:r>
            <a:r>
              <a:rPr lang="en-US" i="1" dirty="0" smtClean="0"/>
              <a:t>n</a:t>
            </a:r>
            <a:r>
              <a:rPr lang="en-US" dirty="0" smtClean="0"/>
              <a:t>, encode via </a:t>
            </a:r>
            <a:r>
              <a:rPr lang="en-US" i="1" dirty="0" smtClean="0"/>
              <a:t>c = n</a:t>
            </a:r>
            <a:r>
              <a:rPr lang="en-US" i="1" baseline="30000" dirty="0" smtClean="0"/>
              <a:t>e</a:t>
            </a:r>
            <a:r>
              <a:rPr lang="en-US" dirty="0"/>
              <a:t> </a:t>
            </a:r>
            <a:r>
              <a:rPr lang="en-US" dirty="0" smtClean="0"/>
              <a:t>mod </a:t>
            </a:r>
            <a:r>
              <a:rPr lang="en-US" i="1" dirty="0" smtClean="0"/>
              <a:t>m</a:t>
            </a:r>
          </a:p>
          <a:p>
            <a:pPr lvl="1"/>
            <a:r>
              <a:rPr lang="en-US" i="1" dirty="0"/>
              <a:t>c</a:t>
            </a:r>
            <a:r>
              <a:rPr lang="en-US" dirty="0" smtClean="0"/>
              <a:t> easily calculated</a:t>
            </a:r>
          </a:p>
          <a:p>
            <a:pPr lvl="1"/>
            <a:r>
              <a:rPr lang="en-US" i="1" dirty="0" smtClean="0"/>
              <a:t>e</a:t>
            </a:r>
            <a:r>
              <a:rPr lang="en-US" dirty="0" smtClean="0"/>
              <a:t> and </a:t>
            </a:r>
            <a:r>
              <a:rPr lang="en-US" i="1" dirty="0" smtClean="0"/>
              <a:t>m</a:t>
            </a:r>
            <a:r>
              <a:rPr lang="en-US" dirty="0" smtClean="0"/>
              <a:t> published</a:t>
            </a:r>
            <a:endParaRPr lang="en-US" i="1" dirty="0" smtClean="0"/>
          </a:p>
          <a:p>
            <a:r>
              <a:rPr lang="en-US" dirty="0" smtClean="0"/>
              <a:t>Decrypt via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c</a:t>
            </a:r>
            <a:r>
              <a:rPr lang="en-US" i="1" baseline="30000" dirty="0" smtClean="0"/>
              <a:t>d</a:t>
            </a:r>
            <a:r>
              <a:rPr lang="en-US" dirty="0" smtClean="0"/>
              <a:t> mod </a:t>
            </a:r>
            <a:r>
              <a:rPr lang="en-US" i="1" dirty="0" smtClean="0"/>
              <a:t>m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i="1" dirty="0" smtClean="0"/>
              <a:t>d</a:t>
            </a:r>
            <a:r>
              <a:rPr lang="en-US" dirty="0" smtClean="0"/>
              <a:t> is difficult to compute, decryption only possible if one has </a:t>
            </a:r>
            <a:r>
              <a:rPr lang="en-US" i="1" dirty="0" smtClean="0"/>
              <a:t>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C2B3-0F28-7C45-98E2-B36AA828D0D3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9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/>
              <a:t>S</a:t>
            </a:r>
            <a:r>
              <a:rPr lang="en-US" dirty="0" smtClean="0"/>
              <a:t>tart </a:t>
            </a:r>
            <a:r>
              <a:rPr lang="en-US" dirty="0"/>
              <a:t>with two large prime numbers, p and q. Then let m=</a:t>
            </a:r>
            <a:r>
              <a:rPr lang="en-US" dirty="0" err="1"/>
              <a:t>pq</a:t>
            </a:r>
            <a:r>
              <a:rPr lang="en-US" dirty="0"/>
              <a:t> and let L = </a:t>
            </a:r>
            <a:r>
              <a:rPr lang="en-US" dirty="0" smtClean="0"/>
              <a:t>lcm </a:t>
            </a:r>
            <a:r>
              <a:rPr lang="en-US" dirty="0"/>
              <a:t>(p−1, q−1), the least common multiple of p−1 and q−1. Then d and e may be computed by taking any solution to the equation de = 1 (mod L). Although such computations are easy once p and q are known, the discovery of p and q is difficult given only n, because the factoring of very large integers can require a large amount of </a:t>
            </a:r>
            <a:r>
              <a:rPr lang="en-US" dirty="0" smtClean="0"/>
              <a:t>time”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3A4-BDDC-7A4B-B128-058FB00F816D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handshake begins when a client connects to a TLS-enabled server requesting a secure connection and presents a list of supported cipher suites (ciphers and hash functions).</a:t>
            </a:r>
          </a:p>
          <a:p>
            <a:r>
              <a:rPr lang="en-US" dirty="0" smtClean="0"/>
              <a:t>From </a:t>
            </a:r>
            <a:r>
              <a:rPr lang="en-US" dirty="0"/>
              <a:t>this list, the server picks a cipher and hash function that it also supports and notifies the client of the decision.</a:t>
            </a:r>
          </a:p>
          <a:p>
            <a:r>
              <a:rPr lang="en-US" dirty="0" smtClean="0"/>
              <a:t>The </a:t>
            </a:r>
            <a:r>
              <a:rPr lang="en-US" dirty="0"/>
              <a:t>server usually then sends back its identification in the form of a digital certificate. The certificate usually contains the server name, the trusted certificate authority (CA) and the server's public encryption key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A81A-0A09-8B45-A24A-F9B267CA5A6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2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client may contact the server that issued the certificate (the trusted CA as above) and confirm the validity of the certificate before proceeding.</a:t>
            </a:r>
          </a:p>
          <a:p>
            <a:r>
              <a:rPr lang="en-US" dirty="0" smtClean="0"/>
              <a:t>In </a:t>
            </a:r>
            <a:r>
              <a:rPr lang="en-US" dirty="0"/>
              <a:t>order to generate the session keys used for the secure connection, the client encrypts a random number with the server's public key and sends the result to the server. Only the server should be able to decrypt it, with its private key.</a:t>
            </a:r>
          </a:p>
          <a:p>
            <a:r>
              <a:rPr lang="en-US" dirty="0" smtClean="0"/>
              <a:t>From </a:t>
            </a:r>
            <a:r>
              <a:rPr lang="en-US" dirty="0"/>
              <a:t>the random number, both parties generate a 'master secret' and then negotiate a session key for encryption and decryption.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793-C5D2-524E-98E7-04FCA849C7F9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9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Authorities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the HTTPS servers we are connecting to are who they claim to be?</a:t>
            </a:r>
          </a:p>
          <a:p>
            <a:r>
              <a:rPr lang="en-US" dirty="0" smtClean="0"/>
              <a:t>There are a number of third-party certificate authorities that vouch for authenticity of certificate</a:t>
            </a:r>
          </a:p>
          <a:p>
            <a:r>
              <a:rPr lang="en-US" dirty="0" err="1" smtClean="0"/>
              <a:t>Verisign</a:t>
            </a:r>
            <a:r>
              <a:rPr lang="en-US" dirty="0" smtClean="0"/>
              <a:t> a major provider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8D91-5753-DC4B-920A-D14177866A97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10-18 at 9.09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4" b="13584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A89B-F000-AB48-A690-F68F1B9BC6D8}" type="datetime1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5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Firefox Trusted Root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205</a:t>
            </a:r>
          </a:p>
          <a:p>
            <a:r>
              <a:rPr lang="en-US" dirty="0" smtClean="0"/>
              <a:t>Including 19 prohibited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you can do, so can someone else</a:t>
            </a:r>
          </a:p>
          <a:p>
            <a:r>
              <a:rPr lang="en-US" dirty="0" smtClean="0"/>
              <a:t>Keyboard sniffer</a:t>
            </a:r>
          </a:p>
          <a:p>
            <a:pPr lvl="1"/>
            <a:r>
              <a:rPr lang="en-US" dirty="0" smtClean="0"/>
              <a:t>Can be either software or hardware</a:t>
            </a:r>
          </a:p>
          <a:p>
            <a:pPr lvl="1"/>
            <a:r>
              <a:rPr lang="en-US" dirty="0" smtClean="0"/>
              <a:t>Watches everything you type and emails results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hackerwarehouse.com</a:t>
            </a:r>
            <a:r>
              <a:rPr lang="en-US" dirty="0"/>
              <a:t>/product/</a:t>
            </a:r>
            <a:r>
              <a:rPr lang="en-US" dirty="0" err="1"/>
              <a:t>keygrabber</a:t>
            </a:r>
            <a:r>
              <a:rPr lang="en-US" dirty="0"/>
              <a:t>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7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Go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sniffer</a:t>
            </a:r>
          </a:p>
          <a:p>
            <a:pPr lvl="1"/>
            <a:r>
              <a:rPr lang="en-US" dirty="0" smtClean="0"/>
              <a:t>Always use secure protocols</a:t>
            </a:r>
          </a:p>
          <a:p>
            <a:r>
              <a:rPr lang="en-US" dirty="0" smtClean="0"/>
              <a:t>Trojan horse</a:t>
            </a:r>
          </a:p>
          <a:p>
            <a:pPr lvl="1"/>
            <a:r>
              <a:rPr lang="en-US" dirty="0" smtClean="0"/>
              <a:t>Something that appears to be a regular program</a:t>
            </a:r>
          </a:p>
          <a:p>
            <a:pPr lvl="1"/>
            <a:r>
              <a:rPr lang="en-US" dirty="0" smtClean="0"/>
              <a:t>Always be very care downloading programs</a:t>
            </a:r>
          </a:p>
          <a:p>
            <a:pPr lvl="1"/>
            <a:r>
              <a:rPr lang="en-US" dirty="0" smtClean="0"/>
              <a:t>Pay attention to “side-along” downloads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1347932_GA-internet-security-threat-report-volume-20-2015-social_v2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655" r="-67655"/>
          <a:stretch>
            <a:fillRect/>
          </a:stretch>
        </p:blipFill>
        <p:spPr>
          <a:xfrm>
            <a:off x="-832944" y="0"/>
            <a:ext cx="10885605" cy="5986663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0D8D-04D3-164A-B343-F4E87B2BD05F}" type="datetime1">
              <a:rPr lang="en-US" smtClean="0"/>
              <a:t>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Go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Virus</a:t>
            </a:r>
          </a:p>
          <a:p>
            <a:pPr lvl="1"/>
            <a:r>
              <a:rPr lang="en-US" dirty="0" smtClean="0"/>
              <a:t>Uses host to transmit</a:t>
            </a:r>
          </a:p>
          <a:p>
            <a:pPr lvl="1"/>
            <a:r>
              <a:rPr lang="en-US" dirty="0" smtClean="0"/>
              <a:t>Typically email or document</a:t>
            </a:r>
          </a:p>
          <a:p>
            <a:pPr lvl="1"/>
            <a:r>
              <a:rPr lang="en-US" dirty="0" smtClean="0"/>
              <a:t>Be careful with document macros</a:t>
            </a:r>
          </a:p>
          <a:p>
            <a:r>
              <a:rPr lang="en-US" dirty="0" smtClean="0"/>
              <a:t>Worm</a:t>
            </a:r>
          </a:p>
          <a:p>
            <a:pPr lvl="1"/>
            <a:r>
              <a:rPr lang="en-US" dirty="0" smtClean="0"/>
              <a:t>Self propagating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Zombies </a:t>
            </a:r>
            <a:r>
              <a:rPr lang="en-US" dirty="0" smtClean="0"/>
              <a:t>and Botnets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of the above malware in control of your computer</a:t>
            </a:r>
          </a:p>
          <a:p>
            <a:r>
              <a:rPr lang="en-US" dirty="0" smtClean="0"/>
              <a:t>Communicate with controller networks</a:t>
            </a:r>
          </a:p>
          <a:p>
            <a:r>
              <a:rPr lang="en-US" dirty="0" smtClean="0"/>
              <a:t>Encrypted and self-upgrading</a:t>
            </a:r>
          </a:p>
          <a:p>
            <a:r>
              <a:rPr lang="en-US" dirty="0"/>
              <a:t>Sold for personal information and as attack </a:t>
            </a:r>
            <a:r>
              <a:rPr lang="en-US" dirty="0" smtClean="0"/>
              <a:t>vectors</a:t>
            </a:r>
          </a:p>
          <a:p>
            <a:r>
              <a:rPr lang="en-US" dirty="0" smtClean="0"/>
              <a:t>Used for Distributed Denial of Service (</a:t>
            </a:r>
            <a:r>
              <a:rPr lang="en-US" dirty="0" err="1" smtClean="0"/>
              <a:t>DDoS</a:t>
            </a:r>
            <a:r>
              <a:rPr lang="en-US" dirty="0" smtClean="0"/>
              <a:t>) attacks and many other things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</a:t>
            </a:r>
            <a:endParaRPr lang="en-US" dirty="0"/>
          </a:p>
        </p:txBody>
      </p:sp>
      <p:pic>
        <p:nvPicPr>
          <p:cNvPr id="7" name="Content Placeholder 6" descr="phishbow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Targeted email scams</a:t>
            </a:r>
          </a:p>
          <a:p>
            <a:r>
              <a:rPr lang="en-US" dirty="0" smtClean="0"/>
              <a:t>Typically trying to get users to click on link that leads to malware</a:t>
            </a:r>
          </a:p>
          <a:p>
            <a:r>
              <a:rPr lang="en-US" dirty="0"/>
              <a:t>http://</a:t>
            </a:r>
            <a:r>
              <a:rPr lang="en-US" dirty="0" err="1"/>
              <a:t>www.antiphishing.org</a:t>
            </a:r>
            <a:r>
              <a:rPr lang="en-US" dirty="0"/>
              <a:t>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Signatures</a:t>
            </a:r>
          </a:p>
          <a:p>
            <a:pPr lvl="1"/>
            <a:r>
              <a:rPr lang="en-US" dirty="0" smtClean="0"/>
              <a:t>Difficult because viruses change form by themselves</a:t>
            </a:r>
          </a:p>
          <a:p>
            <a:pPr lvl="1"/>
            <a:r>
              <a:rPr lang="en-US" dirty="0" smtClean="0"/>
              <a:t>Difficult because there is a lag between finding, writing signature, distribution of signature</a:t>
            </a:r>
          </a:p>
          <a:p>
            <a:r>
              <a:rPr lang="en-US" dirty="0" smtClean="0"/>
              <a:t>Moving toward behavioral-based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OS and programs updated</a:t>
            </a:r>
          </a:p>
          <a:p>
            <a:r>
              <a:rPr lang="en-US" dirty="0" smtClean="0"/>
              <a:t>Use AV</a:t>
            </a:r>
          </a:p>
          <a:p>
            <a:r>
              <a:rPr lang="en-US" dirty="0" smtClean="0"/>
              <a:t>Be very careful downloading</a:t>
            </a:r>
          </a:p>
          <a:p>
            <a:r>
              <a:rPr lang="en-US" dirty="0" smtClean="0"/>
              <a:t>Turn off Java, Flash, etc., in your browser</a:t>
            </a:r>
          </a:p>
          <a:p>
            <a:r>
              <a:rPr lang="en-US" dirty="0" smtClean="0"/>
              <a:t>Don’t open email attachments even from people you know</a:t>
            </a:r>
          </a:p>
          <a:p>
            <a:pPr lvl="1"/>
            <a:r>
              <a:rPr lang="en-US" dirty="0" smtClean="0"/>
              <a:t>They might be infected</a:t>
            </a:r>
          </a:p>
          <a:p>
            <a:pPr lvl="1"/>
            <a:r>
              <a:rPr lang="en-US" dirty="0" smtClean="0"/>
              <a:t>Check with them that they sent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0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firewalls</a:t>
            </a:r>
          </a:p>
          <a:p>
            <a:r>
              <a:rPr lang="en-US" dirty="0" smtClean="0"/>
              <a:t>Don’t allow macros to run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Skimming has been on the rise</a:t>
            </a:r>
          </a:p>
          <a:p>
            <a:r>
              <a:rPr lang="en-US" dirty="0" smtClean="0"/>
              <a:t>Cover the keypad as you type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50" y="0"/>
            <a:ext cx="4594522" cy="594585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C185-A458-B240-9B42-B6D9F5126130}" type="datetime1">
              <a:rPr lang="en-US" smtClean="0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74" y="0"/>
            <a:ext cx="4592782" cy="59436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E3CA-43CC-1E46-8B1F-E3529E5E26B5}" type="datetime1">
              <a:rPr lang="en-US" smtClean="0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22" y="0"/>
            <a:ext cx="4592782" cy="59436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4E3-ED75-9C4D-838C-755F2AA842A7}" type="datetime1">
              <a:rPr lang="en-US" smtClean="0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76" y="0"/>
            <a:ext cx="4592782" cy="59436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687A-3856-A640-AE6D-B5CC0DC90D5E}" type="datetime1">
              <a:rPr lang="en-US" smtClean="0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3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20236</TotalTime>
  <Words>2061</Words>
  <Application>Microsoft Macintosh PowerPoint</Application>
  <PresentationFormat>On-screen Show (4:3)</PresentationFormat>
  <Paragraphs>455</Paragraphs>
  <Slides>57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Andale Mono</vt:lpstr>
      <vt:lpstr>Arial</vt:lpstr>
      <vt:lpstr>Calibri</vt:lpstr>
      <vt:lpstr>Wingdings</vt:lpstr>
      <vt:lpstr>MSU Denver</vt:lpstr>
      <vt:lpstr>Chapter 11</vt:lpstr>
      <vt:lpstr>Never.</vt:lpstr>
      <vt:lpstr>It’s Not a Question of If</vt:lpstr>
      <vt:lpstr>Recent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Breaches</vt:lpstr>
      <vt:lpstr>Factors</vt:lpstr>
      <vt:lpstr>Factors</vt:lpstr>
      <vt:lpstr>Passwords</vt:lpstr>
      <vt:lpstr>Password Badness</vt:lpstr>
      <vt:lpstr>What Makes a Good Password?</vt:lpstr>
      <vt:lpstr>What Makes a Good Password?</vt:lpstr>
      <vt:lpstr>Most Popular Passwords</vt:lpstr>
      <vt:lpstr>Ashley Madison</vt:lpstr>
      <vt:lpstr>XKCD</vt:lpstr>
      <vt:lpstr>Good Password Generators</vt:lpstr>
      <vt:lpstr>Password Safes</vt:lpstr>
      <vt:lpstr>Browser Safe</vt:lpstr>
      <vt:lpstr>AuthN/Z</vt:lpstr>
      <vt:lpstr>Permission Systems</vt:lpstr>
      <vt:lpstr>Backup</vt:lpstr>
      <vt:lpstr>Backup</vt:lpstr>
      <vt:lpstr>Host and Network Firewalls</vt:lpstr>
      <vt:lpstr>Encryption</vt:lpstr>
      <vt:lpstr>Decryption</vt:lpstr>
      <vt:lpstr>Letter Frequencies</vt:lpstr>
      <vt:lpstr>Two Letter Frequencies</vt:lpstr>
      <vt:lpstr>N-Grams</vt:lpstr>
      <vt:lpstr>N-Grams</vt:lpstr>
      <vt:lpstr>More Sophisticated</vt:lpstr>
      <vt:lpstr>Transposition</vt:lpstr>
      <vt:lpstr>Asymmetric</vt:lpstr>
      <vt:lpstr>Asymmetric</vt:lpstr>
      <vt:lpstr>Asymmetric</vt:lpstr>
      <vt:lpstr>Example</vt:lpstr>
      <vt:lpstr>RSA</vt:lpstr>
      <vt:lpstr>HTTPS</vt:lpstr>
      <vt:lpstr>HTTPS</vt:lpstr>
      <vt:lpstr>Certificate Authorities</vt:lpstr>
      <vt:lpstr>PowerPoint Presentation</vt:lpstr>
      <vt:lpstr>Firefox Trusted Root Certificates</vt:lpstr>
      <vt:lpstr>What Else Can Go Wrong?</vt:lpstr>
      <vt:lpstr>What Else Can Go Wrong?</vt:lpstr>
      <vt:lpstr>What Else Can Go Wrong?</vt:lpstr>
      <vt:lpstr>Zombies and Botnets</vt:lpstr>
      <vt:lpstr>Phish</vt:lpstr>
      <vt:lpstr>Phishing</vt:lpstr>
      <vt:lpstr>Detection</vt:lpstr>
      <vt:lpstr>What To Do</vt:lpstr>
      <vt:lpstr>What To Do</vt:lpstr>
      <vt:lpstr>ATMs</vt:lpstr>
    </vt:vector>
  </TitlesOfParts>
  <Company>Metropolitan State University of Denver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Technology</dc:creator>
  <cp:lastModifiedBy>Ivo Georgiev</cp:lastModifiedBy>
  <cp:revision>36</cp:revision>
  <dcterms:created xsi:type="dcterms:W3CDTF">2015-10-13T21:49:29Z</dcterms:created>
  <dcterms:modified xsi:type="dcterms:W3CDTF">2016-08-10T20:44:01Z</dcterms:modified>
</cp:coreProperties>
</file>