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76" r:id="rId15"/>
    <p:sldId id="277" r:id="rId16"/>
    <p:sldId id="278" r:id="rId17"/>
    <p:sldId id="269" r:id="rId18"/>
    <p:sldId id="270" r:id="rId19"/>
    <p:sldId id="275" r:id="rId20"/>
    <p:sldId id="271" r:id="rId21"/>
    <p:sldId id="272" r:id="rId22"/>
    <p:sldId id="274" r:id="rId23"/>
    <p:sldId id="27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5B678-6CD8-354A-99C8-0FAA1A25F517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7E4E-1A6A-DF4C-9244-57FAF74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007A-A6EB-6049-A251-0774F8ED762B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674AA-AA06-EB43-B6F8-F3E378D3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www.theatlantic.com</a:t>
            </a:r>
            <a:r>
              <a:rPr lang="en-US" dirty="0" smtClean="0"/>
              <a:t>/magazine/archive/1945/07/as-we-may-think/303881/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674AA-AA06-EB43-B6F8-F3E378D34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6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Uniform_Resource_Locator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674AA-AA06-EB43-B6F8-F3E378D34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www.worldwidewebsize.com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674AA-AA06-EB43-B6F8-F3E378D347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674AA-AA06-EB43-B6F8-F3E378D347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62CE-425F-F042-8B1D-B64F0F7F4EE5}" type="datetime1">
              <a:rPr lang="en-US" smtClean="0"/>
              <a:t>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7A2A-2EE9-3F40-8691-3620E5D9338A}" type="datetime1">
              <a:rPr lang="en-US" smtClean="0"/>
              <a:t>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052-F9E3-DF4C-AF62-29B65AE92FBB}" type="datetime1">
              <a:rPr lang="en-US" smtClean="0"/>
              <a:t>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3D5-119A-9C4A-90AC-C8FE640EF901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65ED-35D7-4244-9BC5-BE9CCC9B9E6A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hostery.com/our-solutions/ghostery-add-on/" TargetMode="External"/><Relationship Id="rId4" Type="http://schemas.openxmlformats.org/officeDocument/2006/relationships/hyperlink" Target="https://noscript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ff.org/privacybadg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 Web Applications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Markup Language </a:t>
            </a:r>
            <a:endParaRPr lang="en-US" dirty="0" smtClean="0"/>
          </a:p>
          <a:p>
            <a:pPr lvl="1"/>
            <a:r>
              <a:rPr lang="en-US" dirty="0" smtClean="0"/>
              <a:t>IBM, 1960’s</a:t>
            </a:r>
          </a:p>
          <a:p>
            <a:pPr lvl="1"/>
            <a:r>
              <a:rPr lang="en-US" dirty="0" smtClean="0"/>
              <a:t>Goldfarb, Mosher, Lorie</a:t>
            </a:r>
          </a:p>
          <a:p>
            <a:r>
              <a:rPr lang="en-US" dirty="0" smtClean="0"/>
              <a:t>Standard </a:t>
            </a:r>
            <a:r>
              <a:rPr lang="en-US" dirty="0"/>
              <a:t>Generalized Markup </a:t>
            </a:r>
            <a:r>
              <a:rPr lang="en-US" dirty="0" smtClean="0"/>
              <a:t>Language (SGML)</a:t>
            </a:r>
          </a:p>
          <a:p>
            <a:pPr lvl="1"/>
            <a:r>
              <a:rPr lang="en-US" dirty="0" smtClean="0"/>
              <a:t>1986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Markup Language (XML)</a:t>
            </a:r>
          </a:p>
          <a:p>
            <a:pPr lvl="1"/>
            <a:r>
              <a:rPr lang="en-US" dirty="0"/>
              <a:t>Document Type Definition (DTD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XML schemas</a:t>
            </a:r>
          </a:p>
          <a:p>
            <a:pPr lvl="1"/>
            <a:r>
              <a:rPr lang="en-US" dirty="0" smtClean="0"/>
              <a:t>Used for a lot of server to server data exchange</a:t>
            </a:r>
          </a:p>
          <a:p>
            <a:pPr lvl="1"/>
            <a:r>
              <a:rPr lang="en-US" dirty="0" smtClean="0"/>
              <a:t>Many languages created</a:t>
            </a:r>
          </a:p>
          <a:p>
            <a:pPr lvl="2"/>
            <a:r>
              <a:rPr lang="en-US" dirty="0" err="1" smtClean="0"/>
              <a:t>MathML</a:t>
            </a:r>
            <a:r>
              <a:rPr lang="en-US" dirty="0"/>
              <a:t>, </a:t>
            </a:r>
            <a:r>
              <a:rPr lang="en-US" dirty="0" err="1" smtClean="0"/>
              <a:t>ChemML</a:t>
            </a:r>
            <a:r>
              <a:rPr lang="en-US" dirty="0" smtClean="0"/>
              <a:t>, </a:t>
            </a:r>
            <a:r>
              <a:rPr lang="en-US" dirty="0" err="1" smtClean="0"/>
              <a:t>BeerXML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JavaScript Object Notation (JSON) also used for messaging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SGML and XML</a:t>
            </a:r>
          </a:p>
          <a:p>
            <a:r>
              <a:rPr lang="en-US" dirty="0" smtClean="0"/>
              <a:t>Specified by the World Wide Web Consortium (W3C)</a:t>
            </a:r>
          </a:p>
          <a:p>
            <a:r>
              <a:rPr lang="en-US" dirty="0" smtClean="0"/>
              <a:t>Current version: 5</a:t>
            </a:r>
          </a:p>
          <a:p>
            <a:pPr lvl="1"/>
            <a:r>
              <a:rPr lang="en-US" dirty="0" smtClean="0"/>
              <a:t>XHTML passed over</a:t>
            </a:r>
          </a:p>
          <a:p>
            <a:r>
              <a:rPr lang="en-US" dirty="0" smtClean="0"/>
              <a:t>Should not specify format</a:t>
            </a:r>
          </a:p>
          <a:p>
            <a:pPr lvl="1"/>
            <a:r>
              <a:rPr lang="en-US" dirty="0" smtClean="0"/>
              <a:t>Only content</a:t>
            </a:r>
          </a:p>
          <a:p>
            <a:pPr lvl="1"/>
            <a:r>
              <a:rPr lang="en-US" dirty="0" smtClean="0"/>
              <a:t>Content tagged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</a:t>
            </a:r>
          </a:p>
          <a:p>
            <a:pPr marL="0" indent="0">
              <a:buNone/>
            </a:pPr>
            <a:r>
              <a:rPr lang="en-US" dirty="0" smtClean="0"/>
              <a:t>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&lt;video&gt;, &lt;audio&gt;, &lt;canvas&gt;</a:t>
            </a:r>
          </a:p>
          <a:p>
            <a:r>
              <a:rPr lang="en-US" dirty="0" smtClean="0"/>
              <a:t> &lt;section&gt;, &lt;article&gt;, &lt;header&gt;, 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SVG</a:t>
            </a:r>
          </a:p>
          <a:p>
            <a:r>
              <a:rPr lang="en-US" dirty="0" smtClean="0"/>
              <a:t>Compatible with HTML4 and XHTML</a:t>
            </a:r>
          </a:p>
          <a:p>
            <a:pPr lvl="1"/>
            <a:r>
              <a:rPr lang="en-US" dirty="0" smtClean="0"/>
              <a:t>Though less draconian the XHTML</a:t>
            </a:r>
          </a:p>
          <a:p>
            <a:pPr lvl="1"/>
            <a:r>
              <a:rPr lang="en-US" dirty="0" smtClean="0"/>
              <a:t>Handles document errors differently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canvas element for immediate mode 2D drawing. See Canvas 2D API Specification 1.0 specification</a:t>
            </a:r>
          </a:p>
          <a:p>
            <a:r>
              <a:rPr lang="en-US" dirty="0" smtClean="0"/>
              <a:t>Timed media playback</a:t>
            </a:r>
          </a:p>
          <a:p>
            <a:r>
              <a:rPr lang="en-US" dirty="0" smtClean="0"/>
              <a:t>Offline Web Applications</a:t>
            </a:r>
          </a:p>
          <a:p>
            <a:r>
              <a:rPr lang="en-US" dirty="0" smtClean="0"/>
              <a:t>Document editing</a:t>
            </a:r>
          </a:p>
          <a:p>
            <a:r>
              <a:rPr lang="en-US" dirty="0" smtClean="0"/>
              <a:t>Drag-and-drop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Cross-document messaging</a:t>
            </a:r>
          </a:p>
          <a:p>
            <a:r>
              <a:rPr lang="en-US" dirty="0"/>
              <a:t>Browser history management</a:t>
            </a:r>
          </a:p>
          <a:p>
            <a:r>
              <a:rPr lang="en-US" dirty="0"/>
              <a:t>Web Storage, a key-value pair storage framework that provides </a:t>
            </a:r>
            <a:r>
              <a:rPr lang="en-US" dirty="0" smtClean="0"/>
              <a:t>behavior </a:t>
            </a:r>
            <a:r>
              <a:rPr lang="en-US" dirty="0"/>
              <a:t>similar to cookies but with larger storage capacity and improved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devices have different resolutions</a:t>
            </a:r>
          </a:p>
          <a:p>
            <a:r>
              <a:rPr lang="en-US" dirty="0" smtClean="0"/>
              <a:t>Mobile different than laptops etc.</a:t>
            </a:r>
          </a:p>
          <a:p>
            <a:r>
              <a:rPr lang="en-US" dirty="0" smtClean="0"/>
              <a:t>Pixels, percentages, </a:t>
            </a:r>
            <a:r>
              <a:rPr lang="en-US" dirty="0" err="1" smtClean="0"/>
              <a:t>em’s</a:t>
            </a:r>
            <a:r>
              <a:rPr lang="en-US" dirty="0" smtClean="0"/>
              <a:t>, points</a:t>
            </a:r>
          </a:p>
          <a:p>
            <a:pPr lvl="1"/>
            <a:r>
              <a:rPr lang="en-US" dirty="0" smtClean="0"/>
              <a:t>For differing resolutions, use percentages or </a:t>
            </a:r>
            <a:r>
              <a:rPr lang="en-US" dirty="0" err="1" smtClean="0"/>
              <a:t>em’s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Cascading Style Sheets (CSS)</a:t>
            </a:r>
          </a:p>
          <a:p>
            <a:pPr lvl="1"/>
            <a:r>
              <a:rPr lang="en-US" dirty="0" smtClean="0"/>
              <a:t>Don’t use HTML “&lt;</a:t>
            </a:r>
            <a:r>
              <a:rPr lang="en-US" dirty="0" err="1" smtClean="0"/>
              <a:t>i</a:t>
            </a:r>
            <a:r>
              <a:rPr lang="en-US" dirty="0" smtClean="0"/>
              <a:t>&gt;, &lt;b&gt;”, etc.</a:t>
            </a:r>
          </a:p>
          <a:p>
            <a:pPr lvl="2"/>
            <a:r>
              <a:rPr lang="en-US" dirty="0" smtClean="0"/>
              <a:t>Use to specify content</a:t>
            </a:r>
          </a:p>
          <a:p>
            <a:pPr lvl="1"/>
            <a:r>
              <a:rPr lang="en-US" dirty="0" smtClean="0"/>
              <a:t>Don’t use inline</a:t>
            </a:r>
          </a:p>
          <a:p>
            <a:r>
              <a:rPr lang="en-US" dirty="0" smtClean="0"/>
              <a:t>Can specify style for entire site in one place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Browser </a:t>
            </a:r>
            <a:r>
              <a:rPr lang="en-US" dirty="0"/>
              <a:t>default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style sheet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style sheet (in the head section)</a:t>
            </a:r>
          </a:p>
          <a:p>
            <a:pPr lvl="1"/>
            <a:r>
              <a:rPr lang="en-US" dirty="0" smtClean="0"/>
              <a:t>Inline </a:t>
            </a:r>
            <a:r>
              <a:rPr lang="en-US" dirty="0"/>
              <a:t>style (inside an HTML element)</a:t>
            </a:r>
          </a:p>
          <a:p>
            <a:r>
              <a:rPr lang="en-US" dirty="0" smtClean="0"/>
              <a:t>Final is combination of all four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BCD3-9638-8C41-ACD6-F5528BB92B60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Vannevar</a:t>
            </a:r>
            <a:r>
              <a:rPr lang="en-US" dirty="0"/>
              <a:t> </a:t>
            </a:r>
            <a:r>
              <a:rPr lang="en-US" dirty="0" smtClean="0"/>
              <a:t>Bush, 1945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affords an immediate step, however, to associative indexing, the basic idea of which is a provision whereby any item may be caused at will to select immediately and automatically another. This is the essential feature of the </a:t>
            </a:r>
            <a:r>
              <a:rPr lang="en-US" dirty="0" err="1"/>
              <a:t>memex</a:t>
            </a:r>
            <a:r>
              <a:rPr lang="en-US" dirty="0"/>
              <a:t>. The process of tying two items together is the important thing.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Starts with "."</a:t>
            </a:r>
          </a:p>
          <a:p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Starts with "#"</a:t>
            </a:r>
          </a:p>
          <a:p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Start with "@"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selector [selector] [, selector] … {</a:t>
            </a:r>
          </a:p>
          <a:p>
            <a:pPr marL="457200" lvl="1" indent="0">
              <a:buNone/>
            </a:pPr>
            <a:r>
              <a:rPr lang="en-US" dirty="0" smtClean="0"/>
              <a:t>property1: value1;</a:t>
            </a:r>
          </a:p>
          <a:p>
            <a:pPr marL="457200" lvl="1" indent="0">
              <a:buNone/>
            </a:pPr>
            <a:r>
              <a:rPr lang="en-US" dirty="0" err="1" smtClean="0"/>
              <a:t>compositeProperty</a:t>
            </a:r>
            <a:r>
              <a:rPr lang="en-US" dirty="0" smtClean="0"/>
              <a:t>: value1 value2…;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270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MSU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 h1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margin</a:t>
            </a:r>
            <a:r>
              <a:rPr lang="en-US" dirty="0"/>
              <a:t>: .2em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font</a:t>
            </a:r>
            <a:r>
              <a:rPr lang="en-US" dirty="0"/>
              <a:t>-size: 3em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font</a:t>
            </a:r>
            <a:r>
              <a:rPr lang="en-US" dirty="0"/>
              <a:t>-weight: </a:t>
            </a:r>
            <a:r>
              <a:rPr lang="en-US" dirty="0" smtClean="0"/>
              <a:t>300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2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MSU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@media only screen and (min-width: 320px) and (max-width: 768px) {</a:t>
            </a:r>
          </a:p>
          <a:p>
            <a:pPr marL="0" indent="0">
              <a:buNone/>
            </a:pPr>
            <a:r>
              <a:rPr lang="en-US" dirty="0"/>
              <a:t>  .</a:t>
            </a:r>
            <a:r>
              <a:rPr lang="en-US" dirty="0" err="1"/>
              <a:t>mainBlueNavigation</a:t>
            </a:r>
            <a:r>
              <a:rPr lang="en-US" dirty="0"/>
              <a:t> li button {</a:t>
            </a:r>
          </a:p>
          <a:p>
            <a:pPr marL="0" indent="0">
              <a:buNone/>
            </a:pPr>
            <a:r>
              <a:rPr lang="en-US" dirty="0"/>
              <a:t>    width: 40%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mainBlueNavigation</a:t>
            </a:r>
            <a:r>
              <a:rPr lang="en-US" dirty="0"/>
              <a:t> li </a:t>
            </a:r>
            <a:r>
              <a:rPr lang="en-US" dirty="0" err="1"/>
              <a:t>button.btn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border: none;</a:t>
            </a:r>
          </a:p>
          <a:p>
            <a:pPr marL="0" indent="0">
              <a:buNone/>
            </a:pPr>
            <a:r>
              <a:rPr lang="en-US" dirty="0"/>
              <a:t>  background: #003663;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webkit</a:t>
            </a:r>
            <a:r>
              <a:rPr lang="en-US" dirty="0"/>
              <a:t>-transition: all .1 ease-in-out;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moz</a:t>
            </a:r>
            <a:r>
              <a:rPr lang="en-US" dirty="0"/>
              <a:t>-transition: all .1 ease-in-out;</a:t>
            </a:r>
          </a:p>
          <a:p>
            <a:pPr marL="0" indent="0">
              <a:buNone/>
            </a:pPr>
            <a:r>
              <a:rPr lang="en-US" dirty="0"/>
              <a:t>  -o-transition: all .1 ease-in-out;</a:t>
            </a:r>
          </a:p>
          <a:p>
            <a:pPr marL="0" indent="0">
              <a:buNone/>
            </a:pPr>
            <a:r>
              <a:rPr lang="en-US" dirty="0"/>
              <a:t>  transition: all .1 ease-in-out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1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historically used request/response cycle</a:t>
            </a:r>
          </a:p>
          <a:p>
            <a:pPr lvl="1"/>
            <a:r>
              <a:rPr lang="en-US" dirty="0" smtClean="0"/>
              <a:t>All processing done on server</a:t>
            </a:r>
          </a:p>
          <a:p>
            <a:r>
              <a:rPr lang="en-US" dirty="0" smtClean="0"/>
              <a:t>Had </a:t>
            </a:r>
            <a:r>
              <a:rPr lang="en-US" dirty="0"/>
              <a:t>to click “submit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Feedback </a:t>
            </a:r>
            <a:r>
              <a:rPr lang="en-US" dirty="0"/>
              <a:t>not immediate</a:t>
            </a:r>
            <a:endParaRPr lang="en-US" dirty="0" smtClean="0"/>
          </a:p>
          <a:p>
            <a:pPr lvl="1"/>
            <a:r>
              <a:rPr lang="en-US" dirty="0" smtClean="0"/>
              <a:t>Also: network and server slowness</a:t>
            </a:r>
          </a:p>
          <a:p>
            <a:r>
              <a:rPr lang="en-US" dirty="0" smtClean="0"/>
              <a:t>Have browser do some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2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Netscape</a:t>
            </a:r>
          </a:p>
          <a:p>
            <a:pPr lvl="1"/>
            <a:r>
              <a:rPr lang="en-US" dirty="0" err="1" smtClean="0"/>
              <a:t>LiveScript</a:t>
            </a:r>
            <a:r>
              <a:rPr lang="en-US" dirty="0" smtClean="0"/>
              <a:t> then JavaScript</a:t>
            </a:r>
          </a:p>
          <a:p>
            <a:r>
              <a:rPr lang="en-US" dirty="0" smtClean="0"/>
              <a:t>Often used for form checking</a:t>
            </a:r>
          </a:p>
          <a:p>
            <a:pPr lvl="1"/>
            <a:r>
              <a:rPr lang="en-US" dirty="0" smtClean="0"/>
              <a:t>Make sure all necessary boxes filled in, etc.</a:t>
            </a:r>
          </a:p>
          <a:p>
            <a:r>
              <a:rPr lang="en-US" dirty="0" smtClean="0"/>
              <a:t>Becoming used to display anything at all</a:t>
            </a:r>
          </a:p>
          <a:p>
            <a:pPr lvl="1"/>
            <a:r>
              <a:rPr lang="en-US" dirty="0" smtClean="0"/>
              <a:t>“Reactive” web sites</a:t>
            </a:r>
          </a:p>
          <a:p>
            <a:pPr lvl="1"/>
            <a:r>
              <a:rPr lang="en-US" dirty="0" smtClean="0"/>
              <a:t>Mobile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91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good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, Angular, Backbone, Bootstrap…</a:t>
            </a:r>
          </a:p>
          <a:p>
            <a:r>
              <a:rPr lang="en-US" dirty="0" smtClean="0"/>
              <a:t>Used to extend browsers</a:t>
            </a:r>
          </a:p>
          <a:p>
            <a:pPr lvl="1" algn="just"/>
            <a:r>
              <a:rPr lang="en-US" dirty="0" smtClean="0"/>
              <a:t>Much of browser code in JavaScript</a:t>
            </a:r>
          </a:p>
          <a:p>
            <a:r>
              <a:rPr lang="en-US" dirty="0" smtClean="0"/>
              <a:t>Now also being used on the server side</a:t>
            </a:r>
          </a:p>
          <a:p>
            <a:pPr lvl="1"/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Originally: Asynchronous JavaScript And XML</a:t>
            </a:r>
          </a:p>
          <a:p>
            <a:pPr lvl="1"/>
            <a:r>
              <a:rPr lang="en-US" dirty="0" smtClean="0"/>
              <a:t>Web client/server interaction historically synchronous</a:t>
            </a:r>
          </a:p>
          <a:p>
            <a:pPr lvl="2"/>
            <a:r>
              <a:rPr lang="en-US" dirty="0" smtClean="0"/>
              <a:t>Client makes request on click, server responds</a:t>
            </a:r>
          </a:p>
          <a:p>
            <a:pPr lvl="1"/>
            <a:r>
              <a:rPr lang="en-US" dirty="0" smtClean="0"/>
              <a:t>Asynchronous when request/response does not require click</a:t>
            </a:r>
          </a:p>
          <a:p>
            <a:pPr lvl="1"/>
            <a:r>
              <a:rPr lang="en-US" dirty="0"/>
              <a:t>Microsoft created “</a:t>
            </a:r>
            <a:r>
              <a:rPr lang="en-US" dirty="0" err="1" smtClean="0"/>
              <a:t>XMLHttpRequest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Now, XML might not be used</a:t>
            </a:r>
          </a:p>
          <a:p>
            <a:pPr lvl="1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29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more compelling web sites</a:t>
            </a:r>
          </a:p>
          <a:p>
            <a:r>
              <a:rPr lang="en-US" dirty="0" smtClean="0"/>
              <a:t>Information sent when needed</a:t>
            </a:r>
          </a:p>
          <a:p>
            <a:r>
              <a:rPr lang="en-US" dirty="0" smtClean="0"/>
              <a:t>Queries give partial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9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“Crawl” or “spider” web</a:t>
            </a:r>
          </a:p>
          <a:p>
            <a:r>
              <a:rPr lang="en-US" dirty="0" smtClean="0"/>
              <a:t>Create indexes of words</a:t>
            </a:r>
          </a:p>
          <a:p>
            <a:pPr lvl="1"/>
            <a:r>
              <a:rPr lang="en-US" dirty="0" smtClean="0"/>
              <a:t>And word combinations, etc.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Browsers</a:t>
            </a:r>
            <a:endParaRPr lang="en-US" dirty="0"/>
          </a:p>
        </p:txBody>
      </p:sp>
      <p:pic>
        <p:nvPicPr>
          <p:cNvPr id="7" name="Content Placeholder 6" descr="Usage_share_of_web_browsers_(Source_StatCounter)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Web Pages Indexed</a:t>
            </a:r>
            <a:endParaRPr lang="en-US" dirty="0"/>
          </a:p>
        </p:txBody>
      </p:sp>
      <p:pic>
        <p:nvPicPr>
          <p:cNvPr id="7" name="Content Placeholder 6" descr="Graph_v1.php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2" r="-195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1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pages reference each other</a:t>
            </a:r>
          </a:p>
          <a:p>
            <a:r>
              <a:rPr lang="en-US" dirty="0" smtClean="0"/>
              <a:t>Highly ranked pages have lots of “in” links</a:t>
            </a:r>
          </a:p>
          <a:p>
            <a:r>
              <a:rPr lang="en-US" dirty="0" smtClean="0"/>
              <a:t>The pages highly ranked pages refer to are ranked more highly</a:t>
            </a:r>
          </a:p>
          <a:p>
            <a:r>
              <a:rPr lang="en-US" dirty="0" smtClean="0"/>
              <a:t>This is simplified</a:t>
            </a:r>
          </a:p>
          <a:p>
            <a:pPr lvl="1"/>
            <a:r>
              <a:rPr lang="en-US" dirty="0" smtClean="0"/>
              <a:t>More than 200 factors are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 Illustrated</a:t>
            </a:r>
            <a:endParaRPr lang="en-US" dirty="0"/>
          </a:p>
        </p:txBody>
      </p:sp>
      <p:pic>
        <p:nvPicPr>
          <p:cNvPr id="7" name="Content Placeholder 6" descr="744px-PageRanks-Example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19" r="-2331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5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popularity</a:t>
            </a:r>
          </a:p>
          <a:p>
            <a:pPr lvl="1"/>
            <a:r>
              <a:rPr lang="en-US" dirty="0" smtClean="0"/>
              <a:t>Crowd sourcing</a:t>
            </a:r>
          </a:p>
          <a:p>
            <a:r>
              <a:rPr lang="en-US" dirty="0" smtClean="0"/>
              <a:t>Stickiness</a:t>
            </a:r>
          </a:p>
          <a:p>
            <a:pPr lvl="1"/>
            <a:r>
              <a:rPr lang="en-US" dirty="0" smtClean="0"/>
              <a:t>How fast do searchers come back?</a:t>
            </a:r>
          </a:p>
          <a:p>
            <a:r>
              <a:rPr lang="en-US" dirty="0" smtClean="0"/>
              <a:t>Search Engine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9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pic>
        <p:nvPicPr>
          <p:cNvPr id="7" name="Content Placeholder 6" descr="trustnoon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1" r="-375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4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can post anything</a:t>
            </a:r>
          </a:p>
          <a:p>
            <a:r>
              <a:rPr lang="en-US" dirty="0" smtClean="0"/>
              <a:t>Very little is filtered or vetted</a:t>
            </a:r>
          </a:p>
          <a:p>
            <a:r>
              <a:rPr lang="en-US" dirty="0" smtClean="0"/>
              <a:t>Check with </a:t>
            </a:r>
            <a:r>
              <a:rPr lang="en-US" dirty="0" err="1" smtClean="0"/>
              <a:t>snopes</a:t>
            </a:r>
            <a:r>
              <a:rPr lang="en-US" dirty="0" smtClean="0"/>
              <a:t> or other reliable source before believing anything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4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advertising etc.</a:t>
            </a:r>
          </a:p>
          <a:p>
            <a:r>
              <a:rPr lang="en-US" dirty="0" smtClean="0"/>
              <a:t>Can run on most any browser event</a:t>
            </a:r>
          </a:p>
          <a:p>
            <a:pPr lvl="1"/>
            <a:r>
              <a:rPr lang="en-US" dirty="0" smtClean="0"/>
              <a:t>Page load, roll over, click, etc.</a:t>
            </a:r>
          </a:p>
          <a:p>
            <a:r>
              <a:rPr lang="en-US" dirty="0" smtClean="0"/>
              <a:t>Many web browser offer protection</a:t>
            </a:r>
          </a:p>
          <a:p>
            <a:pPr lvl="1"/>
            <a:r>
              <a:rPr lang="en-US" dirty="0" err="1" smtClean="0"/>
              <a:t>Addon’s</a:t>
            </a:r>
            <a:r>
              <a:rPr lang="en-US" dirty="0" smtClean="0"/>
              <a:t> too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7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sites track you via cookies, invisible images, etc.</a:t>
            </a:r>
          </a:p>
          <a:p>
            <a:r>
              <a:rPr lang="en-US" dirty="0">
                <a:hlinkClick r:id="rId2"/>
              </a:rPr>
              <a:t>https://www.eff.org/</a:t>
            </a:r>
            <a:r>
              <a:rPr lang="en-US" dirty="0" smtClean="0">
                <a:hlinkClick r:id="rId2"/>
              </a:rPr>
              <a:t>privacybadger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https://www.ghostery.com/our-solutions/ghostery-add-on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https://noscript.net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Firefox: Gecko</a:t>
            </a:r>
          </a:p>
          <a:p>
            <a:r>
              <a:rPr lang="en-US" dirty="0" smtClean="0"/>
              <a:t>Safari and Chrome (originally): </a:t>
            </a:r>
            <a:r>
              <a:rPr lang="en-US" dirty="0" err="1" smtClean="0"/>
              <a:t>WebKit</a:t>
            </a:r>
            <a:endParaRPr lang="en-US" dirty="0" smtClean="0"/>
          </a:p>
          <a:p>
            <a:r>
              <a:rPr lang="en-US" dirty="0" smtClean="0"/>
              <a:t>Chrome and Opera now: Blink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scheme:[//[</a:t>
            </a:r>
            <a:r>
              <a:rPr lang="en-US" dirty="0" err="1"/>
              <a:t>user:password</a:t>
            </a:r>
            <a:r>
              <a:rPr lang="en-US" dirty="0"/>
              <a:t>@]host[:port]][/]path[?query][#fragment]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Transmission Protocol (Secure)</a:t>
            </a:r>
          </a:p>
          <a:p>
            <a:r>
              <a:rPr lang="en-US" dirty="0" smtClean="0"/>
              <a:t>Simple protocol for the transmission of hypertext document</a:t>
            </a:r>
          </a:p>
          <a:p>
            <a:pPr lvl="1"/>
            <a:r>
              <a:rPr lang="en-US" dirty="0" smtClean="0"/>
              <a:t>Get, head, post, put, delete</a:t>
            </a:r>
          </a:p>
          <a:p>
            <a:r>
              <a:rPr lang="en-US" dirty="0" smtClean="0"/>
              <a:t>Uses TCP, MIME, etc.</a:t>
            </a:r>
          </a:p>
          <a:p>
            <a:r>
              <a:rPr lang="en-US" dirty="0" smtClean="0"/>
              <a:t>Versions</a:t>
            </a:r>
          </a:p>
          <a:p>
            <a:pPr lvl="1"/>
            <a:r>
              <a:rPr lang="en-US" dirty="0" smtClean="0"/>
              <a:t>1.0</a:t>
            </a:r>
          </a:p>
          <a:p>
            <a:pPr lvl="1"/>
            <a:r>
              <a:rPr lang="en-US" dirty="0" smtClean="0"/>
              <a:t>1.1: “persistent” connections, better caching,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C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1xx: informational</a:t>
            </a:r>
          </a:p>
          <a:p>
            <a:r>
              <a:rPr lang="en-US" dirty="0" smtClean="0"/>
              <a:t>2xx: success</a:t>
            </a:r>
          </a:p>
          <a:p>
            <a:pPr lvl="1"/>
            <a:r>
              <a:rPr lang="en-US" dirty="0" smtClean="0"/>
              <a:t>200 OK</a:t>
            </a:r>
          </a:p>
          <a:p>
            <a:r>
              <a:rPr lang="en-US" dirty="0" smtClean="0"/>
              <a:t>3xx: redirect</a:t>
            </a:r>
          </a:p>
          <a:p>
            <a:pPr lvl="1"/>
            <a:r>
              <a:rPr lang="en-US" dirty="0" smtClean="0"/>
              <a:t>301: moved permanently</a:t>
            </a:r>
          </a:p>
          <a:p>
            <a:pPr lvl="1"/>
            <a:r>
              <a:rPr lang="en-US" dirty="0" smtClean="0"/>
              <a:t>302, 303: found, see other</a:t>
            </a:r>
          </a:p>
          <a:p>
            <a:pPr lvl="1"/>
            <a:r>
              <a:rPr lang="en-US" dirty="0" smtClean="0"/>
              <a:t>304: not modified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C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4xx: client errors</a:t>
            </a:r>
          </a:p>
          <a:p>
            <a:pPr lvl="1"/>
            <a:r>
              <a:rPr lang="en-US" dirty="0" smtClean="0"/>
              <a:t>400: bad request</a:t>
            </a:r>
          </a:p>
          <a:p>
            <a:pPr lvl="1"/>
            <a:r>
              <a:rPr lang="en-US" dirty="0" smtClean="0"/>
              <a:t>403: not authorized</a:t>
            </a:r>
          </a:p>
          <a:p>
            <a:pPr lvl="1"/>
            <a:r>
              <a:rPr lang="en-US" dirty="0" smtClean="0"/>
              <a:t>404: resource not found</a:t>
            </a:r>
          </a:p>
          <a:p>
            <a:r>
              <a:rPr lang="en-US" dirty="0" smtClean="0"/>
              <a:t>5xx: server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may return a variety of documents</a:t>
            </a:r>
          </a:p>
          <a:p>
            <a:r>
              <a:rPr lang="en-US" dirty="0" smtClean="0"/>
              <a:t>Suffix may specify type of file</a:t>
            </a:r>
          </a:p>
          <a:p>
            <a:pPr lvl="1"/>
            <a:r>
              <a:rPr lang="en-US" dirty="0" smtClean="0"/>
              <a:t>Really: MIME header typically responsible</a:t>
            </a:r>
          </a:p>
          <a:p>
            <a:pPr lvl="1"/>
            <a:r>
              <a:rPr lang="en-US" dirty="0" smtClean="0"/>
              <a:t>.html, .</a:t>
            </a:r>
            <a:r>
              <a:rPr lang="en-US" dirty="0" err="1" smtClean="0"/>
              <a:t>htm</a:t>
            </a:r>
            <a:r>
              <a:rPr lang="en-US" dirty="0" smtClean="0"/>
              <a:t>, .</a:t>
            </a:r>
            <a:r>
              <a:rPr lang="en-US" dirty="0" err="1" smtClean="0"/>
              <a:t>pdf</a:t>
            </a:r>
            <a:r>
              <a:rPr lang="en-US" dirty="0" smtClean="0"/>
              <a:t>, .jpg, .</a:t>
            </a:r>
            <a:r>
              <a:rPr lang="en-US" dirty="0" err="1" smtClean="0"/>
              <a:t>aspx</a:t>
            </a:r>
            <a:r>
              <a:rPr lang="en-US" dirty="0" smtClean="0"/>
              <a:t>, etc., etc.</a:t>
            </a:r>
          </a:p>
          <a:p>
            <a:pPr lvl="1"/>
            <a:r>
              <a:rPr lang="en-US" dirty="0" smtClean="0"/>
              <a:t>Plugin might be required for rendering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5370</TotalTime>
  <Words>1250</Words>
  <Application>Microsoft Macintosh PowerPoint</Application>
  <PresentationFormat>On-screen Show (4:3)</PresentationFormat>
  <Paragraphs>311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MSU Denver</vt:lpstr>
      <vt:lpstr>Chapter 13</vt:lpstr>
      <vt:lpstr> Vannevar Bush, 1945</vt:lpstr>
      <vt:lpstr>Browsers</vt:lpstr>
      <vt:lpstr>Basis</vt:lpstr>
      <vt:lpstr>Earl</vt:lpstr>
      <vt:lpstr>Protocol</vt:lpstr>
      <vt:lpstr>Return Codes</vt:lpstr>
      <vt:lpstr>Return Codes</vt:lpstr>
      <vt:lpstr>Replies</vt:lpstr>
      <vt:lpstr>Markup Languages</vt:lpstr>
      <vt:lpstr>Markup Languages</vt:lpstr>
      <vt:lpstr>HTML</vt:lpstr>
      <vt:lpstr>HTML Outline</vt:lpstr>
      <vt:lpstr>HTML5</vt:lpstr>
      <vt:lpstr>HTML5 Features</vt:lpstr>
      <vt:lpstr>HTML 5 Features</vt:lpstr>
      <vt:lpstr>Units</vt:lpstr>
      <vt:lpstr>Style</vt:lpstr>
      <vt:lpstr>Cascading</vt:lpstr>
      <vt:lpstr>Selectors</vt:lpstr>
      <vt:lpstr>CSS Rule</vt:lpstr>
      <vt:lpstr>MSU CSS</vt:lpstr>
      <vt:lpstr>MSU CSS</vt:lpstr>
      <vt:lpstr>JavaScript</vt:lpstr>
      <vt:lpstr>JavaScript</vt:lpstr>
      <vt:lpstr>JavaScript</vt:lpstr>
      <vt:lpstr>AJAX</vt:lpstr>
      <vt:lpstr>AJAX</vt:lpstr>
      <vt:lpstr>Search Engines</vt:lpstr>
      <vt:lpstr>Number of Web Pages Indexed</vt:lpstr>
      <vt:lpstr>Page Rank</vt:lpstr>
      <vt:lpstr>Page Rank Illustrated</vt:lpstr>
      <vt:lpstr>Other Factors</vt:lpstr>
      <vt:lpstr>Remember</vt:lpstr>
      <vt:lpstr>Remember</vt:lpstr>
      <vt:lpstr>Popups</vt:lpstr>
      <vt:lpstr>Tracking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Beaty</dc:creator>
  <cp:lastModifiedBy>Ivo Georgiev</cp:lastModifiedBy>
  <cp:revision>61</cp:revision>
  <dcterms:created xsi:type="dcterms:W3CDTF">2015-08-09T16:28:02Z</dcterms:created>
  <dcterms:modified xsi:type="dcterms:W3CDTF">2016-08-10T18:49:35Z</dcterms:modified>
</cp:coreProperties>
</file>