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0B86-AEE1-484B-B6E2-CAD0C0B2DD1A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0B36-C357-9A45-A7FD-DEC0B025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3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4417-1F13-B143-97F8-00800D29B7B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D9F81-2097-A448-9783-63CB7897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0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Payment_Card_Industry_Data_Security_Standard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D9F81-2097-A448-9783-63CB7897DB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www.forbes.com</a:t>
            </a:r>
            <a:r>
              <a:rPr lang="en-US" dirty="0" smtClean="0"/>
              <a:t>/sites/</a:t>
            </a:r>
            <a:r>
              <a:rPr lang="en-US" dirty="0" err="1" smtClean="0"/>
              <a:t>kashmirhill</a:t>
            </a:r>
            <a:r>
              <a:rPr lang="en-US" dirty="0" smtClean="0"/>
              <a:t>/2012/02/16/how-target-figured-out-a-teen-girl-was-pregnant-before-her-father-did/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D9F81-2097-A448-9783-63CB7897DB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C701-3C67-D540-B37E-C75979E6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com/en/download/help/disable_browser.x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Fourteen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Private Are Web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and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Upside: sites can keep track of you and your preferences</a:t>
            </a:r>
          </a:p>
          <a:p>
            <a:r>
              <a:rPr lang="en-US" dirty="0" smtClean="0"/>
              <a:t>Downside</a:t>
            </a:r>
            <a:r>
              <a:rPr lang="en-US" dirty="0"/>
              <a:t>: sites can keep track of you and your </a:t>
            </a:r>
            <a:r>
              <a:rPr lang="en-US" dirty="0" smtClean="0"/>
              <a:t>preferences</a:t>
            </a:r>
          </a:p>
          <a:p>
            <a:r>
              <a:rPr lang="en-US" dirty="0" smtClean="0"/>
              <a:t>Difficult to pick and choose</a:t>
            </a:r>
          </a:p>
          <a:p>
            <a:pPr lvl="1"/>
            <a:r>
              <a:rPr lang="en-US" dirty="0" smtClean="0"/>
              <a:t>Difficult to know when a cookie is innocuous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web sites have 1x1 character pixels from other sites</a:t>
            </a:r>
          </a:p>
          <a:p>
            <a:r>
              <a:rPr lang="en-US" dirty="0" smtClean="0"/>
              <a:t>Other site able to send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www.google.com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alt='Electronics Holiday Gift Guide' </a:t>
            </a:r>
            <a:r>
              <a:rPr lang="en-US" dirty="0" err="1"/>
              <a:t>src</a:t>
            </a:r>
            <a:r>
              <a:rPr lang="en-US" dirty="0"/>
              <a:t>='http://g-</a:t>
            </a:r>
            <a:r>
              <a:rPr lang="en-US" dirty="0" err="1"/>
              <a:t>ecx.images</a:t>
            </a:r>
            <a:r>
              <a:rPr lang="en-US" dirty="0"/>
              <a:t>-</a:t>
            </a:r>
            <a:r>
              <a:rPr lang="en-US" dirty="0" err="1"/>
              <a:t>amazon.com</a:t>
            </a:r>
            <a:r>
              <a:rPr lang="en-US" dirty="0"/>
              <a:t>/images/G/01/x-locale/common/transparent-pixel._V386942464_.</a:t>
            </a:r>
            <a:r>
              <a:rPr lang="en-US" dirty="0" smtClean="0"/>
              <a:t>gif’ […]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1-10 at 9.53.58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14" r="-16114"/>
          <a:stretch>
            <a:fillRect/>
          </a:stretch>
        </p:blipFill>
        <p:spPr>
          <a:xfrm>
            <a:off x="-1608667" y="-172726"/>
            <a:ext cx="12479665" cy="686333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Lightbeam</a:t>
            </a:r>
            <a:r>
              <a:rPr lang="en-US" dirty="0" smtClean="0"/>
              <a:t> Connections</a:t>
            </a:r>
            <a:endParaRPr lang="en-US" dirty="0"/>
          </a:p>
        </p:txBody>
      </p:sp>
      <p:pic>
        <p:nvPicPr>
          <p:cNvPr id="4" name="Content Placeholder 3" descr="Screen Shot 2015-11-10 at 10.07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63" r="-3346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LightBeam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4" name="Content Placeholder 3" descr="Screen Shot 2015-11-10 at 10.08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56" b="-22956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Ghostery</a:t>
            </a:r>
            <a:endParaRPr lang="en-US" dirty="0"/>
          </a:p>
        </p:txBody>
      </p:sp>
      <p:pic>
        <p:nvPicPr>
          <p:cNvPr id="4" name="Content Placeholder 3" descr="Screen Shot 2015-11-10 at 10.17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87" r="-5998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AdBlock</a:t>
            </a:r>
            <a:endParaRPr lang="en-US" dirty="0" smtClean="0"/>
          </a:p>
          <a:p>
            <a:r>
              <a:rPr lang="en-US" dirty="0" err="1" smtClean="0"/>
              <a:t>NoScript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www.eff.org</a:t>
            </a:r>
            <a:r>
              <a:rPr lang="en-US" dirty="0"/>
              <a:t>/</a:t>
            </a:r>
            <a:r>
              <a:rPr lang="en-US" dirty="0" err="1"/>
              <a:t>privacybadger</a:t>
            </a:r>
            <a:endParaRPr lang="en-US" dirty="0" smtClean="0"/>
          </a:p>
          <a:p>
            <a:r>
              <a:rPr lang="en-US" dirty="0" smtClean="0"/>
              <a:t>Do Not Track</a:t>
            </a:r>
          </a:p>
          <a:p>
            <a:pPr lvl="1"/>
            <a:r>
              <a:rPr lang="en-US" dirty="0" smtClean="0"/>
              <a:t>Voluntary</a:t>
            </a:r>
          </a:p>
          <a:p>
            <a:r>
              <a:rPr lang="en-US" dirty="0" smtClean="0"/>
              <a:t>Delete cookies and history on close</a:t>
            </a:r>
          </a:p>
          <a:p>
            <a:pPr lvl="1"/>
            <a:r>
              <a:rPr lang="en-US" dirty="0" smtClean="0"/>
              <a:t>Private browsing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Strongest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probably signed an agreement that all the data on your computer is owned by the company</a:t>
            </a:r>
          </a:p>
          <a:p>
            <a:r>
              <a:rPr lang="en-US" dirty="0" smtClean="0"/>
              <a:t>It has the right to examine all of it</a:t>
            </a:r>
          </a:p>
          <a:p>
            <a:r>
              <a:rPr lang="en-US" dirty="0" smtClean="0"/>
              <a:t>A few have “fair” or “limited use” clauses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URLs contain information after ‘?’s</a:t>
            </a:r>
          </a:p>
          <a:p>
            <a:r>
              <a:rPr lang="en-US" dirty="0" smtClean="0"/>
              <a:t>More typically, information is sent via put’s or post’s</a:t>
            </a:r>
          </a:p>
          <a:p>
            <a:pPr lvl="1"/>
            <a:r>
              <a:rPr lang="en-US" dirty="0" smtClean="0"/>
              <a:t>Can send more information, especially with post’s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Technicians have access to everything too</a:t>
            </a:r>
          </a:p>
          <a:p>
            <a:r>
              <a:rPr lang="en-US" dirty="0" smtClean="0"/>
              <a:t>Might mistakenly stumble across personal information</a:t>
            </a:r>
          </a:p>
          <a:p>
            <a:r>
              <a:rPr lang="en-US" dirty="0" smtClean="0"/>
              <a:t>Encrypt everything that you can</a:t>
            </a:r>
          </a:p>
          <a:p>
            <a:pPr lvl="1"/>
            <a:r>
              <a:rPr lang="en-US" dirty="0" err="1" smtClean="0"/>
              <a:t>BitLocker</a:t>
            </a:r>
            <a:endParaRPr lang="en-US" dirty="0" smtClean="0"/>
          </a:p>
          <a:p>
            <a:pPr lvl="1"/>
            <a:r>
              <a:rPr lang="en-US" dirty="0" err="1" smtClean="0"/>
              <a:t>FileVault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Credit Card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difficult to address as there is no nearby brick and mortar store</a:t>
            </a:r>
          </a:p>
          <a:p>
            <a:pPr lvl="1"/>
            <a:r>
              <a:rPr lang="en-US" dirty="0" smtClean="0"/>
              <a:t>Especially if in different country</a:t>
            </a:r>
          </a:p>
          <a:p>
            <a:pPr lvl="1"/>
            <a:r>
              <a:rPr lang="en-US" dirty="0" smtClean="0"/>
              <a:t>CC companies typically very good at detecting fraud</a:t>
            </a:r>
          </a:p>
          <a:p>
            <a:pPr lvl="1"/>
            <a:r>
              <a:rPr lang="en-US" dirty="0" smtClean="0"/>
              <a:t>Also good at refunding fraudulent transactions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Credit Card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info on remote server</a:t>
            </a:r>
          </a:p>
          <a:p>
            <a:pPr lvl="1"/>
            <a:r>
              <a:rPr lang="en-US" dirty="0" smtClean="0"/>
              <a:t>If you allow them to keep your info</a:t>
            </a:r>
          </a:p>
          <a:p>
            <a:pPr lvl="1"/>
            <a:r>
              <a:rPr lang="en-US" dirty="0" smtClean="0"/>
              <a:t>And in any case, while the transaction is being cleared</a:t>
            </a:r>
          </a:p>
          <a:p>
            <a:pPr lvl="1"/>
            <a:r>
              <a:rPr lang="en-US" dirty="0" smtClean="0"/>
              <a:t>However, it could be information not sent to site but only to processor</a:t>
            </a:r>
          </a:p>
          <a:p>
            <a:r>
              <a:rPr lang="en-US" dirty="0" smtClean="0"/>
              <a:t>Any computer with CC info on must pass PCI DSS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Payment Card Industry Data Security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and maintain a secure network     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and maintain a firewall configuration to protect cardholder data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use vendor-supplied defaults for system passwords and other security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/>
              <a:t>Protect cardholder data     </a:t>
            </a:r>
          </a:p>
          <a:p>
            <a:pPr lvl="1"/>
            <a:r>
              <a:rPr lang="en-US" dirty="0" smtClean="0"/>
              <a:t>Protect </a:t>
            </a:r>
            <a:r>
              <a:rPr lang="en-US" dirty="0"/>
              <a:t>stored cardholder data</a:t>
            </a:r>
          </a:p>
          <a:p>
            <a:pPr lvl="1"/>
            <a:r>
              <a:rPr lang="en-US" dirty="0" smtClean="0"/>
              <a:t>Encrypt </a:t>
            </a:r>
            <a:r>
              <a:rPr lang="en-US" dirty="0"/>
              <a:t>transmission of cardholder data across open, public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Payment Card Industry Data Security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Maintain a vulnerability management program     </a:t>
            </a:r>
          </a:p>
          <a:p>
            <a:pPr lvl="1"/>
            <a:r>
              <a:rPr lang="en-US" dirty="0"/>
              <a:t>Use and regularly update anti-virus software on all systems commonly affected by malware</a:t>
            </a:r>
          </a:p>
          <a:p>
            <a:pPr lvl="1"/>
            <a:r>
              <a:rPr lang="en-US" dirty="0"/>
              <a:t>Develop and maintain secure systems and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Implement </a:t>
            </a:r>
            <a:r>
              <a:rPr lang="en-US" dirty="0"/>
              <a:t>strong access control measures    </a:t>
            </a:r>
          </a:p>
          <a:p>
            <a:pPr lvl="1"/>
            <a:r>
              <a:rPr lang="en-US" dirty="0"/>
              <a:t>Restrict access to cardholder data by business need-to-know</a:t>
            </a:r>
          </a:p>
          <a:p>
            <a:pPr lvl="1"/>
            <a:r>
              <a:rPr lang="en-US" dirty="0"/>
              <a:t>Assign a unique ID to each person with computer access</a:t>
            </a:r>
          </a:p>
          <a:p>
            <a:pPr lvl="1"/>
            <a:r>
              <a:rPr lang="en-US" dirty="0"/>
              <a:t>Restrict physical access to cardholder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8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Payment Card Industry Data Security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monitor and test networks     </a:t>
            </a:r>
          </a:p>
          <a:p>
            <a:pPr lvl="1"/>
            <a:r>
              <a:rPr lang="en-US" dirty="0"/>
              <a:t>Track and monitor all access to network resources and cardholder data</a:t>
            </a:r>
          </a:p>
          <a:p>
            <a:pPr lvl="1"/>
            <a:r>
              <a:rPr lang="en-US" dirty="0"/>
              <a:t>Regularly test security systems and processes</a:t>
            </a:r>
          </a:p>
          <a:p>
            <a:r>
              <a:rPr lang="en-US" dirty="0"/>
              <a:t>Maintain an information security policy     </a:t>
            </a:r>
          </a:p>
          <a:p>
            <a:pPr lvl="1"/>
            <a:r>
              <a:rPr lang="en-US" dirty="0"/>
              <a:t>Maintain a policy that addresses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store on site</a:t>
            </a:r>
          </a:p>
          <a:p>
            <a:r>
              <a:rPr lang="en-US" dirty="0" smtClean="0"/>
              <a:t>Keep in password safe</a:t>
            </a:r>
          </a:p>
          <a:p>
            <a:r>
              <a:rPr lang="en-US" dirty="0" smtClean="0"/>
              <a:t>Monitor charges</a:t>
            </a:r>
          </a:p>
          <a:p>
            <a:r>
              <a:rPr lang="en-US" dirty="0" smtClean="0"/>
              <a:t>Possibly use one-time CC numbers if available</a:t>
            </a:r>
          </a:p>
          <a:p>
            <a:r>
              <a:rPr lang="en-US" dirty="0" smtClean="0"/>
              <a:t>Generally, only responsible for $50 if lost</a:t>
            </a:r>
          </a:p>
          <a:p>
            <a:pPr lvl="1"/>
            <a:r>
              <a:rPr lang="en-US" dirty="0" smtClean="0"/>
              <a:t>And reported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 of information on you at various sites</a:t>
            </a:r>
          </a:p>
          <a:p>
            <a:r>
              <a:rPr lang="en-US" dirty="0" smtClean="0"/>
              <a:t>There are businesses that combine (aggregate) the information to create a detailed profile of you</a:t>
            </a:r>
          </a:p>
          <a:p>
            <a:pPr lvl="1"/>
            <a:r>
              <a:rPr lang="en-US" dirty="0" smtClean="0"/>
              <a:t>Very valuable to retailers</a:t>
            </a:r>
          </a:p>
          <a:p>
            <a:r>
              <a:rPr lang="en-US" dirty="0" smtClean="0"/>
              <a:t>E.g.: Target knew a girl was pregnant before her family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very careful what you post</a:t>
            </a:r>
          </a:p>
          <a:p>
            <a:r>
              <a:rPr lang="en-US" dirty="0" smtClean="0"/>
              <a:t>Don’t tell the world you’re going on a vacation</a:t>
            </a:r>
          </a:p>
          <a:p>
            <a:pPr lvl="1"/>
            <a:r>
              <a:rPr lang="en-US" dirty="0" smtClean="0"/>
              <a:t>Or where you are all the time</a:t>
            </a:r>
          </a:p>
          <a:p>
            <a:r>
              <a:rPr lang="en-US" dirty="0" smtClean="0"/>
              <a:t>Remove location information from pictures you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Essentially, all packets on the Internet can be examined by pretty much anyone</a:t>
            </a:r>
          </a:p>
          <a:p>
            <a:r>
              <a:rPr lang="en-US" dirty="0" smtClean="0"/>
              <a:t>Cannot rely on physical media not being compromised</a:t>
            </a:r>
          </a:p>
          <a:p>
            <a:r>
              <a:rPr lang="en-US" dirty="0" smtClean="0"/>
              <a:t>Must use encrypted transmission</a:t>
            </a:r>
          </a:p>
          <a:p>
            <a:r>
              <a:rPr lang="en-US" dirty="0" err="1" smtClean="0"/>
              <a:t>Wireshark</a:t>
            </a:r>
            <a:r>
              <a:rPr lang="en-US" dirty="0" smtClean="0"/>
              <a:t> a very popular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destination IP addresses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The browser and version</a:t>
            </a:r>
          </a:p>
          <a:p>
            <a:r>
              <a:rPr lang="en-US" dirty="0" smtClean="0"/>
              <a:t>A reference if you followed a link</a:t>
            </a:r>
          </a:p>
          <a:p>
            <a:r>
              <a:rPr lang="en-US" dirty="0" smtClean="0"/>
              <a:t>Only source and destination if you use HTTPS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Install 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Ask! a classic example</a:t>
            </a:r>
          </a:p>
          <a:p>
            <a:r>
              <a:rPr lang="en-US" dirty="0" smtClean="0"/>
              <a:t>Toolbars and plugins can monitor what you are typing, where you are going, etc.</a:t>
            </a:r>
          </a:p>
          <a:p>
            <a:r>
              <a:rPr lang="en-US" dirty="0" smtClean="0"/>
              <a:t>Often “side-along” installs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Lameness</a:t>
            </a:r>
            <a:endParaRPr lang="en-US" dirty="0"/>
          </a:p>
        </p:txBody>
      </p:sp>
      <p:pic>
        <p:nvPicPr>
          <p:cNvPr id="4" name="Content Placeholder 3" descr="Screen Shot 2015-11-09 at 2.57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25" r="-27625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Remembrance of Forms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keep information you’ve used before</a:t>
            </a:r>
          </a:p>
          <a:p>
            <a:r>
              <a:rPr lang="en-US" dirty="0" smtClean="0"/>
              <a:t>When compromise occurs, sent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sqlite3 -list </a:t>
            </a:r>
            <a:r>
              <a:rPr lang="en-US" dirty="0" err="1"/>
              <a:t>formhistory.sqlite</a:t>
            </a:r>
            <a:r>
              <a:rPr lang="en-US" dirty="0"/>
              <a:t> .dump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VALUES(1,'searchbar-history','zoom2' [...]</a:t>
            </a:r>
          </a:p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VALUES(2,'searchbar-history','keypassx' [...]</a:t>
            </a:r>
          </a:p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VALUES(3,'email','drsjb80@gmail.com' [...]INSERT INTO "</a:t>
            </a:r>
            <a:r>
              <a:rPr lang="en-US" dirty="0" err="1"/>
              <a:t>moz_formhistory</a:t>
            </a:r>
            <a:r>
              <a:rPr lang="en-US" dirty="0"/>
              <a:t>" VALUES(4,'searchbar-history','jumpcut' [...]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sqlite3 -list </a:t>
            </a:r>
            <a:r>
              <a:rPr lang="en-US" dirty="0" err="1"/>
              <a:t>formhistory.sqlite</a:t>
            </a:r>
            <a:r>
              <a:rPr lang="en-US" dirty="0"/>
              <a:t> .dump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 "</a:t>
            </a:r>
            <a:r>
              <a:rPr lang="en-US" dirty="0" err="1"/>
              <a:t>moz_formhistory</a:t>
            </a:r>
            <a:r>
              <a:rPr lang="en-US" dirty="0"/>
              <a:t>" VALUES(545,'new_password', [...</a:t>
            </a:r>
            <a:r>
              <a:rPr lang="en-US" dirty="0" smtClean="0"/>
              <a:t>]</a:t>
            </a:r>
          </a:p>
          <a:p>
            <a:r>
              <a:rPr lang="en-US" dirty="0" smtClean="0"/>
              <a:t>INSERT </a:t>
            </a:r>
            <a:r>
              <a:rPr lang="en-US" dirty="0"/>
              <a:t>INTO "</a:t>
            </a:r>
            <a:r>
              <a:rPr lang="en-US" dirty="0" err="1"/>
              <a:t>moz_formhistory</a:t>
            </a:r>
            <a:r>
              <a:rPr lang="en-US" dirty="0"/>
              <a:t>" VALUES(546,'fld_username', [...]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4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Data May Be Released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it voluntarily</a:t>
            </a:r>
          </a:p>
          <a:p>
            <a:r>
              <a:rPr lang="en-US" dirty="0" smtClean="0"/>
              <a:t>Spyware you install</a:t>
            </a:r>
          </a:p>
          <a:p>
            <a:r>
              <a:rPr lang="en-US" dirty="0" smtClean="0"/>
              <a:t>Vulnerability exploited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4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 It Voluntarily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social media</a:t>
            </a:r>
          </a:p>
          <a:p>
            <a:pPr lvl="1"/>
            <a:r>
              <a:rPr lang="en-US" dirty="0" smtClean="0"/>
              <a:t>Will be compromised</a:t>
            </a:r>
          </a:p>
          <a:p>
            <a:r>
              <a:rPr lang="en-US" dirty="0" smtClean="0"/>
              <a:t>You click in email</a:t>
            </a:r>
          </a:p>
          <a:p>
            <a:pPr lvl="1"/>
            <a:r>
              <a:rPr lang="en-US" dirty="0" smtClean="0"/>
              <a:t>Reputable companies will never ask for sensitive information via email</a:t>
            </a:r>
          </a:p>
          <a:p>
            <a:r>
              <a:rPr lang="en-US" dirty="0" smtClean="0"/>
              <a:t>You enter information in a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9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install it with other downloads</a:t>
            </a:r>
          </a:p>
          <a:p>
            <a:r>
              <a:rPr lang="en-US" dirty="0" smtClean="0"/>
              <a:t>You believe you’re getting something for free</a:t>
            </a:r>
          </a:p>
          <a:p>
            <a:r>
              <a:rPr lang="en-US" dirty="0" smtClean="0"/>
              <a:t>Don’t click on email attachments in general</a:t>
            </a:r>
          </a:p>
          <a:p>
            <a:r>
              <a:rPr lang="en-US" dirty="0" smtClean="0"/>
              <a:t>Download from known-good sources</a:t>
            </a:r>
          </a:p>
          <a:p>
            <a:pPr lvl="1"/>
            <a:r>
              <a:rPr lang="en-US" dirty="0" smtClean="0"/>
              <a:t>Even then, they may be compromised</a:t>
            </a:r>
          </a:p>
          <a:p>
            <a:pPr lvl="1"/>
            <a:r>
              <a:rPr lang="en-US" dirty="0" smtClean="0"/>
              <a:t>App stores contain malware</a:t>
            </a:r>
          </a:p>
          <a:p>
            <a:r>
              <a:rPr lang="en-US" dirty="0" smtClean="0"/>
              <a:t>AV can help</a:t>
            </a:r>
          </a:p>
          <a:p>
            <a:pPr lvl="1"/>
            <a:r>
              <a:rPr lang="en-US" dirty="0" smtClean="0"/>
              <a:t>Sophos and Windows Defender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up to date on patching</a:t>
            </a:r>
          </a:p>
          <a:p>
            <a:r>
              <a:rPr lang="en-US" dirty="0" smtClean="0"/>
              <a:t>Don’t use software you don’t need</a:t>
            </a:r>
          </a:p>
          <a:p>
            <a:pPr lvl="1"/>
            <a:r>
              <a:rPr lang="en-US" dirty="0" smtClean="0"/>
              <a:t>Including browser plugins</a:t>
            </a:r>
          </a:p>
          <a:p>
            <a:pPr lvl="1"/>
            <a:r>
              <a:rPr lang="en-US" dirty="0" smtClean="0"/>
              <a:t>Make sure you’ve disabled Java</a:t>
            </a:r>
          </a:p>
          <a:p>
            <a:pPr lvl="2"/>
            <a:r>
              <a:rPr lang="en-US" dirty="0">
                <a:hlinkClick r:id="rId2"/>
              </a:rPr>
              <a:t>http://java.com/en/download/help/</a:t>
            </a:r>
            <a:r>
              <a:rPr lang="en-US" dirty="0" smtClean="0">
                <a:hlinkClick r:id="rId2"/>
              </a:rPr>
              <a:t>disable_browser.xml</a:t>
            </a:r>
            <a:endParaRPr lang="en-US" dirty="0" smtClean="0"/>
          </a:p>
          <a:p>
            <a:pPr lvl="1"/>
            <a:r>
              <a:rPr lang="en-US" dirty="0" smtClean="0"/>
              <a:t>Try not to use flash and keep it 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Discussion: 1, 4, 5, 6, 7</a:t>
            </a:r>
          </a:p>
          <a:p>
            <a:r>
              <a:rPr lang="en-US" dirty="0" smtClean="0"/>
              <a:t>Exercises: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server receives request it has all information</a:t>
            </a:r>
          </a:p>
          <a:p>
            <a:r>
              <a:rPr lang="en-US" dirty="0" smtClean="0"/>
              <a:t>Often used to track your browsing</a:t>
            </a:r>
          </a:p>
          <a:p>
            <a:pPr lvl="1"/>
            <a:r>
              <a:rPr lang="en-US" dirty="0" smtClean="0"/>
              <a:t>Find which pages are most popular</a:t>
            </a:r>
          </a:p>
          <a:p>
            <a:pPr lvl="1"/>
            <a:r>
              <a:rPr lang="en-US" dirty="0" smtClean="0"/>
              <a:t>Find how people navigate site</a:t>
            </a:r>
          </a:p>
          <a:p>
            <a:r>
              <a:rPr lang="en-US" dirty="0" smtClean="0"/>
              <a:t>Logs keep track of all users</a:t>
            </a:r>
          </a:p>
          <a:p>
            <a:pPr lvl="1"/>
            <a:r>
              <a:rPr lang="en-US" dirty="0" smtClean="0"/>
              <a:t>Once logs are created, can be used for a variety of purposes other than original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amount of site-specific information stored in your browser</a:t>
            </a:r>
          </a:p>
          <a:p>
            <a:r>
              <a:rPr lang="en-US" dirty="0" smtClean="0"/>
              <a:t>Used to keep track of you and your preferences at various sites</a:t>
            </a:r>
          </a:p>
          <a:p>
            <a:r>
              <a:rPr lang="en-US" dirty="0" smtClean="0"/>
              <a:t>Should be a random set of letters and number that associates you with your previous visits</a:t>
            </a:r>
          </a:p>
          <a:p>
            <a:r>
              <a:rPr lang="en-US" dirty="0" smtClean="0"/>
              <a:t>Server sends and browser stores and sends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Name=Value; …</a:t>
            </a:r>
          </a:p>
          <a:p>
            <a:r>
              <a:rPr lang="en-US" dirty="0" smtClean="0"/>
              <a:t>Domain and path</a:t>
            </a:r>
          </a:p>
          <a:p>
            <a:pPr lvl="1"/>
            <a:r>
              <a:rPr lang="en-US" dirty="0" smtClean="0"/>
              <a:t>To limit cookie to single domain or part of domain</a:t>
            </a:r>
          </a:p>
          <a:p>
            <a:r>
              <a:rPr lang="en-US" dirty="0" smtClean="0"/>
              <a:t>Expires and Max-Age</a:t>
            </a:r>
          </a:p>
          <a:p>
            <a:pPr lvl="1"/>
            <a:r>
              <a:rPr lang="en-US" dirty="0" smtClean="0"/>
              <a:t>When the browser can delete</a:t>
            </a:r>
          </a:p>
          <a:p>
            <a:pPr lvl="1"/>
            <a:r>
              <a:rPr lang="en-US" dirty="0" smtClean="0"/>
              <a:t>If no date, session cookie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</a:t>
            </a:r>
          </a:p>
          <a:p>
            <a:pPr lvl="1"/>
            <a:r>
              <a:rPr lang="en-US" dirty="0"/>
              <a:t>For secure communication </a:t>
            </a:r>
            <a:r>
              <a:rPr lang="en-US" dirty="0" smtClean="0"/>
              <a:t>only</a:t>
            </a:r>
          </a:p>
          <a:p>
            <a:r>
              <a:rPr lang="en-US" dirty="0" err="1" smtClean="0"/>
              <a:t>HTTPOnly</a:t>
            </a:r>
            <a:endParaRPr lang="en-US" dirty="0"/>
          </a:p>
          <a:p>
            <a:pPr lvl="1"/>
            <a:r>
              <a:rPr lang="en-US" dirty="0" smtClean="0"/>
              <a:t>Do not allow other methods, such as JavaScript, to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[Server]</a:t>
            </a:r>
          </a:p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/1.0 200 </a:t>
            </a:r>
            <a:r>
              <a:rPr lang="en-US" sz="2000" dirty="0" smtClean="0"/>
              <a:t>OK</a:t>
            </a:r>
          </a:p>
          <a:p>
            <a:pPr marL="0" indent="0">
              <a:buNone/>
            </a:pPr>
            <a:r>
              <a:rPr lang="en-US" sz="2000" dirty="0" smtClean="0"/>
              <a:t>Content</a:t>
            </a:r>
            <a:r>
              <a:rPr lang="en-US" sz="2000" dirty="0"/>
              <a:t>-type: text/</a:t>
            </a:r>
            <a:r>
              <a:rPr lang="en-US" sz="2000" dirty="0" smtClean="0"/>
              <a:t>html</a:t>
            </a:r>
          </a:p>
          <a:p>
            <a:pPr marL="0" indent="0">
              <a:buNone/>
            </a:pPr>
            <a:r>
              <a:rPr lang="en-US" sz="2000" dirty="0" smtClean="0"/>
              <a:t>Set</a:t>
            </a:r>
            <a:r>
              <a:rPr lang="en-US" sz="2000" dirty="0"/>
              <a:t>-Cookie: theme=</a:t>
            </a:r>
            <a:r>
              <a:rPr lang="en-US" sz="2000" dirty="0" smtClean="0"/>
              <a:t>light</a:t>
            </a:r>
          </a:p>
          <a:p>
            <a:pPr marL="0" indent="0">
              <a:buNone/>
            </a:pPr>
            <a:r>
              <a:rPr lang="en-US" sz="2000" dirty="0" smtClean="0"/>
              <a:t>Set</a:t>
            </a:r>
            <a:r>
              <a:rPr lang="en-US" sz="2000" dirty="0"/>
              <a:t>-Cookie: </a:t>
            </a:r>
            <a:r>
              <a:rPr lang="en-US" sz="2000" dirty="0" err="1"/>
              <a:t>sessionToken</a:t>
            </a:r>
            <a:r>
              <a:rPr lang="en-US" sz="2000" dirty="0"/>
              <a:t>=abc123; Expires=Wed, 09 Jun 2021 10:18:14 </a:t>
            </a:r>
            <a:r>
              <a:rPr lang="en-US" sz="2000" dirty="0" smtClean="0"/>
              <a:t>GMT</a:t>
            </a:r>
          </a:p>
          <a:p>
            <a:pPr marL="0" indent="0">
              <a:buNone/>
            </a:pPr>
            <a:r>
              <a:rPr lang="en-US" sz="2000" dirty="0" smtClean="0"/>
              <a:t>[Browser]</a:t>
            </a:r>
          </a:p>
          <a:p>
            <a:pPr marL="0" indent="0">
              <a:buNone/>
            </a:pPr>
            <a:r>
              <a:rPr lang="en-US" sz="2000" dirty="0"/>
              <a:t>GET </a:t>
            </a:r>
            <a:r>
              <a:rPr lang="en-US" sz="2000" dirty="0" smtClean="0"/>
              <a:t>/ </a:t>
            </a:r>
            <a:r>
              <a:rPr lang="en-US" sz="2000" dirty="0"/>
              <a:t>HTTP/1.1</a:t>
            </a:r>
          </a:p>
          <a:p>
            <a:pPr marL="0" indent="0">
              <a:buNone/>
            </a:pPr>
            <a:r>
              <a:rPr lang="en-US" sz="2000" dirty="0"/>
              <a:t>Host: </a:t>
            </a:r>
            <a:r>
              <a:rPr lang="en-US" sz="2000" dirty="0" err="1"/>
              <a:t>www.example.org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Cookie: theme=light; </a:t>
            </a:r>
            <a:r>
              <a:rPr lang="en-US" sz="2000" dirty="0" err="1"/>
              <a:t>sessionToken</a:t>
            </a:r>
            <a:r>
              <a:rPr lang="en-US" sz="2000" dirty="0"/>
              <a:t>=abc123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Jar</a:t>
            </a:r>
            <a:endParaRPr lang="en-US" dirty="0"/>
          </a:p>
        </p:txBody>
      </p:sp>
      <p:pic>
        <p:nvPicPr>
          <p:cNvPr id="4" name="Content Placeholder 3" descr="Screen Shot 2015-11-10 at 9.32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10" r="-38910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C701-3C67-D540-B37E-C75979E633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7740</TotalTime>
  <Words>1496</Words>
  <Application>Microsoft Macintosh PowerPoint</Application>
  <PresentationFormat>On-screen Show (4:3)</PresentationFormat>
  <Paragraphs>258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MSU Denver</vt:lpstr>
      <vt:lpstr>Chapter Fourteen</vt:lpstr>
      <vt:lpstr>URLs</vt:lpstr>
      <vt:lpstr>Request Information</vt:lpstr>
      <vt:lpstr>Available to Server</vt:lpstr>
      <vt:lpstr>Cookies</vt:lpstr>
      <vt:lpstr>Attributes</vt:lpstr>
      <vt:lpstr>Attributes</vt:lpstr>
      <vt:lpstr>Server and Browser</vt:lpstr>
      <vt:lpstr>Cookie Jar</vt:lpstr>
      <vt:lpstr>Upsides and Downsides</vt:lpstr>
      <vt:lpstr>Third-Party Cookies</vt:lpstr>
      <vt:lpstr>www.google.com</vt:lpstr>
      <vt:lpstr>PowerPoint Presentation</vt:lpstr>
      <vt:lpstr>Lightbeam Connections</vt:lpstr>
      <vt:lpstr>LightBeam List</vt:lpstr>
      <vt:lpstr>Ghostery</vt:lpstr>
      <vt:lpstr>Defenses</vt:lpstr>
      <vt:lpstr>Strongest Defense</vt:lpstr>
      <vt:lpstr>Work Computers</vt:lpstr>
      <vt:lpstr>Computer Repairs</vt:lpstr>
      <vt:lpstr>Online Credit Card Transactions</vt:lpstr>
      <vt:lpstr>Online Credit Card Transactions</vt:lpstr>
      <vt:lpstr>The Payment Card Industry Data Security Standard</vt:lpstr>
      <vt:lpstr>The Payment Card Industry Data Security Standard</vt:lpstr>
      <vt:lpstr>The Payment Card Industry Data Security Standard</vt:lpstr>
      <vt:lpstr>CC Recommendations</vt:lpstr>
      <vt:lpstr>Data Mining and Aggregation</vt:lpstr>
      <vt:lpstr>Data Mining and Aggregation</vt:lpstr>
      <vt:lpstr>Sniffing Packets</vt:lpstr>
      <vt:lpstr>Don’t Install Toolbars</vt:lpstr>
      <vt:lpstr>Oracle Lameness</vt:lpstr>
      <vt:lpstr>Remembrance of Forms Past</vt:lpstr>
      <vt:lpstr>sqlite3 -list formhistory.sqlite .dump</vt:lpstr>
      <vt:lpstr>sqlite3 -list formhistory.sqlite .dump</vt:lpstr>
      <vt:lpstr>How Your Data May Be Released</vt:lpstr>
      <vt:lpstr>You Do It Voluntarily</vt:lpstr>
      <vt:lpstr>Spyware</vt:lpstr>
      <vt:lpstr>Security Vulnerabilities</vt:lpstr>
      <vt:lpstr>Questions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Fourteen</dc:title>
  <dc:creator>Information Technology</dc:creator>
  <cp:lastModifiedBy>Information Technology</cp:lastModifiedBy>
  <cp:revision>14</cp:revision>
  <dcterms:created xsi:type="dcterms:W3CDTF">2015-11-11T04:17:01Z</dcterms:created>
  <dcterms:modified xsi:type="dcterms:W3CDTF">2015-11-16T13:17:04Z</dcterms:modified>
</cp:coreProperties>
</file>