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B902-D451-174C-B4C7-49CC3949D9B7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A9F9B-C2BB-B14F-B970-16C56BB1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6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6A1C-C700-B040-A913-7B1E0683D4D5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3EB52-5B60-6D4E-BE7F-9B7CEDB3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7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/wiki/Ethics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3EB52-5B60-6D4E-BE7F-9B7CEDB302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www.acm.org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3EB52-5B60-6D4E-BE7F-9B7CEDB302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2945-2C9B-B740-9432-08212B4EDEA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4485-F7A9-2347-8C95-5598BF33A6C0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CF03-F629-1448-A19F-0A7792D43BB7}" type="datetime1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4BC8-BE52-8D4E-AD8B-714F03777F23}" type="datetime1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0FAF-BDAD-9348-8F2F-2CAD2D788D5A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F982-2896-694E-B6FF-94F83BD0AA2E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A784-8B64-2049-99A1-B4E371C9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dns.com/home-internet-security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Fifteen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Universal is Access to Computers and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5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 is judged good or bad regardless of the consequences</a:t>
            </a:r>
          </a:p>
          <a:p>
            <a:r>
              <a:rPr lang="en-US" dirty="0" smtClean="0"/>
              <a:t>The golden rule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83AD-97EB-3841-98F5-BC2181000C3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 correctness evolves</a:t>
            </a:r>
          </a:p>
          <a:p>
            <a:r>
              <a:rPr lang="en-US" dirty="0" smtClean="0"/>
              <a:t>Focuses on society</a:t>
            </a:r>
          </a:p>
          <a:p>
            <a:r>
              <a:rPr lang="en-US" dirty="0" smtClean="0"/>
              <a:t>Views ethics as malleable and subject to inquiry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8FD6-A8A0-FE43-BEFF-B944565707E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societal and family roles</a:t>
            </a:r>
          </a:p>
          <a:p>
            <a:r>
              <a:rPr lang="en-US" dirty="0" smtClean="0"/>
              <a:t>Confucius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36E-71CA-CD48-A4FF-B7C21E507A02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Bioethics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Relational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All of the “</a:t>
            </a:r>
            <a:r>
              <a:rPr lang="en-US" dirty="0" err="1" smtClean="0"/>
              <a:t>cracy”s</a:t>
            </a:r>
            <a:endParaRPr lang="en-US" dirty="0" smtClean="0"/>
          </a:p>
          <a:p>
            <a:pPr lvl="1"/>
            <a:r>
              <a:rPr lang="en-US" dirty="0" smtClean="0"/>
              <a:t>Socialism, communism</a:t>
            </a:r>
          </a:p>
          <a:p>
            <a:r>
              <a:rPr lang="en-US" dirty="0"/>
              <a:t>T</a:t>
            </a:r>
            <a:r>
              <a:rPr lang="en-US" dirty="0" smtClean="0"/>
              <a:t>echnology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C1C-EA1D-604B-A460-83B8EB4FDD9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of Computing Machinery</a:t>
            </a:r>
          </a:p>
          <a:p>
            <a:pPr lvl="1"/>
            <a:r>
              <a:rPr lang="en-US" dirty="0" smtClean="0"/>
              <a:t>Formed when computers were machines</a:t>
            </a:r>
          </a:p>
          <a:p>
            <a:r>
              <a:rPr lang="en-US" dirty="0" smtClean="0"/>
              <a:t>“</a:t>
            </a:r>
            <a:r>
              <a:rPr lang="en-US" dirty="0"/>
              <a:t>ACM, the world’s largest educational and scientific computing society, delivers resources that advance computing as a science and a </a:t>
            </a:r>
            <a:r>
              <a:rPr lang="en-US" dirty="0" smtClean="0"/>
              <a:t>profession”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ADD3-81C9-5144-83C0-3C835550167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Code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 to society and human well-</a:t>
            </a:r>
            <a:r>
              <a:rPr lang="en-US" dirty="0" smtClean="0"/>
              <a:t>being</a:t>
            </a:r>
          </a:p>
          <a:p>
            <a:r>
              <a:rPr lang="en-US" dirty="0"/>
              <a:t>Avoid harm to </a:t>
            </a:r>
            <a:r>
              <a:rPr lang="en-US" dirty="0" smtClean="0"/>
              <a:t>others</a:t>
            </a:r>
          </a:p>
          <a:p>
            <a:r>
              <a:rPr lang="en-US" dirty="0"/>
              <a:t>Be honest and </a:t>
            </a:r>
            <a:r>
              <a:rPr lang="en-US" dirty="0" smtClean="0"/>
              <a:t>trustworthy</a:t>
            </a:r>
          </a:p>
          <a:p>
            <a:r>
              <a:rPr lang="en-US" dirty="0" smtClean="0"/>
              <a:t>Be </a:t>
            </a:r>
            <a:r>
              <a:rPr lang="en-US" dirty="0"/>
              <a:t>fair and take action not to </a:t>
            </a:r>
            <a:r>
              <a:rPr lang="en-US" dirty="0" smtClean="0"/>
              <a:t>discriminate</a:t>
            </a:r>
          </a:p>
          <a:p>
            <a:r>
              <a:rPr lang="en-US" dirty="0"/>
              <a:t>Honor property rights including copyrights and </a:t>
            </a:r>
            <a:r>
              <a:rPr lang="en-US" dirty="0" smtClean="0"/>
              <a:t>patent</a:t>
            </a:r>
          </a:p>
          <a:p>
            <a:r>
              <a:rPr lang="en-US" dirty="0"/>
              <a:t>Give proper credit for intellectual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F502-D197-0748-B078-2C8DFC5D5AA9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Code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 the privacy of </a:t>
            </a:r>
            <a:r>
              <a:rPr lang="en-US" dirty="0" smtClean="0"/>
              <a:t>others</a:t>
            </a:r>
          </a:p>
          <a:p>
            <a:r>
              <a:rPr lang="en-US" dirty="0"/>
              <a:t>Honor confidentiality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B0E8-9977-AC45-BC4E-3CB9001155DB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Convenience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Differently-abled people</a:t>
            </a:r>
          </a:p>
          <a:p>
            <a:r>
              <a:rPr lang="en-US" dirty="0" smtClean="0"/>
              <a:t>Filtering of objectionable material</a:t>
            </a:r>
          </a:p>
          <a:p>
            <a:r>
              <a:rPr lang="en-US" dirty="0" smtClean="0"/>
              <a:t>Politics, privilege, culture, societal,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B93-D868-F941-B62F-833E70A481C0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compete in today’s world</a:t>
            </a:r>
          </a:p>
          <a:p>
            <a:r>
              <a:rPr lang="en-US" dirty="0" smtClean="0"/>
              <a:t>Can’t access information and services</a:t>
            </a:r>
          </a:p>
          <a:p>
            <a:r>
              <a:rPr lang="en-US" dirty="0" smtClean="0"/>
              <a:t>More difficult in remote regions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D97A-2618-6E4C-A06B-340438A0A43D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and Costly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 lot per MB</a:t>
            </a:r>
          </a:p>
          <a:p>
            <a:r>
              <a:rPr lang="en-US" dirty="0" smtClean="0"/>
              <a:t>Essentially limited to the wealthy</a:t>
            </a:r>
          </a:p>
          <a:p>
            <a:r>
              <a:rPr lang="en-US" dirty="0" smtClean="0"/>
              <a:t>Must be at a certain level of government or in a particular party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AE2D-8D3D-494B-9724-CC939CC8FBE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or moral philosophy is the branch of philosophy that involves systematizing, defending, and recommending concepts of right and wrong </a:t>
            </a:r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CCB8-0432-2441-897B-84FFD6238BC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time</a:t>
            </a:r>
          </a:p>
          <a:p>
            <a:r>
              <a:rPr lang="en-US" dirty="0" smtClean="0"/>
              <a:t>Amount of information</a:t>
            </a:r>
          </a:p>
          <a:p>
            <a:r>
              <a:rPr lang="en-US" dirty="0" smtClean="0"/>
              <a:t>Sites visited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46A0-BC05-DF42-B977-0F1ED0ACC26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easily accessible</a:t>
            </a:r>
          </a:p>
          <a:p>
            <a:r>
              <a:rPr lang="en-US" dirty="0" smtClean="0"/>
              <a:t>E.g.: in a remote 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BA5-CBC8-2343-85D0-DDC443D466DF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classroom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0EB9-FCF8-5748-A1A8-47148DCE328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but slow</a:t>
            </a:r>
          </a:p>
          <a:p>
            <a:pPr lvl="1"/>
            <a:r>
              <a:rPr lang="en-US" dirty="0" smtClean="0"/>
              <a:t>Dialup – slow and takes phone line</a:t>
            </a:r>
          </a:p>
          <a:p>
            <a:r>
              <a:rPr lang="en-US" dirty="0" smtClean="0"/>
              <a:t>Still can’t participate fully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BB-4C63-264A-BDA5-C9FE49D454B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Differently-abled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supports for full participation</a:t>
            </a:r>
          </a:p>
          <a:p>
            <a:pPr lvl="1"/>
            <a:r>
              <a:rPr lang="en-US" dirty="0" smtClean="0"/>
              <a:t>Voice recognition software</a:t>
            </a:r>
          </a:p>
          <a:p>
            <a:pPr lvl="1"/>
            <a:r>
              <a:rPr lang="en-US" dirty="0" smtClean="0"/>
              <a:t>Screen readers</a:t>
            </a:r>
          </a:p>
          <a:p>
            <a:pPr lvl="1"/>
            <a:r>
              <a:rPr lang="en-US" dirty="0" smtClean="0"/>
              <a:t>Color blindness</a:t>
            </a:r>
          </a:p>
          <a:p>
            <a:pPr lvl="1"/>
            <a:r>
              <a:rPr lang="en-US" dirty="0" smtClean="0"/>
              <a:t>Limited mobility</a:t>
            </a:r>
          </a:p>
          <a:p>
            <a:pPr lvl="1"/>
            <a:r>
              <a:rPr lang="en-US" dirty="0" smtClean="0"/>
              <a:t>Cognitive issues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6A5-6A01-DF4D-B712-99C1828A8BEE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power of the web is access to historical documents</a:t>
            </a:r>
          </a:p>
          <a:p>
            <a:r>
              <a:rPr lang="en-US" dirty="0" smtClean="0"/>
              <a:t>May not be available due to</a:t>
            </a:r>
          </a:p>
          <a:p>
            <a:pPr lvl="1"/>
            <a:r>
              <a:rPr lang="en-US" dirty="0" smtClean="0"/>
              <a:t>Organization removing</a:t>
            </a:r>
          </a:p>
          <a:p>
            <a:pPr lvl="1"/>
            <a:r>
              <a:rPr lang="en-US" dirty="0" smtClean="0"/>
              <a:t>Organization moving</a:t>
            </a:r>
          </a:p>
          <a:p>
            <a:pPr lvl="1"/>
            <a:r>
              <a:rPr lang="en-US" dirty="0" smtClean="0"/>
              <a:t>Must belong to organization</a:t>
            </a:r>
          </a:p>
          <a:p>
            <a:pPr lvl="1"/>
            <a:r>
              <a:rPr lang="en-US" dirty="0" err="1" smtClean="0"/>
              <a:t>Paywalls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FB1F-8335-3845-BBB5-B98B37FD3DCF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Limiting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infrastructure</a:t>
            </a:r>
          </a:p>
          <a:p>
            <a:r>
              <a:rPr lang="en-US" dirty="0" smtClean="0"/>
              <a:t>Economic</a:t>
            </a:r>
          </a:p>
          <a:p>
            <a:r>
              <a:rPr lang="en-US" dirty="0" smtClean="0"/>
              <a:t>Political</a:t>
            </a:r>
          </a:p>
          <a:p>
            <a:r>
              <a:rPr lang="en-US" dirty="0" smtClean="0"/>
              <a:t>Social, cultural, religious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C6D2-B2EA-454E-85B5-0E3FB4E11553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Anti-phishing</a:t>
            </a:r>
          </a:p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1758-F8BC-9C41-97E4-8D3AE85C36CB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children away from inappropriate content</a:t>
            </a:r>
          </a:p>
          <a:p>
            <a:pPr lvl="1"/>
            <a:r>
              <a:rPr lang="en-US" dirty="0">
                <a:hlinkClick r:id="rId2"/>
              </a:rPr>
              <a:t>https://www.opendns.com/home-internet-security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Employers</a:t>
            </a:r>
          </a:p>
          <a:p>
            <a:pPr lvl="1"/>
            <a:r>
              <a:rPr lang="en-US" dirty="0" smtClean="0"/>
              <a:t>To reduce non-work activities</a:t>
            </a:r>
          </a:p>
          <a:p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“Great firewall”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7A82-0788-D54A-B67C-40075B2422FF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gets to decide what is objectionable?</a:t>
            </a:r>
          </a:p>
          <a:p>
            <a:r>
              <a:rPr lang="en-US" dirty="0" smtClean="0"/>
              <a:t>What constitutes free speech?</a:t>
            </a:r>
          </a:p>
          <a:p>
            <a:pPr lvl="1"/>
            <a:r>
              <a:rPr lang="en-US" dirty="0" smtClean="0"/>
              <a:t>Should a country block the sales of certain items?</a:t>
            </a:r>
          </a:p>
          <a:p>
            <a:r>
              <a:rPr lang="en-US" dirty="0" smtClean="0"/>
              <a:t>How do free speech and harassment relate?</a:t>
            </a:r>
          </a:p>
          <a:p>
            <a:r>
              <a:rPr lang="en-US" dirty="0" smtClean="0"/>
              <a:t>Where do parent’s rights end?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498-CD45-1A44-81CA-1D4B84D800DB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Meta</a:t>
            </a:r>
            <a:r>
              <a:rPr lang="en-US" dirty="0"/>
              <a:t>-ethics, concerning the theoretical meaning and reference of moral propositions, and how their truth values (if any) can be determined</a:t>
            </a:r>
          </a:p>
          <a:p>
            <a:r>
              <a:rPr lang="en-US" dirty="0" smtClean="0"/>
              <a:t>Normative </a:t>
            </a:r>
            <a:r>
              <a:rPr lang="en-US" dirty="0"/>
              <a:t>ethics, concerning the practical means of determining a moral course of action</a:t>
            </a:r>
          </a:p>
          <a:p>
            <a:r>
              <a:rPr lang="en-US" dirty="0" smtClean="0"/>
              <a:t>Applied </a:t>
            </a:r>
            <a:r>
              <a:rPr lang="en-US" dirty="0"/>
              <a:t>ethics, concerning what a person is obligated (or permitted) to do in a specific situation or a particular domain of </a:t>
            </a:r>
            <a:r>
              <a:rPr lang="en-US" dirty="0" smtClean="0"/>
              <a:t>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942B-55E2-0445-8EB7-AD1C261BEA75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Children’s Internet Protection Act</a:t>
            </a:r>
          </a:p>
          <a:p>
            <a:r>
              <a:rPr lang="en-US" dirty="0" smtClean="0"/>
              <a:t>Federally-funded organizations must block</a:t>
            </a:r>
          </a:p>
          <a:p>
            <a:pPr lvl="1"/>
            <a:r>
              <a:rPr lang="en-US" dirty="0" smtClean="0"/>
              <a:t>Obscene</a:t>
            </a:r>
          </a:p>
          <a:p>
            <a:pPr lvl="1"/>
            <a:r>
              <a:rPr lang="en-US" dirty="0" smtClean="0"/>
              <a:t>Pornographic</a:t>
            </a:r>
          </a:p>
          <a:p>
            <a:pPr lvl="1"/>
            <a:r>
              <a:rPr lang="en-US" dirty="0" smtClean="0"/>
              <a:t>Harmful to minors</a:t>
            </a:r>
          </a:p>
          <a:p>
            <a:r>
              <a:rPr lang="en-US" dirty="0" smtClean="0"/>
              <a:t>“the average person, applying contemporary community standards”</a:t>
            </a:r>
          </a:p>
          <a:p>
            <a:r>
              <a:rPr lang="en-US" dirty="0" smtClean="0"/>
              <a:t>Must be able to turn off for adults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7895-D1EE-E040-AA7D-A9805C11DBD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included?</a:t>
            </a:r>
          </a:p>
          <a:p>
            <a:pPr lvl="1"/>
            <a:r>
              <a:rPr lang="en-US" dirty="0" smtClean="0"/>
              <a:t>Images, text, sounds, videos?</a:t>
            </a:r>
          </a:p>
          <a:p>
            <a:r>
              <a:rPr lang="en-US" dirty="0" smtClean="0"/>
              <a:t>How effective?</a:t>
            </a:r>
          </a:p>
          <a:p>
            <a:pPr lvl="1"/>
            <a:r>
              <a:rPr lang="en-US" dirty="0" smtClean="0"/>
              <a:t>95%?</a:t>
            </a:r>
          </a:p>
          <a:p>
            <a:pPr lvl="1"/>
            <a:r>
              <a:rPr lang="en-US" dirty="0" smtClean="0"/>
              <a:t>Level of false positives?</a:t>
            </a:r>
          </a:p>
          <a:p>
            <a:r>
              <a:rPr lang="en-US" dirty="0" smtClean="0"/>
              <a:t>Should it be allowed to examine encrypted streams?</a:t>
            </a:r>
          </a:p>
          <a:p>
            <a:pPr lvl="1"/>
            <a:r>
              <a:rPr lang="en-US" dirty="0" smtClean="0"/>
              <a:t>Which ones?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82E4-D257-1948-B38C-AA42180B395E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known good sites</a:t>
            </a:r>
          </a:p>
          <a:p>
            <a:r>
              <a:rPr lang="en-US" dirty="0" smtClean="0"/>
              <a:t>List of known bad sites</a:t>
            </a:r>
          </a:p>
          <a:p>
            <a:pPr lvl="1"/>
            <a:r>
              <a:rPr lang="en-US" dirty="0" smtClean="0"/>
              <a:t>For both, a request mechanism</a:t>
            </a:r>
          </a:p>
          <a:p>
            <a:r>
              <a:rPr lang="en-US" dirty="0" smtClean="0"/>
              <a:t>Search for words</a:t>
            </a:r>
          </a:p>
          <a:p>
            <a:r>
              <a:rPr lang="en-US" dirty="0" smtClean="0"/>
              <a:t>Look for keywords on web meta information</a:t>
            </a:r>
          </a:p>
          <a:p>
            <a:r>
              <a:rPr lang="en-US" dirty="0" smtClean="0"/>
              <a:t>A combination of the above</a:t>
            </a:r>
          </a:p>
          <a:p>
            <a:pPr lvl="1"/>
            <a:r>
              <a:rPr lang="en-US" smtClean="0"/>
              <a:t>Net </a:t>
            </a:r>
            <a:r>
              <a:rPr lang="en-US" smtClean="0"/>
              <a:t>Nanny</a:t>
            </a:r>
            <a:endParaRPr lang="en-US" dirty="0" smtClean="0"/>
          </a:p>
          <a:p>
            <a:pPr lvl="1"/>
            <a:r>
              <a:rPr lang="en-US" dirty="0" smtClean="0"/>
              <a:t>Next generation firewalls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60F-B9AF-8F4B-A9E2-43C416C9600A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 Rotenberg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Congress </a:t>
            </a:r>
            <a:r>
              <a:rPr lang="en-US" dirty="0"/>
              <a:t>shall make no law abridging the freedom of </a:t>
            </a:r>
            <a:r>
              <a:rPr lang="en-US" dirty="0" err="1"/>
              <a:t>sXXXch</a:t>
            </a:r>
            <a:r>
              <a:rPr lang="en-US" dirty="0"/>
              <a:t>, or the right of the people peaceably to </a:t>
            </a:r>
            <a:r>
              <a:rPr lang="en-US" dirty="0" err="1"/>
              <a:t>XXXemble</a:t>
            </a:r>
            <a:r>
              <a:rPr lang="en-US" dirty="0"/>
              <a:t>, and to </a:t>
            </a:r>
            <a:r>
              <a:rPr lang="en-US" dirty="0" err="1"/>
              <a:t>peXXXion</a:t>
            </a:r>
            <a:r>
              <a:rPr lang="en-US" dirty="0"/>
              <a:t> the government for a redress </a:t>
            </a:r>
            <a:r>
              <a:rPr lang="en-US"/>
              <a:t>of </a:t>
            </a:r>
            <a:r>
              <a:rPr lang="en-US" smtClean="0"/>
              <a:t>grievances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1C14-9E20-204B-AFEC-F9CBFC4DC690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Blockage of threats</a:t>
            </a:r>
          </a:p>
          <a:p>
            <a:r>
              <a:rPr lang="en-US" dirty="0" smtClean="0"/>
              <a:t>False positives</a:t>
            </a:r>
          </a:p>
          <a:p>
            <a:r>
              <a:rPr lang="en-US" dirty="0" smtClean="0"/>
              <a:t>Speed/latency</a:t>
            </a:r>
          </a:p>
          <a:p>
            <a:r>
              <a:rPr lang="en-US" dirty="0" smtClean="0"/>
              <a:t>Computer resources</a:t>
            </a:r>
          </a:p>
          <a:p>
            <a:r>
              <a:rPr lang="en-US" dirty="0" smtClean="0"/>
              <a:t>Ease of use and installation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149E-F0CC-D946-BC9B-C45F2ED5D723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3, 5, 7, 9, 10</a:t>
            </a:r>
          </a:p>
          <a:p>
            <a:r>
              <a:rPr lang="en-US" dirty="0" smtClean="0"/>
              <a:t>Exercises: 7, 8, 9, 11</a:t>
            </a:r>
          </a:p>
          <a:p>
            <a:r>
              <a:rPr lang="en-US" dirty="0" smtClean="0"/>
              <a:t>Research: 1,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1DA0-24DA-B24E-BD18-C78EEF3D6A14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Socrates</a:t>
            </a:r>
          </a:p>
          <a:p>
            <a:pPr lvl="1"/>
            <a:r>
              <a:rPr lang="en-US" dirty="0" smtClean="0"/>
              <a:t>Concerned with all of humankind</a:t>
            </a:r>
          </a:p>
          <a:p>
            <a:pPr lvl="1"/>
            <a:r>
              <a:rPr lang="en-US" dirty="0" smtClean="0"/>
              <a:t>Knowledge about humans is most important</a:t>
            </a:r>
          </a:p>
          <a:p>
            <a:pPr lvl="1"/>
            <a:r>
              <a:rPr lang="en-US" dirty="0" smtClean="0"/>
              <a:t>Self-knowledge necessary for all understanding</a:t>
            </a:r>
          </a:p>
          <a:p>
            <a:pPr lvl="1"/>
            <a:r>
              <a:rPr lang="en-US" dirty="0" smtClean="0"/>
              <a:t>People will do right if they are educated</a:t>
            </a:r>
          </a:p>
          <a:p>
            <a:pPr lvl="1"/>
            <a:r>
              <a:rPr lang="en-US" dirty="0" smtClean="0"/>
              <a:t>People who do wrong aren’t educated about the consequences of their actions</a:t>
            </a:r>
          </a:p>
          <a:p>
            <a:pPr lvl="1"/>
            <a:r>
              <a:rPr lang="en-US" dirty="0" smtClean="0"/>
              <a:t>Those who do right are happy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6C6C-E695-3440-AE6B-CC2D6113B46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moderation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209A-AB2B-D44B-BF9D-1A186C274FB4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Greatest good contentment and serenity</a:t>
            </a:r>
          </a:p>
          <a:p>
            <a:pPr lvl="1"/>
            <a:r>
              <a:rPr lang="en-US" dirty="0" err="1" smtClean="0"/>
              <a:t>Apatheia</a:t>
            </a:r>
            <a:endParaRPr lang="en-US" dirty="0" smtClean="0"/>
          </a:p>
          <a:p>
            <a:pPr lvl="1"/>
            <a:r>
              <a:rPr lang="en-US" dirty="0" smtClean="0"/>
              <a:t>Mastery over one’s will</a:t>
            </a:r>
          </a:p>
          <a:p>
            <a:r>
              <a:rPr lang="en-US" dirty="0" smtClean="0"/>
              <a:t>Allowing others to disturb you enslaves you to them</a:t>
            </a:r>
          </a:p>
          <a:p>
            <a:r>
              <a:rPr lang="en-US" dirty="0" smtClean="0"/>
              <a:t>Poop occurs, deal with it</a:t>
            </a:r>
          </a:p>
          <a:p>
            <a:r>
              <a:rPr lang="en-US" dirty="0" smtClean="0"/>
              <a:t>Death is not to be feared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1B62-E786-D14F-87FD-A63428AF21B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9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Hedonism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pleasure and minimize pain</a:t>
            </a:r>
          </a:p>
          <a:p>
            <a:r>
              <a:rPr lang="en-US" dirty="0"/>
              <a:t>Let us eat and drink, for tomorrow we </a:t>
            </a:r>
            <a:r>
              <a:rPr lang="en-US" dirty="0" smtClean="0"/>
              <a:t>die</a:t>
            </a:r>
          </a:p>
          <a:p>
            <a:pPr lvl="1"/>
            <a:r>
              <a:rPr lang="en-US" dirty="0"/>
              <a:t>1 Corinthians 15:</a:t>
            </a:r>
            <a:r>
              <a:rPr lang="en-US" dirty="0" smtClean="0"/>
              <a:t>32</a:t>
            </a:r>
          </a:p>
          <a:p>
            <a:r>
              <a:rPr lang="en-US" dirty="0" smtClean="0"/>
              <a:t>Epicurus</a:t>
            </a:r>
          </a:p>
          <a:p>
            <a:pPr lvl="1"/>
            <a:r>
              <a:rPr lang="en-US" dirty="0" smtClean="0"/>
              <a:t>Moderation is good as too much of anything is harmful</a:t>
            </a:r>
          </a:p>
          <a:p>
            <a:r>
              <a:rPr lang="en-US" dirty="0" smtClean="0"/>
              <a:t>Fear source of most unhappiness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A406-69B2-E443-B947-204CF616E2E5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Consequentialism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Consequences define the morality of an action</a:t>
            </a:r>
          </a:p>
          <a:p>
            <a:r>
              <a:rPr lang="en-US" dirty="0" smtClean="0"/>
              <a:t>“The ends justify the means”</a:t>
            </a:r>
          </a:p>
          <a:p>
            <a:r>
              <a:rPr lang="en-US" dirty="0"/>
              <a:t>B</a:t>
            </a:r>
            <a:r>
              <a:rPr lang="en-US" dirty="0" smtClean="0"/>
              <a:t>ut</a:t>
            </a:r>
          </a:p>
          <a:p>
            <a:pPr lvl="1"/>
            <a:r>
              <a:rPr lang="en-US" dirty="0" smtClean="0"/>
              <a:t>What are good consequences?</a:t>
            </a:r>
          </a:p>
          <a:p>
            <a:pPr lvl="1"/>
            <a:r>
              <a:rPr lang="en-US" dirty="0" smtClean="0"/>
              <a:t>Who benefits and who suffers?</a:t>
            </a:r>
          </a:p>
          <a:p>
            <a:pPr lvl="1"/>
            <a:r>
              <a:rPr lang="en-US" dirty="0" smtClean="0"/>
              <a:t>Who judges?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A62-F405-8744-8A9A-EE4724B91E9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course of action maximizes the positive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080B-3611-4948-95E4-B61FA5C4933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A784-8B64-2049-99A1-B4E371C92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195</TotalTime>
  <Words>1093</Words>
  <Application>Microsoft Macintosh PowerPoint</Application>
  <PresentationFormat>On-screen Show (4:3)</PresentationFormat>
  <Paragraphs>282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MSU Denver</vt:lpstr>
      <vt:lpstr>Chapter Fifteen</vt:lpstr>
      <vt:lpstr>Ethics</vt:lpstr>
      <vt:lpstr>Three Main Areas</vt:lpstr>
      <vt:lpstr>History</vt:lpstr>
      <vt:lpstr>Aristotle</vt:lpstr>
      <vt:lpstr>Stoicism</vt:lpstr>
      <vt:lpstr>Hedonism</vt:lpstr>
      <vt:lpstr>Consequentialism</vt:lpstr>
      <vt:lpstr>Utilitarianism</vt:lpstr>
      <vt:lpstr>Deontology</vt:lpstr>
      <vt:lpstr>Pragmatism</vt:lpstr>
      <vt:lpstr>Role Ethics</vt:lpstr>
      <vt:lpstr>Areas of Application</vt:lpstr>
      <vt:lpstr>ACM</vt:lpstr>
      <vt:lpstr>ACM Code of Ethics</vt:lpstr>
      <vt:lpstr>ACM Code of Ethics</vt:lpstr>
      <vt:lpstr>Access</vt:lpstr>
      <vt:lpstr>No Access</vt:lpstr>
      <vt:lpstr>Limited and Costly</vt:lpstr>
      <vt:lpstr>Restraints</vt:lpstr>
      <vt:lpstr>Logistics</vt:lpstr>
      <vt:lpstr>Convenience</vt:lpstr>
      <vt:lpstr>The Need for Speed</vt:lpstr>
      <vt:lpstr>Differently-abled</vt:lpstr>
      <vt:lpstr>Long-term Access</vt:lpstr>
      <vt:lpstr>Other Limiting Factors</vt:lpstr>
      <vt:lpstr>Filtering</vt:lpstr>
      <vt:lpstr>Filtering</vt:lpstr>
      <vt:lpstr>Filtering</vt:lpstr>
      <vt:lpstr>CIPA</vt:lpstr>
      <vt:lpstr>Filtering</vt:lpstr>
      <vt:lpstr>How to Filter</vt:lpstr>
      <vt:lpstr>Marc Rotenberg </vt:lpstr>
      <vt:lpstr>Criteria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Fifteen</dc:title>
  <dc:creator>Information Technology</dc:creator>
  <cp:lastModifiedBy>Information Technology</cp:lastModifiedBy>
  <cp:revision>11</cp:revision>
  <dcterms:created xsi:type="dcterms:W3CDTF">2015-11-16T13:19:31Z</dcterms:created>
  <dcterms:modified xsi:type="dcterms:W3CDTF">2015-11-30T01:49:49Z</dcterms:modified>
</cp:coreProperties>
</file>