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028C0-083F-9341-B661-AD4655A4DB68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6C859-A31B-D740-BD35-48D277892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97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E3EC-4D55-7340-AD97-A986B2A8B01A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460FA-DE27-FE45-AC50-6FB6D488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7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Reliability_of_Wikipedia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60FA-DE27-FE45-AC50-6FB6D488BE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www.musictimes.com</a:t>
            </a:r>
            <a:r>
              <a:rPr lang="en-US" dirty="0" smtClean="0"/>
              <a:t>/articles/6205/20140518/6-famous-artists-who-have-self-released-their-music-joan-jett-nine-inch-nails-and-more.htm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60FA-DE27-FE45-AC50-6FB6D488BE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AAC2-1F79-9F46-8C01-53E82CF9F407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9C9C-6683-834B-810D-6628147B289C}" type="datetime1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784E-DD77-D34B-83B8-62F6432AF90A}" type="datetime1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8F64-3B33-3941-8CB8-0B8E2A0483AF}" type="datetime1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AB74-444A-7C40-B9BD-472FEBD36407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16D1-25ED-C843-BD7A-259600F3434C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6911-4F74-0B46-BC90-16350239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utenberg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Sixteen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 Versus Printed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8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ACM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Refereed</a:t>
            </a:r>
          </a:p>
          <a:p>
            <a:r>
              <a:rPr lang="en-US" dirty="0" smtClean="0"/>
              <a:t>Formally reviewed</a:t>
            </a:r>
          </a:p>
          <a:p>
            <a:r>
              <a:rPr lang="en-US" dirty="0" smtClean="0"/>
              <a:t>Reviewed</a:t>
            </a:r>
          </a:p>
          <a:p>
            <a:r>
              <a:rPr lang="en-US" dirty="0" smtClean="0"/>
              <a:t>Edited</a:t>
            </a:r>
          </a:p>
          <a:p>
            <a:r>
              <a:rPr lang="en-US" dirty="0" err="1" smtClean="0"/>
              <a:t>Unreviewed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86EA-C4CC-904E-89EE-BBE26E4BC0CC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amateur submissions</a:t>
            </a:r>
          </a:p>
          <a:p>
            <a:pPr lvl="1"/>
            <a:r>
              <a:rPr lang="en-US" dirty="0" smtClean="0"/>
              <a:t>Though some from experts in a field</a:t>
            </a:r>
          </a:p>
          <a:p>
            <a:r>
              <a:rPr lang="en-US" dirty="0" smtClean="0"/>
              <a:t>Has bots to keep an eye on things</a:t>
            </a:r>
          </a:p>
          <a:p>
            <a:r>
              <a:rPr lang="en-US" dirty="0" smtClean="0"/>
              <a:t>Has built-in feedback</a:t>
            </a:r>
          </a:p>
          <a:p>
            <a:r>
              <a:rPr lang="en-US" dirty="0" smtClean="0"/>
              <a:t>Not subject to formal review</a:t>
            </a:r>
          </a:p>
          <a:p>
            <a:r>
              <a:rPr lang="en-US" dirty="0" smtClean="0"/>
              <a:t>Always look to primary 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96DF-541B-7A4B-A881-94744DA0A584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0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early study in the journal Nature said that in 2005, Wikipedia's scientific articles came close to the level of accuracy in </a:t>
            </a:r>
            <a:r>
              <a:rPr lang="en-US" dirty="0" err="1"/>
              <a:t>Encyclopædia</a:t>
            </a:r>
            <a:r>
              <a:rPr lang="en-US" dirty="0"/>
              <a:t> Britannica and had a similar rate of "serious </a:t>
            </a:r>
            <a:r>
              <a:rPr lang="en-US" dirty="0" smtClean="0"/>
              <a:t>errors”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EF19-7F0E-334A-903D-0C5A5E139018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study published in 2014 found that Wikipedia's information about pharmacology was 99.7% accurate when compared to a pharmacology textbook, and that the completeness of such information on Wikipedia was 83.8%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5BF-4AB1-554D-BB09-85F0103162B1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are not free unless explicitly noted</a:t>
            </a:r>
          </a:p>
          <a:p>
            <a:pPr lvl="1"/>
            <a:r>
              <a:rPr lang="en-US" dirty="0" smtClean="0"/>
              <a:t>TNSTAAFL</a:t>
            </a:r>
          </a:p>
          <a:p>
            <a:r>
              <a:rPr lang="en-US" dirty="0" smtClean="0"/>
              <a:t>Creators have rights to their creations</a:t>
            </a:r>
          </a:p>
          <a:p>
            <a:r>
              <a:rPr lang="en-US" dirty="0" smtClean="0"/>
              <a:t>Academic honesty</a:t>
            </a:r>
          </a:p>
          <a:p>
            <a:pPr lvl="1"/>
            <a:r>
              <a:rPr lang="en-US" dirty="0" smtClean="0"/>
              <a:t>Basis of the academy</a:t>
            </a:r>
          </a:p>
          <a:p>
            <a:pPr lvl="1"/>
            <a:r>
              <a:rPr lang="en-US" dirty="0" smtClean="0"/>
              <a:t>Claim only your own work as yours</a:t>
            </a:r>
          </a:p>
          <a:p>
            <a:pPr lvl="1"/>
            <a:r>
              <a:rPr lang="en-US" dirty="0" smtClean="0"/>
              <a:t>Plagiarism is stealing work without recognition</a:t>
            </a:r>
          </a:p>
          <a:p>
            <a:pPr lvl="2"/>
            <a:r>
              <a:rPr lang="en-US" dirty="0" smtClean="0"/>
              <a:t>Typically results in suspension or expulsion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7A5C-4580-3444-BA09-80B0F94F13AD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9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can study anything</a:t>
            </a:r>
          </a:p>
          <a:p>
            <a:pPr lvl="1"/>
            <a:r>
              <a:rPr lang="en-US" dirty="0" smtClean="0"/>
              <a:t>Even if not popular</a:t>
            </a:r>
          </a:p>
          <a:p>
            <a:r>
              <a:rPr lang="en-US" dirty="0" smtClean="0"/>
              <a:t>If one is responsible and reasoned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A095-C3B5-E940-BF4F-17B1302FE756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1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to limit distribution</a:t>
            </a:r>
          </a:p>
          <a:p>
            <a:r>
              <a:rPr lang="en-US" dirty="0" smtClean="0"/>
              <a:t>Automatically granted on all stored creative works</a:t>
            </a:r>
          </a:p>
          <a:p>
            <a:pPr lvl="1"/>
            <a:r>
              <a:rPr lang="en-US" dirty="0" smtClean="0"/>
              <a:t>No need for notice</a:t>
            </a:r>
          </a:p>
          <a:p>
            <a:r>
              <a:rPr lang="en-US" dirty="0" smtClean="0"/>
              <a:t>Can register for more protection</a:t>
            </a:r>
          </a:p>
          <a:p>
            <a:r>
              <a:rPr lang="en-US" dirty="0" smtClean="0"/>
              <a:t>Web pages and email copyrighted by default</a:t>
            </a:r>
          </a:p>
          <a:p>
            <a:r>
              <a:rPr lang="en-US" dirty="0" smtClean="0"/>
              <a:t>Creative commons licenses</a:t>
            </a:r>
          </a:p>
          <a:p>
            <a:pPr lvl="1"/>
            <a:r>
              <a:rPr lang="en-US" dirty="0" smtClean="0"/>
              <a:t>Specify distribution rights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6A79-5877-B046-B809-5DD39C0F7576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8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Copyrights generally expire</a:t>
            </a:r>
          </a:p>
          <a:p>
            <a:pPr lvl="1"/>
            <a:r>
              <a:rPr lang="en-US" dirty="0" smtClean="0"/>
              <a:t>70 years after creators death</a:t>
            </a:r>
          </a:p>
          <a:p>
            <a:pPr lvl="1"/>
            <a:r>
              <a:rPr lang="en-US" dirty="0" smtClean="0"/>
              <a:t>95 years after creation</a:t>
            </a:r>
          </a:p>
          <a:p>
            <a:r>
              <a:rPr lang="en-US" dirty="0">
                <a:hlinkClick r:id="rId2"/>
              </a:rPr>
              <a:t>https://www.gutenberg.org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50498 books as of today</a:t>
            </a:r>
          </a:p>
          <a:p>
            <a:r>
              <a:rPr lang="en-US" dirty="0" smtClean="0"/>
              <a:t>Ideas cannot be copyrighted</a:t>
            </a:r>
          </a:p>
          <a:p>
            <a:r>
              <a:rPr lang="en-US" dirty="0" smtClean="0"/>
              <a:t>Well-known creations cannot either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DE6D-CF01-A34D-9A32-3E48BE1BD905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 Goodness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Creative people are remunerated</a:t>
            </a:r>
          </a:p>
          <a:p>
            <a:pPr lvl="1"/>
            <a:r>
              <a:rPr lang="en-US" dirty="0" smtClean="0"/>
              <a:t>Can eat and continue to be creative</a:t>
            </a:r>
          </a:p>
          <a:p>
            <a:r>
              <a:rPr lang="en-US" dirty="0" smtClean="0"/>
              <a:t>Self releasing</a:t>
            </a:r>
          </a:p>
          <a:p>
            <a:pPr lvl="1"/>
            <a:r>
              <a:rPr lang="en-US" dirty="0" smtClean="0"/>
              <a:t>Radiohead, NIN</a:t>
            </a:r>
            <a:r>
              <a:rPr lang="en-US" dirty="0"/>
              <a:t>, Joan Jett, My Bloody </a:t>
            </a:r>
            <a:r>
              <a:rPr lang="en-US" dirty="0" smtClean="0"/>
              <a:t>Valentine</a:t>
            </a:r>
            <a:r>
              <a:rPr lang="en-US" dirty="0"/>
              <a:t>, Pixies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E5F2-7CA0-4E4C-BF1D-AB8DA8B739AD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parts of copyrighted materials can be used for education, research, criticism, parody</a:t>
            </a:r>
          </a:p>
          <a:p>
            <a:r>
              <a:rPr lang="en-US" dirty="0" smtClean="0"/>
              <a:t>Cannot be redistributed</a:t>
            </a:r>
          </a:p>
          <a:p>
            <a:r>
              <a:rPr lang="en-US" dirty="0" smtClean="0"/>
              <a:t>Mailing list content restricted to that list in general</a:t>
            </a:r>
          </a:p>
          <a:p>
            <a:r>
              <a:rPr lang="en-US" dirty="0" smtClean="0"/>
              <a:t>Non-commercial use still illegal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1FBA-198D-9749-B20B-EE75CACD4A73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is Any Published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Alan </a:t>
            </a:r>
            <a:r>
              <a:rPr lang="en-US" dirty="0" err="1" smtClean="0"/>
              <a:t>Sokal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Physics </a:t>
            </a:r>
            <a:r>
              <a:rPr lang="en-US" dirty="0"/>
              <a:t>professor at New York </a:t>
            </a:r>
            <a:r>
              <a:rPr lang="en-US" dirty="0" smtClean="0"/>
              <a:t>University</a:t>
            </a:r>
          </a:p>
          <a:p>
            <a:r>
              <a:rPr lang="en-US" dirty="0" smtClean="0"/>
              <a:t>Submitted article to Social Text</a:t>
            </a:r>
          </a:p>
          <a:p>
            <a:pPr lvl="1"/>
            <a:r>
              <a:rPr lang="en-US" dirty="0" smtClean="0"/>
              <a:t>Academic </a:t>
            </a:r>
            <a:r>
              <a:rPr lang="en-US" dirty="0"/>
              <a:t>journal of postmodern cultural </a:t>
            </a:r>
            <a:r>
              <a:rPr lang="en-US" dirty="0" smtClean="0"/>
              <a:t>studies</a:t>
            </a:r>
          </a:p>
          <a:p>
            <a:r>
              <a:rPr lang="en-US" i="1" dirty="0" smtClean="0"/>
              <a:t>Transgressing </a:t>
            </a:r>
            <a:r>
              <a:rPr lang="en-US" i="1" dirty="0"/>
              <a:t>the Boundaries: Towards a Transformative Hermeneutics of Quantum </a:t>
            </a:r>
            <a:r>
              <a:rPr lang="en-US" i="1" dirty="0" smtClean="0"/>
              <a:t>Gravity</a:t>
            </a:r>
          </a:p>
          <a:p>
            <a:r>
              <a:rPr lang="en-US" dirty="0" smtClean="0"/>
              <a:t>Published in 1996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257A-BA3C-2848-9E42-A5C32D9041E4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4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2, 3, 8, 10</a:t>
            </a:r>
          </a:p>
          <a:p>
            <a:r>
              <a:rPr lang="en-US" dirty="0" smtClean="0"/>
              <a:t>Exercises: 4, 5, 6, 8</a:t>
            </a:r>
          </a:p>
          <a:p>
            <a:r>
              <a:rPr lang="en-US" dirty="0" smtClean="0"/>
              <a:t>Research: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794F-8A78-E94B-84BD-9F54A35E4734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3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Any Published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December </a:t>
            </a:r>
            <a:r>
              <a:rPr lang="en-US" dirty="0"/>
              <a:t>2013, a </a:t>
            </a:r>
            <a:r>
              <a:rPr lang="en-US" dirty="0" smtClean="0"/>
              <a:t>Pune-based </a:t>
            </a:r>
            <a:r>
              <a:rPr lang="en-US" dirty="0"/>
              <a:t>software professional submitted a bogus paper titled "use of cloud-computing and social media to determine box office performance", which was accepted by Bhubaneswar based Research Forum for their ICRIEST-AICEEMCS International </a:t>
            </a:r>
            <a:r>
              <a:rPr lang="en-US" dirty="0" smtClean="0"/>
              <a:t>Conference</a:t>
            </a:r>
          </a:p>
          <a:p>
            <a:r>
              <a:rPr lang="en-US" dirty="0" smtClean="0"/>
              <a:t>The </a:t>
            </a:r>
            <a:r>
              <a:rPr lang="en-US" dirty="0"/>
              <a:t>paper’s introductory section itself cautioned that it contained some “gibberish” that was auto-generated by </a:t>
            </a:r>
            <a:r>
              <a:rPr lang="en-US" dirty="0" smtClean="0"/>
              <a:t>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208A-55BB-504A-824A-074B7B9BB63B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0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Any Published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section of the paper also includes 19 lines about the 1970s Bollywood film </a:t>
            </a:r>
            <a:r>
              <a:rPr lang="en-US" dirty="0" err="1"/>
              <a:t>Sholay</a:t>
            </a:r>
            <a:r>
              <a:rPr lang="en-US" dirty="0"/>
              <a:t>, and 19 lines from My Cousin </a:t>
            </a:r>
            <a:r>
              <a:rPr lang="en-US" dirty="0" err="1"/>
              <a:t>Vinny</a:t>
            </a:r>
            <a:r>
              <a:rPr lang="en-US" dirty="0"/>
              <a:t>, a 1992 Hollywood film</a:t>
            </a:r>
          </a:p>
          <a:p>
            <a:r>
              <a:rPr lang="en-US" dirty="0"/>
              <a:t>The incident highlighted a practice where "poor quality papers are accepted from students who are then asked to pay a few thousand rupees to participate in the conferences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9D6D-9F5F-B54A-A741-39C4C950C9C0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3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Press</a:t>
            </a:r>
            <a:endParaRPr lang="en-US" dirty="0"/>
          </a:p>
        </p:txBody>
      </p:sp>
      <p:pic>
        <p:nvPicPr>
          <p:cNvPr id="4" name="Content Placeholder 3" descr="465px-Printer_in_1568-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115" r="-67115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095-9CAE-604E-8251-BD88237DB102}" type="datetime1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is Worse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has a printing press</a:t>
            </a:r>
          </a:p>
          <a:p>
            <a:pPr lvl="1"/>
            <a:r>
              <a:rPr lang="en-US" dirty="0" smtClean="0"/>
              <a:t>Not filtered, edited, reviewed</a:t>
            </a:r>
          </a:p>
          <a:p>
            <a:r>
              <a:rPr lang="en-US" dirty="0" smtClean="0"/>
              <a:t>Biases</a:t>
            </a:r>
          </a:p>
          <a:p>
            <a:pPr lvl="1"/>
            <a:r>
              <a:rPr lang="en-US" dirty="0" smtClean="0"/>
              <a:t>Every work of communication has a bias</a:t>
            </a:r>
          </a:p>
          <a:p>
            <a:pPr lvl="1"/>
            <a:r>
              <a:rPr lang="en-US" dirty="0" smtClean="0"/>
              <a:t>What do we emphasize?</a:t>
            </a:r>
          </a:p>
          <a:p>
            <a:pPr lvl="1"/>
            <a:r>
              <a:rPr lang="en-US" dirty="0" smtClean="0"/>
              <a:t>What do we omit?</a:t>
            </a:r>
          </a:p>
          <a:p>
            <a:pPr lvl="1"/>
            <a:r>
              <a:rPr lang="en-US" dirty="0" smtClean="0"/>
              <a:t>Which words do we choose?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E84F-B749-8F4E-9FA2-5FFA378D4CEC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works cite bias</a:t>
            </a:r>
          </a:p>
          <a:p>
            <a:r>
              <a:rPr lang="en-US" dirty="0" smtClean="0"/>
              <a:t>Some are works of fiction masquerading as fact</a:t>
            </a:r>
          </a:p>
          <a:p>
            <a:r>
              <a:rPr lang="en-US" dirty="0" smtClean="0"/>
              <a:t>We have to choose which to believe</a:t>
            </a:r>
          </a:p>
          <a:p>
            <a:pPr lvl="1"/>
            <a:r>
              <a:rPr lang="en-US" dirty="0" smtClean="0"/>
              <a:t>Nothing new</a:t>
            </a:r>
          </a:p>
          <a:p>
            <a:pPr lvl="1"/>
            <a:r>
              <a:rPr lang="en-US" dirty="0" smtClean="0"/>
              <a:t>Some have greater credence than others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2B95-BAA6-824C-A910-40BD17D08B35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9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wrote it?</a:t>
            </a:r>
          </a:p>
          <a:p>
            <a:r>
              <a:rPr lang="en-US" dirty="0" smtClean="0"/>
              <a:t>With whom are they affiliated?</a:t>
            </a:r>
          </a:p>
          <a:p>
            <a:r>
              <a:rPr lang="en-US" dirty="0" smtClean="0"/>
              <a:t>Who published it?</a:t>
            </a:r>
          </a:p>
          <a:p>
            <a:r>
              <a:rPr lang="en-US" dirty="0" smtClean="0"/>
              <a:t>Do they accept and respond to queries?</a:t>
            </a:r>
          </a:p>
          <a:p>
            <a:r>
              <a:rPr lang="en-US" dirty="0" smtClean="0"/>
              <a:t>How recent? Is it curated?</a:t>
            </a:r>
          </a:p>
          <a:p>
            <a:r>
              <a:rPr lang="en-US" dirty="0" smtClean="0"/>
              <a:t>What is the intended audience?</a:t>
            </a:r>
          </a:p>
          <a:p>
            <a:r>
              <a:rPr lang="en-US" dirty="0" smtClean="0"/>
              <a:t>Is it original?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765-ACF9-9E49-8574-225A5F4A6A78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0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it have a bibliography?</a:t>
            </a:r>
          </a:p>
          <a:p>
            <a:pPr lvl="1"/>
            <a:r>
              <a:rPr lang="en-US" dirty="0" smtClean="0"/>
              <a:t>What does it cite?</a:t>
            </a:r>
          </a:p>
          <a:p>
            <a:r>
              <a:rPr lang="en-US" dirty="0" smtClean="0"/>
              <a:t>Who cites or links to them?</a:t>
            </a:r>
          </a:p>
          <a:p>
            <a:r>
              <a:rPr lang="en-US" dirty="0" smtClean="0"/>
              <a:t>Be skeptical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1B50-FE1F-F647-A119-9AA4A3C67BE1}" type="datetime1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6911-4F74-0B46-BC90-163502393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8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207</TotalTime>
  <Words>824</Words>
  <Application>Microsoft Macintosh PowerPoint</Application>
  <PresentationFormat>On-screen Show (4:3)</PresentationFormat>
  <Paragraphs>164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MSU Denver</vt:lpstr>
      <vt:lpstr>Chapter Sixteen</vt:lpstr>
      <vt:lpstr>How Good is Any Published Work?</vt:lpstr>
      <vt:lpstr>How Good is Any Published Work?</vt:lpstr>
      <vt:lpstr>How Good is Any Published Work?</vt:lpstr>
      <vt:lpstr>Printing Press</vt:lpstr>
      <vt:lpstr>The Web is Worse</vt:lpstr>
      <vt:lpstr>Biases</vt:lpstr>
      <vt:lpstr>Evaluating</vt:lpstr>
      <vt:lpstr>Evaluating</vt:lpstr>
      <vt:lpstr>ACM Levels</vt:lpstr>
      <vt:lpstr>Wikipedia</vt:lpstr>
      <vt:lpstr>Wikipedia</vt:lpstr>
      <vt:lpstr>Wikipedia</vt:lpstr>
      <vt:lpstr>Intellectual Property</vt:lpstr>
      <vt:lpstr>Academic Freedom</vt:lpstr>
      <vt:lpstr>Copyright</vt:lpstr>
      <vt:lpstr>Public Domain</vt:lpstr>
      <vt:lpstr>Copyright Goodness</vt:lpstr>
      <vt:lpstr>Fair Use</vt:lpstr>
      <vt:lpstr>Review</vt:lpstr>
    </vt:vector>
  </TitlesOfParts>
  <Company>Metropolitan State University of 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Sixteen</dc:title>
  <dc:creator>Information Technology</dc:creator>
  <cp:lastModifiedBy>Information Technology</cp:lastModifiedBy>
  <cp:revision>7</cp:revision>
  <dcterms:created xsi:type="dcterms:W3CDTF">2015-11-30T01:55:34Z</dcterms:created>
  <dcterms:modified xsi:type="dcterms:W3CDTF">2015-11-30T05:23:28Z</dcterms:modified>
</cp:coreProperties>
</file>