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5" r:id="rId17"/>
    <p:sldId id="272" r:id="rId18"/>
    <p:sldId id="273" r:id="rId19"/>
    <p:sldId id="274" r:id="rId20"/>
    <p:sldId id="276" r:id="rId21"/>
    <p:sldId id="280" r:id="rId22"/>
    <p:sldId id="281" r:id="rId23"/>
    <p:sldId id="282" r:id="rId24"/>
    <p:sldId id="283" r:id="rId25"/>
    <p:sldId id="277" r:id="rId26"/>
    <p:sldId id="278" r:id="rId27"/>
    <p:sldId id="297" r:id="rId28"/>
    <p:sldId id="279" r:id="rId29"/>
    <p:sldId id="285" r:id="rId30"/>
    <p:sldId id="286" r:id="rId31"/>
    <p:sldId id="284" r:id="rId32"/>
    <p:sldId id="287" r:id="rId33"/>
    <p:sldId id="288" r:id="rId34"/>
    <p:sldId id="289" r:id="rId35"/>
    <p:sldId id="294" r:id="rId36"/>
    <p:sldId id="290" r:id="rId37"/>
    <p:sldId id="299" r:id="rId38"/>
    <p:sldId id="298" r:id="rId39"/>
    <p:sldId id="291" r:id="rId40"/>
    <p:sldId id="293" r:id="rId41"/>
    <p:sldId id="292" r:id="rId42"/>
    <p:sldId id="295" r:id="rId43"/>
    <p:sldId id="296" r:id="rId44"/>
    <p:sldId id="300" r:id="rId45"/>
    <p:sldId id="301" r:id="rId46"/>
    <p:sldId id="303" r:id="rId47"/>
    <p:sldId id="302" r:id="rId48"/>
    <p:sldId id="304" r:id="rId49"/>
    <p:sldId id="305" r:id="rId50"/>
    <p:sldId id="306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95"/>
  </p:normalViewPr>
  <p:slideViewPr>
    <p:cSldViewPr snapToGrid="0" snapToObjects="1">
      <p:cViewPr varScale="1">
        <p:scale>
          <a:sx n="136" d="100"/>
          <a:sy n="13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54FE-A24B-514D-B297-42CD79D8047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5928-E3F5-3745-8E5A-7D54F541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B419-AABE-4044-944F-342A12992EE3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19DA9-5C73-4C4B-9E20-67774E50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http://maps.level3.com/default/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Internet_service_provider</a:t>
            </a:r>
            <a:endParaRPr lang="en-US" dirty="0" smtClean="0"/>
          </a:p>
          <a:p>
            <a:r>
              <a:rPr lang="en-US" dirty="0" smtClean="0"/>
              <a:t>Public switched telephone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wikibooks</a:t>
            </a:r>
            <a:r>
              <a:rPr lang="en-US" dirty="0" smtClean="0"/>
              <a:t>/en/7/72/</a:t>
            </a:r>
            <a:r>
              <a:rPr lang="en-US" dirty="0" err="1" smtClean="0"/>
              <a:t>Strucutre</a:t>
            </a:r>
            <a:r>
              <a:rPr lang="en-US" dirty="0" smtClean="0"/>
              <a:t>-of-</a:t>
            </a:r>
            <a:r>
              <a:rPr lang="en-US" dirty="0" err="1" smtClean="0"/>
              <a:t>dns.jpg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itknowledgeexchange.techtarget.com</a:t>
            </a:r>
            <a:r>
              <a:rPr lang="en-US" dirty="0" smtClean="0"/>
              <a:t>/</a:t>
            </a:r>
            <a:r>
              <a:rPr lang="en-US" dirty="0" err="1" smtClean="0"/>
              <a:t>whatis</a:t>
            </a:r>
            <a:r>
              <a:rPr lang="en-US" dirty="0" smtClean="0"/>
              <a:t>/ipv6-addresses-how-many-is-that-in-numbers/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/wiki/MIME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support.google.com</a:t>
            </a:r>
            <a:r>
              <a:rPr lang="en-US" dirty="0" smtClean="0"/>
              <a:t>/mail/answer/12096?hl=en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9DA9-5C73-4C4B-9E20-67774E50AA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E00-9AC6-E345-9A79-9BEAA33E816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036-2D42-9B42-9CE5-692FC5DE7CF0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D10-D9BC-0149-A53E-2D5EBDB55C65}" type="datetime1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402C-4EC9-1A4B-8613-4E1E8DF149EB}" type="datetime1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155-BBE0-604C-A28D-1A8F6BE0AF04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3CE0-6C7A-CD41-ABAF-064B8D8B14B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2B8B-24DA-C547-9AB1-E2025D37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kent.edu/~javed/internetbook/hobbestimeline/HI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igmail.net/home/index.php" TargetMode="External"/><Relationship Id="rId4" Type="http://schemas.openxmlformats.org/officeDocument/2006/relationships/hyperlink" Target="http://gpg4wi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pgtool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your.username+any.alias@gmail.com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amcop.net/" TargetMode="External"/><Relationship Id="rId3" Type="http://schemas.openxmlformats.org/officeDocument/2006/relationships/hyperlink" Target="https://www.spamhaus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Internet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One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Tata </a:t>
            </a:r>
            <a:r>
              <a:rPr lang="en-US" dirty="0"/>
              <a:t>Communications (Acquired Teleglobe) -- India</a:t>
            </a:r>
          </a:p>
          <a:p>
            <a:r>
              <a:rPr lang="en-US" dirty="0" err="1"/>
              <a:t>Seabone</a:t>
            </a:r>
            <a:r>
              <a:rPr lang="en-US" dirty="0"/>
              <a:t> (Telecom Italia Sparkle) -- Italy</a:t>
            </a:r>
          </a:p>
          <a:p>
            <a:r>
              <a:rPr lang="en-US" dirty="0" err="1"/>
              <a:t>TeliaSonera</a:t>
            </a:r>
            <a:r>
              <a:rPr lang="en-US" dirty="0"/>
              <a:t> International Carrier -- Sweden &amp; </a:t>
            </a:r>
            <a:r>
              <a:rPr lang="en-US" dirty="0" smtClean="0"/>
              <a:t>Finland</a:t>
            </a:r>
          </a:p>
          <a:p>
            <a:r>
              <a:rPr lang="en-US" dirty="0" smtClean="0"/>
              <a:t>Verizon </a:t>
            </a:r>
            <a:r>
              <a:rPr lang="en-US" dirty="0"/>
              <a:t>Enterprise Solutions (formerly UUNET) -- United States</a:t>
            </a:r>
          </a:p>
          <a:p>
            <a:r>
              <a:rPr lang="en-US" dirty="0"/>
              <a:t>XO Communications -- United </a:t>
            </a:r>
            <a:r>
              <a:rPr lang="en-US" dirty="0" smtClean="0"/>
              <a:t>States</a:t>
            </a:r>
          </a:p>
          <a:p>
            <a:r>
              <a:rPr lang="en-US" dirty="0" err="1" smtClean="0"/>
              <a:t>Zayo</a:t>
            </a:r>
            <a:r>
              <a:rPr lang="en-US" dirty="0" smtClean="0"/>
              <a:t> </a:t>
            </a:r>
            <a:r>
              <a:rPr lang="en-US" dirty="0"/>
              <a:t>Group (formerly </a:t>
            </a:r>
            <a:r>
              <a:rPr lang="en-US" dirty="0" err="1"/>
              <a:t>AboveNet</a:t>
            </a:r>
            <a:r>
              <a:rPr lang="en-US" dirty="0"/>
              <a:t>) -- United States</a:t>
            </a:r>
          </a:p>
          <a:p>
            <a:r>
              <a:rPr lang="en-US" dirty="0"/>
              <a:t>Hurricane Electric IPv6 Network -- United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7E96-CB82-1B4A-9330-BD83F71F6108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vel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55" r="-7855"/>
          <a:stretch>
            <a:fillRect/>
          </a:stretch>
        </p:blipFill>
        <p:spPr>
          <a:xfrm>
            <a:off x="-1" y="597654"/>
            <a:ext cx="9183185" cy="505039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AE06-AF43-6C4D-A1E2-49C653E9C98A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NTT</a:t>
            </a:r>
            <a:endParaRPr lang="en-US" dirty="0"/>
          </a:p>
        </p:txBody>
      </p:sp>
      <p:pic>
        <p:nvPicPr>
          <p:cNvPr id="8" name="Content Placeholder 7" descr="vol2_fig3_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83" r="-6483"/>
          <a:stretch>
            <a:fillRect/>
          </a:stretch>
        </p:blipFill>
        <p:spPr/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88AF-807B-3A44-9855-550346EDC5AF}" type="datetime1">
              <a:rPr lang="en-US" smtClean="0"/>
              <a:t>9/30/16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Underwater Cables</a:t>
            </a:r>
            <a:endParaRPr lang="en-US" dirty="0"/>
          </a:p>
        </p:txBody>
      </p:sp>
      <p:pic>
        <p:nvPicPr>
          <p:cNvPr id="4" name="Content Placeholder 3" descr="Undersea-cabling-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4" r="-1454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FBE0-B58D-374F-BCBA-3450DF78BF69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Colorado</a:t>
            </a:r>
            <a:endParaRPr lang="en-US" dirty="0"/>
          </a:p>
        </p:txBody>
      </p:sp>
      <p:pic>
        <p:nvPicPr>
          <p:cNvPr id="4" name="Content Placeholder 3" descr="Screen Shot 2015-10-27 at 5.47.5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18" r="-19218"/>
          <a:stretch>
            <a:fillRect/>
          </a:stretch>
        </p:blipFill>
        <p:spPr>
          <a:xfrm>
            <a:off x="457200" y="1585913"/>
            <a:ext cx="8229600" cy="452596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FCE7-5B00-9348-AD71-CB158C5736A7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  <p:pic>
        <p:nvPicPr>
          <p:cNvPr id="4" name="Content Placeholder 3" descr="Screen Shot 2015-10-27 at 5.50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26" r="-1892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EBC-370D-A04C-99FF-32FA98E25AF6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 descr="800px-Internet_Connectivity_Access_layer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7" b="-1127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997C-10BB-FC4C-9442-7A67014D050C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Society (ISOC)</a:t>
            </a:r>
          </a:p>
          <a:p>
            <a:pPr lvl="1"/>
            <a:r>
              <a:rPr lang="en-US" dirty="0"/>
              <a:t>Internet Architecture Board (IAB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Internet Engineering Task Force (IETF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Request For Comments (RFCs)</a:t>
            </a:r>
          </a:p>
          <a:p>
            <a:pPr lvl="3"/>
            <a:r>
              <a:rPr lang="en-US" dirty="0" smtClean="0"/>
              <a:t>Standards (STDs)</a:t>
            </a:r>
          </a:p>
          <a:p>
            <a:pPr lvl="2"/>
            <a:r>
              <a:rPr lang="en-US" dirty="0"/>
              <a:t> Internet Research Task Force (IRTF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CF73-8357-2F48-B9A3-DFFC207C9654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Top-Level Domains (TLDs)</a:t>
            </a:r>
          </a:p>
          <a:p>
            <a:pPr lvl="1"/>
            <a:r>
              <a:rPr lang="en-US" dirty="0" smtClean="0"/>
              <a:t>Independent version of Internet Assigned Numbers Authority (IANA)</a:t>
            </a:r>
          </a:p>
          <a:p>
            <a:pPr lvl="1"/>
            <a:r>
              <a:rPr lang="en-US" dirty="0" smtClean="0"/>
              <a:t>Not associated with US government</a:t>
            </a:r>
          </a:p>
          <a:p>
            <a:r>
              <a:rPr lang="en-US" dirty="0" smtClean="0"/>
              <a:t>Each country controls within their borders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DF2-22B4-C748-936D-8DDC004FC7B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Maps via DNS to</a:t>
            </a:r>
          </a:p>
          <a:p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Maps via ARP to</a:t>
            </a:r>
          </a:p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B0B7-D455-274C-B0D7-6EE1F92B734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1969, </a:t>
            </a:r>
            <a:r>
              <a:rPr lang="en-US" dirty="0" err="1" smtClean="0"/>
              <a:t>DoD</a:t>
            </a:r>
            <a:r>
              <a:rPr lang="en-US" dirty="0"/>
              <a:t> Advanced Research Projects </a:t>
            </a:r>
            <a:r>
              <a:rPr lang="en-US" dirty="0" smtClean="0"/>
              <a:t>Agency</a:t>
            </a:r>
          </a:p>
          <a:p>
            <a:r>
              <a:rPr lang="en-US" dirty="0" smtClean="0"/>
              <a:t>Interested in the creation of reliable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D991-5E78-A741-A165-6371DCEE3458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</a:p>
          <a:p>
            <a:pPr lvl="1"/>
            <a:r>
              <a:rPr lang="en-US" dirty="0" smtClean="0"/>
              <a:t>.com, .org, </a:t>
            </a:r>
            <a:r>
              <a:rPr lang="en-US" dirty="0" err="1" smtClean="0"/>
              <a:t>.net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, .</a:t>
            </a:r>
            <a:r>
              <a:rPr lang="en-US" dirty="0" err="1" smtClean="0"/>
              <a:t>gov</a:t>
            </a:r>
            <a:r>
              <a:rPr lang="en-US" dirty="0" smtClean="0"/>
              <a:t>, .mil</a:t>
            </a:r>
          </a:p>
          <a:p>
            <a:pPr lvl="1"/>
            <a:r>
              <a:rPr lang="en-US" dirty="0" smtClean="0"/>
              <a:t>Two-letter countries: 280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More specific</a:t>
            </a:r>
          </a:p>
          <a:p>
            <a:pPr lvl="1"/>
            <a:r>
              <a:rPr lang="en-US" dirty="0" smtClean="0"/>
              <a:t>Total of 1082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533A-0094-424B-B487-5E04002D241E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 smtClean="0"/>
              <a:t>msudenver.edu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EDUCAUSE </a:t>
            </a:r>
            <a:r>
              <a:rPr lang="en-US" dirty="0" err="1"/>
              <a:t>Whois</a:t>
            </a:r>
            <a:r>
              <a:rPr lang="en-US" dirty="0"/>
              <a:t> database is authoritative for the</a:t>
            </a:r>
          </a:p>
          <a:p>
            <a:pPr marL="0" indent="0">
              <a:buNone/>
            </a:pPr>
            <a:r>
              <a:rPr lang="en-US" dirty="0"/>
              <a:t>.EDU domain</a:t>
            </a:r>
            <a:r>
              <a:rPr lang="en-US" dirty="0" smtClean="0"/>
              <a:t>.</a:t>
            </a:r>
            <a:r>
              <a:rPr lang="en-US" dirty="0"/>
              <a:t> Domain Name: MSUDENVER.EDU</a:t>
            </a:r>
          </a:p>
          <a:p>
            <a:pPr marL="0" indent="0">
              <a:buNone/>
            </a:pPr>
            <a:r>
              <a:rPr lang="en-US" dirty="0" smtClean="0"/>
              <a:t>[…]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Registrant:</a:t>
            </a:r>
          </a:p>
          <a:p>
            <a:pPr marL="0" indent="0">
              <a:buNone/>
            </a:pPr>
            <a:r>
              <a:rPr lang="en-US" dirty="0"/>
              <a:t>   Metropolitan State University of Denver</a:t>
            </a:r>
          </a:p>
          <a:p>
            <a:pPr marL="0" indent="0">
              <a:buNone/>
            </a:pPr>
            <a:r>
              <a:rPr lang="pt-BR" dirty="0"/>
              <a:t>   PO Box 173362</a:t>
            </a:r>
          </a:p>
          <a:p>
            <a:pPr marL="0" indent="0">
              <a:buNone/>
            </a:pPr>
            <a:r>
              <a:rPr lang="pt-BR" dirty="0"/>
              <a:t>   Campus Box 96</a:t>
            </a:r>
          </a:p>
          <a:p>
            <a:pPr marL="0" indent="0">
              <a:buNone/>
            </a:pPr>
            <a:r>
              <a:rPr lang="pt-BR" dirty="0"/>
              <a:t>   Denver, CO 80217</a:t>
            </a:r>
          </a:p>
          <a:p>
            <a:pPr marL="0" indent="0">
              <a:buNone/>
            </a:pPr>
            <a:r>
              <a:rPr lang="pt-BR" dirty="0"/>
              <a:t>   UNITED </a:t>
            </a:r>
            <a:r>
              <a:rPr lang="pt-BR" dirty="0" smtClean="0"/>
              <a:t>STATES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48E-4CC7-D54B-B613-799CE91C41B3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Administrative</a:t>
            </a:r>
            <a:r>
              <a:rPr lang="pt-BR" sz="2000" dirty="0"/>
              <a:t> </a:t>
            </a:r>
            <a:r>
              <a:rPr lang="pt-BR" sz="2000" dirty="0" err="1"/>
              <a:t>Contact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   Mike  Hart</a:t>
            </a:r>
          </a:p>
          <a:p>
            <a:pPr marL="0" indent="0">
              <a:buNone/>
            </a:pPr>
            <a:r>
              <a:rPr lang="pt-BR" sz="2000" dirty="0"/>
              <a:t>   </a:t>
            </a:r>
            <a:r>
              <a:rPr lang="pt-BR" sz="2000" dirty="0" err="1"/>
              <a:t>Director</a:t>
            </a:r>
            <a:r>
              <a:rPr lang="pt-BR" sz="2000" dirty="0"/>
              <a:t>, Security, Networking, </a:t>
            </a:r>
            <a:r>
              <a:rPr lang="pt-BR" sz="2000" dirty="0" err="1"/>
              <a:t>Asset</a:t>
            </a:r>
            <a:r>
              <a:rPr lang="pt-BR" sz="2000" dirty="0"/>
              <a:t> Management, </a:t>
            </a:r>
            <a:r>
              <a:rPr lang="pt-BR" sz="2000" dirty="0" err="1"/>
              <a:t>Procurement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</a:t>
            </a:r>
            <a:r>
              <a:rPr lang="pt-BR" sz="2000" dirty="0" err="1"/>
              <a:t>Metropolitan</a:t>
            </a:r>
            <a:r>
              <a:rPr lang="pt-BR" sz="2000" dirty="0"/>
              <a:t> </a:t>
            </a:r>
            <a:r>
              <a:rPr lang="pt-BR" sz="2000" dirty="0" err="1"/>
              <a:t>State</a:t>
            </a:r>
            <a:r>
              <a:rPr lang="pt-BR" sz="2000" dirty="0"/>
              <a:t> </a:t>
            </a:r>
            <a:r>
              <a:rPr lang="pt-BR" sz="2000" dirty="0" err="1"/>
              <a:t>University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Denver</a:t>
            </a:r>
          </a:p>
          <a:p>
            <a:pPr marL="0" indent="0">
              <a:buNone/>
            </a:pPr>
            <a:r>
              <a:rPr lang="pt-BR" sz="2000" dirty="0"/>
              <a:t>   PO Box 173362</a:t>
            </a:r>
          </a:p>
          <a:p>
            <a:pPr marL="0" indent="0">
              <a:buNone/>
            </a:pPr>
            <a:r>
              <a:rPr lang="pt-BR" sz="2000" dirty="0"/>
              <a:t>   Campus Box 96</a:t>
            </a:r>
          </a:p>
          <a:p>
            <a:pPr marL="0" indent="0">
              <a:buNone/>
            </a:pPr>
            <a:r>
              <a:rPr lang="pt-BR" sz="2000" dirty="0"/>
              <a:t>   Denver, CO 80217</a:t>
            </a:r>
          </a:p>
          <a:p>
            <a:pPr marL="0" indent="0">
              <a:buNone/>
            </a:pPr>
            <a:r>
              <a:rPr lang="pt-BR" sz="2000" dirty="0"/>
              <a:t>   UNITED STATES</a:t>
            </a:r>
          </a:p>
          <a:p>
            <a:pPr marL="0" indent="0">
              <a:buNone/>
            </a:pPr>
            <a:r>
              <a:rPr lang="pt-BR" sz="2000" dirty="0"/>
              <a:t>   (303) 556-5074</a:t>
            </a:r>
          </a:p>
          <a:p>
            <a:pPr marL="0" indent="0">
              <a:buNone/>
            </a:pPr>
            <a:r>
              <a:rPr lang="pt-BR" sz="2000" dirty="0"/>
              <a:t>   mhart20@msudenver.edu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39E5-0FB1-AA48-881E-60161F81B19B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Contact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Jesse  </a:t>
            </a:r>
            <a:r>
              <a:rPr lang="pt-BR" dirty="0" err="1"/>
              <a:t>Nguyen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Manager, Windows Server </a:t>
            </a:r>
            <a:r>
              <a:rPr lang="pt-BR" dirty="0" err="1"/>
              <a:t>Administration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Metropolitan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Denver</a:t>
            </a:r>
          </a:p>
          <a:p>
            <a:pPr marL="0" indent="0">
              <a:buNone/>
            </a:pPr>
            <a:r>
              <a:rPr lang="pt-BR" dirty="0"/>
              <a:t>   PO Box 173362</a:t>
            </a:r>
          </a:p>
          <a:p>
            <a:pPr marL="0" indent="0">
              <a:buNone/>
            </a:pPr>
            <a:r>
              <a:rPr lang="pt-BR" dirty="0"/>
              <a:t>   Campus Box 96</a:t>
            </a:r>
          </a:p>
          <a:p>
            <a:pPr marL="0" indent="0">
              <a:buNone/>
            </a:pPr>
            <a:r>
              <a:rPr lang="pt-BR" dirty="0"/>
              <a:t>   Denver, CO 80217</a:t>
            </a:r>
          </a:p>
          <a:p>
            <a:pPr marL="0" indent="0">
              <a:buNone/>
            </a:pPr>
            <a:r>
              <a:rPr lang="pt-BR" dirty="0"/>
              <a:t>   UNITED STATES</a:t>
            </a:r>
          </a:p>
          <a:p>
            <a:pPr marL="0" indent="0">
              <a:buNone/>
            </a:pPr>
            <a:r>
              <a:rPr lang="pt-BR" dirty="0"/>
              <a:t>   (303) 556-4683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dnsadmin@msudenver.edu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Servers:</a:t>
            </a:r>
          </a:p>
          <a:p>
            <a:pPr marL="0" indent="0">
              <a:buNone/>
            </a:pPr>
            <a:r>
              <a:rPr lang="hr-HR" dirty="0"/>
              <a:t>   NS4.MSUDENVER.EDU      147.153.45.75</a:t>
            </a:r>
          </a:p>
          <a:p>
            <a:pPr marL="0" indent="0">
              <a:buNone/>
            </a:pPr>
            <a:r>
              <a:rPr lang="hr-HR" dirty="0"/>
              <a:t>   NS5.MSUDENVER.EDU      </a:t>
            </a:r>
            <a:r>
              <a:rPr lang="hr-HR" dirty="0" smtClean="0"/>
              <a:t>147.153.45.76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C96-CCC4-3B4A-ABED-3025753512A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www.msudenver.edu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Server:		8.8.8.8</a:t>
            </a:r>
          </a:p>
          <a:p>
            <a:pPr marL="0" indent="0">
              <a:buNone/>
            </a:pPr>
            <a:r>
              <a:rPr lang="en-US" dirty="0"/>
              <a:t>Address:	8.8.8.8#53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Non-authoritative answer:</a:t>
            </a:r>
          </a:p>
          <a:p>
            <a:pPr marL="0" indent="0">
              <a:buNone/>
            </a:pPr>
            <a:r>
              <a:rPr lang="en-US" dirty="0"/>
              <a:t>Name:	</a:t>
            </a:r>
            <a:r>
              <a:rPr lang="en-US" dirty="0" err="1"/>
              <a:t>www.msudenver.edu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Address: 147.153.45.41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FFD-91AF-234C-8CF8-E5DFEB655CC4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a.root-servers.net</a:t>
            </a:r>
            <a:r>
              <a:rPr lang="en-US" sz="1400" dirty="0">
                <a:latin typeface="Courier"/>
                <a:cs typeface="Courier"/>
              </a:rPr>
              <a:t> 	198.41.0.4, 2001:503:ba3e::2:30 	VeriSign, Inc.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b.root-servers.net</a:t>
            </a:r>
            <a:r>
              <a:rPr lang="en-US" sz="1400" dirty="0">
                <a:latin typeface="Courier"/>
                <a:cs typeface="Courier"/>
              </a:rPr>
              <a:t> 	192.228.79.201, 2001:500:84::b </a:t>
            </a:r>
            <a:r>
              <a:rPr lang="en-US" sz="1400" dirty="0" smtClean="0">
                <a:latin typeface="Courier"/>
                <a:cs typeface="Courier"/>
              </a:rPr>
              <a:t>	USC/ISI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c.root-servers.net</a:t>
            </a:r>
            <a:r>
              <a:rPr lang="en-US" sz="1400" dirty="0">
                <a:latin typeface="Courier"/>
                <a:cs typeface="Courier"/>
              </a:rPr>
              <a:t> 	192.33.4.12, 2001:500:2::c 	Cogent Communications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d.root-servers.net</a:t>
            </a:r>
            <a:r>
              <a:rPr lang="en-US" sz="1400" dirty="0">
                <a:latin typeface="Courier"/>
                <a:cs typeface="Courier"/>
              </a:rPr>
              <a:t> 	199.7.91.13, 2001:500:2d::d 	University of Maryland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e.root-servers.net</a:t>
            </a:r>
            <a:r>
              <a:rPr lang="en-US" sz="1400" dirty="0">
                <a:latin typeface="Courier"/>
                <a:cs typeface="Courier"/>
              </a:rPr>
              <a:t> 	192.203.230.10 	</a:t>
            </a: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	NASA </a:t>
            </a:r>
            <a:r>
              <a:rPr lang="en-US" sz="1400" dirty="0">
                <a:latin typeface="Courier"/>
                <a:cs typeface="Courier"/>
              </a:rPr>
              <a:t>(Ames Research </a:t>
            </a:r>
            <a:r>
              <a:rPr lang="en-US" sz="1400" dirty="0" err="1" smtClean="0">
                <a:latin typeface="Courier"/>
                <a:cs typeface="Courier"/>
              </a:rPr>
              <a:t>Ctr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f.root-servers.net</a:t>
            </a:r>
            <a:r>
              <a:rPr lang="en-US" sz="1400" dirty="0">
                <a:latin typeface="Courier"/>
                <a:cs typeface="Courier"/>
              </a:rPr>
              <a:t> 	192.5.5.241, 2001:500:2f::f 	</a:t>
            </a:r>
            <a:r>
              <a:rPr lang="en-US" sz="1400" dirty="0" smtClean="0">
                <a:latin typeface="Courier"/>
                <a:cs typeface="Courier"/>
              </a:rPr>
              <a:t>ISC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g.root-servers.net</a:t>
            </a:r>
            <a:r>
              <a:rPr lang="en-US" sz="1400" dirty="0">
                <a:latin typeface="Courier"/>
                <a:cs typeface="Courier"/>
              </a:rPr>
              <a:t> 	192.112.36.4 	</a:t>
            </a:r>
            <a:r>
              <a:rPr lang="en-US" sz="1400" dirty="0" smtClean="0">
                <a:latin typeface="Courier"/>
                <a:cs typeface="Courier"/>
              </a:rPr>
              <a:t>			US </a:t>
            </a:r>
            <a:r>
              <a:rPr lang="en-US" sz="1400" dirty="0">
                <a:latin typeface="Courier"/>
                <a:cs typeface="Courier"/>
              </a:rPr>
              <a:t>Department of </a:t>
            </a:r>
            <a:r>
              <a:rPr lang="en-US" sz="1400" dirty="0" smtClean="0">
                <a:latin typeface="Courier"/>
                <a:cs typeface="Courier"/>
              </a:rPr>
              <a:t>Defense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h.root-servers.net</a:t>
            </a:r>
            <a:r>
              <a:rPr lang="en-US" sz="1400" dirty="0">
                <a:latin typeface="Courier"/>
                <a:cs typeface="Courier"/>
              </a:rPr>
              <a:t> 	128.63.2.53, 2001:500:1::803f:235 	US </a:t>
            </a:r>
            <a:r>
              <a:rPr lang="en-US" sz="1400" dirty="0" smtClean="0">
                <a:latin typeface="Courier"/>
                <a:cs typeface="Courier"/>
              </a:rPr>
              <a:t>Army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i.root-servers.net</a:t>
            </a:r>
            <a:r>
              <a:rPr lang="en-US" sz="1400" dirty="0">
                <a:latin typeface="Courier"/>
                <a:cs typeface="Courier"/>
              </a:rPr>
              <a:t> 	192.36.148.17, 2001:</a:t>
            </a:r>
            <a:r>
              <a:rPr lang="en-US" sz="1400" dirty="0" smtClean="0">
                <a:latin typeface="Courier"/>
                <a:cs typeface="Courier"/>
              </a:rPr>
              <a:t>7fe::53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Netnod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j.root-servers.net</a:t>
            </a:r>
            <a:r>
              <a:rPr lang="en-US" sz="1400" dirty="0">
                <a:latin typeface="Courier"/>
                <a:cs typeface="Courier"/>
              </a:rPr>
              <a:t> 	192.58.128.30, 2001:503:c27::2:30 	VeriSign, Inc.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k.root-servers.net</a:t>
            </a:r>
            <a:r>
              <a:rPr lang="en-US" sz="1400" dirty="0">
                <a:latin typeface="Courier"/>
                <a:cs typeface="Courier"/>
              </a:rPr>
              <a:t> 	193.0.14.129, 2001:7fd::1 	RIPE NCC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l.root-servers.net</a:t>
            </a:r>
            <a:r>
              <a:rPr lang="en-US" sz="1400" dirty="0">
                <a:latin typeface="Courier"/>
                <a:cs typeface="Courier"/>
              </a:rPr>
              <a:t> 	199.7.83.42, 2001:500:3::42 	ICANN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m.root-servers.net</a:t>
            </a:r>
            <a:r>
              <a:rPr lang="en-US" sz="1400" dirty="0">
                <a:latin typeface="Courier"/>
                <a:cs typeface="Courier"/>
              </a:rPr>
              <a:t> 	202.12.27.33, 2001:dc3::35 	WIDE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5EA-BFE0-324F-B2AC-336E74E5F47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</a:t>
            </a:r>
            <a:endParaRPr lang="en-US" dirty="0"/>
          </a:p>
        </p:txBody>
      </p:sp>
      <p:pic>
        <p:nvPicPr>
          <p:cNvPr id="4" name="Content Placeholder 3" descr="DNS root servers in 200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1" r="-880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BF80-321D-9140-AB86-8DBE34254EDE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Hierarchical</a:t>
            </a:r>
            <a:endParaRPr lang="en-US" dirty="0"/>
          </a:p>
        </p:txBody>
      </p:sp>
      <p:pic>
        <p:nvPicPr>
          <p:cNvPr id="4" name="Content Placeholder 3" descr="Strucutre-of-dn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84" b="-2018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B76D-8E18-F840-AC41-CF54D943ED3B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bits of address</a:t>
            </a:r>
          </a:p>
          <a:p>
            <a:r>
              <a:rPr lang="en-US" dirty="0" smtClean="0"/>
              <a:t>Typically written in dotted octet form</a:t>
            </a:r>
          </a:p>
          <a:p>
            <a:r>
              <a:rPr lang="en-US" dirty="0" smtClean="0"/>
              <a:t>Broken into five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9C20-1915-0B4C-94BB-C241F9675D6F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63995"/>
              </p:ext>
            </p:extLst>
          </p:nvPr>
        </p:nvGraphicFramePr>
        <p:xfrm>
          <a:off x="457200" y="218888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59"/>
                <a:gridCol w="836706"/>
                <a:gridCol w="732117"/>
                <a:gridCol w="597647"/>
                <a:gridCol w="1210236"/>
                <a:gridCol w="1359647"/>
                <a:gridCol w="1180353"/>
                <a:gridCol w="176903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16,777,216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2,097,152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E689-5014-4742-BC31-9D0E35EB7125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Four, 1969</a:t>
            </a:r>
            <a:endParaRPr lang="en-US" dirty="0"/>
          </a:p>
        </p:txBody>
      </p:sp>
      <p:pic>
        <p:nvPicPr>
          <p:cNvPr id="4" name="Content Placeholder 3" descr="637740C2-B0AF-4005-9F8792CADB04C37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02" r="-5940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8A2-9086-0140-A4F9-92E6C804A01F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addresses</a:t>
            </a:r>
          </a:p>
          <a:p>
            <a:pPr lvl="1"/>
            <a:r>
              <a:rPr lang="en-US" dirty="0" smtClean="0"/>
              <a:t>We’re essentially out</a:t>
            </a:r>
          </a:p>
          <a:p>
            <a:pPr lvl="1"/>
            <a:r>
              <a:rPr lang="en-US" dirty="0" smtClean="0"/>
              <a:t>Underutilized</a:t>
            </a:r>
            <a:endParaRPr lang="en-US" dirty="0" smtClean="0"/>
          </a:p>
          <a:p>
            <a:pPr lvl="1"/>
            <a:r>
              <a:rPr lang="en-US" dirty="0" smtClean="0"/>
              <a:t>Several things have helped</a:t>
            </a:r>
          </a:p>
          <a:p>
            <a:pPr lvl="2"/>
            <a:r>
              <a:rPr lang="en-US" dirty="0" smtClean="0"/>
              <a:t>Network Address Translation</a:t>
            </a:r>
          </a:p>
          <a:p>
            <a:pPr lvl="2"/>
            <a:r>
              <a:rPr lang="en-US" dirty="0" smtClean="0"/>
              <a:t>Classless Inter-Domain Routing</a:t>
            </a:r>
          </a:p>
          <a:p>
            <a:r>
              <a:rPr lang="en-US" dirty="0" smtClean="0"/>
              <a:t>Not easily routable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2D4-1DEE-924D-BDD9-74510BC5A24A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many internal addresses to one or a few external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private IP address ranges internally</a:t>
            </a:r>
          </a:p>
          <a:p>
            <a:pPr lvl="1"/>
            <a:r>
              <a:rPr lang="en-US" dirty="0" smtClean="0"/>
              <a:t>A: 10.0.0.0 </a:t>
            </a:r>
            <a:r>
              <a:rPr lang="en-US" dirty="0"/>
              <a:t>- </a:t>
            </a:r>
            <a:r>
              <a:rPr lang="en-US" dirty="0" smtClean="0"/>
              <a:t>10.255.255.255</a:t>
            </a:r>
          </a:p>
          <a:p>
            <a:pPr lvl="2"/>
            <a:r>
              <a:rPr lang="en-US" dirty="0" smtClean="0"/>
              <a:t>16,777,216</a:t>
            </a:r>
          </a:p>
          <a:p>
            <a:pPr lvl="1"/>
            <a:r>
              <a:rPr lang="en-US" dirty="0" smtClean="0"/>
              <a:t>B: 172.16.0.0 </a:t>
            </a:r>
            <a:r>
              <a:rPr lang="en-US" dirty="0"/>
              <a:t>- 172.31.255.255</a:t>
            </a:r>
          </a:p>
          <a:p>
            <a:pPr lvl="2"/>
            <a:r>
              <a:rPr lang="en-US" dirty="0" smtClean="0"/>
              <a:t>1,048,576</a:t>
            </a:r>
          </a:p>
          <a:p>
            <a:pPr lvl="1"/>
            <a:r>
              <a:rPr lang="en-US" dirty="0" smtClean="0"/>
              <a:t>C: 192.168.0.0 </a:t>
            </a:r>
            <a:r>
              <a:rPr lang="en-US" dirty="0"/>
              <a:t>- 192.168.255.255</a:t>
            </a:r>
          </a:p>
          <a:p>
            <a:pPr lvl="2"/>
            <a:r>
              <a:rPr lang="en-US" dirty="0"/>
              <a:t>65,536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245D-76B1-724E-AE68-0224BB61A61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map connections via address/port pair</a:t>
            </a:r>
          </a:p>
          <a:p>
            <a:r>
              <a:rPr lang="en-US" dirty="0" smtClean="0"/>
              <a:t>All ISPs do this</a:t>
            </a:r>
          </a:p>
          <a:p>
            <a:r>
              <a:rPr lang="en-US" dirty="0" smtClean="0"/>
              <a:t>The address your machine uses is not what the rest of the world sees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960B-BE07-2C41-9088-65BE20BB1F53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strict 8-bit boundaries to classes</a:t>
            </a:r>
          </a:p>
          <a:p>
            <a:r>
              <a:rPr lang="en-US" dirty="0" smtClean="0"/>
              <a:t>Now can subnet to assign portions of each class</a:t>
            </a:r>
          </a:p>
          <a:p>
            <a:r>
              <a:rPr lang="en-US" dirty="0" smtClean="0"/>
              <a:t>E.g.: </a:t>
            </a:r>
            <a:r>
              <a:rPr lang="en-US" dirty="0"/>
              <a:t>192.193.194.0</a:t>
            </a:r>
            <a:r>
              <a:rPr lang="en-US" dirty="0" smtClean="0"/>
              <a:t>/28</a:t>
            </a:r>
          </a:p>
          <a:p>
            <a:pPr lvl="1"/>
            <a:r>
              <a:rPr lang="en-US" dirty="0" smtClean="0"/>
              <a:t>Four bits for rest</a:t>
            </a:r>
          </a:p>
          <a:p>
            <a:pPr lvl="1"/>
            <a:r>
              <a:rPr lang="en-US" dirty="0" smtClean="0"/>
              <a:t>16 addresses</a:t>
            </a:r>
          </a:p>
          <a:p>
            <a:pPr lvl="2"/>
            <a:r>
              <a:rPr lang="en-US" dirty="0" smtClean="0"/>
              <a:t>1 each for network (192.193.194.0) and broadcast (192.193.194.15) and gateway (192.193.194.1)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50D5-6D82-5C42-BDA9-FF5EE1E68817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 Domain</a:t>
            </a:r>
            <a:endParaRPr lang="en-US" dirty="0"/>
          </a:p>
        </p:txBody>
      </p:sp>
      <p:pic>
        <p:nvPicPr>
          <p:cNvPr id="4" name="Content Placeholder 3" descr="9781466513938_007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" r="-91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DE54-2BF8-1644-863D-4754878FCA6C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ICANN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AfriNIC</a:t>
            </a:r>
            <a:r>
              <a:rPr lang="en-US" dirty="0"/>
              <a:t> (African Network Information </a:t>
            </a:r>
            <a:r>
              <a:rPr lang="en-US" dirty="0" smtClean="0"/>
              <a:t>Center)</a:t>
            </a:r>
            <a:endParaRPr lang="en-US" dirty="0"/>
          </a:p>
          <a:p>
            <a:r>
              <a:rPr lang="en-US" dirty="0" smtClean="0"/>
              <a:t>APNIC </a:t>
            </a:r>
            <a:r>
              <a:rPr lang="en-US" dirty="0"/>
              <a:t>(Asia Pacific Network Information </a:t>
            </a:r>
            <a:r>
              <a:rPr lang="en-US" dirty="0" smtClean="0"/>
              <a:t>Center)</a:t>
            </a:r>
          </a:p>
          <a:p>
            <a:r>
              <a:rPr lang="en-US" dirty="0" smtClean="0"/>
              <a:t>ARIN </a:t>
            </a:r>
            <a:r>
              <a:rPr lang="en-US" dirty="0"/>
              <a:t>(American Registry for Internet </a:t>
            </a:r>
            <a:r>
              <a:rPr lang="en-US" dirty="0" smtClean="0"/>
              <a:t>Numbers)</a:t>
            </a:r>
          </a:p>
          <a:p>
            <a:r>
              <a:rPr lang="en-US" dirty="0" smtClean="0"/>
              <a:t>LACNIC </a:t>
            </a:r>
            <a:r>
              <a:rPr lang="en-US" dirty="0"/>
              <a:t>(Latin American and Caribbean Internet Addresses Registry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RIPE </a:t>
            </a:r>
            <a:r>
              <a:rPr lang="en-US" dirty="0"/>
              <a:t>NCC (</a:t>
            </a:r>
            <a:r>
              <a:rPr lang="en-US" dirty="0" err="1"/>
              <a:t>Réseaux</a:t>
            </a:r>
            <a:r>
              <a:rPr lang="en-US" dirty="0"/>
              <a:t> IP </a:t>
            </a:r>
            <a:r>
              <a:rPr lang="en-US" dirty="0" err="1"/>
              <a:t>Européens</a:t>
            </a:r>
            <a:r>
              <a:rPr lang="en-US" dirty="0"/>
              <a:t> Network Coordination Centre) assigns and manages IP addresses for Europe, the Middle East, and parts of Central </a:t>
            </a:r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32A1-6AE2-0244-A704-AEE91D4B484E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128 bits</a:t>
            </a:r>
          </a:p>
          <a:p>
            <a:pPr lvl="1"/>
            <a:r>
              <a:rPr lang="en-US" dirty="0" smtClean="0"/>
              <a:t>Approximately </a:t>
            </a:r>
            <a:r>
              <a:rPr lang="en-US" dirty="0"/>
              <a:t>5×10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en-US" dirty="0" smtClean="0"/>
              <a:t>addresses </a:t>
            </a:r>
            <a:r>
              <a:rPr lang="en-US" dirty="0"/>
              <a:t>for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52</a:t>
            </a:r>
            <a:r>
              <a:rPr lang="en-US" dirty="0" smtClean="0"/>
              <a:t> </a:t>
            </a:r>
            <a:r>
              <a:rPr lang="en-US" dirty="0"/>
              <a:t>addresses for every observable star in the known </a:t>
            </a:r>
            <a:r>
              <a:rPr lang="en-US" dirty="0" smtClean="0"/>
              <a:t>universe</a:t>
            </a:r>
          </a:p>
          <a:p>
            <a:pPr lvl="1"/>
            <a:r>
              <a:rPr lang="en-US" dirty="0" smtClean="0"/>
              <a:t>Address every atom on the surface of the earth, </a:t>
            </a:r>
            <a:r>
              <a:rPr lang="en-US" dirty="0"/>
              <a:t>and still have enough addresses left to do another 100+ earths</a:t>
            </a:r>
            <a:endParaRPr lang="en-US" dirty="0" smtClean="0"/>
          </a:p>
          <a:p>
            <a:pPr lvl="1"/>
            <a:r>
              <a:rPr lang="en-US" dirty="0" smtClean="0"/>
              <a:t>But not all released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8D3C-6B0E-734C-8FF5-27C5993D166B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340,282,366,920,938,463,463,374,607,431,768,211,456</a:t>
            </a:r>
          </a:p>
          <a:p>
            <a:r>
              <a:rPr lang="en-US" dirty="0"/>
              <a:t>340- </a:t>
            </a:r>
            <a:r>
              <a:rPr lang="en-US" dirty="0" err="1" smtClean="0"/>
              <a:t>undecillion</a:t>
            </a:r>
            <a:r>
              <a:rPr lang="en-US" dirty="0" smtClean="0"/>
              <a:t>, 282</a:t>
            </a:r>
            <a:r>
              <a:rPr lang="en-US" dirty="0"/>
              <a:t>- </a:t>
            </a:r>
            <a:r>
              <a:rPr lang="en-US" dirty="0" err="1" smtClean="0"/>
              <a:t>decillion</a:t>
            </a:r>
            <a:r>
              <a:rPr lang="en-US" dirty="0" smtClean="0"/>
              <a:t>, 366</a:t>
            </a:r>
            <a:r>
              <a:rPr lang="en-US" dirty="0"/>
              <a:t>- nonillion</a:t>
            </a:r>
          </a:p>
          <a:p>
            <a:r>
              <a:rPr lang="en-US" dirty="0"/>
              <a:t>920- </a:t>
            </a:r>
            <a:r>
              <a:rPr lang="en-US" dirty="0" smtClean="0"/>
              <a:t>octillion, 938</a:t>
            </a:r>
            <a:r>
              <a:rPr lang="en-US" dirty="0"/>
              <a:t>- </a:t>
            </a:r>
            <a:r>
              <a:rPr lang="en-US" dirty="0" smtClean="0"/>
              <a:t>septillion, 463</a:t>
            </a:r>
            <a:r>
              <a:rPr lang="en-US" dirty="0"/>
              <a:t>- sextillion</a:t>
            </a:r>
          </a:p>
          <a:p>
            <a:r>
              <a:rPr lang="en-US" dirty="0"/>
              <a:t>463- </a:t>
            </a:r>
            <a:r>
              <a:rPr lang="en-US" dirty="0" smtClean="0"/>
              <a:t>quintillion, 374</a:t>
            </a:r>
            <a:r>
              <a:rPr lang="en-US" dirty="0"/>
              <a:t>- </a:t>
            </a:r>
            <a:r>
              <a:rPr lang="en-US" dirty="0" smtClean="0"/>
              <a:t>quadrillion, 607</a:t>
            </a:r>
            <a:r>
              <a:rPr lang="en-US" dirty="0"/>
              <a:t>- trillion</a:t>
            </a:r>
          </a:p>
          <a:p>
            <a:r>
              <a:rPr lang="en-US" dirty="0"/>
              <a:t>431- </a:t>
            </a:r>
            <a:r>
              <a:rPr lang="en-US" dirty="0" smtClean="0"/>
              <a:t>billion, 768</a:t>
            </a:r>
            <a:r>
              <a:rPr lang="en-US" dirty="0"/>
              <a:t>- </a:t>
            </a:r>
            <a:r>
              <a:rPr lang="en-US" dirty="0" smtClean="0"/>
              <a:t>million, 211</a:t>
            </a:r>
            <a:r>
              <a:rPr lang="en-US" dirty="0"/>
              <a:t>- thousand</a:t>
            </a:r>
          </a:p>
          <a:p>
            <a:r>
              <a:rPr lang="en-US" dirty="0"/>
              <a:t>456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C2C-1122-B749-8C4E-EB3B7EBD16E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routing</a:t>
            </a:r>
          </a:p>
          <a:p>
            <a:pPr lvl="1"/>
            <a:r>
              <a:rPr lang="en-US" dirty="0"/>
              <a:t>Route aggregation</a:t>
            </a:r>
          </a:p>
          <a:p>
            <a:r>
              <a:rPr lang="en-US" dirty="0"/>
              <a:t>Fixed length headers</a:t>
            </a:r>
          </a:p>
          <a:p>
            <a:r>
              <a:rPr lang="en-US" dirty="0"/>
              <a:t>Jumbo </a:t>
            </a:r>
            <a:r>
              <a:rPr lang="en-US" dirty="0" smtClean="0"/>
              <a:t>grams/frames</a:t>
            </a:r>
            <a:endParaRPr lang="en-US" dirty="0"/>
          </a:p>
          <a:p>
            <a:r>
              <a:rPr lang="en-US" dirty="0"/>
              <a:t>Hexadecimal and </a:t>
            </a:r>
            <a:r>
              <a:rPr lang="en-US" dirty="0" smtClean="0"/>
              <a:t>colons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6B1-B78B-6C41-8B34-847611F6502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</a:t>
            </a:r>
            <a:endParaRPr lang="en-US" dirty="0"/>
          </a:p>
        </p:txBody>
      </p:sp>
      <p:pic>
        <p:nvPicPr>
          <p:cNvPr id="4" name="Content Placeholder 3" descr="760px-Ipv6_address_leading_zeros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2" r="-383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87DE-2B6F-E349-BB86-97C1F9B89DD1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www.cs.kent.edu</a:t>
            </a:r>
            <a:r>
              <a:rPr lang="en-US" dirty="0">
                <a:hlinkClick r:id="rId2"/>
              </a:rPr>
              <a:t>/~</a:t>
            </a:r>
            <a:r>
              <a:rPr lang="en-US" dirty="0" err="1">
                <a:hlinkClick r:id="rId2"/>
              </a:rPr>
              <a:t>javed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internetbook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hobbestimeline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HIT.html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E3D9-4BF6-8A48-A8F3-01D50412C56C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::1/</a:t>
            </a:r>
            <a:r>
              <a:rPr lang="en-US" dirty="0" smtClean="0"/>
              <a:t>128</a:t>
            </a:r>
          </a:p>
          <a:p>
            <a:pPr lvl="1"/>
            <a:r>
              <a:rPr lang="en-US" dirty="0" err="1" smtClean="0"/>
              <a:t>Localhost</a:t>
            </a:r>
            <a:endParaRPr lang="en-US" dirty="0"/>
          </a:p>
          <a:p>
            <a:r>
              <a:rPr lang="en-US" dirty="0" smtClean="0"/>
              <a:t>fe80</a:t>
            </a:r>
            <a:r>
              <a:rPr lang="en-US" dirty="0"/>
              <a:t>::/</a:t>
            </a:r>
            <a:r>
              <a:rPr lang="en-US" dirty="0" smtClean="0"/>
              <a:t>64</a:t>
            </a:r>
          </a:p>
          <a:p>
            <a:pPr lvl="1"/>
            <a:r>
              <a:rPr lang="en-US" dirty="0" smtClean="0"/>
              <a:t>Link local</a:t>
            </a:r>
          </a:p>
          <a:p>
            <a:r>
              <a:rPr lang="en-US" dirty="0"/>
              <a:t>ff00::/8 </a:t>
            </a:r>
          </a:p>
          <a:p>
            <a:pPr lvl="1"/>
            <a:r>
              <a:rPr lang="en-US" dirty="0" smtClean="0"/>
              <a:t>Multicast</a:t>
            </a:r>
          </a:p>
          <a:p>
            <a:r>
              <a:rPr lang="en-US" dirty="0"/>
              <a:t>2001::/16 </a:t>
            </a:r>
          </a:p>
          <a:p>
            <a:pPr lvl="1"/>
            <a:r>
              <a:rPr lang="en-US" dirty="0" smtClean="0"/>
              <a:t>Unicast assigned to ISPs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1530-2B73-9A4F-97EB-9C841698ADD3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en0: flags=8863&lt;UP,BROADCAST,SMART,RUNNING,SIMPLEX,MULTICAST&gt; </a:t>
            </a:r>
            <a:r>
              <a:rPr lang="en-US" sz="1600" dirty="0" err="1">
                <a:latin typeface="Courier"/>
                <a:cs typeface="Courier"/>
              </a:rPr>
              <a:t>mtu</a:t>
            </a:r>
            <a:r>
              <a:rPr lang="en-US" sz="1600" dirty="0">
                <a:latin typeface="Courier"/>
                <a:cs typeface="Courier"/>
              </a:rPr>
              <a:t> 1500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ether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a4:5e:60:e8:b9:05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inet6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fe80::a65e:60ff:fee8:b905</a:t>
            </a:r>
            <a:r>
              <a:rPr lang="en-US" sz="1600" dirty="0">
                <a:latin typeface="Courier"/>
                <a:cs typeface="Courier"/>
              </a:rPr>
              <a:t>%en0 </a:t>
            </a:r>
            <a:r>
              <a:rPr lang="en-US" sz="1600" dirty="0" err="1">
                <a:latin typeface="Courier"/>
                <a:cs typeface="Courier"/>
              </a:rPr>
              <a:t>prefixlen</a:t>
            </a:r>
            <a:r>
              <a:rPr lang="en-US" sz="1600" dirty="0">
                <a:latin typeface="Courier"/>
                <a:cs typeface="Courier"/>
              </a:rPr>
              <a:t> 64 </a:t>
            </a:r>
            <a:r>
              <a:rPr lang="en-US" sz="1600" dirty="0" err="1">
                <a:latin typeface="Courier"/>
                <a:cs typeface="Courier"/>
              </a:rPr>
              <a:t>scopeid</a:t>
            </a:r>
            <a:r>
              <a:rPr lang="en-US" sz="1600" dirty="0">
                <a:latin typeface="Courier"/>
                <a:cs typeface="Courier"/>
              </a:rPr>
              <a:t> 0x4 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</a:t>
            </a:r>
            <a:r>
              <a:rPr lang="pl-PL" sz="1600" dirty="0" err="1">
                <a:latin typeface="Courier"/>
                <a:cs typeface="Courier"/>
              </a:rPr>
              <a:t>inet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192.168.1.3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netmask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0xffffff00</a:t>
            </a:r>
            <a:r>
              <a:rPr lang="pl-PL" sz="1600" dirty="0">
                <a:latin typeface="Courier"/>
                <a:cs typeface="Courier"/>
              </a:rPr>
              <a:t> broadcast </a:t>
            </a:r>
            <a:r>
              <a:rPr lang="pl-PL" sz="1600" dirty="0">
                <a:solidFill>
                  <a:srgbClr val="FF0000"/>
                </a:solidFill>
                <a:latin typeface="Courier"/>
                <a:cs typeface="Courier"/>
              </a:rPr>
              <a:t>192.168.1.255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nd6 </a:t>
            </a:r>
            <a:r>
              <a:rPr lang="pl-PL" sz="1600" dirty="0" err="1">
                <a:latin typeface="Courier"/>
                <a:cs typeface="Courier"/>
              </a:rPr>
              <a:t>options</a:t>
            </a:r>
            <a:r>
              <a:rPr lang="pl-PL" sz="1600" dirty="0">
                <a:latin typeface="Courier"/>
                <a:cs typeface="Courier"/>
              </a:rPr>
              <a:t>=1&lt;PERFORMNUD&gt;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media: </a:t>
            </a:r>
            <a:r>
              <a:rPr lang="pl-PL" sz="1600" dirty="0" err="1">
                <a:latin typeface="Courier"/>
                <a:cs typeface="Courier"/>
              </a:rPr>
              <a:t>autoselect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	status: </a:t>
            </a:r>
            <a:r>
              <a:rPr lang="pl-PL" sz="1600" dirty="0" err="1">
                <a:latin typeface="Courier"/>
                <a:cs typeface="Courier"/>
              </a:rPr>
              <a:t>active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1317-D26A-5E40-A256-1170A1E34BD3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bits</a:t>
            </a:r>
          </a:p>
          <a:p>
            <a:r>
              <a:rPr lang="en-US" dirty="0" smtClean="0"/>
              <a:t>Manufacturers register </a:t>
            </a:r>
            <a:r>
              <a:rPr lang="en-US" dirty="0"/>
              <a:t>with </a:t>
            </a:r>
            <a:r>
              <a:rPr lang="en-US" dirty="0" smtClean="0"/>
              <a:t>Institute </a:t>
            </a:r>
            <a:r>
              <a:rPr lang="en-US" dirty="0"/>
              <a:t>of Electrical and Electronics Engineers (IEEE)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9F04-6AD6-E34E-83FB-F282500CD44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On This 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 ping 192.168.1.255</a:t>
            </a:r>
          </a:p>
          <a:p>
            <a:pPr marL="0" indent="0">
              <a:buNone/>
            </a:pPr>
            <a:r>
              <a:rPr lang="cs-CZ" sz="1600" dirty="0">
                <a:latin typeface="Courier"/>
                <a:cs typeface="Courier"/>
              </a:rPr>
              <a:t>PING 192.168.1.255 (192.168.1.255): 56 data </a:t>
            </a:r>
            <a:r>
              <a:rPr lang="cs-CZ" sz="1600" dirty="0" err="1">
                <a:latin typeface="Courier"/>
                <a:cs typeface="Courier"/>
              </a:rPr>
              <a:t>bytes</a:t>
            </a:r>
            <a:endParaRPr lang="cs-CZ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192.168.1.11: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=128 time=85.006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192.168.1.6: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=80 time=85.151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192.168.1.4: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=0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=64 time=290.633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192.168.1.11: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=128 time=4.172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192.168.1.6: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=80 time=4.490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64 bytes from 192.168.1.4: </a:t>
            </a:r>
            <a:r>
              <a:rPr lang="en-US" sz="1600" dirty="0" err="1">
                <a:latin typeface="Courier"/>
                <a:cs typeface="Courier"/>
              </a:rPr>
              <a:t>icmp_seq</a:t>
            </a:r>
            <a:r>
              <a:rPr lang="en-US" sz="1600" dirty="0">
                <a:latin typeface="Courier"/>
                <a:cs typeface="Courier"/>
              </a:rPr>
              <a:t>=1 </a:t>
            </a:r>
            <a:r>
              <a:rPr lang="en-US" sz="1600" dirty="0" err="1">
                <a:latin typeface="Courier"/>
                <a:cs typeface="Courier"/>
              </a:rPr>
              <a:t>ttl</a:t>
            </a:r>
            <a:r>
              <a:rPr lang="en-US" sz="1600" dirty="0">
                <a:latin typeface="Courier"/>
                <a:cs typeface="Courier"/>
              </a:rPr>
              <a:t>=64 time=115.507 </a:t>
            </a:r>
            <a:r>
              <a:rPr lang="en-US" sz="1600" dirty="0" err="1">
                <a:latin typeface="Courier"/>
                <a:cs typeface="Courier"/>
              </a:rPr>
              <a:t>ms</a:t>
            </a:r>
            <a:endParaRPr lang="nl-N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"/>
                <a:cs typeface="Courier"/>
              </a:rPr>
              <a:t>$ </a:t>
            </a:r>
            <a:r>
              <a:rPr lang="nl-NL" sz="1600" dirty="0" err="1">
                <a:latin typeface="Courier"/>
                <a:cs typeface="Courier"/>
              </a:rPr>
              <a:t>arp</a:t>
            </a:r>
            <a:r>
              <a:rPr lang="nl-NL" sz="1600" dirty="0">
                <a:latin typeface="Courier"/>
                <a:cs typeface="Courier"/>
              </a:rPr>
              <a:t> -a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(192.168.1.1) at 74:44:1:45:f6:ab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(192.168.1.4) at a0:99:9b:2:20:65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(192.168.1.6) at 9c:ad:ef:ff:6:2f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(192.168.1.11) at 0:5:cd:35:aa:65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? (192.168.1.255) at </a:t>
            </a:r>
            <a:r>
              <a:rPr lang="en-US" sz="1600" dirty="0" err="1">
                <a:latin typeface="Courier"/>
                <a:cs typeface="Courier"/>
              </a:rPr>
              <a:t>ff:ff:ff:ff:ff:ff</a:t>
            </a:r>
            <a:r>
              <a:rPr lang="en-US" sz="1600" dirty="0">
                <a:latin typeface="Courier"/>
                <a:cs typeface="Courier"/>
              </a:rPr>
              <a:t> on en0 </a:t>
            </a:r>
            <a:r>
              <a:rPr lang="en-US" sz="1600" dirty="0" err="1">
                <a:latin typeface="Courier"/>
                <a:cs typeface="Courier"/>
              </a:rPr>
              <a:t>ifscope</a:t>
            </a:r>
            <a:r>
              <a:rPr lang="en-US" sz="1600" dirty="0">
                <a:latin typeface="Courier"/>
                <a:cs typeface="Courier"/>
              </a:rPr>
              <a:t> [</a:t>
            </a:r>
            <a:r>
              <a:rPr lang="en-US" sz="1600" dirty="0" err="1">
                <a:latin typeface="Courier"/>
                <a:cs typeface="Courier"/>
              </a:rPr>
              <a:t>ethernet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2BFF-41CC-EA47-9A9B-F3283C701681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and most other machines too</a:t>
            </a:r>
          </a:p>
          <a:p>
            <a:pPr lvl="1"/>
            <a:r>
              <a:rPr lang="en-US" dirty="0" smtClean="0"/>
              <a:t>Only servers typically don’t have dynamic addresses</a:t>
            </a:r>
          </a:p>
          <a:p>
            <a:r>
              <a:rPr lang="en-US" dirty="0" smtClean="0"/>
              <a:t>Dynamic Host Configuration Protocol (DHCP)</a:t>
            </a:r>
          </a:p>
          <a:p>
            <a:pPr lvl="1"/>
            <a:r>
              <a:rPr lang="en-US" dirty="0" smtClean="0"/>
              <a:t>IP address, gateway, </a:t>
            </a:r>
            <a:r>
              <a:rPr lang="en-US" dirty="0" err="1" smtClean="0"/>
              <a:t>netmask</a:t>
            </a:r>
            <a:r>
              <a:rPr lang="en-US" dirty="0" smtClean="0"/>
              <a:t>, DNS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3FE-C914-3442-A246-504ACC8016A1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only text</a:t>
            </a:r>
          </a:p>
          <a:p>
            <a:r>
              <a:rPr lang="en-US" dirty="0" smtClean="0"/>
              <a:t>New Multipurpose Internet Mail Extensions (MIME)</a:t>
            </a:r>
          </a:p>
          <a:p>
            <a:r>
              <a:rPr lang="en-US" dirty="0" smtClean="0"/>
              <a:t>Very flexible mechanism for attaching any kind of data</a:t>
            </a:r>
          </a:p>
          <a:p>
            <a:r>
              <a:rPr lang="en-US" dirty="0" smtClean="0"/>
              <a:t>Also used in HTTP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80B-3A5C-C642-941C-B3E6846F6CE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in character sets other than ASCII</a:t>
            </a:r>
          </a:p>
          <a:p>
            <a:r>
              <a:rPr lang="en-US" dirty="0" smtClean="0"/>
              <a:t>Non</a:t>
            </a:r>
            <a:r>
              <a:rPr lang="en-US" dirty="0"/>
              <a:t>-text attachments: audio, video, images, application </a:t>
            </a:r>
            <a:r>
              <a:rPr lang="en-US" dirty="0" smtClean="0"/>
              <a:t>programs, </a:t>
            </a:r>
            <a:r>
              <a:rPr lang="en-US" dirty="0"/>
              <a:t>etc.</a:t>
            </a:r>
          </a:p>
          <a:p>
            <a:r>
              <a:rPr lang="en-US" dirty="0" smtClean="0"/>
              <a:t>Message </a:t>
            </a:r>
            <a:r>
              <a:rPr lang="en-US" dirty="0"/>
              <a:t>bodies with multiple parts</a:t>
            </a:r>
          </a:p>
          <a:p>
            <a:r>
              <a:rPr lang="en-US" dirty="0" smtClean="0"/>
              <a:t>Header </a:t>
            </a:r>
            <a:r>
              <a:rPr lang="en-US" dirty="0"/>
              <a:t>information in non-ASCII character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3631-A1C7-2741-822B-FAC9C60202B2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Type/Subtype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  <a:p>
            <a:r>
              <a:rPr lang="is-IS" dirty="0" smtClean="0"/>
              <a:t>audio</a:t>
            </a:r>
            <a:r>
              <a:rPr lang="is-IS" dirty="0"/>
              <a:t>/mpeg         </a:t>
            </a:r>
            <a:r>
              <a:rPr lang="is-IS" dirty="0" smtClean="0"/>
              <a:t> </a:t>
            </a:r>
            <a:r>
              <a:rPr lang="is-IS" dirty="0"/>
              <a:t>mpga mpega mp2 mp3 m4a</a:t>
            </a:r>
          </a:p>
          <a:p>
            <a:r>
              <a:rPr lang="nl-NL" dirty="0"/>
              <a:t>image/</a:t>
            </a:r>
            <a:r>
              <a:rPr lang="nl-NL" dirty="0" err="1"/>
              <a:t>jpeg</a:t>
            </a:r>
            <a:r>
              <a:rPr lang="nl-NL" dirty="0"/>
              <a:t>            </a:t>
            </a:r>
            <a:r>
              <a:rPr lang="nl-NL" dirty="0" err="1" smtClean="0"/>
              <a:t>jpeg</a:t>
            </a:r>
            <a:r>
              <a:rPr lang="nl-NL" dirty="0" smtClean="0"/>
              <a:t> </a:t>
            </a:r>
            <a:r>
              <a:rPr lang="nl-NL" dirty="0"/>
              <a:t>jpg </a:t>
            </a:r>
            <a:r>
              <a:rPr lang="nl-NL" dirty="0" err="1"/>
              <a:t>jpe</a:t>
            </a:r>
            <a:endParaRPr lang="nl-NL" dirty="0"/>
          </a:p>
          <a:p>
            <a:r>
              <a:rPr lang="en-US" dirty="0" smtClean="0"/>
              <a:t>text</a:t>
            </a:r>
            <a:r>
              <a:rPr lang="en-US" dirty="0"/>
              <a:t>/html                </a:t>
            </a:r>
            <a:r>
              <a:rPr lang="en-US" dirty="0" smtClean="0"/>
              <a:t>html </a:t>
            </a:r>
            <a:r>
              <a:rPr lang="en-US" dirty="0" err="1"/>
              <a:t>htm</a:t>
            </a:r>
            <a:r>
              <a:rPr lang="en-US" dirty="0"/>
              <a:t> </a:t>
            </a:r>
            <a:r>
              <a:rPr lang="en-US" dirty="0" err="1"/>
              <a:t>shtml</a:t>
            </a:r>
            <a:endParaRPr lang="en-US" dirty="0"/>
          </a:p>
          <a:p>
            <a:r>
              <a:rPr lang="nb-NO" dirty="0"/>
              <a:t>video/</a:t>
            </a:r>
            <a:r>
              <a:rPr lang="nb-NO" dirty="0" err="1"/>
              <a:t>mpeg</a:t>
            </a:r>
            <a:r>
              <a:rPr lang="nb-NO" dirty="0"/>
              <a:t>           </a:t>
            </a:r>
            <a:r>
              <a:rPr lang="nb-NO" dirty="0" smtClean="0"/>
              <a:t> </a:t>
            </a:r>
            <a:r>
              <a:rPr lang="nb-NO" dirty="0" err="1" smtClean="0"/>
              <a:t>mpeg</a:t>
            </a:r>
            <a:r>
              <a:rPr lang="nb-NO" dirty="0" smtClean="0"/>
              <a:t> </a:t>
            </a:r>
            <a:r>
              <a:rPr lang="nb-NO" dirty="0" err="1"/>
              <a:t>mpg</a:t>
            </a:r>
            <a:r>
              <a:rPr lang="nb-NO" dirty="0"/>
              <a:t> </a:t>
            </a:r>
            <a:r>
              <a:rPr lang="nb-NO" dirty="0" err="1" smtClean="0"/>
              <a:t>mpe</a:t>
            </a:r>
            <a:endParaRPr lang="nb-NO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21D-2368-674F-A291-08BB531505C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Content-Transfer-</a:t>
            </a:r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Base 64</a:t>
            </a:r>
          </a:p>
          <a:p>
            <a:r>
              <a:rPr lang="en-US" dirty="0" smtClean="0"/>
              <a:t>Content-Type</a:t>
            </a:r>
          </a:p>
          <a:p>
            <a:pPr lvl="1"/>
            <a:r>
              <a:rPr lang="en-US" dirty="0"/>
              <a:t>multipart/alternative</a:t>
            </a:r>
          </a:p>
          <a:p>
            <a:pPr lvl="1"/>
            <a:r>
              <a:rPr lang="en-US" dirty="0"/>
              <a:t>multipart/mixed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EE07-5420-E04D-9BC4-B6C8BB0232E8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</a:p>
          <a:p>
            <a:r>
              <a:rPr lang="en-US" dirty="0" smtClean="0"/>
              <a:t>Pretty much everything can be faked</a:t>
            </a:r>
          </a:p>
          <a:p>
            <a:r>
              <a:rPr lang="en-US" dirty="0" smtClean="0"/>
              <a:t>Exception: digital signatures</a:t>
            </a:r>
          </a:p>
          <a:p>
            <a:r>
              <a:rPr lang="en-US" dirty="0" smtClean="0"/>
              <a:t>Pretty Good Privacy</a:t>
            </a:r>
          </a:p>
          <a:p>
            <a:pPr lvl="1"/>
            <a:r>
              <a:rPr lang="en-US" dirty="0" smtClean="0"/>
              <a:t>Gnu Privacy Guard</a:t>
            </a:r>
          </a:p>
          <a:p>
            <a:pPr lvl="1"/>
            <a:r>
              <a:rPr lang="en-US" dirty="0" smtClean="0">
                <a:hlinkClick r:id="rId2"/>
              </a:rPr>
              <a:t>https://gpgtools.org/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https://www.enigmail.net/home/index.php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http://gpg4win.org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F1E-1D01-7049-B17B-096A99DC043D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NSFnet</a:t>
            </a:r>
            <a:r>
              <a:rPr lang="en-US" dirty="0" smtClean="0"/>
              <a:t> 1986</a:t>
            </a:r>
            <a:endParaRPr lang="en-US" dirty="0"/>
          </a:p>
        </p:txBody>
      </p:sp>
      <p:pic>
        <p:nvPicPr>
          <p:cNvPr id="4" name="Content Placeholder 3" descr="NSFNET-backbone-56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37" r="-823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EAD3-2966-EA40-8D5E-450BD97C95B8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viruses have been sent via email</a:t>
            </a:r>
          </a:p>
          <a:p>
            <a:r>
              <a:rPr lang="en-US" dirty="0" smtClean="0"/>
              <a:t>Turn off all processing in your reader</a:t>
            </a:r>
          </a:p>
          <a:p>
            <a:pPr lvl="1"/>
            <a:r>
              <a:rPr lang="en-US" dirty="0" smtClean="0"/>
              <a:t>Don’t automatically open apps</a:t>
            </a:r>
          </a:p>
          <a:p>
            <a:pPr lvl="1"/>
            <a:r>
              <a:rPr lang="en-US" dirty="0" smtClean="0"/>
              <a:t>Maybe don’t show 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3CB-F54B-3C4B-B1F7-81D70B45163E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Get Our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 scraping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Signing up</a:t>
            </a:r>
          </a:p>
          <a:p>
            <a:r>
              <a:rPr lang="en-US" dirty="0" smtClean="0"/>
              <a:t>Selling of lists</a:t>
            </a:r>
          </a:p>
          <a:p>
            <a:r>
              <a:rPr lang="en-US" dirty="0" smtClean="0"/>
              <a:t>Good guessing</a:t>
            </a:r>
          </a:p>
          <a:p>
            <a:pPr lvl="1"/>
            <a:r>
              <a:rPr lang="en-US" dirty="0" smtClean="0"/>
              <a:t>admin@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E7D8-33BC-1D41-ADD8-A28ECAFEBEAB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email addresses</a:t>
            </a:r>
          </a:p>
          <a:p>
            <a:pPr lvl="1"/>
            <a:r>
              <a:rPr lang="en-US" dirty="0" smtClean="0"/>
              <a:t>For the various sites you sign up for</a:t>
            </a:r>
          </a:p>
          <a:p>
            <a:pPr lvl="1"/>
            <a:r>
              <a:rPr lang="en-US" dirty="0" smtClean="0"/>
              <a:t>One you always ignore</a:t>
            </a:r>
          </a:p>
          <a:p>
            <a:pPr lvl="1"/>
            <a:r>
              <a:rPr lang="en-US" dirty="0"/>
              <a:t>Gmail: </a:t>
            </a:r>
            <a:r>
              <a:rPr lang="en-US" dirty="0">
                <a:hlinkClick r:id="rId3"/>
              </a:rPr>
              <a:t>your.username+any.alias@</a:t>
            </a:r>
            <a:r>
              <a:rPr lang="en-US" dirty="0" smtClean="0">
                <a:hlinkClick r:id="rId3"/>
              </a:rPr>
              <a:t>gmail.com</a:t>
            </a:r>
            <a:endParaRPr lang="en-US" dirty="0" smtClean="0"/>
          </a:p>
          <a:p>
            <a:r>
              <a:rPr lang="en-US" dirty="0" smtClean="0"/>
              <a:t>White list those you know</a:t>
            </a:r>
          </a:p>
          <a:p>
            <a:r>
              <a:rPr lang="en-US" dirty="0" smtClean="0"/>
              <a:t>Filter requiring interaction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D4A4-EA92-514F-80BB-A786248291F0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for recognition</a:t>
            </a:r>
          </a:p>
          <a:p>
            <a:pPr lvl="1"/>
            <a:r>
              <a:rPr lang="en-US" dirty="0" smtClean="0"/>
              <a:t>More than N recipients</a:t>
            </a:r>
          </a:p>
          <a:p>
            <a:r>
              <a:rPr lang="en-US" dirty="0" smtClean="0"/>
              <a:t>Click on “SPAM” button</a:t>
            </a:r>
          </a:p>
          <a:p>
            <a:pPr lvl="1"/>
            <a:r>
              <a:rPr lang="en-US" dirty="0" smtClean="0"/>
              <a:t>Crowd sourcing</a:t>
            </a:r>
          </a:p>
          <a:p>
            <a:r>
              <a:rPr lang="en-US" dirty="0">
                <a:hlinkClick r:id="rId2"/>
              </a:rPr>
              <a:t>https://www.spamcop.net/</a:t>
            </a:r>
            <a:endParaRPr lang="en-US" dirty="0"/>
          </a:p>
          <a:p>
            <a:r>
              <a:rPr lang="en-US" dirty="0">
                <a:hlinkClick r:id="rId3"/>
              </a:rPr>
              <a:t>https://www.spamhaus.org/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90A6-BB2F-1446-A65D-8B9C4BF32E09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3, 7, 10</a:t>
            </a:r>
          </a:p>
          <a:p>
            <a:r>
              <a:rPr lang="en-US" dirty="0" smtClean="0"/>
              <a:t>Exercises: 2, 3,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2621-3116-F14E-9E85-828D65142E97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NSFnet</a:t>
            </a:r>
            <a:r>
              <a:rPr lang="en-US" dirty="0"/>
              <a:t> </a:t>
            </a:r>
            <a:r>
              <a:rPr lang="en-US" dirty="0" smtClean="0"/>
              <a:t>1991</a:t>
            </a:r>
            <a:endParaRPr lang="en-US" dirty="0"/>
          </a:p>
        </p:txBody>
      </p:sp>
      <p:pic>
        <p:nvPicPr>
          <p:cNvPr id="4" name="Content Placeholder 3" descr="nsfnet_t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74" r="-1687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21D9-BAF8-824E-A611-9E08C3604460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pic>
        <p:nvPicPr>
          <p:cNvPr id="4" name="Content Placeholder 3" descr="1069646562.LGL.2D.700x7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D09-5E72-6D44-87E0-A6E1779D8348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tiers</a:t>
            </a:r>
          </a:p>
          <a:p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Long-haul providers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338-BE08-E04A-B8B6-F484758CF224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One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AT&amp;T -- United States</a:t>
            </a:r>
          </a:p>
          <a:p>
            <a:r>
              <a:rPr lang="en-US" dirty="0"/>
              <a:t>Cogent (formerly </a:t>
            </a:r>
            <a:r>
              <a:rPr lang="en-US" dirty="0" err="1"/>
              <a:t>PSINet</a:t>
            </a:r>
            <a:r>
              <a:rPr lang="en-US" dirty="0"/>
              <a:t>) -- United States</a:t>
            </a:r>
          </a:p>
          <a:p>
            <a:r>
              <a:rPr lang="en-US" dirty="0"/>
              <a:t>Deutsche Telekom -- Germany  </a:t>
            </a:r>
          </a:p>
          <a:p>
            <a:r>
              <a:rPr lang="en-US" dirty="0"/>
              <a:t>GTT (formerly </a:t>
            </a:r>
            <a:r>
              <a:rPr lang="en-US" dirty="0" err="1"/>
              <a:t>Tinet</a:t>
            </a:r>
            <a:r>
              <a:rPr lang="en-US" dirty="0"/>
              <a:t>) -- United States &amp; Italy</a:t>
            </a:r>
          </a:p>
          <a:p>
            <a:r>
              <a:rPr lang="en-US" dirty="0"/>
              <a:t>Level 3 Communications (formerly Level 3 and Global Crossing) -- United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NTT </a:t>
            </a:r>
            <a:r>
              <a:rPr lang="en-US" dirty="0"/>
              <a:t>Communications (formerly </a:t>
            </a:r>
            <a:r>
              <a:rPr lang="en-US" dirty="0" err="1"/>
              <a:t>Verio</a:t>
            </a:r>
            <a:r>
              <a:rPr lang="en-US" dirty="0"/>
              <a:t>) -- Japan</a:t>
            </a:r>
          </a:p>
          <a:p>
            <a:r>
              <a:rPr lang="en-US" dirty="0" err="1"/>
              <a:t>OpenTransit</a:t>
            </a:r>
            <a:r>
              <a:rPr lang="en-US" dirty="0"/>
              <a:t> (Orange) </a:t>
            </a:r>
            <a:r>
              <a:rPr lang="en-US" dirty="0" smtClean="0"/>
              <a:t>– France</a:t>
            </a:r>
          </a:p>
          <a:p>
            <a:r>
              <a:rPr lang="en-US" dirty="0"/>
              <a:t>Sprint -- United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EEA3-BFB6-E643-9EDB-DCA7FE1090BB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2B8B-24DA-C547-9AB1-E2025D370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8287</TotalTime>
  <Words>1636</Words>
  <Application>Microsoft Macintosh PowerPoint</Application>
  <PresentationFormat>On-screen Show (4:3)</PresentationFormat>
  <Paragraphs>497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Courier</vt:lpstr>
      <vt:lpstr>Arial</vt:lpstr>
      <vt:lpstr>MSU Denver</vt:lpstr>
      <vt:lpstr>Chapter 12</vt:lpstr>
      <vt:lpstr>ARPA</vt:lpstr>
      <vt:lpstr>Initial Four, 1969</vt:lpstr>
      <vt:lpstr>Timeline</vt:lpstr>
      <vt:lpstr>NSFnet 1986</vt:lpstr>
      <vt:lpstr>NSFnet 1991</vt:lpstr>
      <vt:lpstr>Now</vt:lpstr>
      <vt:lpstr>Architecture</vt:lpstr>
      <vt:lpstr>Tier One Providers</vt:lpstr>
      <vt:lpstr>Tier One Providers</vt:lpstr>
      <vt:lpstr>PowerPoint Presentation</vt:lpstr>
      <vt:lpstr>NTT</vt:lpstr>
      <vt:lpstr>Underwater Cables</vt:lpstr>
      <vt:lpstr>Level 3 Colorado</vt:lpstr>
      <vt:lpstr>You Are Here</vt:lpstr>
      <vt:lpstr>Hierarchy</vt:lpstr>
      <vt:lpstr>Coordination</vt:lpstr>
      <vt:lpstr>Coordination</vt:lpstr>
      <vt:lpstr>Addresses</vt:lpstr>
      <vt:lpstr>Domains</vt:lpstr>
      <vt:lpstr>Who Are You?</vt:lpstr>
      <vt:lpstr>Who Are You?</vt:lpstr>
      <vt:lpstr>Who Are You?</vt:lpstr>
      <vt:lpstr>Look It Up</vt:lpstr>
      <vt:lpstr>DNS Root Servers</vt:lpstr>
      <vt:lpstr>Root Servers</vt:lpstr>
      <vt:lpstr>DNS Hierarchical</vt:lpstr>
      <vt:lpstr>IPv4</vt:lpstr>
      <vt:lpstr>Classes</vt:lpstr>
      <vt:lpstr>IPv4 Issues</vt:lpstr>
      <vt:lpstr>NAT</vt:lpstr>
      <vt:lpstr>NAT</vt:lpstr>
      <vt:lpstr>CIDR</vt:lpstr>
      <vt:lpstr>IP Address in Domain</vt:lpstr>
      <vt:lpstr>ICANN Delegates</vt:lpstr>
      <vt:lpstr>IPv6</vt:lpstr>
      <vt:lpstr>Precisely</vt:lpstr>
      <vt:lpstr>IPv6</vt:lpstr>
      <vt:lpstr>IPv6 Address</vt:lpstr>
      <vt:lpstr>Special IPv6 Addresses</vt:lpstr>
      <vt:lpstr>Example</vt:lpstr>
      <vt:lpstr>Ethernet Addresses</vt:lpstr>
      <vt:lpstr>Who Is On This LAN?</vt:lpstr>
      <vt:lpstr>Connecting Laptops</vt:lpstr>
      <vt:lpstr>Email</vt:lpstr>
      <vt:lpstr>Uses</vt:lpstr>
      <vt:lpstr>Type/Subtype</vt:lpstr>
      <vt:lpstr>Headers</vt:lpstr>
      <vt:lpstr>Trusting Email</vt:lpstr>
      <vt:lpstr>Email Delivery</vt:lpstr>
      <vt:lpstr>How They Get Our Address</vt:lpstr>
      <vt:lpstr>Fighting SPAM</vt:lpstr>
      <vt:lpstr>Fighting SPAM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Twelve</dc:title>
  <dc:creator>Information Technology</dc:creator>
  <cp:lastModifiedBy>Ivo Georgiev</cp:lastModifiedBy>
  <cp:revision>29</cp:revision>
  <dcterms:created xsi:type="dcterms:W3CDTF">2015-10-27T20:37:47Z</dcterms:created>
  <dcterms:modified xsi:type="dcterms:W3CDTF">2016-09-30T20:14:18Z</dcterms:modified>
</cp:coreProperties>
</file>