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82" r:id="rId16"/>
    <p:sldId id="28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5"/>
  </p:normalViewPr>
  <p:slideViewPr>
    <p:cSldViewPr snapToGrid="0" snapToObjects="1">
      <p:cViewPr varScale="1">
        <p:scale>
          <a:sx n="81" d="100"/>
          <a:sy n="81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DDB0A-12FC-9A42-842D-3547E355B3A8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0ACD-5BA7-E44D-853A-62C72730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AFCC-CB1B-2940-9C75-34E17455A398}" type="datetimeFigureOut">
              <a:rPr lang="en-US" smtClean="0"/>
              <a:t>9/29/16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3A53E-32A0-6741-AA35-EFC680D83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1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Twisted_pair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3A53E-32A0-6741-AA35-EFC680D83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 cover p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05893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710886" y="2983607"/>
            <a:ext cx="5707109" cy="1009561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6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4C54-4950-F540-BCF8-BB0412F010FE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0B00-7EE7-854F-A6DD-64DEA61318AC}" type="datetime1">
              <a:rPr lang="en-US" smtClean="0"/>
              <a:t>9/29/16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AEDF-A397-A74B-AA5C-11179190D916}" type="datetime1">
              <a:rPr lang="en-US" smtClean="0"/>
              <a:t>9/29/16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9FFF-01C3-0C44-8427-1A4EA6AADC4E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 descr="powerpoint template second page.jpg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87" t="93074" r="-10087"/>
          <a:stretch/>
        </p:blipFill>
        <p:spPr>
          <a:xfrm>
            <a:off x="-624501" y="6173362"/>
            <a:ext cx="10675614" cy="4614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31814" y="6220175"/>
            <a:ext cx="69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83A7-60E2-6543-AE3F-1FEA7AA8F86B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366" y="622676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6966" y="6220175"/>
            <a:ext cx="659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9258-8328-224B-AED6-367F07660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Chapter </a:t>
            </a:r>
            <a:r>
              <a:rPr lang="en-US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are Computers Connected?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pic>
        <p:nvPicPr>
          <p:cNvPr id="4" name="Content Placeholder 3" descr="009x0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61" r="-5461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6D33-CB7B-6646-AF1E-FC208252E161}" type="datetime1">
              <a:rPr lang="en-US" smtClean="0"/>
              <a:t>9/29/16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shared bus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roadcast</a:t>
            </a:r>
          </a:p>
          <a:p>
            <a:r>
              <a:rPr lang="en-US" dirty="0" smtClean="0"/>
              <a:t>No need for centralized controller</a:t>
            </a:r>
          </a:p>
          <a:p>
            <a:pPr lvl="1"/>
            <a:r>
              <a:rPr lang="en-US" dirty="0" smtClean="0"/>
              <a:t>Uses distributed control</a:t>
            </a:r>
          </a:p>
          <a:p>
            <a:pPr lvl="1"/>
            <a:r>
              <a:rPr lang="en-US" dirty="0" smtClean="0"/>
              <a:t>No single point of failure</a:t>
            </a:r>
          </a:p>
          <a:p>
            <a:r>
              <a:rPr lang="en-US" dirty="0" smtClean="0"/>
              <a:t>All communications seen by all machines</a:t>
            </a:r>
          </a:p>
          <a:p>
            <a:r>
              <a:rPr lang="en-US" dirty="0" smtClean="0"/>
              <a:t>Header contains information about source and destination machines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7263-FD73-7844-B290-CA8639370395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OSI Model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74" y="1332178"/>
            <a:ext cx="5858851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Protocols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76" y="1411008"/>
            <a:ext cx="5234447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Peering Layers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1621631"/>
            <a:ext cx="6286500" cy="44831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4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Headers &amp; </a:t>
            </a:r>
            <a:r>
              <a:rPr lang="en-US" dirty="0" err="1" smtClean="0"/>
              <a:t>Chksum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29" y="1458306"/>
            <a:ext cx="6764741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Stack: The OS View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343" y="1970690"/>
            <a:ext cx="4948893" cy="323193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31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 determine who can transmit</a:t>
            </a:r>
          </a:p>
          <a:p>
            <a:r>
              <a:rPr lang="en-US" dirty="0" smtClean="0"/>
              <a:t>Listen before speaking</a:t>
            </a:r>
          </a:p>
          <a:p>
            <a:r>
              <a:rPr lang="en-US" dirty="0" smtClean="0"/>
              <a:t>Still can collide as two can start at the same time</a:t>
            </a:r>
          </a:p>
          <a:p>
            <a:pPr lvl="1"/>
            <a:r>
              <a:rPr lang="en-US" dirty="0" smtClean="0"/>
              <a:t>And there is delay</a:t>
            </a:r>
          </a:p>
          <a:p>
            <a:pPr lvl="1"/>
            <a:r>
              <a:rPr lang="en-US" dirty="0" smtClean="0"/>
              <a:t>Listen while speaking</a:t>
            </a:r>
          </a:p>
          <a:p>
            <a:r>
              <a:rPr lang="en-US" dirty="0" smtClean="0"/>
              <a:t>If collide, wait for a random amount of time and try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70C3-548F-BD44-B4A9-F71D81DA9C67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8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maximum amount of data transferred</a:t>
            </a:r>
          </a:p>
          <a:p>
            <a:pPr lvl="1"/>
            <a:r>
              <a:rPr lang="en-US" dirty="0" smtClean="0"/>
              <a:t>~1500 bytes</a:t>
            </a:r>
          </a:p>
          <a:p>
            <a:pPr lvl="1"/>
            <a:r>
              <a:rPr lang="en-US" dirty="0" smtClean="0"/>
              <a:t>~9000 bytes for jumbo frames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A4BA-6800-AC44-A40C-AE810D881556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machines are connected to a hub or switch</a:t>
            </a:r>
          </a:p>
          <a:p>
            <a:pPr lvl="1"/>
            <a:r>
              <a:rPr lang="en-US" dirty="0" smtClean="0"/>
              <a:t>Helps with the electrical characteristics</a:t>
            </a:r>
          </a:p>
          <a:p>
            <a:r>
              <a:rPr lang="en-US" dirty="0" smtClean="0"/>
              <a:t>Hub works at the physical layer</a:t>
            </a:r>
          </a:p>
          <a:p>
            <a:pPr lvl="1"/>
            <a:r>
              <a:rPr lang="en-US" dirty="0" smtClean="0"/>
              <a:t>Broadcast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26D7-1AE0-9149-A8FF-783C1D8FFE71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at least two wires</a:t>
            </a:r>
          </a:p>
          <a:p>
            <a:pPr lvl="1"/>
            <a:r>
              <a:rPr lang="en-US" dirty="0" smtClean="0"/>
              <a:t>Electricity must flow</a:t>
            </a:r>
          </a:p>
          <a:p>
            <a:pPr lvl="1"/>
            <a:r>
              <a:rPr lang="en-US" dirty="0" smtClean="0"/>
              <a:t>Typically insulated</a:t>
            </a:r>
          </a:p>
          <a:p>
            <a:pPr lvl="1"/>
            <a:r>
              <a:rPr lang="en-US" dirty="0" smtClean="0"/>
              <a:t>Often twisted</a:t>
            </a:r>
          </a:p>
          <a:p>
            <a:r>
              <a:rPr lang="en-US" dirty="0" smtClean="0"/>
              <a:t>Ground</a:t>
            </a:r>
          </a:p>
          <a:p>
            <a:pPr lvl="1"/>
            <a:r>
              <a:rPr lang="en-US" dirty="0" smtClean="0"/>
              <a:t>Alternate electrical path</a:t>
            </a:r>
          </a:p>
          <a:p>
            <a:pPr lvl="1"/>
            <a:r>
              <a:rPr lang="en-US" dirty="0" smtClean="0"/>
              <a:t>In case of internal shorts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032C-1776-1B45-910E-4ACB3AC3E7E9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</a:t>
            </a:r>
            <a:endParaRPr lang="en-US" dirty="0"/>
          </a:p>
          <a:p>
            <a:pPr lvl="1"/>
            <a:r>
              <a:rPr lang="en-US" dirty="0"/>
              <a:t>Typically, only the two machines involved see their traffic</a:t>
            </a:r>
          </a:p>
          <a:p>
            <a:pPr lvl="1"/>
            <a:r>
              <a:rPr lang="en-US" dirty="0" smtClean="0"/>
              <a:t>Can reduce congestion</a:t>
            </a:r>
          </a:p>
          <a:p>
            <a:pPr lvl="1"/>
            <a:r>
              <a:rPr lang="en-US" dirty="0" smtClean="0"/>
              <a:t>Switches learn the addresses of the connected machines</a:t>
            </a:r>
          </a:p>
          <a:p>
            <a:r>
              <a:rPr lang="en-US" dirty="0" smtClean="0"/>
              <a:t>Routers work at the </a:t>
            </a:r>
            <a:r>
              <a:rPr lang="en-US" smtClean="0"/>
              <a:t>internet layer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EB4E-420E-454D-9C6D-E709F2794153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0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wired in a ring</a:t>
            </a:r>
          </a:p>
          <a:p>
            <a:r>
              <a:rPr lang="en-US" dirty="0" smtClean="0"/>
              <a:t>Information circles the ring</a:t>
            </a:r>
          </a:p>
          <a:p>
            <a:r>
              <a:rPr lang="en-US" dirty="0" smtClean="0"/>
              <a:t>To transmit, a machine has to capture the token</a:t>
            </a:r>
          </a:p>
          <a:p>
            <a:pPr lvl="1"/>
            <a:r>
              <a:rPr lang="en-US" dirty="0" smtClean="0"/>
              <a:t>A specific bit pattern</a:t>
            </a:r>
          </a:p>
          <a:p>
            <a:pPr lvl="1"/>
            <a:r>
              <a:rPr lang="en-US" dirty="0" smtClean="0"/>
              <a:t>Machine removes bit pattern and transmits data</a:t>
            </a:r>
          </a:p>
          <a:p>
            <a:pPr lvl="1"/>
            <a:r>
              <a:rPr lang="en-US" dirty="0" smtClean="0"/>
              <a:t>No collisions, better under load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A84D-3904-D946-B5AE-29A493DF9AA9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addressed to machine, it drains the data</a:t>
            </a:r>
          </a:p>
          <a:p>
            <a:pPr lvl="1"/>
            <a:r>
              <a:rPr lang="en-US" dirty="0" smtClean="0"/>
              <a:t>And puts token back on</a:t>
            </a:r>
          </a:p>
          <a:p>
            <a:pPr lvl="1"/>
            <a:r>
              <a:rPr lang="en-US" dirty="0" smtClean="0"/>
              <a:t>Sharing occurs around the ring</a:t>
            </a:r>
          </a:p>
          <a:p>
            <a:r>
              <a:rPr lang="en-US" dirty="0" smtClean="0"/>
              <a:t>If originating machine see the data it sent, knows the destination machine did not get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FEBB-CA70-F94D-B105-540D0891002F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7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Ethernet</a:t>
            </a:r>
          </a:p>
          <a:p>
            <a:pPr lvl="1"/>
            <a:r>
              <a:rPr lang="en-US" dirty="0" smtClean="0"/>
              <a:t>Broadcast, small packets,</a:t>
            </a:r>
            <a:r>
              <a:rPr lang="en-US" dirty="0"/>
              <a:t> </a:t>
            </a:r>
            <a:r>
              <a:rPr lang="en-US" dirty="0" smtClean="0"/>
              <a:t>single talker</a:t>
            </a:r>
          </a:p>
          <a:p>
            <a:r>
              <a:rPr lang="en-US" dirty="0" smtClean="0"/>
              <a:t>Somewhat more complicated</a:t>
            </a:r>
          </a:p>
          <a:p>
            <a:pPr lvl="1"/>
            <a:r>
              <a:rPr lang="en-US" dirty="0" smtClean="0"/>
              <a:t>Multiple access points visible</a:t>
            </a:r>
          </a:p>
          <a:p>
            <a:pPr lvl="1"/>
            <a:r>
              <a:rPr lang="en-US" dirty="0" smtClean="0"/>
              <a:t>Electrical interference</a:t>
            </a:r>
          </a:p>
          <a:p>
            <a:pPr lvl="1"/>
            <a:r>
              <a:rPr lang="en-US" dirty="0" smtClean="0"/>
              <a:t>Laptops move from one LAN to another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1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6" descr="009x0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" r="-22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by Service Set </a:t>
            </a:r>
            <a:r>
              <a:rPr lang="en-US" dirty="0" err="1" smtClean="0"/>
              <a:t>IDentifier</a:t>
            </a:r>
            <a:r>
              <a:rPr lang="en-US" dirty="0" smtClean="0"/>
              <a:t> (SSID)</a:t>
            </a:r>
          </a:p>
          <a:p>
            <a:pPr lvl="1"/>
            <a:r>
              <a:rPr lang="en-US" dirty="0" smtClean="0"/>
              <a:t>Frequently randomly broadcast</a:t>
            </a:r>
          </a:p>
          <a:p>
            <a:r>
              <a:rPr lang="en-US" dirty="0" smtClean="0"/>
              <a:t>To connect, machine sends association message</a:t>
            </a:r>
          </a:p>
          <a:p>
            <a:pPr lvl="1"/>
            <a:r>
              <a:rPr lang="en-US" dirty="0" smtClean="0"/>
              <a:t>Might require credentials</a:t>
            </a:r>
          </a:p>
          <a:p>
            <a:pPr lvl="1"/>
            <a:r>
              <a:rPr lang="en-US" dirty="0" smtClean="0"/>
              <a:t>Hopefully encrypted</a:t>
            </a:r>
          </a:p>
          <a:p>
            <a:r>
              <a:rPr lang="en-US" dirty="0" smtClean="0"/>
              <a:t>Variety of speeds</a:t>
            </a:r>
          </a:p>
          <a:p>
            <a:pPr lvl="1"/>
            <a:r>
              <a:rPr lang="en-US" dirty="0" smtClean="0"/>
              <a:t>54, 11, 5.5, 2, 1 Mbps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9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Machine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machines might see AP, but not each other</a:t>
            </a:r>
          </a:p>
          <a:p>
            <a:pPr lvl="1"/>
            <a:r>
              <a:rPr lang="en-US" dirty="0" smtClean="0"/>
              <a:t>Out of range of signals</a:t>
            </a:r>
          </a:p>
          <a:p>
            <a:r>
              <a:rPr lang="en-US" dirty="0" smtClean="0"/>
              <a:t>Machine must request to send and receive confirmation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Hoc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Machines can form networks to talk to each other even if not connected to internet</a:t>
            </a:r>
          </a:p>
          <a:p>
            <a:r>
              <a:rPr lang="en-US" dirty="0" smtClean="0"/>
              <a:t>Zero configuration LAN</a:t>
            </a:r>
          </a:p>
          <a:p>
            <a:r>
              <a:rPr lang="en-US" dirty="0" smtClean="0"/>
              <a:t>IP addresses typically start with 169.254</a:t>
            </a:r>
          </a:p>
          <a:p>
            <a:r>
              <a:rPr lang="en-US" dirty="0" smtClean="0"/>
              <a:t>Each machine picks a random address and asks if any other machine already has that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20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Questions: 8</a:t>
            </a:r>
          </a:p>
          <a:p>
            <a:r>
              <a:rPr lang="en-US" dirty="0" smtClean="0"/>
              <a:t>Exercises: 2,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D37E8-37DD-E34F-82FD-FC46296BE8B0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reduce interference</a:t>
            </a:r>
          </a:p>
          <a:p>
            <a:pPr lvl="1"/>
            <a:r>
              <a:rPr lang="en-US" dirty="0" smtClean="0"/>
              <a:t>Differential mode signaling</a:t>
            </a:r>
          </a:p>
          <a:p>
            <a:r>
              <a:rPr lang="en-US" dirty="0" smtClean="0"/>
              <a:t>Invented by Alexander Graham Bell</a:t>
            </a:r>
          </a:p>
          <a:p>
            <a:r>
              <a:rPr lang="en-US" dirty="0" smtClean="0"/>
              <a:t>Telephone and Ethernet cables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67EC1-D1F7-AF41-91D6-9270DC3C7F18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Registered Jack “RJ”</a:t>
            </a:r>
          </a:p>
          <a:p>
            <a:r>
              <a:rPr lang="en-US" dirty="0" smtClean="0"/>
              <a:t>RJ-11 for telephones</a:t>
            </a:r>
          </a:p>
          <a:p>
            <a:pPr lvl="1"/>
            <a:r>
              <a:rPr lang="en-US" dirty="0" smtClean="0"/>
              <a:t>Two wire: tip and ring</a:t>
            </a:r>
          </a:p>
          <a:p>
            <a:pPr lvl="1"/>
            <a:r>
              <a:rPr lang="en-US" dirty="0" smtClean="0"/>
              <a:t>~50 volts</a:t>
            </a:r>
          </a:p>
          <a:p>
            <a:r>
              <a:rPr lang="en-US" dirty="0" smtClean="0"/>
              <a:t>Installation is expensive, wire is cheaper</a:t>
            </a:r>
          </a:p>
          <a:p>
            <a:pPr lvl="1"/>
            <a:r>
              <a:rPr lang="en-US" dirty="0" smtClean="0"/>
              <a:t>Usually four or six wires run to each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A53F-AD83-084E-8A3A-87EBF54369D1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2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RJ-45</a:t>
            </a:r>
          </a:p>
          <a:p>
            <a:pPr lvl="1"/>
            <a:r>
              <a:rPr lang="en-US" dirty="0" smtClean="0"/>
              <a:t>Ethernet</a:t>
            </a:r>
          </a:p>
          <a:p>
            <a:pPr lvl="1"/>
            <a:r>
              <a:rPr lang="en-US" dirty="0" smtClean="0"/>
              <a:t>Eight wires</a:t>
            </a:r>
          </a:p>
          <a:p>
            <a:pPr lvl="1"/>
            <a:r>
              <a:rPr lang="en-US" dirty="0" smtClean="0"/>
              <a:t>Four pairs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DE84-00D9-F642-B670-1604A8C0378A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for cables</a:t>
            </a:r>
          </a:p>
          <a:p>
            <a:pPr lvl="1"/>
            <a:r>
              <a:rPr lang="en-US" dirty="0"/>
              <a:t>Cat 1 – telephone</a:t>
            </a:r>
          </a:p>
          <a:p>
            <a:pPr lvl="1"/>
            <a:r>
              <a:rPr lang="en-US" dirty="0"/>
              <a:t>Cat 5 – unshielded twisted pair</a:t>
            </a:r>
          </a:p>
          <a:p>
            <a:pPr lvl="2"/>
            <a:r>
              <a:rPr lang="en-US" dirty="0"/>
              <a:t>Up to </a:t>
            </a:r>
            <a:r>
              <a:rPr lang="en-US" dirty="0" smtClean="0"/>
              <a:t>1000BaseT</a:t>
            </a:r>
          </a:p>
          <a:p>
            <a:pPr lvl="2"/>
            <a:r>
              <a:rPr lang="en-US" dirty="0" smtClean="0"/>
              <a:t>Cat 5e should have better crosstalk rejection</a:t>
            </a:r>
            <a:endParaRPr lang="en-US" dirty="0"/>
          </a:p>
          <a:p>
            <a:pPr lvl="1"/>
            <a:r>
              <a:rPr lang="en-US" dirty="0"/>
              <a:t>Cat 6 </a:t>
            </a:r>
            <a:r>
              <a:rPr lang="en-US" dirty="0" smtClean="0"/>
              <a:t>– up to 10GBaseT</a:t>
            </a:r>
          </a:p>
          <a:p>
            <a:pPr lvl="2"/>
            <a:r>
              <a:rPr lang="en-US" dirty="0" smtClean="0"/>
              <a:t>10 Gigabits, baseband signaling, twisted pair</a:t>
            </a:r>
          </a:p>
          <a:p>
            <a:r>
              <a:rPr lang="en-US" dirty="0" smtClean="0"/>
              <a:t>Book is off on the speeds, page 250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FC44E-B37E-C24F-BDE4-05E11D2A70A2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Historically, one could connect two computers via a crossover cable and no hub/switch</a:t>
            </a:r>
          </a:p>
          <a:p>
            <a:r>
              <a:rPr lang="en-US" dirty="0" smtClean="0"/>
              <a:t>Required the use of a crossover cable</a:t>
            </a:r>
          </a:p>
          <a:p>
            <a:r>
              <a:rPr lang="en-US" dirty="0" smtClean="0"/>
              <a:t>These days, the network interface cards (NICs) recognize the signaling difference and do the right 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AE0-C04E-E248-BB0C-54B4B37BDEC9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Serial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1.0: 1.5 – 12 Mbps</a:t>
            </a:r>
          </a:p>
          <a:p>
            <a:r>
              <a:rPr lang="en-US" dirty="0" smtClean="0"/>
              <a:t>2.0: 480 Mbps</a:t>
            </a:r>
          </a:p>
          <a:p>
            <a:r>
              <a:rPr lang="en-US" dirty="0" smtClean="0"/>
              <a:t>3.0: 5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 smtClean="0"/>
              <a:t>Backwards compatible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681A-12D3-8846-B67C-560ED3502BFB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Point to point wiring quickly become untenable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connections</a:t>
            </a:r>
          </a:p>
          <a:p>
            <a:r>
              <a:rPr lang="en-US" dirty="0" smtClean="0"/>
              <a:t>Star network</a:t>
            </a:r>
          </a:p>
          <a:p>
            <a:pPr lvl="1"/>
            <a:r>
              <a:rPr lang="en-US" dirty="0" smtClean="0"/>
              <a:t>All components connected to central controller</a:t>
            </a:r>
          </a:p>
          <a:p>
            <a:pPr lvl="1"/>
            <a:r>
              <a:rPr lang="en-US" dirty="0" smtClean="0"/>
              <a:t>Telephones in a company</a:t>
            </a:r>
          </a:p>
          <a:p>
            <a:pPr lvl="2"/>
            <a:r>
              <a:rPr lang="en-US" dirty="0" smtClean="0"/>
              <a:t>Private Branch </a:t>
            </a:r>
            <a:r>
              <a:rPr lang="en-US" dirty="0" err="1" smtClean="0"/>
              <a:t>eXchange</a:t>
            </a:r>
            <a:r>
              <a:rPr lang="en-US" dirty="0" smtClean="0"/>
              <a:t> (PBX)</a:t>
            </a:r>
          </a:p>
          <a:p>
            <a:pPr lvl="2"/>
            <a:r>
              <a:rPr lang="en-US" dirty="0" smtClean="0"/>
              <a:t>Wiring closets</a:t>
            </a:r>
          </a:p>
          <a:p>
            <a:pPr lvl="1"/>
            <a:r>
              <a:rPr lang="en-US" dirty="0" smtClean="0"/>
              <a:t>Each new connection requires one wire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1582-6ABF-A54B-97CF-9173D460B272}" type="datetime1">
              <a:rPr lang="en-US" smtClean="0"/>
              <a:t>9/29/16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Steve Beaty and others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9258-8328-224B-AED6-367F076604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U Den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Denver.potx</Template>
  <TotalTime>11612</TotalTime>
  <Words>813</Words>
  <Application>Microsoft Macintosh PowerPoint</Application>
  <PresentationFormat>On-screen Show (4:3)</PresentationFormat>
  <Paragraphs>213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MSU Denver</vt:lpstr>
      <vt:lpstr>Chapter 9</vt:lpstr>
      <vt:lpstr>Wires</vt:lpstr>
      <vt:lpstr>Twisted Pairs</vt:lpstr>
      <vt:lpstr>Jacks</vt:lpstr>
      <vt:lpstr>Jacks</vt:lpstr>
      <vt:lpstr>Cats</vt:lpstr>
      <vt:lpstr>Crossover</vt:lpstr>
      <vt:lpstr>Universal Serial Bus</vt:lpstr>
      <vt:lpstr>Connections</vt:lpstr>
      <vt:lpstr>Architectures</vt:lpstr>
      <vt:lpstr>Ethernet</vt:lpstr>
      <vt:lpstr>Network Stack: OSI Model</vt:lpstr>
      <vt:lpstr>Network Stack: Protocols</vt:lpstr>
      <vt:lpstr>Network Stack: Peering Layers</vt:lpstr>
      <vt:lpstr>Network Stack: Headers &amp; Chksum</vt:lpstr>
      <vt:lpstr>Network Stack: The OS View</vt:lpstr>
      <vt:lpstr>Ethernet</vt:lpstr>
      <vt:lpstr>Ethernet</vt:lpstr>
      <vt:lpstr>Hubs</vt:lpstr>
      <vt:lpstr>Switches</vt:lpstr>
      <vt:lpstr>Token Ring</vt:lpstr>
      <vt:lpstr>Token Ring</vt:lpstr>
      <vt:lpstr>Wireless</vt:lpstr>
      <vt:lpstr>Example</vt:lpstr>
      <vt:lpstr>Access Points</vt:lpstr>
      <vt:lpstr>Hidden Machine Problem</vt:lpstr>
      <vt:lpstr>Ad Hoc</vt:lpstr>
      <vt:lpstr>Review</vt:lpstr>
    </vt:vector>
  </TitlesOfParts>
  <Company>Metropolitan State University of Denver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Nine</dc:title>
  <dc:creator>Information Technology</dc:creator>
  <cp:lastModifiedBy>Ivo Georgiev</cp:lastModifiedBy>
  <cp:revision>14</cp:revision>
  <dcterms:created xsi:type="dcterms:W3CDTF">2015-09-21T14:52:30Z</dcterms:created>
  <dcterms:modified xsi:type="dcterms:W3CDTF">2016-09-29T18:44:06Z</dcterms:modified>
</cp:coreProperties>
</file>