
<file path=[Content_Types].xml><?xml version="1.0" encoding="utf-8"?>
<Types xmlns="http://schemas.openxmlformats.org/package/2006/content-types">
  <Default Extension="xml" ContentType="application/xml"/>
  <Default Extension="mp4" ContentType="video/mp4"/>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6"/>
  </p:notesMasterIdLst>
  <p:handoutMasterIdLst>
    <p:handoutMasterId r:id="rId67"/>
  </p:handoutMasterIdLst>
  <p:sldIdLst>
    <p:sldId id="256" r:id="rId2"/>
    <p:sldId id="300" r:id="rId3"/>
    <p:sldId id="301" r:id="rId4"/>
    <p:sldId id="302" r:id="rId5"/>
    <p:sldId id="303" r:id="rId6"/>
    <p:sldId id="304" r:id="rId7"/>
    <p:sldId id="305" r:id="rId8"/>
    <p:sldId id="306" r:id="rId9"/>
    <p:sldId id="307" r:id="rId10"/>
    <p:sldId id="308" r:id="rId11"/>
    <p:sldId id="309" r:id="rId12"/>
    <p:sldId id="310" r:id="rId13"/>
    <p:sldId id="311" r:id="rId14"/>
    <p:sldId id="312" r:id="rId15"/>
    <p:sldId id="313" r:id="rId16"/>
    <p:sldId id="314" r:id="rId17"/>
    <p:sldId id="315" r:id="rId18"/>
    <p:sldId id="316" r:id="rId19"/>
    <p:sldId id="317" r:id="rId20"/>
    <p:sldId id="257" r:id="rId21"/>
    <p:sldId id="258" r:id="rId22"/>
    <p:sldId id="259" r:id="rId23"/>
    <p:sldId id="260" r:id="rId24"/>
    <p:sldId id="261" r:id="rId25"/>
    <p:sldId id="262" r:id="rId26"/>
    <p:sldId id="263" r:id="rId27"/>
    <p:sldId id="264" r:id="rId28"/>
    <p:sldId id="265" r:id="rId29"/>
    <p:sldId id="266" r:id="rId30"/>
    <p:sldId id="267" r:id="rId31"/>
    <p:sldId id="268" r:id="rId32"/>
    <p:sldId id="269" r:id="rId33"/>
    <p:sldId id="270" r:id="rId34"/>
    <p:sldId id="271" r:id="rId35"/>
    <p:sldId id="275" r:id="rId36"/>
    <p:sldId id="272" r:id="rId37"/>
    <p:sldId id="273" r:id="rId38"/>
    <p:sldId id="274" r:id="rId39"/>
    <p:sldId id="276" r:id="rId40"/>
    <p:sldId id="277" r:id="rId41"/>
    <p:sldId id="278" r:id="rId42"/>
    <p:sldId id="279" r:id="rId43"/>
    <p:sldId id="280" r:id="rId44"/>
    <p:sldId id="281" r:id="rId45"/>
    <p:sldId id="282" r:id="rId46"/>
    <p:sldId id="283" r:id="rId47"/>
    <p:sldId id="284" r:id="rId48"/>
    <p:sldId id="285" r:id="rId49"/>
    <p:sldId id="286" r:id="rId50"/>
    <p:sldId id="287" r:id="rId51"/>
    <p:sldId id="288" r:id="rId52"/>
    <p:sldId id="319" r:id="rId53"/>
    <p:sldId id="289" r:id="rId54"/>
    <p:sldId id="290" r:id="rId55"/>
    <p:sldId id="291" r:id="rId56"/>
    <p:sldId id="292" r:id="rId57"/>
    <p:sldId id="293" r:id="rId58"/>
    <p:sldId id="294" r:id="rId59"/>
    <p:sldId id="295" r:id="rId60"/>
    <p:sldId id="296" r:id="rId61"/>
    <p:sldId id="297" r:id="rId62"/>
    <p:sldId id="298" r:id="rId63"/>
    <p:sldId id="299" r:id="rId64"/>
    <p:sldId id="318" r:id="rId6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35"/>
    <p:restoredTop sz="94671"/>
  </p:normalViewPr>
  <p:slideViewPr>
    <p:cSldViewPr snapToGrid="0" snapToObjects="1">
      <p:cViewPr varScale="1">
        <p:scale>
          <a:sx n="125" d="100"/>
          <a:sy n="125" d="100"/>
        </p:scale>
        <p:origin x="728"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notesMaster" Target="notesMasters/notesMaster1.xml"/><Relationship Id="rId67" Type="http://schemas.openxmlformats.org/officeDocument/2006/relationships/handoutMaster" Target="handoutMasters/handoutMaster1.xml"/><Relationship Id="rId68" Type="http://schemas.openxmlformats.org/officeDocument/2006/relationships/presProps" Target="presProps.xml"/><Relationship Id="rId69" Type="http://schemas.openxmlformats.org/officeDocument/2006/relationships/viewProps" Target="viewProp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theme" Target="theme/theme1.xml"/><Relationship Id="rId71"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A41F73-5C6D-5847-B36A-32A10D887DF5}" type="datetimeFigureOut">
              <a:rPr lang="en-US" smtClean="0"/>
              <a:t>9/25/16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DD0E4B-A956-5244-AE69-2CD6D11B940D}" type="slidenum">
              <a:rPr lang="en-US" smtClean="0"/>
              <a:t>‹#›</a:t>
            </a:fld>
            <a:endParaRPr lang="en-US"/>
          </a:p>
        </p:txBody>
      </p:sp>
    </p:spTree>
    <p:extLst>
      <p:ext uri="{BB962C8B-B14F-4D97-AF65-F5344CB8AC3E}">
        <p14:creationId xmlns:p14="http://schemas.microsoft.com/office/powerpoint/2010/main" val="9844558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D03CD3-8FE4-2544-A589-D7EB1A72ED32}" type="datetimeFigureOut">
              <a:rPr lang="en-US" smtClean="0"/>
              <a:t>9/25/16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0F109D-7379-4642-A73C-ABD39247A7AC}" type="slidenum">
              <a:rPr lang="en-US" smtClean="0"/>
              <a:t>‹#›</a:t>
            </a:fld>
            <a:endParaRPr lang="en-US"/>
          </a:p>
        </p:txBody>
      </p:sp>
    </p:spTree>
    <p:extLst>
      <p:ext uri="{BB962C8B-B14F-4D97-AF65-F5344CB8AC3E}">
        <p14:creationId xmlns:p14="http://schemas.microsoft.com/office/powerpoint/2010/main" val="241785834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en.wikipedia.org</a:t>
            </a:r>
            <a:r>
              <a:rPr lang="en-US" dirty="0" smtClean="0"/>
              <a:t>/wiki/</a:t>
            </a:r>
            <a:r>
              <a:rPr lang="en-US" dirty="0" err="1" smtClean="0"/>
              <a:t>Source_lines_of_code</a:t>
            </a:r>
            <a:endParaRPr lang="en-US" dirty="0"/>
          </a:p>
        </p:txBody>
      </p:sp>
      <p:sp>
        <p:nvSpPr>
          <p:cNvPr id="4" name="Slide Number Placeholder 3"/>
          <p:cNvSpPr>
            <a:spLocks noGrp="1"/>
          </p:cNvSpPr>
          <p:nvPr>
            <p:ph type="sldNum" sz="quarter" idx="10"/>
          </p:nvPr>
        </p:nvSpPr>
        <p:spPr/>
        <p:txBody>
          <a:bodyPr/>
          <a:lstStyle/>
          <a:p>
            <a:fld id="{756B8FB8-4863-0E47-BBE0-369F1FD3C500}" type="slidenum">
              <a:rPr lang="en-US" smtClean="0"/>
              <a:t>5</a:t>
            </a:fld>
            <a:endParaRPr lang="en-US"/>
          </a:p>
        </p:txBody>
      </p:sp>
    </p:spTree>
    <p:extLst>
      <p:ext uri="{BB962C8B-B14F-4D97-AF65-F5344CB8AC3E}">
        <p14:creationId xmlns:p14="http://schemas.microsoft.com/office/powerpoint/2010/main" val="4056743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en.wikipedia.org</a:t>
            </a:r>
            <a:r>
              <a:rPr lang="en-US" dirty="0" smtClean="0"/>
              <a:t>/wiki/Mariner_1</a:t>
            </a:r>
            <a:endParaRPr lang="en-US" dirty="0"/>
          </a:p>
        </p:txBody>
      </p:sp>
      <p:sp>
        <p:nvSpPr>
          <p:cNvPr id="4" name="Slide Number Placeholder 3"/>
          <p:cNvSpPr>
            <a:spLocks noGrp="1"/>
          </p:cNvSpPr>
          <p:nvPr>
            <p:ph type="sldNum" sz="quarter" idx="10"/>
          </p:nvPr>
        </p:nvSpPr>
        <p:spPr/>
        <p:txBody>
          <a:bodyPr/>
          <a:lstStyle/>
          <a:p>
            <a:fld id="{756B8FB8-4863-0E47-BBE0-369F1FD3C500}" type="slidenum">
              <a:rPr lang="en-US" smtClean="0"/>
              <a:t>8</a:t>
            </a:fld>
            <a:endParaRPr lang="en-US"/>
          </a:p>
        </p:txBody>
      </p:sp>
    </p:spTree>
    <p:extLst>
      <p:ext uri="{BB962C8B-B14F-4D97-AF65-F5344CB8AC3E}">
        <p14:creationId xmlns:p14="http://schemas.microsoft.com/office/powerpoint/2010/main" val="34086359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en.wikipedia.org</a:t>
            </a:r>
            <a:r>
              <a:rPr lang="en-US" dirty="0" smtClean="0"/>
              <a:t>/wiki/Therac-25</a:t>
            </a:r>
            <a:endParaRPr lang="en-US" dirty="0"/>
          </a:p>
        </p:txBody>
      </p:sp>
      <p:sp>
        <p:nvSpPr>
          <p:cNvPr id="4" name="Slide Number Placeholder 3"/>
          <p:cNvSpPr>
            <a:spLocks noGrp="1"/>
          </p:cNvSpPr>
          <p:nvPr>
            <p:ph type="sldNum" sz="quarter" idx="10"/>
          </p:nvPr>
        </p:nvSpPr>
        <p:spPr/>
        <p:txBody>
          <a:bodyPr/>
          <a:lstStyle/>
          <a:p>
            <a:fld id="{756B8FB8-4863-0E47-BBE0-369F1FD3C500}" type="slidenum">
              <a:rPr lang="en-US" smtClean="0"/>
              <a:t>10</a:t>
            </a:fld>
            <a:endParaRPr lang="en-US"/>
          </a:p>
        </p:txBody>
      </p:sp>
    </p:spTree>
    <p:extLst>
      <p:ext uri="{BB962C8B-B14F-4D97-AF65-F5344CB8AC3E}">
        <p14:creationId xmlns:p14="http://schemas.microsoft.com/office/powerpoint/2010/main" val="2049768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en.wikipedia.org</a:t>
            </a:r>
            <a:r>
              <a:rPr lang="en-US" dirty="0" smtClean="0"/>
              <a:t>/wiki/Ariane_5</a:t>
            </a:r>
            <a:endParaRPr lang="en-US" dirty="0"/>
          </a:p>
        </p:txBody>
      </p:sp>
      <p:sp>
        <p:nvSpPr>
          <p:cNvPr id="4" name="Slide Number Placeholder 3"/>
          <p:cNvSpPr>
            <a:spLocks noGrp="1"/>
          </p:cNvSpPr>
          <p:nvPr>
            <p:ph type="sldNum" sz="quarter" idx="10"/>
          </p:nvPr>
        </p:nvSpPr>
        <p:spPr/>
        <p:txBody>
          <a:bodyPr/>
          <a:lstStyle/>
          <a:p>
            <a:fld id="{756B8FB8-4863-0E47-BBE0-369F1FD3C500}" type="slidenum">
              <a:rPr lang="en-US" smtClean="0"/>
              <a:t>13</a:t>
            </a:fld>
            <a:endParaRPr lang="en-US"/>
          </a:p>
        </p:txBody>
      </p:sp>
    </p:spTree>
    <p:extLst>
      <p:ext uri="{BB962C8B-B14F-4D97-AF65-F5344CB8AC3E}">
        <p14:creationId xmlns:p14="http://schemas.microsoft.com/office/powerpoint/2010/main" val="813432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en.wikipedia.org</a:t>
            </a:r>
            <a:r>
              <a:rPr lang="en-US" dirty="0" smtClean="0"/>
              <a:t>/wiki/</a:t>
            </a:r>
            <a:r>
              <a:rPr lang="en-US" dirty="0" err="1" smtClean="0"/>
              <a:t>Mars_Climate_Orbiter</a:t>
            </a:r>
            <a:endParaRPr lang="en-US" dirty="0"/>
          </a:p>
        </p:txBody>
      </p:sp>
      <p:sp>
        <p:nvSpPr>
          <p:cNvPr id="4" name="Slide Number Placeholder 3"/>
          <p:cNvSpPr>
            <a:spLocks noGrp="1"/>
          </p:cNvSpPr>
          <p:nvPr>
            <p:ph type="sldNum" sz="quarter" idx="10"/>
          </p:nvPr>
        </p:nvSpPr>
        <p:spPr/>
        <p:txBody>
          <a:bodyPr/>
          <a:lstStyle/>
          <a:p>
            <a:fld id="{756B8FB8-4863-0E47-BBE0-369F1FD3C500}" type="slidenum">
              <a:rPr lang="en-US" smtClean="0"/>
              <a:t>15</a:t>
            </a:fld>
            <a:endParaRPr lang="en-US"/>
          </a:p>
        </p:txBody>
      </p:sp>
    </p:spTree>
    <p:extLst>
      <p:ext uri="{BB962C8B-B14F-4D97-AF65-F5344CB8AC3E}">
        <p14:creationId xmlns:p14="http://schemas.microsoft.com/office/powerpoint/2010/main" val="512487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en.wikipedia.org</a:t>
            </a:r>
            <a:r>
              <a:rPr lang="en-US" dirty="0" smtClean="0"/>
              <a:t>/wiki/</a:t>
            </a:r>
            <a:r>
              <a:rPr lang="en-US" dirty="0" err="1" smtClean="0"/>
              <a:t>Stuxnet</a:t>
            </a:r>
            <a:endParaRPr lang="en-US" dirty="0"/>
          </a:p>
        </p:txBody>
      </p:sp>
      <p:sp>
        <p:nvSpPr>
          <p:cNvPr id="4" name="Slide Number Placeholder 3"/>
          <p:cNvSpPr>
            <a:spLocks noGrp="1"/>
          </p:cNvSpPr>
          <p:nvPr>
            <p:ph type="sldNum" sz="quarter" idx="10"/>
          </p:nvPr>
        </p:nvSpPr>
        <p:spPr/>
        <p:txBody>
          <a:bodyPr/>
          <a:lstStyle/>
          <a:p>
            <a:fld id="{756B8FB8-4863-0E47-BBE0-369F1FD3C500}" type="slidenum">
              <a:rPr lang="en-US" smtClean="0"/>
              <a:t>17</a:t>
            </a:fld>
            <a:endParaRPr lang="en-US"/>
          </a:p>
        </p:txBody>
      </p:sp>
    </p:spTree>
    <p:extLst>
      <p:ext uri="{BB962C8B-B14F-4D97-AF65-F5344CB8AC3E}">
        <p14:creationId xmlns:p14="http://schemas.microsoft.com/office/powerpoint/2010/main" val="26855078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www.engadget.com</a:t>
            </a:r>
            <a:r>
              <a:rPr lang="en-US" dirty="0" smtClean="0"/>
              <a:t>/2015/05/01/boeing-787-dreamliner-software-bug/</a:t>
            </a:r>
          </a:p>
          <a:p>
            <a:r>
              <a:rPr lang="en-US" dirty="0" smtClean="0"/>
              <a:t>@</a:t>
            </a:r>
            <a:r>
              <a:rPr lang="en-US" dirty="0" err="1" smtClean="0"/>
              <a:t>FioraAeterna</a:t>
            </a:r>
            <a:endParaRPr lang="en-US" dirty="0"/>
          </a:p>
        </p:txBody>
      </p:sp>
      <p:sp>
        <p:nvSpPr>
          <p:cNvPr id="4" name="Slide Number Placeholder 3"/>
          <p:cNvSpPr>
            <a:spLocks noGrp="1"/>
          </p:cNvSpPr>
          <p:nvPr>
            <p:ph type="sldNum" sz="quarter" idx="10"/>
          </p:nvPr>
        </p:nvSpPr>
        <p:spPr/>
        <p:txBody>
          <a:bodyPr/>
          <a:lstStyle/>
          <a:p>
            <a:fld id="{9C01594F-9AE8-9A48-8D1B-59F1D74083AF}" type="slidenum">
              <a:rPr lang="en-US" smtClean="0"/>
              <a:t>19</a:t>
            </a:fld>
            <a:endParaRPr lang="en-US"/>
          </a:p>
        </p:txBody>
      </p:sp>
    </p:spTree>
    <p:extLst>
      <p:ext uri="{BB962C8B-B14F-4D97-AF65-F5344CB8AC3E}">
        <p14:creationId xmlns:p14="http://schemas.microsoft.com/office/powerpoint/2010/main" val="31908738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www.agilemanifesto.org</a:t>
            </a:r>
            <a:r>
              <a:rPr lang="en-US" dirty="0" smtClean="0"/>
              <a:t>/</a:t>
            </a:r>
            <a:endParaRPr lang="en-US" dirty="0"/>
          </a:p>
        </p:txBody>
      </p:sp>
      <p:sp>
        <p:nvSpPr>
          <p:cNvPr id="4" name="Slide Number Placeholder 3"/>
          <p:cNvSpPr>
            <a:spLocks noGrp="1"/>
          </p:cNvSpPr>
          <p:nvPr>
            <p:ph type="sldNum" sz="quarter" idx="10"/>
          </p:nvPr>
        </p:nvSpPr>
        <p:spPr/>
        <p:txBody>
          <a:bodyPr/>
          <a:lstStyle/>
          <a:p>
            <a:fld id="{C80F109D-7379-4642-A73C-ABD39247A7AC}" type="slidenum">
              <a:rPr lang="en-US" smtClean="0"/>
              <a:t>51</a:t>
            </a:fld>
            <a:endParaRPr lang="en-US"/>
          </a:p>
        </p:txBody>
      </p:sp>
    </p:spTree>
    <p:extLst>
      <p:ext uri="{BB962C8B-B14F-4D97-AF65-F5344CB8AC3E}">
        <p14:creationId xmlns:p14="http://schemas.microsoft.com/office/powerpoint/2010/main" val="4061089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7" name="Picture 6" descr="powerpoint template cover pag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Title 1"/>
          <p:cNvSpPr>
            <a:spLocks noGrp="1"/>
          </p:cNvSpPr>
          <p:nvPr>
            <p:ph type="ctrTitle"/>
          </p:nvPr>
        </p:nvSpPr>
        <p:spPr>
          <a:xfrm>
            <a:off x="685800" y="1058936"/>
            <a:ext cx="7772400" cy="1470025"/>
          </a:xfrm>
        </p:spPr>
        <p:txBody>
          <a:bodyPr/>
          <a:lstStyle>
            <a:lvl1pPr>
              <a:defRPr>
                <a:solidFill>
                  <a:schemeClr val="bg1"/>
                </a:solidFill>
              </a:defRPr>
            </a:lvl1pPr>
          </a:lstStyle>
          <a:p>
            <a:r>
              <a:rPr lang="en-US" smtClean="0">
                <a:solidFill>
                  <a:schemeClr val="bg1"/>
                </a:solidFill>
              </a:rPr>
              <a:t>Click to edit Master title style</a:t>
            </a:r>
            <a:endParaRPr lang="en-US" dirty="0">
              <a:solidFill>
                <a:schemeClr val="bg1"/>
              </a:solidFill>
            </a:endParaRPr>
          </a:p>
        </p:txBody>
      </p:sp>
      <p:sp>
        <p:nvSpPr>
          <p:cNvPr id="3" name="Text Placeholder 2"/>
          <p:cNvSpPr>
            <a:spLocks noGrp="1"/>
          </p:cNvSpPr>
          <p:nvPr>
            <p:ph type="body" sz="quarter" idx="10" hasCustomPrompt="1"/>
          </p:nvPr>
        </p:nvSpPr>
        <p:spPr>
          <a:xfrm>
            <a:off x="1710886" y="2983607"/>
            <a:ext cx="5707109" cy="1009561"/>
          </a:xfrm>
        </p:spPr>
        <p:txBody>
          <a:bodyPr anchor="ctr" anchorCtr="0"/>
          <a:lstStyle>
            <a:lvl1pPr marL="0" indent="0" algn="ctr">
              <a:buNone/>
              <a:defRPr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subtitle</a:t>
            </a:r>
            <a:endParaRPr lang="en-US" dirty="0"/>
          </a:p>
        </p:txBody>
      </p:sp>
    </p:spTree>
    <p:extLst>
      <p:ext uri="{BB962C8B-B14F-4D97-AF65-F5344CB8AC3E}">
        <p14:creationId xmlns:p14="http://schemas.microsoft.com/office/powerpoint/2010/main" val="3896192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7F1E21-2D58-744F-BB16-49ADF20D8AC4}" type="datetime1">
              <a:rPr lang="en-US" smtClean="0"/>
              <a:t>9/25/16</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41B4C9D8-61F2-104D-A787-545F90EAB0FE}" type="slidenum">
              <a:rPr lang="en-US" smtClean="0"/>
              <a:t>‹#›</a:t>
            </a:fld>
            <a:endParaRPr lang="en-US"/>
          </a:p>
        </p:txBody>
      </p:sp>
    </p:spTree>
    <p:extLst>
      <p:ext uri="{BB962C8B-B14F-4D97-AF65-F5344CB8AC3E}">
        <p14:creationId xmlns:p14="http://schemas.microsoft.com/office/powerpoint/2010/main" val="4120062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DAF1FD-2834-B645-BAF3-7F43B71D25D5}" type="datetime1">
              <a:rPr lang="en-US" smtClean="0"/>
              <a:t>9/25/16</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
        <p:nvSpPr>
          <p:cNvPr id="7" name="Slide Number Placeholder 6"/>
          <p:cNvSpPr>
            <a:spLocks noGrp="1"/>
          </p:cNvSpPr>
          <p:nvPr>
            <p:ph type="sldNum" sz="quarter" idx="12"/>
          </p:nvPr>
        </p:nvSpPr>
        <p:spPr/>
        <p:txBody>
          <a:bodyPr/>
          <a:lstStyle/>
          <a:p>
            <a:fld id="{41B4C9D8-61F2-104D-A787-545F90EAB0FE}" type="slidenum">
              <a:rPr lang="en-US" smtClean="0"/>
              <a:t>‹#›</a:t>
            </a:fld>
            <a:endParaRPr lang="en-US"/>
          </a:p>
        </p:txBody>
      </p:sp>
    </p:spTree>
    <p:extLst>
      <p:ext uri="{BB962C8B-B14F-4D97-AF65-F5344CB8AC3E}">
        <p14:creationId xmlns:p14="http://schemas.microsoft.com/office/powerpoint/2010/main" val="2547902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C5A50F6-865D-3F44-B541-5207A2B3037C}" type="datetime1">
              <a:rPr lang="en-US" smtClean="0"/>
              <a:t>9/25/16</a:t>
            </a:fld>
            <a:endParaRPr lang="en-US"/>
          </a:p>
        </p:txBody>
      </p:sp>
      <p:sp>
        <p:nvSpPr>
          <p:cNvPr id="4" name="Footer Placeholder 3"/>
          <p:cNvSpPr>
            <a:spLocks noGrp="1"/>
          </p:cNvSpPr>
          <p:nvPr>
            <p:ph type="ftr" sz="quarter" idx="11"/>
          </p:nvPr>
        </p:nvSpPr>
        <p:spPr/>
        <p:txBody>
          <a:bodyPr/>
          <a:lstStyle/>
          <a:p>
            <a:r>
              <a:rPr lang="en-US" smtClean="0"/>
              <a:t>© Steve Beaty and others</a:t>
            </a:r>
            <a:endParaRPr lang="en-US"/>
          </a:p>
        </p:txBody>
      </p:sp>
      <p:sp>
        <p:nvSpPr>
          <p:cNvPr id="5" name="Slide Number Placeholder 4"/>
          <p:cNvSpPr>
            <a:spLocks noGrp="1"/>
          </p:cNvSpPr>
          <p:nvPr>
            <p:ph type="sldNum" sz="quarter" idx="12"/>
          </p:nvPr>
        </p:nvSpPr>
        <p:spPr/>
        <p:txBody>
          <a:bodyPr/>
          <a:lstStyle/>
          <a:p>
            <a:fld id="{41B4C9D8-61F2-104D-A787-545F90EAB0FE}" type="slidenum">
              <a:rPr lang="en-US" smtClean="0"/>
              <a:t>‹#›</a:t>
            </a:fld>
            <a:endParaRPr lang="en-US"/>
          </a:p>
        </p:txBody>
      </p:sp>
    </p:spTree>
    <p:extLst>
      <p:ext uri="{BB962C8B-B14F-4D97-AF65-F5344CB8AC3E}">
        <p14:creationId xmlns:p14="http://schemas.microsoft.com/office/powerpoint/2010/main" val="655173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2368DB-568E-964C-9146-607DB49E4153}" type="datetime1">
              <a:rPr lang="en-US" smtClean="0"/>
              <a:t>9/25/16</a:t>
            </a:fld>
            <a:endParaRPr lang="en-US"/>
          </a:p>
        </p:txBody>
      </p:sp>
      <p:sp>
        <p:nvSpPr>
          <p:cNvPr id="3" name="Footer Placeholder 2"/>
          <p:cNvSpPr>
            <a:spLocks noGrp="1"/>
          </p:cNvSpPr>
          <p:nvPr>
            <p:ph type="ftr" sz="quarter" idx="11"/>
          </p:nvPr>
        </p:nvSpPr>
        <p:spPr/>
        <p:txBody>
          <a:bodyPr/>
          <a:lstStyle/>
          <a:p>
            <a:r>
              <a:rPr lang="en-US" smtClean="0"/>
              <a:t>© Steve Beaty and others</a:t>
            </a:r>
            <a:endParaRPr lang="en-US"/>
          </a:p>
        </p:txBody>
      </p:sp>
      <p:sp>
        <p:nvSpPr>
          <p:cNvPr id="4" name="Slide Number Placeholder 3"/>
          <p:cNvSpPr>
            <a:spLocks noGrp="1"/>
          </p:cNvSpPr>
          <p:nvPr>
            <p:ph type="sldNum" sz="quarter" idx="12"/>
          </p:nvPr>
        </p:nvSpPr>
        <p:spPr/>
        <p:txBody>
          <a:bodyPr/>
          <a:lstStyle/>
          <a:p>
            <a:fld id="{41B4C9D8-61F2-104D-A787-545F90EAB0FE}" type="slidenum">
              <a:rPr lang="en-US" smtClean="0"/>
              <a:t>‹#›</a:t>
            </a:fld>
            <a:endParaRPr lang="en-US"/>
          </a:p>
        </p:txBody>
      </p:sp>
    </p:spTree>
    <p:extLst>
      <p:ext uri="{BB962C8B-B14F-4D97-AF65-F5344CB8AC3E}">
        <p14:creationId xmlns:p14="http://schemas.microsoft.com/office/powerpoint/2010/main" val="2241400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92B64D0-0A50-0B44-A3A6-332C9D81962A}" type="datetime1">
              <a:rPr lang="en-US" smtClean="0"/>
              <a:t>9/25/16</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41B4C9D8-61F2-104D-A787-545F90EAB0FE}" type="slidenum">
              <a:rPr lang="en-US" smtClean="0"/>
              <a:t>‹#›</a:t>
            </a:fld>
            <a:endParaRPr lang="en-US"/>
          </a:p>
        </p:txBody>
      </p:sp>
    </p:spTree>
    <p:extLst>
      <p:ext uri="{BB962C8B-B14F-4D97-AF65-F5344CB8AC3E}">
        <p14:creationId xmlns:p14="http://schemas.microsoft.com/office/powerpoint/2010/main" val="14487510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8"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Content Placeholder 5" descr="powerpoint template second page.jpg"/>
          <p:cNvPicPr>
            <a:picLocks noChangeAspect="1"/>
          </p:cNvPicPr>
          <p:nvPr/>
        </p:nvPicPr>
        <p:blipFill rotWithShape="1">
          <a:blip r:embed="rId8">
            <a:extLst>
              <a:ext uri="{28A0092B-C50C-407E-A947-70E740481C1C}">
                <a14:useLocalDpi xmlns:a14="http://schemas.microsoft.com/office/drawing/2010/main" val="0"/>
              </a:ext>
            </a:extLst>
          </a:blip>
          <a:srcRect l="-10087" t="93074" r="-10087"/>
          <a:stretch/>
        </p:blipFill>
        <p:spPr>
          <a:xfrm>
            <a:off x="-624501" y="6173362"/>
            <a:ext cx="10675614" cy="461435"/>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431814" y="6220175"/>
            <a:ext cx="699552"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E8F31B-7E22-4A46-8E56-5F300374207A}" type="datetime1">
              <a:rPr lang="en-US" smtClean="0"/>
              <a:t>9/25/16</a:t>
            </a:fld>
            <a:endParaRPr lang="en-US"/>
          </a:p>
        </p:txBody>
      </p:sp>
      <p:sp>
        <p:nvSpPr>
          <p:cNvPr id="5" name="Footer Placeholder 4"/>
          <p:cNvSpPr>
            <a:spLocks noGrp="1"/>
          </p:cNvSpPr>
          <p:nvPr>
            <p:ph type="ftr" sz="quarter" idx="3"/>
          </p:nvPr>
        </p:nvSpPr>
        <p:spPr>
          <a:xfrm>
            <a:off x="5131366" y="6226763"/>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Steve Beaty and others</a:t>
            </a:r>
            <a:endParaRPr lang="en-US"/>
          </a:p>
        </p:txBody>
      </p:sp>
      <p:sp>
        <p:nvSpPr>
          <p:cNvPr id="6" name="Slide Number Placeholder 5"/>
          <p:cNvSpPr>
            <a:spLocks noGrp="1"/>
          </p:cNvSpPr>
          <p:nvPr>
            <p:ph type="sldNum" sz="quarter" idx="4"/>
          </p:nvPr>
        </p:nvSpPr>
        <p:spPr>
          <a:xfrm>
            <a:off x="8026966" y="6220175"/>
            <a:ext cx="65983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B4C9D8-61F2-104D-A787-545F90EAB0FE}" type="slidenum">
              <a:rPr lang="en-US" smtClean="0"/>
              <a:t>‹#›</a:t>
            </a:fld>
            <a:endParaRPr lang="en-US"/>
          </a:p>
        </p:txBody>
      </p:sp>
    </p:spTree>
    <p:extLst>
      <p:ext uri="{BB962C8B-B14F-4D97-AF65-F5344CB8AC3E}">
        <p14:creationId xmlns:p14="http://schemas.microsoft.com/office/powerpoint/2010/main" val="22481170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hd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6.png"/><Relationship Id="rId1" Type="http://schemas.microsoft.com/office/2007/relationships/media" Target="../media/media1.mp4"/><Relationship Id="rId2" Type="http://schemas.openxmlformats.org/officeDocument/2006/relationships/video" Target="../media/media1.mp4"/></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a:t>
            </a:r>
            <a:r>
              <a:rPr lang="en-US" dirty="0" smtClean="0"/>
              <a:t>8</a:t>
            </a:r>
            <a:endParaRPr lang="en-US" dirty="0"/>
          </a:p>
        </p:txBody>
      </p:sp>
      <p:sp>
        <p:nvSpPr>
          <p:cNvPr id="3" name="Subtitle 2"/>
          <p:cNvSpPr>
            <a:spLocks noGrp="1"/>
          </p:cNvSpPr>
          <p:nvPr>
            <p:ph type="body" sz="quarter" idx="10"/>
          </p:nvPr>
        </p:nvSpPr>
        <p:spPr/>
        <p:txBody>
          <a:bodyPr>
            <a:normAutofit lnSpcReduction="10000"/>
          </a:bodyPr>
          <a:lstStyle/>
          <a:p>
            <a:r>
              <a:rPr lang="en-US" dirty="0" smtClean="0"/>
              <a:t>How are Software Packages Developed?</a:t>
            </a:r>
            <a:endParaRPr lang="en-US" dirty="0"/>
          </a:p>
        </p:txBody>
      </p:sp>
    </p:spTree>
    <p:extLst>
      <p:ext uri="{BB962C8B-B14F-4D97-AF65-F5344CB8AC3E}">
        <p14:creationId xmlns:p14="http://schemas.microsoft.com/office/powerpoint/2010/main" val="339504078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the Problem?</a:t>
            </a:r>
          </a:p>
        </p:txBody>
      </p:sp>
      <p:sp>
        <p:nvSpPr>
          <p:cNvPr id="3" name="Content Placeholder 2"/>
          <p:cNvSpPr>
            <a:spLocks noGrp="1"/>
          </p:cNvSpPr>
          <p:nvPr>
            <p:ph idx="1"/>
          </p:nvPr>
        </p:nvSpPr>
        <p:spPr/>
        <p:txBody>
          <a:bodyPr>
            <a:normAutofit/>
          </a:bodyPr>
          <a:lstStyle/>
          <a:p>
            <a:r>
              <a:rPr lang="en-US" dirty="0" err="1" smtClean="0"/>
              <a:t>Therac</a:t>
            </a:r>
            <a:r>
              <a:rPr lang="en-US" dirty="0" smtClean="0"/>
              <a:t> 25</a:t>
            </a:r>
          </a:p>
          <a:p>
            <a:r>
              <a:rPr lang="en-US" dirty="0" smtClean="0"/>
              <a:t>“</a:t>
            </a:r>
            <a:r>
              <a:rPr lang="en-US" dirty="0"/>
              <a:t>It was involved in at least six accidents between 1985 and 1987, in which patients were given massive overdoses of radiation, approximately 100 times the intended dose</a:t>
            </a:r>
            <a:r>
              <a:rPr lang="en-US" dirty="0" smtClean="0"/>
              <a:t>.”</a:t>
            </a:r>
          </a:p>
          <a:p>
            <a:r>
              <a:rPr lang="en-US" dirty="0" smtClean="0"/>
              <a:t>"in </a:t>
            </a:r>
            <a:r>
              <a:rPr lang="en-US" dirty="0"/>
              <a:t>three cases, the injured patients later died as a result of the overdose</a:t>
            </a:r>
            <a:r>
              <a:rPr lang="en-US" dirty="0" smtClean="0"/>
              <a:t>."</a:t>
            </a:r>
          </a:p>
        </p:txBody>
      </p:sp>
      <p:sp>
        <p:nvSpPr>
          <p:cNvPr id="4" name="Slide Number Placeholder 3"/>
          <p:cNvSpPr>
            <a:spLocks noGrp="1"/>
          </p:cNvSpPr>
          <p:nvPr>
            <p:ph type="sldNum" sz="quarter" idx="12"/>
          </p:nvPr>
        </p:nvSpPr>
        <p:spPr/>
        <p:txBody>
          <a:bodyPr/>
          <a:lstStyle/>
          <a:p>
            <a:fld id="{C17B945E-F11D-164E-88FF-AD71A35A2FF8}" type="slidenum">
              <a:rPr lang="en-US" smtClean="0"/>
              <a:t>10</a:t>
            </a:fld>
            <a:endParaRPr lang="en-US"/>
          </a:p>
        </p:txBody>
      </p:sp>
      <p:sp>
        <p:nvSpPr>
          <p:cNvPr id="5" name="Date Placeholder 4"/>
          <p:cNvSpPr>
            <a:spLocks noGrp="1"/>
          </p:cNvSpPr>
          <p:nvPr>
            <p:ph type="dt" sz="half" idx="10"/>
          </p:nvPr>
        </p:nvSpPr>
        <p:spPr/>
        <p:txBody>
          <a:bodyPr/>
          <a:lstStyle/>
          <a:p>
            <a:fld id="{AAC28276-A769-E149-B889-75FF0F228566}" type="datetime1">
              <a:rPr lang="en-US" smtClean="0"/>
              <a:t>9/25/16</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154834293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the Problem?</a:t>
            </a:r>
          </a:p>
        </p:txBody>
      </p:sp>
      <p:sp>
        <p:nvSpPr>
          <p:cNvPr id="3" name="Content Placeholder 2"/>
          <p:cNvSpPr>
            <a:spLocks noGrp="1"/>
          </p:cNvSpPr>
          <p:nvPr>
            <p:ph idx="1"/>
          </p:nvPr>
        </p:nvSpPr>
        <p:spPr/>
        <p:txBody>
          <a:bodyPr/>
          <a:lstStyle/>
          <a:p>
            <a:r>
              <a:rPr lang="en-US" dirty="0"/>
              <a:t>“A commission concluded that the primary reason should be attributed to the bad software design and development practices, and not explicitly to several coding errors that were found. In particular, the software was designed so that it was realistically impossible to test it in a clean automated way.</a:t>
            </a:r>
            <a:r>
              <a:rPr lang="en-US" dirty="0" smtClean="0"/>
              <a:t>”</a:t>
            </a:r>
            <a:endParaRPr lang="en-US" dirty="0"/>
          </a:p>
        </p:txBody>
      </p:sp>
      <p:sp>
        <p:nvSpPr>
          <p:cNvPr id="4" name="Slide Number Placeholder 3"/>
          <p:cNvSpPr>
            <a:spLocks noGrp="1"/>
          </p:cNvSpPr>
          <p:nvPr>
            <p:ph type="sldNum" sz="quarter" idx="12"/>
          </p:nvPr>
        </p:nvSpPr>
        <p:spPr/>
        <p:txBody>
          <a:bodyPr/>
          <a:lstStyle/>
          <a:p>
            <a:fld id="{C17B945E-F11D-164E-88FF-AD71A35A2FF8}" type="slidenum">
              <a:rPr lang="en-US" smtClean="0"/>
              <a:t>11</a:t>
            </a:fld>
            <a:endParaRPr lang="en-US"/>
          </a:p>
        </p:txBody>
      </p:sp>
      <p:sp>
        <p:nvSpPr>
          <p:cNvPr id="5" name="Date Placeholder 4"/>
          <p:cNvSpPr>
            <a:spLocks noGrp="1"/>
          </p:cNvSpPr>
          <p:nvPr>
            <p:ph type="dt" sz="half" idx="10"/>
          </p:nvPr>
        </p:nvSpPr>
        <p:spPr/>
        <p:txBody>
          <a:bodyPr/>
          <a:lstStyle/>
          <a:p>
            <a:fld id="{DB6D6608-2B33-7840-A402-08302B2F91E7}" type="datetime1">
              <a:rPr lang="en-US" smtClean="0"/>
              <a:t>9/25/16</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198084481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the Problem?</a:t>
            </a:r>
          </a:p>
        </p:txBody>
      </p:sp>
      <p:pic>
        <p:nvPicPr>
          <p:cNvPr id="4" name="ariane 5 explosion - YouTube.mp4">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1555750" y="1600200"/>
            <a:ext cx="6034088" cy="4525963"/>
          </a:xfrm>
        </p:spPr>
      </p:pic>
      <p:sp>
        <p:nvSpPr>
          <p:cNvPr id="3" name="Slide Number Placeholder 2"/>
          <p:cNvSpPr>
            <a:spLocks noGrp="1"/>
          </p:cNvSpPr>
          <p:nvPr>
            <p:ph type="sldNum" sz="quarter" idx="12"/>
          </p:nvPr>
        </p:nvSpPr>
        <p:spPr/>
        <p:txBody>
          <a:bodyPr/>
          <a:lstStyle/>
          <a:p>
            <a:fld id="{C17B945E-F11D-164E-88FF-AD71A35A2FF8}" type="slidenum">
              <a:rPr lang="en-US" smtClean="0"/>
              <a:t>12</a:t>
            </a:fld>
            <a:endParaRPr lang="en-US"/>
          </a:p>
        </p:txBody>
      </p:sp>
      <p:sp>
        <p:nvSpPr>
          <p:cNvPr id="5" name="Date Placeholder 4"/>
          <p:cNvSpPr>
            <a:spLocks noGrp="1"/>
          </p:cNvSpPr>
          <p:nvPr>
            <p:ph type="dt" sz="half" idx="10"/>
          </p:nvPr>
        </p:nvSpPr>
        <p:spPr/>
        <p:txBody>
          <a:bodyPr/>
          <a:lstStyle/>
          <a:p>
            <a:fld id="{7D36CC06-977F-C34F-A8E9-512B5F698430}" type="datetime1">
              <a:rPr lang="en-US" smtClean="0"/>
              <a:t>9/25/16</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326563868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vol="80000">
                <p:cTn id="7" fill="hold" display="0">
                  <p:stCondLst>
                    <p:cond delay="indefinite"/>
                  </p:stCondLst>
                </p:cTn>
                <p:tgtEl>
                  <p:spTgt spid="4"/>
                </p:tgtEl>
              </p:cMediaNode>
            </p:vide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the Problem?</a:t>
            </a:r>
          </a:p>
        </p:txBody>
      </p:sp>
      <p:sp>
        <p:nvSpPr>
          <p:cNvPr id="3" name="Content Placeholder 2"/>
          <p:cNvSpPr>
            <a:spLocks noGrp="1"/>
          </p:cNvSpPr>
          <p:nvPr>
            <p:ph idx="1"/>
          </p:nvPr>
        </p:nvSpPr>
        <p:spPr/>
        <p:txBody>
          <a:bodyPr/>
          <a:lstStyle/>
          <a:p>
            <a:r>
              <a:rPr lang="en-US" dirty="0" err="1"/>
              <a:t>Ariane</a:t>
            </a:r>
            <a:r>
              <a:rPr lang="en-US" dirty="0"/>
              <a:t> </a:t>
            </a:r>
            <a:r>
              <a:rPr lang="en-US" dirty="0" smtClean="0"/>
              <a:t>5</a:t>
            </a:r>
          </a:p>
          <a:p>
            <a:r>
              <a:rPr lang="en-US" dirty="0" smtClean="0"/>
              <a:t>“</a:t>
            </a:r>
            <a:r>
              <a:rPr lang="en-US" dirty="0"/>
              <a:t>A data conversion from 64-bit floating point value to 16-bit signed integer value to be stored in a variable representing horizontal bias caused a processor trap (operand error</a:t>
            </a:r>
            <a:r>
              <a:rPr lang="en-US" dirty="0" smtClean="0"/>
              <a:t>) </a:t>
            </a:r>
            <a:r>
              <a:rPr lang="en-US" dirty="0"/>
              <a:t>because the floating point value was too large to be represented by a 16-bit signed integer</a:t>
            </a:r>
            <a:r>
              <a:rPr lang="en-US" dirty="0" smtClean="0"/>
              <a:t>.”</a:t>
            </a:r>
            <a:endParaRPr lang="en-US" dirty="0"/>
          </a:p>
        </p:txBody>
      </p:sp>
      <p:sp>
        <p:nvSpPr>
          <p:cNvPr id="4" name="Slide Number Placeholder 3"/>
          <p:cNvSpPr>
            <a:spLocks noGrp="1"/>
          </p:cNvSpPr>
          <p:nvPr>
            <p:ph type="sldNum" sz="quarter" idx="12"/>
          </p:nvPr>
        </p:nvSpPr>
        <p:spPr/>
        <p:txBody>
          <a:bodyPr/>
          <a:lstStyle/>
          <a:p>
            <a:fld id="{C17B945E-F11D-164E-88FF-AD71A35A2FF8}" type="slidenum">
              <a:rPr lang="en-US" smtClean="0"/>
              <a:t>13</a:t>
            </a:fld>
            <a:endParaRPr lang="en-US"/>
          </a:p>
        </p:txBody>
      </p:sp>
      <p:sp>
        <p:nvSpPr>
          <p:cNvPr id="5" name="Date Placeholder 4"/>
          <p:cNvSpPr>
            <a:spLocks noGrp="1"/>
          </p:cNvSpPr>
          <p:nvPr>
            <p:ph type="dt" sz="half" idx="10"/>
          </p:nvPr>
        </p:nvSpPr>
        <p:spPr/>
        <p:txBody>
          <a:bodyPr/>
          <a:lstStyle/>
          <a:p>
            <a:fld id="{0E441806-5907-EB4C-B604-EEC2E7553A42}" type="datetime1">
              <a:rPr lang="en-US" smtClean="0"/>
              <a:t>9/25/16</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234621945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the Problem?</a:t>
            </a:r>
          </a:p>
        </p:txBody>
      </p:sp>
      <p:pic>
        <p:nvPicPr>
          <p:cNvPr id="4" name="Content Placeholder 3" descr="mars98orb.jpg"/>
          <p:cNvPicPr>
            <a:picLocks noGrp="1" noChangeAspect="1"/>
          </p:cNvPicPr>
          <p:nvPr>
            <p:ph idx="1"/>
          </p:nvPr>
        </p:nvPicPr>
        <p:blipFill>
          <a:blip r:embed="rId2">
            <a:extLst>
              <a:ext uri="{28A0092B-C50C-407E-A947-70E740481C1C}">
                <a14:useLocalDpi xmlns:a14="http://schemas.microsoft.com/office/drawing/2010/main" val="0"/>
              </a:ext>
            </a:extLst>
          </a:blip>
          <a:srcRect l="-32650" r="-32650"/>
          <a:stretch>
            <a:fillRect/>
          </a:stretch>
        </p:blipFill>
        <p:spPr/>
      </p:pic>
      <p:sp>
        <p:nvSpPr>
          <p:cNvPr id="3" name="Slide Number Placeholder 2"/>
          <p:cNvSpPr>
            <a:spLocks noGrp="1"/>
          </p:cNvSpPr>
          <p:nvPr>
            <p:ph type="sldNum" sz="quarter" idx="12"/>
          </p:nvPr>
        </p:nvSpPr>
        <p:spPr/>
        <p:txBody>
          <a:bodyPr/>
          <a:lstStyle/>
          <a:p>
            <a:fld id="{C17B945E-F11D-164E-88FF-AD71A35A2FF8}" type="slidenum">
              <a:rPr lang="en-US" smtClean="0"/>
              <a:t>14</a:t>
            </a:fld>
            <a:endParaRPr lang="en-US"/>
          </a:p>
        </p:txBody>
      </p:sp>
      <p:sp>
        <p:nvSpPr>
          <p:cNvPr id="5" name="Date Placeholder 4"/>
          <p:cNvSpPr>
            <a:spLocks noGrp="1"/>
          </p:cNvSpPr>
          <p:nvPr>
            <p:ph type="dt" sz="half" idx="10"/>
          </p:nvPr>
        </p:nvSpPr>
        <p:spPr/>
        <p:txBody>
          <a:bodyPr/>
          <a:lstStyle/>
          <a:p>
            <a:fld id="{BB67FC96-B8B6-D545-A6C4-66716D19D059}" type="datetime1">
              <a:rPr lang="en-US" smtClean="0"/>
              <a:t>9/25/16</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425545892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the Problem?</a:t>
            </a:r>
          </a:p>
        </p:txBody>
      </p:sp>
      <p:sp>
        <p:nvSpPr>
          <p:cNvPr id="3" name="Content Placeholder 2"/>
          <p:cNvSpPr>
            <a:spLocks noGrp="1"/>
          </p:cNvSpPr>
          <p:nvPr>
            <p:ph idx="1"/>
          </p:nvPr>
        </p:nvSpPr>
        <p:spPr/>
        <p:txBody>
          <a:bodyPr/>
          <a:lstStyle/>
          <a:p>
            <a:r>
              <a:rPr lang="en-US" dirty="0"/>
              <a:t> Mars Climate Orbiter</a:t>
            </a:r>
          </a:p>
          <a:p>
            <a:r>
              <a:rPr lang="en-US" dirty="0" smtClean="0"/>
              <a:t>“…due </a:t>
            </a:r>
            <a:r>
              <a:rPr lang="en-US" dirty="0"/>
              <a:t>to ground-based computer software which produced output in non-SI units of pound-seconds (</a:t>
            </a:r>
            <a:r>
              <a:rPr lang="en-US" dirty="0" err="1"/>
              <a:t>lbf×s</a:t>
            </a:r>
            <a:r>
              <a:rPr lang="en-US" dirty="0"/>
              <a:t>) instead of the metric units of newton-seconds (N×s) specified in the contract between NASA and Lockheed</a:t>
            </a:r>
            <a:r>
              <a:rPr lang="en-US" dirty="0" smtClean="0"/>
              <a:t>.”</a:t>
            </a:r>
            <a:endParaRPr lang="en-US" dirty="0"/>
          </a:p>
        </p:txBody>
      </p:sp>
      <p:sp>
        <p:nvSpPr>
          <p:cNvPr id="4" name="Slide Number Placeholder 3"/>
          <p:cNvSpPr>
            <a:spLocks noGrp="1"/>
          </p:cNvSpPr>
          <p:nvPr>
            <p:ph type="sldNum" sz="quarter" idx="12"/>
          </p:nvPr>
        </p:nvSpPr>
        <p:spPr/>
        <p:txBody>
          <a:bodyPr/>
          <a:lstStyle/>
          <a:p>
            <a:fld id="{C17B945E-F11D-164E-88FF-AD71A35A2FF8}" type="slidenum">
              <a:rPr lang="en-US" smtClean="0"/>
              <a:t>15</a:t>
            </a:fld>
            <a:endParaRPr lang="en-US"/>
          </a:p>
        </p:txBody>
      </p:sp>
      <p:sp>
        <p:nvSpPr>
          <p:cNvPr id="5" name="Date Placeholder 4"/>
          <p:cNvSpPr>
            <a:spLocks noGrp="1"/>
          </p:cNvSpPr>
          <p:nvPr>
            <p:ph type="dt" sz="half" idx="10"/>
          </p:nvPr>
        </p:nvSpPr>
        <p:spPr/>
        <p:txBody>
          <a:bodyPr/>
          <a:lstStyle/>
          <a:p>
            <a:fld id="{97937718-4776-D04A-99C1-290699668AD4}" type="datetime1">
              <a:rPr lang="en-US" smtClean="0"/>
              <a:t>9/25/16</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87918452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the Problem?</a:t>
            </a:r>
          </a:p>
        </p:txBody>
      </p:sp>
      <p:pic>
        <p:nvPicPr>
          <p:cNvPr id="6" name="Content Placeholder 5" descr="S7300.JPG"/>
          <p:cNvPicPr>
            <a:picLocks noGrp="1" noChangeAspect="1"/>
          </p:cNvPicPr>
          <p:nvPr>
            <p:ph idx="1"/>
          </p:nvPr>
        </p:nvPicPr>
        <p:blipFill>
          <a:blip r:embed="rId2">
            <a:extLst>
              <a:ext uri="{28A0092B-C50C-407E-A947-70E740481C1C}">
                <a14:useLocalDpi xmlns:a14="http://schemas.microsoft.com/office/drawing/2010/main" val="0"/>
              </a:ext>
            </a:extLst>
          </a:blip>
          <a:srcRect l="-6467" r="-6467"/>
          <a:stretch>
            <a:fillRect/>
          </a:stretch>
        </p:blipFill>
        <p:spPr/>
      </p:pic>
      <p:sp>
        <p:nvSpPr>
          <p:cNvPr id="3" name="Slide Number Placeholder 2"/>
          <p:cNvSpPr>
            <a:spLocks noGrp="1"/>
          </p:cNvSpPr>
          <p:nvPr>
            <p:ph type="sldNum" sz="quarter" idx="12"/>
          </p:nvPr>
        </p:nvSpPr>
        <p:spPr/>
        <p:txBody>
          <a:bodyPr/>
          <a:lstStyle/>
          <a:p>
            <a:fld id="{C17B945E-F11D-164E-88FF-AD71A35A2FF8}" type="slidenum">
              <a:rPr lang="en-US" smtClean="0"/>
              <a:t>16</a:t>
            </a:fld>
            <a:endParaRPr lang="en-US"/>
          </a:p>
        </p:txBody>
      </p:sp>
      <p:sp>
        <p:nvSpPr>
          <p:cNvPr id="4" name="Date Placeholder 3"/>
          <p:cNvSpPr>
            <a:spLocks noGrp="1"/>
          </p:cNvSpPr>
          <p:nvPr>
            <p:ph type="dt" sz="half" idx="10"/>
          </p:nvPr>
        </p:nvSpPr>
        <p:spPr/>
        <p:txBody>
          <a:bodyPr/>
          <a:lstStyle/>
          <a:p>
            <a:fld id="{04AAD697-8BEB-E545-B7FA-194E46FA4F72}" type="datetime1">
              <a:rPr lang="en-US" smtClean="0"/>
              <a:t>9/25/16</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182673791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the Problem?</a:t>
            </a:r>
          </a:p>
        </p:txBody>
      </p:sp>
      <p:sp>
        <p:nvSpPr>
          <p:cNvPr id="3" name="Content Placeholder 2"/>
          <p:cNvSpPr>
            <a:spLocks noGrp="1"/>
          </p:cNvSpPr>
          <p:nvPr>
            <p:ph idx="1"/>
          </p:nvPr>
        </p:nvSpPr>
        <p:spPr/>
        <p:txBody>
          <a:bodyPr/>
          <a:lstStyle/>
          <a:p>
            <a:r>
              <a:rPr lang="en-US" dirty="0"/>
              <a:t>“</a:t>
            </a:r>
            <a:r>
              <a:rPr lang="en-US" dirty="0" err="1"/>
              <a:t>Stuxnet</a:t>
            </a:r>
            <a:r>
              <a:rPr lang="en-US" dirty="0"/>
              <a:t> is a computer worm discovered in June 2010 that is </a:t>
            </a:r>
            <a:r>
              <a:rPr lang="en-US" dirty="0" smtClean="0"/>
              <a:t>believed </a:t>
            </a:r>
            <a:r>
              <a:rPr lang="en-US" dirty="0"/>
              <a:t>to have been created by United States and Israeli agencies to attack Iran's nuclear facilities</a:t>
            </a:r>
            <a:r>
              <a:rPr lang="en-US" dirty="0" smtClean="0"/>
              <a:t>. </a:t>
            </a:r>
            <a:r>
              <a:rPr lang="en-US" dirty="0" err="1"/>
              <a:t>Stuxnet</a:t>
            </a:r>
            <a:r>
              <a:rPr lang="en-US" dirty="0"/>
              <a:t> initially spreads via Microsoft Windows, and targets Siemens industrial control systems</a:t>
            </a:r>
            <a:r>
              <a:rPr lang="en-US" dirty="0" smtClean="0"/>
              <a:t>.”</a:t>
            </a:r>
            <a:endParaRPr lang="en-US" dirty="0"/>
          </a:p>
        </p:txBody>
      </p:sp>
      <p:sp>
        <p:nvSpPr>
          <p:cNvPr id="4" name="Slide Number Placeholder 3"/>
          <p:cNvSpPr>
            <a:spLocks noGrp="1"/>
          </p:cNvSpPr>
          <p:nvPr>
            <p:ph type="sldNum" sz="quarter" idx="12"/>
          </p:nvPr>
        </p:nvSpPr>
        <p:spPr/>
        <p:txBody>
          <a:bodyPr/>
          <a:lstStyle/>
          <a:p>
            <a:fld id="{C17B945E-F11D-164E-88FF-AD71A35A2FF8}" type="slidenum">
              <a:rPr lang="en-US" smtClean="0"/>
              <a:t>17</a:t>
            </a:fld>
            <a:endParaRPr lang="en-US"/>
          </a:p>
        </p:txBody>
      </p:sp>
      <p:sp>
        <p:nvSpPr>
          <p:cNvPr id="5" name="Date Placeholder 4"/>
          <p:cNvSpPr>
            <a:spLocks noGrp="1"/>
          </p:cNvSpPr>
          <p:nvPr>
            <p:ph type="dt" sz="half" idx="10"/>
          </p:nvPr>
        </p:nvSpPr>
        <p:spPr/>
        <p:txBody>
          <a:bodyPr/>
          <a:lstStyle/>
          <a:p>
            <a:fld id="{2198DB1F-B6D6-BD40-A8E6-398D9A2AF3B2}" type="datetime1">
              <a:rPr lang="en-US" smtClean="0"/>
              <a:t>9/25/16</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133329027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the Problem?</a:t>
            </a:r>
          </a:p>
        </p:txBody>
      </p:sp>
      <p:pic>
        <p:nvPicPr>
          <p:cNvPr id="4" name="Content Placeholder 3"/>
          <p:cNvPicPr>
            <a:picLocks noGrp="1" noChangeAspect="1"/>
          </p:cNvPicPr>
          <p:nvPr>
            <p:ph idx="1"/>
          </p:nvPr>
        </p:nvPicPr>
        <p:blipFill>
          <a:blip r:embed="rId2"/>
          <a:srcRect l="-40915" r="-40915"/>
          <a:stretch>
            <a:fillRect/>
          </a:stretch>
        </p:blipFill>
        <p:spPr/>
      </p:pic>
      <p:sp>
        <p:nvSpPr>
          <p:cNvPr id="5" name="Slide Number Placeholder 4"/>
          <p:cNvSpPr>
            <a:spLocks noGrp="1"/>
          </p:cNvSpPr>
          <p:nvPr>
            <p:ph type="sldNum" sz="quarter" idx="12"/>
          </p:nvPr>
        </p:nvSpPr>
        <p:spPr/>
        <p:txBody>
          <a:bodyPr/>
          <a:lstStyle/>
          <a:p>
            <a:fld id="{C17B945E-F11D-164E-88FF-AD71A35A2FF8}" type="slidenum">
              <a:rPr lang="en-US" smtClean="0"/>
              <a:t>18</a:t>
            </a:fld>
            <a:endParaRPr lang="en-US"/>
          </a:p>
        </p:txBody>
      </p:sp>
      <p:sp>
        <p:nvSpPr>
          <p:cNvPr id="6" name="Date Placeholder 5"/>
          <p:cNvSpPr>
            <a:spLocks noGrp="1"/>
          </p:cNvSpPr>
          <p:nvPr>
            <p:ph type="dt" sz="half" idx="10"/>
          </p:nvPr>
        </p:nvSpPr>
        <p:spPr/>
        <p:txBody>
          <a:bodyPr/>
          <a:lstStyle/>
          <a:p>
            <a:fld id="{9A7B9AE0-4979-E64C-B7A8-CE33F4AF764A}" type="datetime1">
              <a:rPr lang="en-US" smtClean="0"/>
              <a:t>9/25/16</a:t>
            </a:fld>
            <a:endParaRPr lang="en-US"/>
          </a:p>
        </p:txBody>
      </p:sp>
      <p:sp>
        <p:nvSpPr>
          <p:cNvPr id="7" name="Footer Placeholder 6"/>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324061545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the Problem?</a:t>
            </a:r>
          </a:p>
        </p:txBody>
      </p:sp>
      <p:sp>
        <p:nvSpPr>
          <p:cNvPr id="3" name="Content Placeholder 2"/>
          <p:cNvSpPr>
            <a:spLocks noGrp="1"/>
          </p:cNvSpPr>
          <p:nvPr>
            <p:ph idx="1"/>
          </p:nvPr>
        </p:nvSpPr>
        <p:spPr/>
        <p:txBody>
          <a:bodyPr/>
          <a:lstStyle/>
          <a:p>
            <a:r>
              <a:rPr lang="en-US" dirty="0"/>
              <a:t>According to the FAA, there's a software bug in the 787 Dreamliner that can cause its electrical system to fail and, as a result, lead to "loss of control" of the </a:t>
            </a:r>
            <a:r>
              <a:rPr lang="en-US" dirty="0" smtClean="0"/>
              <a:t>plane</a:t>
            </a:r>
          </a:p>
          <a:p>
            <a:r>
              <a:rPr lang="en-US" dirty="0"/>
              <a:t>248 days </a:t>
            </a:r>
            <a:r>
              <a:rPr lang="en-US" dirty="0" smtClean="0"/>
              <a:t>= 2</a:t>
            </a:r>
            <a:r>
              <a:rPr lang="en-US" baseline="30000" dirty="0" smtClean="0"/>
              <a:t>31</a:t>
            </a:r>
            <a:r>
              <a:rPr lang="en-US" dirty="0" smtClean="0"/>
              <a:t> </a:t>
            </a:r>
            <a:r>
              <a:rPr lang="en-US" dirty="0"/>
              <a:t>100ths of a </a:t>
            </a:r>
            <a:r>
              <a:rPr lang="en-US" dirty="0" smtClean="0"/>
              <a:t>second</a:t>
            </a:r>
          </a:p>
          <a:p>
            <a:pPr lvl="1"/>
            <a:r>
              <a:rPr lang="en-US" dirty="0" smtClean="0"/>
              <a:t>Even </a:t>
            </a:r>
            <a:r>
              <a:rPr lang="en-US" dirty="0"/>
              <a:t>in 2015, our airplanes have integer overflow bugs</a:t>
            </a:r>
          </a:p>
        </p:txBody>
      </p:sp>
      <p:sp>
        <p:nvSpPr>
          <p:cNvPr id="5" name="Slide Number Placeholder 4"/>
          <p:cNvSpPr>
            <a:spLocks noGrp="1"/>
          </p:cNvSpPr>
          <p:nvPr>
            <p:ph type="sldNum" sz="quarter" idx="12"/>
          </p:nvPr>
        </p:nvSpPr>
        <p:spPr/>
        <p:txBody>
          <a:bodyPr/>
          <a:lstStyle/>
          <a:p>
            <a:fld id="{C17B945E-F11D-164E-88FF-AD71A35A2FF8}" type="slidenum">
              <a:rPr lang="en-US" smtClean="0"/>
              <a:t>19</a:t>
            </a:fld>
            <a:endParaRPr lang="en-US"/>
          </a:p>
        </p:txBody>
      </p:sp>
      <p:sp>
        <p:nvSpPr>
          <p:cNvPr id="6" name="Date Placeholder 5"/>
          <p:cNvSpPr>
            <a:spLocks noGrp="1"/>
          </p:cNvSpPr>
          <p:nvPr>
            <p:ph type="dt" sz="half" idx="10"/>
          </p:nvPr>
        </p:nvSpPr>
        <p:spPr/>
        <p:txBody>
          <a:bodyPr/>
          <a:lstStyle/>
          <a:p>
            <a:fld id="{A3ECE4C5-002D-E24A-8AEF-056A5383A305}" type="datetime1">
              <a:rPr lang="en-US" smtClean="0"/>
              <a:t>9/25/16</a:t>
            </a:fld>
            <a:endParaRPr lang="en-US"/>
          </a:p>
        </p:txBody>
      </p:sp>
      <p:sp>
        <p:nvSpPr>
          <p:cNvPr id="7" name="Footer Placeholder 6"/>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210127825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a:t>
            </a:r>
            <a:endParaRPr lang="en-US" dirty="0"/>
          </a:p>
        </p:txBody>
      </p:sp>
      <p:pic>
        <p:nvPicPr>
          <p:cNvPr id="4" name="Content Placeholder 3" descr="747-400C_04.jpg"/>
          <p:cNvPicPr>
            <a:picLocks noGrp="1" noChangeAspect="1"/>
          </p:cNvPicPr>
          <p:nvPr>
            <p:ph idx="1"/>
          </p:nvPr>
        </p:nvPicPr>
        <p:blipFill>
          <a:blip r:embed="rId2">
            <a:extLst>
              <a:ext uri="{28A0092B-C50C-407E-A947-70E740481C1C}">
                <a14:useLocalDpi xmlns:a14="http://schemas.microsoft.com/office/drawing/2010/main" val="0"/>
              </a:ext>
            </a:extLst>
          </a:blip>
          <a:srcRect t="-4334" b="-4334"/>
          <a:stretch>
            <a:fillRect/>
          </a:stretch>
        </p:blipFill>
        <p:spPr/>
      </p:pic>
      <p:sp>
        <p:nvSpPr>
          <p:cNvPr id="3" name="Slide Number Placeholder 2"/>
          <p:cNvSpPr>
            <a:spLocks noGrp="1"/>
          </p:cNvSpPr>
          <p:nvPr>
            <p:ph type="sldNum" sz="quarter" idx="12"/>
          </p:nvPr>
        </p:nvSpPr>
        <p:spPr/>
        <p:txBody>
          <a:bodyPr/>
          <a:lstStyle/>
          <a:p>
            <a:fld id="{C17B945E-F11D-164E-88FF-AD71A35A2FF8}" type="slidenum">
              <a:rPr lang="en-US" smtClean="0"/>
              <a:t>2</a:t>
            </a:fld>
            <a:endParaRPr lang="en-US"/>
          </a:p>
        </p:txBody>
      </p:sp>
      <p:sp>
        <p:nvSpPr>
          <p:cNvPr id="5" name="Date Placeholder 4"/>
          <p:cNvSpPr>
            <a:spLocks noGrp="1"/>
          </p:cNvSpPr>
          <p:nvPr>
            <p:ph type="dt" sz="half" idx="10"/>
          </p:nvPr>
        </p:nvSpPr>
        <p:spPr/>
        <p:txBody>
          <a:bodyPr/>
          <a:lstStyle/>
          <a:p>
            <a:fld id="{6929D8CF-5F68-0F40-9784-79AEDEB3FE1C}" type="datetime1">
              <a:rPr lang="en-US" smtClean="0"/>
              <a:t>9/25/16</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113071550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a:t>
            </a:r>
            <a:endParaRPr lang="en-US" dirty="0"/>
          </a:p>
        </p:txBody>
      </p:sp>
      <p:sp>
        <p:nvSpPr>
          <p:cNvPr id="3" name="Content Placeholder 2"/>
          <p:cNvSpPr>
            <a:spLocks noGrp="1"/>
          </p:cNvSpPr>
          <p:nvPr>
            <p:ph idx="1"/>
          </p:nvPr>
        </p:nvSpPr>
        <p:spPr/>
        <p:txBody>
          <a:bodyPr/>
          <a:lstStyle/>
          <a:p>
            <a:r>
              <a:rPr lang="en-US" dirty="0" smtClean="0"/>
              <a:t>Describe the problem to be solved</a:t>
            </a:r>
          </a:p>
          <a:p>
            <a:r>
              <a:rPr lang="en-US" dirty="0" smtClean="0"/>
              <a:t>Example</a:t>
            </a:r>
          </a:p>
          <a:p>
            <a:pPr lvl="1"/>
            <a:r>
              <a:rPr lang="en-US" dirty="0" smtClean="0"/>
              <a:t>Large fields have different soils in different parts</a:t>
            </a:r>
          </a:p>
          <a:p>
            <a:pPr lvl="1"/>
            <a:r>
              <a:rPr lang="en-US" dirty="0" smtClean="0"/>
              <a:t>Farmers take samples to find what each part needs</a:t>
            </a:r>
          </a:p>
          <a:p>
            <a:pPr lvl="1"/>
            <a:r>
              <a:rPr lang="en-US" dirty="0" smtClean="0"/>
              <a:t>Want to change delivery of fertilizers from part to part</a:t>
            </a:r>
          </a:p>
          <a:p>
            <a:pPr lvl="1"/>
            <a:r>
              <a:rPr lang="en-US" dirty="0" smtClean="0"/>
              <a:t>Too complicated for farmer</a:t>
            </a:r>
            <a:endParaRPr lang="en-US" dirty="0"/>
          </a:p>
        </p:txBody>
      </p:sp>
      <p:sp>
        <p:nvSpPr>
          <p:cNvPr id="4" name="Date Placeholder 3"/>
          <p:cNvSpPr>
            <a:spLocks noGrp="1"/>
          </p:cNvSpPr>
          <p:nvPr>
            <p:ph type="dt" sz="half" idx="10"/>
          </p:nvPr>
        </p:nvSpPr>
        <p:spPr/>
        <p:txBody>
          <a:bodyPr/>
          <a:lstStyle/>
          <a:p>
            <a:fld id="{F580395B-4577-C54A-B36F-0495DFAF76D4}" type="datetime1">
              <a:rPr lang="en-US" smtClean="0"/>
              <a:t>9/25/16</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41B4C9D8-61F2-104D-A787-545F90EAB0FE}" type="slidenum">
              <a:rPr lang="en-US" smtClean="0"/>
              <a:t>20</a:t>
            </a:fld>
            <a:endParaRPr lang="en-US"/>
          </a:p>
        </p:txBody>
      </p:sp>
    </p:spTree>
    <p:extLst>
      <p:ext uri="{BB962C8B-B14F-4D97-AF65-F5344CB8AC3E}">
        <p14:creationId xmlns:p14="http://schemas.microsoft.com/office/powerpoint/2010/main" val="429433370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a:t>
            </a:r>
            <a:endParaRPr lang="en-US" dirty="0"/>
          </a:p>
        </p:txBody>
      </p:sp>
      <p:sp>
        <p:nvSpPr>
          <p:cNvPr id="3" name="Content Placeholder 2"/>
          <p:cNvSpPr>
            <a:spLocks noGrp="1"/>
          </p:cNvSpPr>
          <p:nvPr>
            <p:ph idx="1"/>
          </p:nvPr>
        </p:nvSpPr>
        <p:spPr/>
        <p:txBody>
          <a:bodyPr/>
          <a:lstStyle/>
          <a:p>
            <a:r>
              <a:rPr lang="en-US" dirty="0" smtClean="0"/>
              <a:t>Solution</a:t>
            </a:r>
          </a:p>
          <a:p>
            <a:pPr lvl="1"/>
            <a:r>
              <a:rPr lang="en-US" dirty="0" smtClean="0"/>
              <a:t>Use GPS and computer-control application</a:t>
            </a:r>
          </a:p>
          <a:p>
            <a:pPr lvl="1"/>
            <a:r>
              <a:rPr lang="en-US" dirty="0" smtClean="0"/>
              <a:t>Saves fertilizer</a:t>
            </a:r>
          </a:p>
          <a:p>
            <a:pPr lvl="1"/>
            <a:r>
              <a:rPr lang="en-US" dirty="0" smtClean="0"/>
              <a:t>Doesn’t burn crops</a:t>
            </a:r>
          </a:p>
          <a:p>
            <a:pPr lvl="1"/>
            <a:r>
              <a:rPr lang="en-US" dirty="0" smtClean="0"/>
              <a:t>Doesn’t add to ground water pollution</a:t>
            </a:r>
          </a:p>
          <a:p>
            <a:r>
              <a:rPr lang="en-US" dirty="0" smtClean="0"/>
              <a:t>Requires both hardware and software</a:t>
            </a:r>
            <a:endParaRPr lang="en-US" dirty="0"/>
          </a:p>
        </p:txBody>
      </p:sp>
      <p:sp>
        <p:nvSpPr>
          <p:cNvPr id="4" name="Date Placeholder 3"/>
          <p:cNvSpPr>
            <a:spLocks noGrp="1"/>
          </p:cNvSpPr>
          <p:nvPr>
            <p:ph type="dt" sz="half" idx="10"/>
          </p:nvPr>
        </p:nvSpPr>
        <p:spPr/>
        <p:txBody>
          <a:bodyPr/>
          <a:lstStyle/>
          <a:p>
            <a:fld id="{74846060-5281-AF42-97B0-7223FF70B414}" type="datetime1">
              <a:rPr lang="en-US" smtClean="0"/>
              <a:t>9/25/16</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41B4C9D8-61F2-104D-A787-545F90EAB0FE}" type="slidenum">
              <a:rPr lang="en-US" smtClean="0"/>
              <a:t>21</a:t>
            </a:fld>
            <a:endParaRPr lang="en-US"/>
          </a:p>
        </p:txBody>
      </p:sp>
    </p:spTree>
    <p:extLst>
      <p:ext uri="{BB962C8B-B14F-4D97-AF65-F5344CB8AC3E}">
        <p14:creationId xmlns:p14="http://schemas.microsoft.com/office/powerpoint/2010/main" val="183806739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a:t>
            </a:r>
            <a:endParaRPr lang="en-US" dirty="0"/>
          </a:p>
        </p:txBody>
      </p:sp>
      <p:pic>
        <p:nvPicPr>
          <p:cNvPr id="4" name="Content Placeholder 3" descr="Screen Shot 2015-09-15 at 3.33.28 PM.png"/>
          <p:cNvPicPr>
            <a:picLocks noGrp="1" noChangeAspect="1"/>
          </p:cNvPicPr>
          <p:nvPr>
            <p:ph idx="1"/>
          </p:nvPr>
        </p:nvPicPr>
        <p:blipFill>
          <a:blip r:embed="rId2">
            <a:extLst>
              <a:ext uri="{28A0092B-C50C-407E-A947-70E740481C1C}">
                <a14:useLocalDpi xmlns:a14="http://schemas.microsoft.com/office/drawing/2010/main" val="0"/>
              </a:ext>
            </a:extLst>
          </a:blip>
          <a:srcRect l="-9983" r="-9983"/>
          <a:stretch>
            <a:fillRect/>
          </a:stretch>
        </p:blipFill>
        <p:spPr/>
      </p:pic>
      <p:sp>
        <p:nvSpPr>
          <p:cNvPr id="5" name="Date Placeholder 4"/>
          <p:cNvSpPr>
            <a:spLocks noGrp="1"/>
          </p:cNvSpPr>
          <p:nvPr>
            <p:ph type="dt" sz="half" idx="10"/>
          </p:nvPr>
        </p:nvSpPr>
        <p:spPr/>
        <p:txBody>
          <a:bodyPr/>
          <a:lstStyle/>
          <a:p>
            <a:fld id="{99A094F9-9EB2-574B-89CF-004CA72CFED2}" type="datetime1">
              <a:rPr lang="en-US" smtClean="0"/>
              <a:t>9/25/16</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
        <p:nvSpPr>
          <p:cNvPr id="7" name="Slide Number Placeholder 6"/>
          <p:cNvSpPr>
            <a:spLocks noGrp="1"/>
          </p:cNvSpPr>
          <p:nvPr>
            <p:ph type="sldNum" sz="quarter" idx="12"/>
          </p:nvPr>
        </p:nvSpPr>
        <p:spPr/>
        <p:txBody>
          <a:bodyPr/>
          <a:lstStyle/>
          <a:p>
            <a:fld id="{41B4C9D8-61F2-104D-A787-545F90EAB0FE}" type="slidenum">
              <a:rPr lang="en-US" smtClean="0"/>
              <a:t>22</a:t>
            </a:fld>
            <a:endParaRPr lang="en-US"/>
          </a:p>
        </p:txBody>
      </p:sp>
    </p:spTree>
    <p:extLst>
      <p:ext uri="{BB962C8B-B14F-4D97-AF65-F5344CB8AC3E}">
        <p14:creationId xmlns:p14="http://schemas.microsoft.com/office/powerpoint/2010/main" val="275997102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Historical</a:t>
            </a:r>
            <a:endParaRPr lang="en-US" dirty="0"/>
          </a:p>
        </p:txBody>
      </p:sp>
      <p:sp>
        <p:nvSpPr>
          <p:cNvPr id="3" name="Content Placeholder 2"/>
          <p:cNvSpPr>
            <a:spLocks noGrp="1"/>
          </p:cNvSpPr>
          <p:nvPr>
            <p:ph idx="1"/>
          </p:nvPr>
        </p:nvSpPr>
        <p:spPr/>
        <p:txBody>
          <a:bodyPr/>
          <a:lstStyle/>
          <a:p>
            <a:r>
              <a:rPr lang="en-US" dirty="0" smtClean="0"/>
              <a:t>Requirement gathering</a:t>
            </a:r>
          </a:p>
          <a:p>
            <a:r>
              <a:rPr lang="en-US" dirty="0" smtClean="0"/>
              <a:t>Specifications</a:t>
            </a:r>
          </a:p>
          <a:p>
            <a:r>
              <a:rPr lang="en-US" dirty="0" smtClean="0"/>
              <a:t>Design</a:t>
            </a:r>
          </a:p>
          <a:p>
            <a:r>
              <a:rPr lang="en-US" dirty="0" smtClean="0"/>
              <a:t>Coding</a:t>
            </a:r>
          </a:p>
          <a:p>
            <a:r>
              <a:rPr lang="en-US" dirty="0" smtClean="0"/>
              <a:t>Test </a:t>
            </a:r>
          </a:p>
          <a:p>
            <a:r>
              <a:rPr lang="en-US" dirty="0" smtClean="0"/>
              <a:t>Release</a:t>
            </a:r>
          </a:p>
          <a:p>
            <a:r>
              <a:rPr lang="en-US" dirty="0" smtClean="0"/>
              <a:t>Maintenance</a:t>
            </a:r>
          </a:p>
        </p:txBody>
      </p:sp>
      <p:sp>
        <p:nvSpPr>
          <p:cNvPr id="4" name="Date Placeholder 3"/>
          <p:cNvSpPr>
            <a:spLocks noGrp="1"/>
          </p:cNvSpPr>
          <p:nvPr>
            <p:ph type="dt" sz="half" idx="10"/>
          </p:nvPr>
        </p:nvSpPr>
        <p:spPr/>
        <p:txBody>
          <a:bodyPr/>
          <a:lstStyle/>
          <a:p>
            <a:fld id="{5AA9E321-DB0D-7A48-A487-6DF630F44859}" type="datetime1">
              <a:rPr lang="en-US" smtClean="0"/>
              <a:t>9/25/16</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41B4C9D8-61F2-104D-A787-545F90EAB0FE}" type="slidenum">
              <a:rPr lang="en-US" smtClean="0"/>
              <a:t>23</a:t>
            </a:fld>
            <a:endParaRPr lang="en-US"/>
          </a:p>
        </p:txBody>
      </p:sp>
    </p:spTree>
    <p:extLst>
      <p:ext uri="{BB962C8B-B14F-4D97-AF65-F5344CB8AC3E}">
        <p14:creationId xmlns:p14="http://schemas.microsoft.com/office/powerpoint/2010/main" val="290978082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Specifications</a:t>
            </a:r>
            <a:endParaRPr lang="en-US" dirty="0"/>
          </a:p>
        </p:txBody>
      </p:sp>
      <p:sp>
        <p:nvSpPr>
          <p:cNvPr id="3" name="Content Placeholder 2"/>
          <p:cNvSpPr>
            <a:spLocks noGrp="1"/>
          </p:cNvSpPr>
          <p:nvPr>
            <p:ph idx="1"/>
          </p:nvPr>
        </p:nvSpPr>
        <p:spPr/>
        <p:txBody>
          <a:bodyPr/>
          <a:lstStyle/>
          <a:p>
            <a:r>
              <a:rPr lang="en-US" dirty="0" smtClean="0"/>
              <a:t>Careful statement of what problem(s) need to be solved</a:t>
            </a:r>
          </a:p>
          <a:p>
            <a:r>
              <a:rPr lang="en-US" dirty="0" smtClean="0"/>
              <a:t>Difficult</a:t>
            </a:r>
          </a:p>
          <a:p>
            <a:pPr lvl="1"/>
            <a:r>
              <a:rPr lang="en-US" dirty="0" smtClean="0"/>
              <a:t>Specifications can be vague, conflicting</a:t>
            </a:r>
          </a:p>
          <a:p>
            <a:pPr lvl="1"/>
            <a:r>
              <a:rPr lang="en-US" dirty="0" smtClean="0"/>
              <a:t>Current users might not know what is possible</a:t>
            </a:r>
          </a:p>
          <a:p>
            <a:pPr lvl="1"/>
            <a:r>
              <a:rPr lang="en-US" dirty="0" smtClean="0"/>
              <a:t>Might like current solution</a:t>
            </a:r>
          </a:p>
          <a:p>
            <a:pPr lvl="1"/>
            <a:r>
              <a:rPr lang="en-US" dirty="0" smtClean="0"/>
              <a:t>If something is truly new, how do we specify?</a:t>
            </a:r>
            <a:endParaRPr lang="en-US" dirty="0"/>
          </a:p>
        </p:txBody>
      </p:sp>
      <p:sp>
        <p:nvSpPr>
          <p:cNvPr id="4" name="Date Placeholder 3"/>
          <p:cNvSpPr>
            <a:spLocks noGrp="1"/>
          </p:cNvSpPr>
          <p:nvPr>
            <p:ph type="dt" sz="half" idx="10"/>
          </p:nvPr>
        </p:nvSpPr>
        <p:spPr/>
        <p:txBody>
          <a:bodyPr/>
          <a:lstStyle/>
          <a:p>
            <a:fld id="{D1B5FAD3-872C-F947-BC55-E0D7B216DA58}" type="datetime1">
              <a:rPr lang="en-US" smtClean="0"/>
              <a:t>9/25/16</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41B4C9D8-61F2-104D-A787-545F90EAB0FE}" type="slidenum">
              <a:rPr lang="en-US" smtClean="0"/>
              <a:t>24</a:t>
            </a:fld>
            <a:endParaRPr lang="en-US"/>
          </a:p>
        </p:txBody>
      </p:sp>
    </p:spTree>
    <p:extLst>
      <p:ext uri="{BB962C8B-B14F-4D97-AF65-F5344CB8AC3E}">
        <p14:creationId xmlns:p14="http://schemas.microsoft.com/office/powerpoint/2010/main" val="279621661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Specifications</a:t>
            </a:r>
            <a:endParaRPr lang="en-US" dirty="0"/>
          </a:p>
        </p:txBody>
      </p:sp>
      <p:sp>
        <p:nvSpPr>
          <p:cNvPr id="3" name="Content Placeholder 2"/>
          <p:cNvSpPr>
            <a:spLocks noGrp="1"/>
          </p:cNvSpPr>
          <p:nvPr>
            <p:ph idx="1"/>
          </p:nvPr>
        </p:nvSpPr>
        <p:spPr/>
        <p:txBody>
          <a:bodyPr/>
          <a:lstStyle/>
          <a:p>
            <a:r>
              <a:rPr lang="en-US" dirty="0" smtClean="0"/>
              <a:t>Can take a lot of work</a:t>
            </a:r>
          </a:p>
          <a:p>
            <a:r>
              <a:rPr lang="en-US" dirty="0" smtClean="0"/>
              <a:t>Traffic lights</a:t>
            </a:r>
          </a:p>
          <a:p>
            <a:pPr lvl="1"/>
            <a:r>
              <a:rPr lang="en-US" dirty="0" smtClean="0"/>
              <a:t>Seems simple: Green/Yellow/Red</a:t>
            </a:r>
          </a:p>
          <a:p>
            <a:pPr lvl="1"/>
            <a:r>
              <a:rPr lang="en-US" dirty="0" smtClean="0"/>
              <a:t>But for a large city, must be coordinated to keep traffic flowing</a:t>
            </a:r>
          </a:p>
          <a:p>
            <a:pPr lvl="1"/>
            <a:r>
              <a:rPr lang="en-US" dirty="0" smtClean="0"/>
              <a:t>What do we optimize? Throughput? Wait time? Public transportation?</a:t>
            </a:r>
          </a:p>
          <a:p>
            <a:pPr lvl="1"/>
            <a:r>
              <a:rPr lang="en-US" dirty="0" smtClean="0"/>
              <a:t>Emergency vehicle traffic</a:t>
            </a:r>
          </a:p>
        </p:txBody>
      </p:sp>
      <p:sp>
        <p:nvSpPr>
          <p:cNvPr id="4" name="Date Placeholder 3"/>
          <p:cNvSpPr>
            <a:spLocks noGrp="1"/>
          </p:cNvSpPr>
          <p:nvPr>
            <p:ph type="dt" sz="half" idx="10"/>
          </p:nvPr>
        </p:nvSpPr>
        <p:spPr/>
        <p:txBody>
          <a:bodyPr/>
          <a:lstStyle/>
          <a:p>
            <a:fld id="{A90993C7-3FEC-0D4C-9351-15FADBFBB703}" type="datetime1">
              <a:rPr lang="en-US" smtClean="0"/>
              <a:t>9/25/16</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41B4C9D8-61F2-104D-A787-545F90EAB0FE}" type="slidenum">
              <a:rPr lang="en-US" smtClean="0"/>
              <a:t>25</a:t>
            </a:fld>
            <a:endParaRPr lang="en-US"/>
          </a:p>
        </p:txBody>
      </p:sp>
    </p:spTree>
    <p:extLst>
      <p:ext uri="{BB962C8B-B14F-4D97-AF65-F5344CB8AC3E}">
        <p14:creationId xmlns:p14="http://schemas.microsoft.com/office/powerpoint/2010/main" val="363678497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Specifications</a:t>
            </a:r>
            <a:endParaRPr lang="en-US" dirty="0"/>
          </a:p>
        </p:txBody>
      </p:sp>
      <p:sp>
        <p:nvSpPr>
          <p:cNvPr id="3" name="Content Placeholder 2"/>
          <p:cNvSpPr>
            <a:spLocks noGrp="1"/>
          </p:cNvSpPr>
          <p:nvPr>
            <p:ph idx="1"/>
          </p:nvPr>
        </p:nvSpPr>
        <p:spPr/>
        <p:txBody>
          <a:bodyPr/>
          <a:lstStyle/>
          <a:p>
            <a:r>
              <a:rPr lang="en-US" dirty="0" smtClean="0"/>
              <a:t>These </a:t>
            </a:r>
            <a:r>
              <a:rPr lang="en-US" dirty="0" smtClean="0"/>
              <a:t>are how we measure success</a:t>
            </a:r>
          </a:p>
          <a:p>
            <a:pPr lvl="1"/>
            <a:r>
              <a:rPr lang="en-US" dirty="0" smtClean="0"/>
              <a:t>Test to assure specifications met</a:t>
            </a:r>
          </a:p>
          <a:p>
            <a:pPr lvl="1"/>
            <a:r>
              <a:rPr lang="en-US" dirty="0" smtClean="0"/>
              <a:t>Direct bearing on customer satisfaction</a:t>
            </a:r>
            <a:endParaRPr lang="en-US" dirty="0"/>
          </a:p>
        </p:txBody>
      </p:sp>
      <p:sp>
        <p:nvSpPr>
          <p:cNvPr id="4" name="Date Placeholder 3"/>
          <p:cNvSpPr>
            <a:spLocks noGrp="1"/>
          </p:cNvSpPr>
          <p:nvPr>
            <p:ph type="dt" sz="half" idx="10"/>
          </p:nvPr>
        </p:nvSpPr>
        <p:spPr/>
        <p:txBody>
          <a:bodyPr/>
          <a:lstStyle/>
          <a:p>
            <a:fld id="{850F5D7B-FF05-7140-81A9-3F1111B7EDD7}" type="datetime1">
              <a:rPr lang="en-US" smtClean="0"/>
              <a:t>9/25/16</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41B4C9D8-61F2-104D-A787-545F90EAB0FE}" type="slidenum">
              <a:rPr lang="en-US" smtClean="0"/>
              <a:t>26</a:t>
            </a:fld>
            <a:endParaRPr lang="en-US"/>
          </a:p>
        </p:txBody>
      </p:sp>
    </p:spTree>
    <p:extLst>
      <p:ext uri="{BB962C8B-B14F-4D97-AF65-F5344CB8AC3E}">
        <p14:creationId xmlns:p14="http://schemas.microsoft.com/office/powerpoint/2010/main" val="248022319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and Design</a:t>
            </a:r>
            <a:endParaRPr lang="en-US" dirty="0"/>
          </a:p>
        </p:txBody>
      </p:sp>
      <p:sp>
        <p:nvSpPr>
          <p:cNvPr id="3" name="Content Placeholder 2"/>
          <p:cNvSpPr>
            <a:spLocks noGrp="1"/>
          </p:cNvSpPr>
          <p:nvPr>
            <p:ph idx="1"/>
          </p:nvPr>
        </p:nvSpPr>
        <p:spPr/>
        <p:txBody>
          <a:bodyPr/>
          <a:lstStyle/>
          <a:p>
            <a:r>
              <a:rPr lang="en-US" dirty="0" smtClean="0"/>
              <a:t>What algorithms do we use?</a:t>
            </a:r>
          </a:p>
          <a:p>
            <a:r>
              <a:rPr lang="en-US" dirty="0" smtClean="0"/>
              <a:t>How are </a:t>
            </a:r>
            <a:r>
              <a:rPr lang="en-US" dirty="0" smtClean="0"/>
              <a:t>they </a:t>
            </a:r>
            <a:r>
              <a:rPr lang="en-US" dirty="0" smtClean="0"/>
              <a:t>combined?</a:t>
            </a:r>
          </a:p>
          <a:p>
            <a:r>
              <a:rPr lang="en-US" dirty="0" smtClean="0"/>
              <a:t>How do the communicate?</a:t>
            </a:r>
          </a:p>
          <a:p>
            <a:r>
              <a:rPr lang="en-US" dirty="0" smtClean="0"/>
              <a:t>What are the data needed?</a:t>
            </a:r>
          </a:p>
          <a:p>
            <a:r>
              <a:rPr lang="en-US" dirty="0" smtClean="0"/>
              <a:t>What is their format?</a:t>
            </a:r>
          </a:p>
          <a:p>
            <a:pPr lvl="1"/>
            <a:r>
              <a:rPr lang="en-US" dirty="0" smtClean="0"/>
              <a:t>Input and output</a:t>
            </a:r>
          </a:p>
          <a:p>
            <a:r>
              <a:rPr lang="en-US" dirty="0" smtClean="0"/>
              <a:t>Baking pie: recipe and materials</a:t>
            </a:r>
            <a:endParaRPr lang="en-US" dirty="0"/>
          </a:p>
        </p:txBody>
      </p:sp>
      <p:sp>
        <p:nvSpPr>
          <p:cNvPr id="4" name="Date Placeholder 3"/>
          <p:cNvSpPr>
            <a:spLocks noGrp="1"/>
          </p:cNvSpPr>
          <p:nvPr>
            <p:ph type="dt" sz="half" idx="10"/>
          </p:nvPr>
        </p:nvSpPr>
        <p:spPr/>
        <p:txBody>
          <a:bodyPr/>
          <a:lstStyle/>
          <a:p>
            <a:fld id="{EFD6494E-0E81-524A-B01C-4B32F00D1D5D}" type="datetime1">
              <a:rPr lang="en-US" smtClean="0"/>
              <a:t>9/25/16</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41B4C9D8-61F2-104D-A787-545F90EAB0FE}" type="slidenum">
              <a:rPr lang="en-US" smtClean="0"/>
              <a:t>27</a:t>
            </a:fld>
            <a:endParaRPr lang="en-US"/>
          </a:p>
        </p:txBody>
      </p:sp>
    </p:spTree>
    <p:extLst>
      <p:ext uri="{BB962C8B-B14F-4D97-AF65-F5344CB8AC3E}">
        <p14:creationId xmlns:p14="http://schemas.microsoft.com/office/powerpoint/2010/main" val="343101689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and Design</a:t>
            </a:r>
            <a:endParaRPr lang="en-US" dirty="0"/>
          </a:p>
        </p:txBody>
      </p:sp>
      <p:sp>
        <p:nvSpPr>
          <p:cNvPr id="3" name="Content Placeholder 2"/>
          <p:cNvSpPr>
            <a:spLocks noGrp="1"/>
          </p:cNvSpPr>
          <p:nvPr>
            <p:ph idx="1"/>
          </p:nvPr>
        </p:nvSpPr>
        <p:spPr/>
        <p:txBody>
          <a:bodyPr/>
          <a:lstStyle/>
          <a:p>
            <a:r>
              <a:rPr lang="en-US" dirty="0" smtClean="0"/>
              <a:t>Must be a reasonable solution</a:t>
            </a:r>
          </a:p>
          <a:p>
            <a:pPr lvl="1"/>
            <a:r>
              <a:rPr lang="en-US" dirty="0" smtClean="0"/>
              <a:t>One approach to know tomorrow’s weather is wait until the day after tomorrow</a:t>
            </a:r>
          </a:p>
          <a:p>
            <a:r>
              <a:rPr lang="en-US" dirty="0" smtClean="0"/>
              <a:t>Timely</a:t>
            </a:r>
          </a:p>
          <a:p>
            <a:r>
              <a:rPr lang="en-US" dirty="0" smtClean="0"/>
              <a:t>Affordable</a:t>
            </a:r>
          </a:p>
          <a:p>
            <a:r>
              <a:rPr lang="en-US" dirty="0" smtClean="0"/>
              <a:t>Appropriate</a:t>
            </a:r>
          </a:p>
        </p:txBody>
      </p:sp>
      <p:sp>
        <p:nvSpPr>
          <p:cNvPr id="4" name="Date Placeholder 3"/>
          <p:cNvSpPr>
            <a:spLocks noGrp="1"/>
          </p:cNvSpPr>
          <p:nvPr>
            <p:ph type="dt" sz="half" idx="10"/>
          </p:nvPr>
        </p:nvSpPr>
        <p:spPr/>
        <p:txBody>
          <a:bodyPr/>
          <a:lstStyle/>
          <a:p>
            <a:fld id="{556BD1F0-7967-404B-9E0A-B01305661623}" type="datetime1">
              <a:rPr lang="en-US" smtClean="0"/>
              <a:t>9/25/16</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41B4C9D8-61F2-104D-A787-545F90EAB0FE}" type="slidenum">
              <a:rPr lang="en-US" smtClean="0"/>
              <a:t>28</a:t>
            </a:fld>
            <a:endParaRPr lang="en-US"/>
          </a:p>
        </p:txBody>
      </p:sp>
    </p:spTree>
    <p:extLst>
      <p:ext uri="{BB962C8B-B14F-4D97-AF65-F5344CB8AC3E}">
        <p14:creationId xmlns:p14="http://schemas.microsoft.com/office/powerpoint/2010/main" val="325006097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a:t>
            </a:r>
            <a:endParaRPr lang="en-US" dirty="0"/>
          </a:p>
        </p:txBody>
      </p:sp>
      <p:sp>
        <p:nvSpPr>
          <p:cNvPr id="3" name="Content Placeholder 2"/>
          <p:cNvSpPr>
            <a:spLocks noGrp="1"/>
          </p:cNvSpPr>
          <p:nvPr>
            <p:ph idx="1"/>
          </p:nvPr>
        </p:nvSpPr>
        <p:spPr/>
        <p:txBody>
          <a:bodyPr/>
          <a:lstStyle/>
          <a:p>
            <a:r>
              <a:rPr lang="en-US" dirty="0" smtClean="0"/>
              <a:t>Aka </a:t>
            </a:r>
            <a:r>
              <a:rPr lang="en-US" dirty="0" smtClean="0"/>
              <a:t>programming</a:t>
            </a:r>
          </a:p>
          <a:p>
            <a:r>
              <a:rPr lang="en-US" dirty="0" smtClean="0"/>
              <a:t>Writing algorithms, typically in a high-level language</a:t>
            </a:r>
          </a:p>
          <a:p>
            <a:pPr lvl="1"/>
            <a:r>
              <a:rPr lang="en-US" dirty="0" smtClean="0"/>
              <a:t>Language translated into primitive instructions</a:t>
            </a:r>
          </a:p>
          <a:p>
            <a:pPr lvl="1"/>
            <a:r>
              <a:rPr lang="en-US" dirty="0" smtClean="0"/>
              <a:t>Might be compiled or interpreted</a:t>
            </a:r>
          </a:p>
        </p:txBody>
      </p:sp>
      <p:sp>
        <p:nvSpPr>
          <p:cNvPr id="4" name="Date Placeholder 3"/>
          <p:cNvSpPr>
            <a:spLocks noGrp="1"/>
          </p:cNvSpPr>
          <p:nvPr>
            <p:ph type="dt" sz="half" idx="10"/>
          </p:nvPr>
        </p:nvSpPr>
        <p:spPr/>
        <p:txBody>
          <a:bodyPr/>
          <a:lstStyle/>
          <a:p>
            <a:fld id="{FA9AFEBD-6D10-8C40-BF32-A581B92B8113}" type="datetime1">
              <a:rPr lang="en-US" smtClean="0"/>
              <a:t>9/25/16</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41B4C9D8-61F2-104D-A787-545F90EAB0FE}" type="slidenum">
              <a:rPr lang="en-US" smtClean="0"/>
              <a:t>29</a:t>
            </a:fld>
            <a:endParaRPr lang="en-US"/>
          </a:p>
        </p:txBody>
      </p:sp>
    </p:spTree>
    <p:extLst>
      <p:ext uri="{BB962C8B-B14F-4D97-AF65-F5344CB8AC3E}">
        <p14:creationId xmlns:p14="http://schemas.microsoft.com/office/powerpoint/2010/main" val="85833260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747</a:t>
            </a:r>
            <a:endParaRPr lang="en-US" dirty="0"/>
          </a:p>
        </p:txBody>
      </p:sp>
      <p:sp>
        <p:nvSpPr>
          <p:cNvPr id="3" name="Content Placeholder 2"/>
          <p:cNvSpPr>
            <a:spLocks noGrp="1"/>
          </p:cNvSpPr>
          <p:nvPr>
            <p:ph idx="1"/>
          </p:nvPr>
        </p:nvSpPr>
        <p:spPr/>
        <p:txBody>
          <a:bodyPr/>
          <a:lstStyle/>
          <a:p>
            <a:r>
              <a:rPr lang="en-US" dirty="0"/>
              <a:t>4,500	</a:t>
            </a:r>
            <a:r>
              <a:rPr lang="en-US" dirty="0" smtClean="0"/>
              <a:t>	people</a:t>
            </a:r>
            <a:endParaRPr lang="en-US" dirty="0"/>
          </a:p>
          <a:p>
            <a:r>
              <a:rPr lang="en-US" dirty="0"/>
              <a:t>40	</a:t>
            </a:r>
            <a:r>
              <a:rPr lang="en-US" dirty="0" smtClean="0"/>
              <a:t>		hours </a:t>
            </a:r>
            <a:r>
              <a:rPr lang="en-US" dirty="0"/>
              <a:t>per week</a:t>
            </a:r>
          </a:p>
          <a:p>
            <a:r>
              <a:rPr lang="en-US" dirty="0" smtClean="0"/>
              <a:t>4 			weeks </a:t>
            </a:r>
            <a:r>
              <a:rPr lang="en-US" dirty="0"/>
              <a:t>per month</a:t>
            </a:r>
          </a:p>
          <a:p>
            <a:r>
              <a:rPr lang="en-US" dirty="0"/>
              <a:t>28	</a:t>
            </a:r>
            <a:r>
              <a:rPr lang="en-US" dirty="0" smtClean="0"/>
              <a:t>		months</a:t>
            </a:r>
            <a:endParaRPr lang="en-US" dirty="0"/>
          </a:p>
          <a:p>
            <a:r>
              <a:rPr lang="en-US" dirty="0"/>
              <a:t>20,160,000	person hours</a:t>
            </a:r>
          </a:p>
        </p:txBody>
      </p:sp>
      <p:sp>
        <p:nvSpPr>
          <p:cNvPr id="4" name="Slide Number Placeholder 3"/>
          <p:cNvSpPr>
            <a:spLocks noGrp="1"/>
          </p:cNvSpPr>
          <p:nvPr>
            <p:ph type="sldNum" sz="quarter" idx="12"/>
          </p:nvPr>
        </p:nvSpPr>
        <p:spPr/>
        <p:txBody>
          <a:bodyPr/>
          <a:lstStyle/>
          <a:p>
            <a:fld id="{C17B945E-F11D-164E-88FF-AD71A35A2FF8}" type="slidenum">
              <a:rPr lang="en-US" smtClean="0"/>
              <a:t>3</a:t>
            </a:fld>
            <a:endParaRPr lang="en-US"/>
          </a:p>
        </p:txBody>
      </p:sp>
      <p:sp>
        <p:nvSpPr>
          <p:cNvPr id="5" name="Date Placeholder 4"/>
          <p:cNvSpPr>
            <a:spLocks noGrp="1"/>
          </p:cNvSpPr>
          <p:nvPr>
            <p:ph type="dt" sz="half" idx="10"/>
          </p:nvPr>
        </p:nvSpPr>
        <p:spPr/>
        <p:txBody>
          <a:bodyPr/>
          <a:lstStyle/>
          <a:p>
            <a:fld id="{18F7E0D3-A500-1447-A3C2-DB7AAF44C9FA}" type="datetime1">
              <a:rPr lang="en-US" smtClean="0"/>
              <a:t>9/25/16</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288191574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Bugs</a:t>
            </a:r>
            <a:endParaRPr lang="en-US" dirty="0"/>
          </a:p>
        </p:txBody>
      </p:sp>
      <p:sp>
        <p:nvSpPr>
          <p:cNvPr id="3" name="Content Placeholder 2"/>
          <p:cNvSpPr>
            <a:spLocks noGrp="1"/>
          </p:cNvSpPr>
          <p:nvPr>
            <p:ph idx="1"/>
          </p:nvPr>
        </p:nvSpPr>
        <p:spPr/>
        <p:txBody>
          <a:bodyPr/>
          <a:lstStyle/>
          <a:p>
            <a:r>
              <a:rPr lang="en-US" dirty="0" smtClean="0"/>
              <a:t>A </a:t>
            </a:r>
            <a:r>
              <a:rPr lang="en-US" dirty="0" smtClean="0"/>
              <a:t>“nice” </a:t>
            </a:r>
            <a:r>
              <a:rPr lang="en-US" dirty="0" smtClean="0"/>
              <a:t>name </a:t>
            </a:r>
            <a:r>
              <a:rPr lang="en-US" dirty="0" smtClean="0"/>
              <a:t>for errors </a:t>
            </a:r>
            <a:r>
              <a:rPr lang="en-US" dirty="0" smtClean="0"/>
              <a:t>or mistakes</a:t>
            </a:r>
          </a:p>
          <a:p>
            <a:r>
              <a:rPr lang="en-US" dirty="0" smtClean="0"/>
              <a:t>Term used by Thomas Edison in 1878</a:t>
            </a:r>
          </a:p>
          <a:p>
            <a:r>
              <a:rPr lang="en-US" dirty="0" smtClean="0"/>
              <a:t>Testing helps expose bugs</a:t>
            </a:r>
          </a:p>
          <a:p>
            <a:pPr lvl="1"/>
            <a:r>
              <a:rPr lang="en-US" dirty="0" smtClean="0"/>
              <a:t>Usually several layers of testing</a:t>
            </a:r>
          </a:p>
          <a:p>
            <a:r>
              <a:rPr lang="en-US" dirty="0" smtClean="0"/>
              <a:t>Debugging process of removing errors</a:t>
            </a:r>
            <a:endParaRPr lang="en-US" dirty="0"/>
          </a:p>
        </p:txBody>
      </p:sp>
      <p:sp>
        <p:nvSpPr>
          <p:cNvPr id="4" name="Date Placeholder 3"/>
          <p:cNvSpPr>
            <a:spLocks noGrp="1"/>
          </p:cNvSpPr>
          <p:nvPr>
            <p:ph type="dt" sz="half" idx="10"/>
          </p:nvPr>
        </p:nvSpPr>
        <p:spPr/>
        <p:txBody>
          <a:bodyPr/>
          <a:lstStyle/>
          <a:p>
            <a:fld id="{E371E44B-BD9B-8F48-813E-1E4B4A0B59D7}" type="datetime1">
              <a:rPr lang="en-US" smtClean="0"/>
              <a:t>9/25/16</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41B4C9D8-61F2-104D-A787-545F90EAB0FE}" type="slidenum">
              <a:rPr lang="en-US" smtClean="0"/>
              <a:t>30</a:t>
            </a:fld>
            <a:endParaRPr lang="en-US"/>
          </a:p>
        </p:txBody>
      </p:sp>
    </p:spTree>
    <p:extLst>
      <p:ext uri="{BB962C8B-B14F-4D97-AF65-F5344CB8AC3E}">
        <p14:creationId xmlns:p14="http://schemas.microsoft.com/office/powerpoint/2010/main" val="422478941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Bug (Moth)</a:t>
            </a:r>
            <a:endParaRPr lang="en-US" dirty="0"/>
          </a:p>
        </p:txBody>
      </p:sp>
      <p:pic>
        <p:nvPicPr>
          <p:cNvPr id="4" name="Content Placeholder 3"/>
          <p:cNvPicPr>
            <a:picLocks noGrp="1" noChangeAspect="1"/>
          </p:cNvPicPr>
          <p:nvPr>
            <p:ph idx="1"/>
          </p:nvPr>
        </p:nvPicPr>
        <p:blipFill>
          <a:blip r:embed="rId2"/>
          <a:srcRect l="-21627" r="-21627"/>
          <a:stretch>
            <a:fillRect/>
          </a:stretch>
        </p:blipFill>
        <p:spPr/>
      </p:pic>
      <p:sp>
        <p:nvSpPr>
          <p:cNvPr id="5" name="Date Placeholder 4"/>
          <p:cNvSpPr>
            <a:spLocks noGrp="1"/>
          </p:cNvSpPr>
          <p:nvPr>
            <p:ph type="dt" sz="half" idx="10"/>
          </p:nvPr>
        </p:nvSpPr>
        <p:spPr/>
        <p:txBody>
          <a:bodyPr/>
          <a:lstStyle/>
          <a:p>
            <a:fld id="{394FF76B-5A52-E843-A66F-6BE7B7BDA838}" type="datetime1">
              <a:rPr lang="en-US" smtClean="0"/>
              <a:t>9/25/16</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
        <p:nvSpPr>
          <p:cNvPr id="7" name="Slide Number Placeholder 6"/>
          <p:cNvSpPr>
            <a:spLocks noGrp="1"/>
          </p:cNvSpPr>
          <p:nvPr>
            <p:ph type="sldNum" sz="quarter" idx="12"/>
          </p:nvPr>
        </p:nvSpPr>
        <p:spPr/>
        <p:txBody>
          <a:bodyPr/>
          <a:lstStyle/>
          <a:p>
            <a:fld id="{41B4C9D8-61F2-104D-A787-545F90EAB0FE}" type="slidenum">
              <a:rPr lang="en-US" smtClean="0"/>
              <a:t>31</a:t>
            </a:fld>
            <a:endParaRPr lang="en-US"/>
          </a:p>
        </p:txBody>
      </p:sp>
    </p:spTree>
    <p:extLst>
      <p:ext uri="{BB962C8B-B14F-4D97-AF65-F5344CB8AC3E}">
        <p14:creationId xmlns:p14="http://schemas.microsoft.com/office/powerpoint/2010/main" val="279270412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Maintaining Programs</a:t>
            </a:r>
            <a:endParaRPr lang="en-US" dirty="0"/>
          </a:p>
        </p:txBody>
      </p:sp>
      <p:sp>
        <p:nvSpPr>
          <p:cNvPr id="3" name="Content Placeholder 2"/>
          <p:cNvSpPr>
            <a:spLocks noGrp="1"/>
          </p:cNvSpPr>
          <p:nvPr>
            <p:ph idx="1"/>
          </p:nvPr>
        </p:nvSpPr>
        <p:spPr/>
        <p:txBody>
          <a:bodyPr/>
          <a:lstStyle/>
          <a:p>
            <a:r>
              <a:rPr lang="en-US" dirty="0" smtClean="0"/>
              <a:t>Many changes occur during software’s lifetime</a:t>
            </a:r>
          </a:p>
          <a:p>
            <a:pPr lvl="1"/>
            <a:r>
              <a:rPr lang="en-US" dirty="0" smtClean="0"/>
              <a:t>Platform</a:t>
            </a:r>
          </a:p>
          <a:p>
            <a:pPr lvl="1"/>
            <a:r>
              <a:rPr lang="en-US" dirty="0" smtClean="0"/>
              <a:t>Laws</a:t>
            </a:r>
          </a:p>
          <a:p>
            <a:pPr lvl="1"/>
            <a:r>
              <a:rPr lang="en-US" dirty="0" smtClean="0"/>
              <a:t>Improvements</a:t>
            </a:r>
          </a:p>
          <a:p>
            <a:pPr lvl="1"/>
            <a:r>
              <a:rPr lang="en-US" dirty="0" smtClean="0"/>
              <a:t>Fixes</a:t>
            </a:r>
          </a:p>
          <a:p>
            <a:r>
              <a:rPr lang="en-US" dirty="0" smtClean="0"/>
              <a:t>Maintenance often longer and more expensive than development</a:t>
            </a:r>
            <a:endParaRPr lang="en-US" dirty="0"/>
          </a:p>
        </p:txBody>
      </p:sp>
      <p:sp>
        <p:nvSpPr>
          <p:cNvPr id="4" name="Date Placeholder 3"/>
          <p:cNvSpPr>
            <a:spLocks noGrp="1"/>
          </p:cNvSpPr>
          <p:nvPr>
            <p:ph type="dt" sz="half" idx="10"/>
          </p:nvPr>
        </p:nvSpPr>
        <p:spPr/>
        <p:txBody>
          <a:bodyPr/>
          <a:lstStyle/>
          <a:p>
            <a:fld id="{77FC8702-19E8-884A-A9CA-2C4214C0B4EB}" type="datetime1">
              <a:rPr lang="en-US" smtClean="0"/>
              <a:t>9/25/16</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41B4C9D8-61F2-104D-A787-545F90EAB0FE}" type="slidenum">
              <a:rPr lang="en-US" smtClean="0"/>
              <a:t>32</a:t>
            </a:fld>
            <a:endParaRPr lang="en-US"/>
          </a:p>
        </p:txBody>
      </p:sp>
    </p:spTree>
    <p:extLst>
      <p:ext uri="{BB962C8B-B14F-4D97-AF65-F5344CB8AC3E}">
        <p14:creationId xmlns:p14="http://schemas.microsoft.com/office/powerpoint/2010/main" val="40774120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Percentages</a:t>
            </a:r>
            <a:endParaRPr lang="en-US" dirty="0"/>
          </a:p>
        </p:txBody>
      </p:sp>
      <p:sp>
        <p:nvSpPr>
          <p:cNvPr id="3" name="Content Placeholder 2"/>
          <p:cNvSpPr>
            <a:spLocks noGrp="1"/>
          </p:cNvSpPr>
          <p:nvPr>
            <p:ph idx="1"/>
          </p:nvPr>
        </p:nvSpPr>
        <p:spPr/>
        <p:txBody>
          <a:bodyPr/>
          <a:lstStyle/>
          <a:p>
            <a:r>
              <a:rPr lang="en-US" dirty="0" smtClean="0"/>
              <a:t>Specifications: 20%</a:t>
            </a:r>
          </a:p>
          <a:p>
            <a:r>
              <a:rPr lang="en-US" dirty="0" smtClean="0"/>
              <a:t>Design: 30%</a:t>
            </a:r>
          </a:p>
          <a:p>
            <a:r>
              <a:rPr lang="en-US" dirty="0" smtClean="0"/>
              <a:t>Coding: 30%</a:t>
            </a:r>
          </a:p>
          <a:p>
            <a:r>
              <a:rPr lang="en-US" dirty="0" smtClean="0"/>
              <a:t>Testing: 20%</a:t>
            </a:r>
            <a:endParaRPr lang="en-US" dirty="0"/>
          </a:p>
        </p:txBody>
      </p:sp>
      <p:sp>
        <p:nvSpPr>
          <p:cNvPr id="4" name="Date Placeholder 3"/>
          <p:cNvSpPr>
            <a:spLocks noGrp="1"/>
          </p:cNvSpPr>
          <p:nvPr>
            <p:ph type="dt" sz="half" idx="10"/>
          </p:nvPr>
        </p:nvSpPr>
        <p:spPr/>
        <p:txBody>
          <a:bodyPr/>
          <a:lstStyle/>
          <a:p>
            <a:fld id="{EB728C66-250A-2D40-A215-E202345A78BF}" type="datetime1">
              <a:rPr lang="en-US" smtClean="0"/>
              <a:t>9/25/16</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41B4C9D8-61F2-104D-A787-545F90EAB0FE}" type="slidenum">
              <a:rPr lang="en-US" smtClean="0"/>
              <a:t>33</a:t>
            </a:fld>
            <a:endParaRPr lang="en-US"/>
          </a:p>
        </p:txBody>
      </p:sp>
    </p:spTree>
    <p:extLst>
      <p:ext uri="{BB962C8B-B14F-4D97-AF65-F5344CB8AC3E}">
        <p14:creationId xmlns:p14="http://schemas.microsoft.com/office/powerpoint/2010/main" val="247158330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Language</a:t>
            </a:r>
            <a:endParaRPr lang="en-US" dirty="0"/>
          </a:p>
        </p:txBody>
      </p:sp>
      <p:sp>
        <p:nvSpPr>
          <p:cNvPr id="3" name="Content Placeholder 2"/>
          <p:cNvSpPr>
            <a:spLocks noGrp="1"/>
          </p:cNvSpPr>
          <p:nvPr>
            <p:ph idx="1"/>
          </p:nvPr>
        </p:nvSpPr>
        <p:spPr/>
        <p:txBody>
          <a:bodyPr/>
          <a:lstStyle/>
          <a:p>
            <a:r>
              <a:rPr lang="en-US" dirty="0" smtClean="0"/>
              <a:t>X = 3 + 5</a:t>
            </a:r>
          </a:p>
          <a:p>
            <a:r>
              <a:rPr lang="en-US" dirty="0" smtClean="0"/>
              <a:t>Load 5 into register</a:t>
            </a:r>
          </a:p>
          <a:p>
            <a:r>
              <a:rPr lang="en-US" dirty="0" smtClean="0"/>
              <a:t>Load 3 into register</a:t>
            </a:r>
          </a:p>
          <a:p>
            <a:r>
              <a:rPr lang="en-US" dirty="0" smtClean="0"/>
              <a:t>Add in the CPU</a:t>
            </a:r>
          </a:p>
          <a:p>
            <a:r>
              <a:rPr lang="en-US" dirty="0" smtClean="0"/>
              <a:t>Store result in register</a:t>
            </a:r>
          </a:p>
          <a:p>
            <a:r>
              <a:rPr lang="en-US" dirty="0" smtClean="0"/>
              <a:t>Lowest level close to 1’s and 0’s</a:t>
            </a:r>
          </a:p>
          <a:p>
            <a:pPr lvl="1"/>
            <a:r>
              <a:rPr lang="en-US" dirty="0" smtClean="0"/>
              <a:t>Assembly or machine language</a:t>
            </a:r>
            <a:endParaRPr lang="en-US" dirty="0"/>
          </a:p>
        </p:txBody>
      </p:sp>
      <p:sp>
        <p:nvSpPr>
          <p:cNvPr id="4" name="Date Placeholder 3"/>
          <p:cNvSpPr>
            <a:spLocks noGrp="1"/>
          </p:cNvSpPr>
          <p:nvPr>
            <p:ph type="dt" sz="half" idx="10"/>
          </p:nvPr>
        </p:nvSpPr>
        <p:spPr/>
        <p:txBody>
          <a:bodyPr/>
          <a:lstStyle/>
          <a:p>
            <a:fld id="{784E97DF-408B-9F4A-A488-510E850CA50A}" type="datetime1">
              <a:rPr lang="en-US" smtClean="0"/>
              <a:t>9/25/16</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41B4C9D8-61F2-104D-A787-545F90EAB0FE}" type="slidenum">
              <a:rPr lang="en-US" smtClean="0"/>
              <a:t>34</a:t>
            </a:fld>
            <a:endParaRPr lang="en-US"/>
          </a:p>
        </p:txBody>
      </p:sp>
    </p:spTree>
    <p:extLst>
      <p:ext uri="{BB962C8B-B14F-4D97-AF65-F5344CB8AC3E}">
        <p14:creationId xmlns:p14="http://schemas.microsoft.com/office/powerpoint/2010/main" val="428586159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C Program</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solidFill>
                  <a:srgbClr val="C02DC0"/>
                </a:solidFill>
                <a:latin typeface="Menlo"/>
                <a:ea typeface="Menlo"/>
                <a:cs typeface="Menlo"/>
              </a:rPr>
              <a:t>#include </a:t>
            </a:r>
            <a:r>
              <a:rPr lang="en-US" dirty="0">
                <a:solidFill>
                  <a:srgbClr val="B12412"/>
                </a:solidFill>
                <a:latin typeface="Menlo"/>
                <a:ea typeface="Menlo"/>
                <a:cs typeface="Menlo"/>
              </a:rPr>
              <a:t>&lt;</a:t>
            </a:r>
            <a:r>
              <a:rPr lang="en-US" dirty="0" err="1">
                <a:solidFill>
                  <a:srgbClr val="B12412"/>
                </a:solidFill>
                <a:latin typeface="Menlo"/>
                <a:ea typeface="Menlo"/>
                <a:cs typeface="Menlo"/>
              </a:rPr>
              <a:t>stdio.h</a:t>
            </a:r>
            <a:r>
              <a:rPr lang="en-US" dirty="0">
                <a:solidFill>
                  <a:srgbClr val="B12412"/>
                </a:solidFill>
                <a:latin typeface="Menlo"/>
                <a:ea typeface="Menlo"/>
                <a:cs typeface="Menlo"/>
              </a:rPr>
              <a:t>&gt;</a:t>
            </a:r>
            <a:endParaRPr lang="en-US" dirty="0">
              <a:solidFill>
                <a:srgbClr val="4C2F2D"/>
              </a:solidFill>
              <a:latin typeface="Menlo"/>
              <a:ea typeface="Menlo"/>
              <a:cs typeface="Menlo"/>
            </a:endParaRPr>
          </a:p>
          <a:p>
            <a:pPr marL="0" indent="0">
              <a:buNone/>
            </a:pPr>
            <a:endParaRPr lang="en-US" dirty="0">
              <a:solidFill>
                <a:srgbClr val="4C2F2D"/>
              </a:solidFill>
              <a:latin typeface="Menlo"/>
              <a:ea typeface="Menlo"/>
              <a:cs typeface="Menlo"/>
            </a:endParaRPr>
          </a:p>
          <a:p>
            <a:pPr marL="0" indent="0">
              <a:buNone/>
            </a:pPr>
            <a:r>
              <a:rPr lang="en-US" dirty="0" err="1">
                <a:solidFill>
                  <a:srgbClr val="00A500"/>
                </a:solidFill>
                <a:latin typeface="Menlo"/>
                <a:ea typeface="Menlo"/>
                <a:cs typeface="Menlo"/>
              </a:rPr>
              <a:t>int</a:t>
            </a:r>
            <a:r>
              <a:rPr lang="en-US" dirty="0">
                <a:solidFill>
                  <a:srgbClr val="4C2F2D"/>
                </a:solidFill>
                <a:latin typeface="Menlo"/>
                <a:ea typeface="Menlo"/>
                <a:cs typeface="Menlo"/>
              </a:rPr>
              <a:t> main (</a:t>
            </a:r>
            <a:r>
              <a:rPr lang="en-US" dirty="0" err="1">
                <a:solidFill>
                  <a:srgbClr val="00A500"/>
                </a:solidFill>
                <a:latin typeface="Menlo"/>
                <a:ea typeface="Menlo"/>
                <a:cs typeface="Menlo"/>
              </a:rPr>
              <a:t>int</a:t>
            </a:r>
            <a:r>
              <a:rPr lang="en-US" dirty="0">
                <a:solidFill>
                  <a:srgbClr val="4C2F2D"/>
                </a:solidFill>
                <a:latin typeface="Menlo"/>
                <a:ea typeface="Menlo"/>
                <a:cs typeface="Menlo"/>
              </a:rPr>
              <a:t> </a:t>
            </a:r>
            <a:r>
              <a:rPr lang="en-US" dirty="0" err="1">
                <a:solidFill>
                  <a:srgbClr val="4C2F2D"/>
                </a:solidFill>
                <a:latin typeface="Menlo"/>
                <a:ea typeface="Menlo"/>
                <a:cs typeface="Menlo"/>
              </a:rPr>
              <a:t>argc</a:t>
            </a:r>
            <a:r>
              <a:rPr lang="en-US" dirty="0">
                <a:solidFill>
                  <a:srgbClr val="4C2F2D"/>
                </a:solidFill>
                <a:latin typeface="Menlo"/>
                <a:ea typeface="Menlo"/>
                <a:cs typeface="Menlo"/>
              </a:rPr>
              <a:t>, </a:t>
            </a:r>
            <a:r>
              <a:rPr lang="en-US" dirty="0">
                <a:solidFill>
                  <a:srgbClr val="00A500"/>
                </a:solidFill>
                <a:latin typeface="Menlo"/>
                <a:ea typeface="Menlo"/>
                <a:cs typeface="Menlo"/>
              </a:rPr>
              <a:t>char</a:t>
            </a:r>
            <a:r>
              <a:rPr lang="en-US" dirty="0">
                <a:solidFill>
                  <a:srgbClr val="4C2F2D"/>
                </a:solidFill>
                <a:latin typeface="Menlo"/>
                <a:ea typeface="Menlo"/>
                <a:cs typeface="Menlo"/>
              </a:rPr>
              <a:t> **</a:t>
            </a:r>
            <a:r>
              <a:rPr lang="en-US" dirty="0" err="1">
                <a:solidFill>
                  <a:srgbClr val="4C2F2D"/>
                </a:solidFill>
                <a:latin typeface="Menlo"/>
                <a:ea typeface="Menlo"/>
                <a:cs typeface="Menlo"/>
              </a:rPr>
              <a:t>argv</a:t>
            </a:r>
            <a:r>
              <a:rPr lang="en-US" dirty="0">
                <a:solidFill>
                  <a:srgbClr val="4C2F2D"/>
                </a:solidFill>
                <a:latin typeface="Menlo"/>
                <a:ea typeface="Menlo"/>
                <a:cs typeface="Menlo"/>
              </a:rPr>
              <a:t>)</a:t>
            </a:r>
          </a:p>
          <a:p>
            <a:pPr marL="0" indent="0">
              <a:buNone/>
            </a:pPr>
            <a:r>
              <a:rPr lang="en-US" dirty="0">
                <a:solidFill>
                  <a:srgbClr val="4C2F2D"/>
                </a:solidFill>
                <a:latin typeface="Menlo"/>
                <a:ea typeface="Menlo"/>
                <a:cs typeface="Menlo"/>
              </a:rPr>
              <a:t>{</a:t>
            </a:r>
          </a:p>
          <a:p>
            <a:pPr marL="0" indent="0">
              <a:buNone/>
            </a:pPr>
            <a:r>
              <a:rPr lang="en-US" dirty="0">
                <a:solidFill>
                  <a:srgbClr val="4C2F2D"/>
                </a:solidFill>
                <a:latin typeface="Menlo"/>
                <a:ea typeface="Menlo"/>
                <a:cs typeface="Menlo"/>
              </a:rPr>
              <a:t>    </a:t>
            </a:r>
            <a:r>
              <a:rPr lang="en-US" dirty="0" err="1">
                <a:solidFill>
                  <a:srgbClr val="00A500"/>
                </a:solidFill>
                <a:latin typeface="Menlo"/>
                <a:ea typeface="Menlo"/>
                <a:cs typeface="Menlo"/>
              </a:rPr>
              <a:t>int</a:t>
            </a:r>
            <a:r>
              <a:rPr lang="en-US" dirty="0">
                <a:solidFill>
                  <a:srgbClr val="4C2F2D"/>
                </a:solidFill>
                <a:latin typeface="Menlo"/>
                <a:ea typeface="Menlo"/>
                <a:cs typeface="Menlo"/>
              </a:rPr>
              <a:t> x;</a:t>
            </a:r>
          </a:p>
          <a:p>
            <a:pPr marL="0" indent="0">
              <a:buNone/>
            </a:pPr>
            <a:endParaRPr lang="en-US" dirty="0">
              <a:solidFill>
                <a:srgbClr val="4C2F2D"/>
              </a:solidFill>
              <a:latin typeface="Menlo"/>
              <a:ea typeface="Menlo"/>
              <a:cs typeface="Menlo"/>
            </a:endParaRPr>
          </a:p>
          <a:p>
            <a:pPr marL="0" indent="0">
              <a:buNone/>
            </a:pPr>
            <a:r>
              <a:rPr lang="en-US" dirty="0">
                <a:solidFill>
                  <a:srgbClr val="4C2F2D"/>
                </a:solidFill>
                <a:latin typeface="Menlo"/>
                <a:ea typeface="Menlo"/>
                <a:cs typeface="Menlo"/>
              </a:rPr>
              <a:t>    x = </a:t>
            </a:r>
            <a:r>
              <a:rPr lang="en-US" dirty="0">
                <a:solidFill>
                  <a:srgbClr val="B12412"/>
                </a:solidFill>
                <a:latin typeface="Menlo"/>
                <a:ea typeface="Menlo"/>
                <a:cs typeface="Menlo"/>
              </a:rPr>
              <a:t>3</a:t>
            </a:r>
            <a:r>
              <a:rPr lang="en-US" dirty="0">
                <a:solidFill>
                  <a:srgbClr val="4C2F2D"/>
                </a:solidFill>
                <a:latin typeface="Menlo"/>
                <a:ea typeface="Menlo"/>
                <a:cs typeface="Menlo"/>
              </a:rPr>
              <a:t> + </a:t>
            </a:r>
            <a:r>
              <a:rPr lang="en-US" dirty="0">
                <a:solidFill>
                  <a:srgbClr val="B12412"/>
                </a:solidFill>
                <a:latin typeface="Menlo"/>
                <a:ea typeface="Menlo"/>
                <a:cs typeface="Menlo"/>
              </a:rPr>
              <a:t>5</a:t>
            </a:r>
            <a:r>
              <a:rPr lang="en-US" dirty="0">
                <a:solidFill>
                  <a:srgbClr val="4C2F2D"/>
                </a:solidFill>
                <a:latin typeface="Menlo"/>
                <a:ea typeface="Menlo"/>
                <a:cs typeface="Menlo"/>
              </a:rPr>
              <a:t>;</a:t>
            </a:r>
          </a:p>
          <a:p>
            <a:pPr marL="0" indent="0">
              <a:buNone/>
            </a:pPr>
            <a:r>
              <a:rPr lang="en-US" dirty="0">
                <a:solidFill>
                  <a:srgbClr val="4C2F2D"/>
                </a:solidFill>
                <a:latin typeface="Menlo"/>
                <a:ea typeface="Menlo"/>
                <a:cs typeface="Menlo"/>
              </a:rPr>
              <a:t>    </a:t>
            </a:r>
            <a:r>
              <a:rPr lang="en-US" dirty="0" err="1">
                <a:solidFill>
                  <a:srgbClr val="4C2F2D"/>
                </a:solidFill>
                <a:latin typeface="Menlo"/>
                <a:ea typeface="Menlo"/>
                <a:cs typeface="Menlo"/>
              </a:rPr>
              <a:t>printf</a:t>
            </a:r>
            <a:r>
              <a:rPr lang="en-US" dirty="0">
                <a:solidFill>
                  <a:srgbClr val="4C2F2D"/>
                </a:solidFill>
                <a:latin typeface="Menlo"/>
                <a:ea typeface="Menlo"/>
                <a:cs typeface="Menlo"/>
              </a:rPr>
              <a:t> (</a:t>
            </a:r>
            <a:r>
              <a:rPr lang="en-US" dirty="0">
                <a:solidFill>
                  <a:srgbClr val="B12412"/>
                </a:solidFill>
                <a:latin typeface="Menlo"/>
                <a:ea typeface="Menlo"/>
                <a:cs typeface="Menlo"/>
              </a:rPr>
              <a:t>"</a:t>
            </a:r>
            <a:r>
              <a:rPr lang="en-US" dirty="0">
                <a:solidFill>
                  <a:srgbClr val="C02DC0"/>
                </a:solidFill>
                <a:latin typeface="Menlo"/>
                <a:ea typeface="Menlo"/>
                <a:cs typeface="Menlo"/>
              </a:rPr>
              <a:t>%d\n</a:t>
            </a:r>
            <a:r>
              <a:rPr lang="en-US" dirty="0">
                <a:solidFill>
                  <a:srgbClr val="B12412"/>
                </a:solidFill>
                <a:latin typeface="Menlo"/>
                <a:ea typeface="Menlo"/>
                <a:cs typeface="Menlo"/>
              </a:rPr>
              <a:t>"</a:t>
            </a:r>
            <a:r>
              <a:rPr lang="en-US" dirty="0">
                <a:solidFill>
                  <a:srgbClr val="4C2F2D"/>
                </a:solidFill>
                <a:latin typeface="Menlo"/>
                <a:ea typeface="Menlo"/>
                <a:cs typeface="Menlo"/>
              </a:rPr>
              <a:t>, x);</a:t>
            </a:r>
          </a:p>
          <a:p>
            <a:pPr marL="0" indent="0">
              <a:buNone/>
            </a:pPr>
            <a:r>
              <a:rPr lang="en-US" dirty="0">
                <a:solidFill>
                  <a:srgbClr val="4C2F2D"/>
                </a:solidFill>
                <a:latin typeface="Menlo"/>
                <a:ea typeface="Menlo"/>
                <a:cs typeface="Menlo"/>
              </a:rPr>
              <a:t>}</a:t>
            </a:r>
            <a:endParaRPr lang="en-US" dirty="0"/>
          </a:p>
        </p:txBody>
      </p:sp>
      <p:sp>
        <p:nvSpPr>
          <p:cNvPr id="4" name="Date Placeholder 3"/>
          <p:cNvSpPr>
            <a:spLocks noGrp="1"/>
          </p:cNvSpPr>
          <p:nvPr>
            <p:ph type="dt" sz="half" idx="10"/>
          </p:nvPr>
        </p:nvSpPr>
        <p:spPr/>
        <p:txBody>
          <a:bodyPr/>
          <a:lstStyle/>
          <a:p>
            <a:fld id="{2B798F6A-34C0-A747-B454-5183B1D03C2D}" type="datetime1">
              <a:rPr lang="en-US" smtClean="0"/>
              <a:t>9/25/16</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41B4C9D8-61F2-104D-A787-545F90EAB0FE}" type="slidenum">
              <a:rPr lang="en-US" smtClean="0"/>
              <a:t>35</a:t>
            </a:fld>
            <a:endParaRPr lang="en-US"/>
          </a:p>
        </p:txBody>
      </p:sp>
    </p:spTree>
    <p:extLst>
      <p:ext uri="{BB962C8B-B14F-4D97-AF65-F5344CB8AC3E}">
        <p14:creationId xmlns:p14="http://schemas.microsoft.com/office/powerpoint/2010/main" val="76262106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Assembly</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solidFill>
                  <a:srgbClr val="4C2F2D"/>
                </a:solidFill>
                <a:latin typeface="Menlo"/>
                <a:ea typeface="Menlo"/>
                <a:cs typeface="Menlo"/>
              </a:rPr>
              <a:t> </a:t>
            </a:r>
            <a:r>
              <a:rPr lang="en-US" dirty="0">
                <a:solidFill>
                  <a:srgbClr val="B7660A"/>
                </a:solidFill>
                <a:latin typeface="Menlo"/>
                <a:ea typeface="Menlo"/>
                <a:cs typeface="Menlo"/>
              </a:rPr>
              <a:t>.section</a:t>
            </a:r>
            <a:r>
              <a:rPr lang="en-US" dirty="0">
                <a:solidFill>
                  <a:srgbClr val="4C2F2D"/>
                </a:solidFill>
                <a:latin typeface="Menlo"/>
                <a:ea typeface="Menlo"/>
                <a:cs typeface="Menlo"/>
              </a:rPr>
              <a:t>    </a:t>
            </a:r>
            <a:r>
              <a:rPr lang="en-US" dirty="0">
                <a:solidFill>
                  <a:srgbClr val="00A3AF"/>
                </a:solidFill>
                <a:latin typeface="Menlo"/>
                <a:ea typeface="Menlo"/>
                <a:cs typeface="Menlo"/>
              </a:rPr>
              <a:t>__TEXT</a:t>
            </a:r>
            <a:r>
              <a:rPr lang="en-US" dirty="0">
                <a:solidFill>
                  <a:srgbClr val="4C2F2D"/>
                </a:solidFill>
                <a:latin typeface="Menlo"/>
                <a:ea typeface="Menlo"/>
                <a:cs typeface="Menlo"/>
              </a:rPr>
              <a:t>,</a:t>
            </a:r>
            <a:r>
              <a:rPr lang="en-US" dirty="0">
                <a:solidFill>
                  <a:srgbClr val="00A3AF"/>
                </a:solidFill>
                <a:latin typeface="Menlo"/>
                <a:ea typeface="Menlo"/>
                <a:cs typeface="Menlo"/>
              </a:rPr>
              <a:t>__</a:t>
            </a:r>
            <a:r>
              <a:rPr lang="en-US" dirty="0" err="1">
                <a:solidFill>
                  <a:srgbClr val="00A3AF"/>
                </a:solidFill>
                <a:latin typeface="Menlo"/>
                <a:ea typeface="Menlo"/>
                <a:cs typeface="Menlo"/>
              </a:rPr>
              <a:t>text</a:t>
            </a:r>
            <a:r>
              <a:rPr lang="en-US" dirty="0" err="1">
                <a:solidFill>
                  <a:srgbClr val="4C2F2D"/>
                </a:solidFill>
                <a:latin typeface="Menlo"/>
                <a:ea typeface="Menlo"/>
                <a:cs typeface="Menlo"/>
              </a:rPr>
              <a:t>,</a:t>
            </a:r>
            <a:r>
              <a:rPr lang="en-US" dirty="0" err="1">
                <a:solidFill>
                  <a:srgbClr val="00A3AF"/>
                </a:solidFill>
                <a:latin typeface="Menlo"/>
                <a:ea typeface="Menlo"/>
                <a:cs typeface="Menlo"/>
              </a:rPr>
              <a:t>regular</a:t>
            </a:r>
            <a:r>
              <a:rPr lang="en-US" dirty="0" err="1">
                <a:solidFill>
                  <a:srgbClr val="4C2F2D"/>
                </a:solidFill>
                <a:latin typeface="Menlo"/>
                <a:ea typeface="Menlo"/>
                <a:cs typeface="Menlo"/>
              </a:rPr>
              <a:t>,</a:t>
            </a:r>
            <a:r>
              <a:rPr lang="en-US" dirty="0" err="1">
                <a:solidFill>
                  <a:srgbClr val="00A3AF"/>
                </a:solidFill>
                <a:latin typeface="Menlo"/>
                <a:ea typeface="Menlo"/>
                <a:cs typeface="Menlo"/>
              </a:rPr>
              <a:t>pure_instructions</a:t>
            </a:r>
            <a:endParaRPr lang="en-US" dirty="0">
              <a:solidFill>
                <a:srgbClr val="4C2F2D"/>
              </a:solidFill>
              <a:latin typeface="Menlo"/>
              <a:ea typeface="Menlo"/>
              <a:cs typeface="Menlo"/>
            </a:endParaRPr>
          </a:p>
          <a:p>
            <a:pPr marL="0" indent="0">
              <a:buNone/>
            </a:pPr>
            <a:r>
              <a:rPr lang="en-US" dirty="0">
                <a:solidFill>
                  <a:srgbClr val="4C2F2D"/>
                </a:solidFill>
                <a:latin typeface="Menlo"/>
                <a:ea typeface="Menlo"/>
                <a:cs typeface="Menlo"/>
              </a:rPr>
              <a:t>    </a:t>
            </a:r>
            <a:r>
              <a:rPr lang="en-US" dirty="0">
                <a:solidFill>
                  <a:srgbClr val="B7660A"/>
                </a:solidFill>
                <a:latin typeface="Menlo"/>
                <a:ea typeface="Menlo"/>
                <a:cs typeface="Menlo"/>
              </a:rPr>
              <a:t>.</a:t>
            </a:r>
            <a:r>
              <a:rPr lang="en-US" dirty="0" err="1">
                <a:solidFill>
                  <a:srgbClr val="B7660A"/>
                </a:solidFill>
                <a:latin typeface="Menlo"/>
                <a:ea typeface="Menlo"/>
                <a:cs typeface="Menlo"/>
              </a:rPr>
              <a:t>macosx</a:t>
            </a:r>
            <a:r>
              <a:rPr lang="en-US" dirty="0" err="1">
                <a:solidFill>
                  <a:srgbClr val="00A3AF"/>
                </a:solidFill>
                <a:latin typeface="Menlo"/>
                <a:ea typeface="Menlo"/>
                <a:cs typeface="Menlo"/>
              </a:rPr>
              <a:t>_version_min</a:t>
            </a:r>
            <a:r>
              <a:rPr lang="en-US" dirty="0">
                <a:solidFill>
                  <a:srgbClr val="4C2F2D"/>
                </a:solidFill>
                <a:latin typeface="Menlo"/>
                <a:ea typeface="Menlo"/>
                <a:cs typeface="Menlo"/>
              </a:rPr>
              <a:t> </a:t>
            </a:r>
            <a:r>
              <a:rPr lang="en-US" dirty="0">
                <a:solidFill>
                  <a:srgbClr val="B12412"/>
                </a:solidFill>
                <a:latin typeface="Menlo"/>
                <a:ea typeface="Menlo"/>
                <a:cs typeface="Menlo"/>
              </a:rPr>
              <a:t>10</a:t>
            </a:r>
            <a:r>
              <a:rPr lang="en-US" dirty="0">
                <a:solidFill>
                  <a:srgbClr val="4C2F2D"/>
                </a:solidFill>
                <a:latin typeface="Menlo"/>
                <a:ea typeface="Menlo"/>
                <a:cs typeface="Menlo"/>
              </a:rPr>
              <a:t>, </a:t>
            </a:r>
            <a:r>
              <a:rPr lang="en-US" dirty="0">
                <a:solidFill>
                  <a:srgbClr val="B12412"/>
                </a:solidFill>
                <a:latin typeface="Menlo"/>
                <a:ea typeface="Menlo"/>
                <a:cs typeface="Menlo"/>
              </a:rPr>
              <a:t>10</a:t>
            </a:r>
            <a:endParaRPr lang="en-US" dirty="0">
              <a:solidFill>
                <a:srgbClr val="4C2F2D"/>
              </a:solidFill>
              <a:latin typeface="Menlo"/>
              <a:ea typeface="Menlo"/>
              <a:cs typeface="Menlo"/>
            </a:endParaRPr>
          </a:p>
          <a:p>
            <a:pPr marL="0" indent="0">
              <a:buNone/>
            </a:pPr>
            <a:r>
              <a:rPr lang="en-US" dirty="0">
                <a:solidFill>
                  <a:srgbClr val="4C2F2D"/>
                </a:solidFill>
                <a:latin typeface="Menlo"/>
                <a:ea typeface="Menlo"/>
                <a:cs typeface="Menlo"/>
              </a:rPr>
              <a:t>    </a:t>
            </a:r>
            <a:r>
              <a:rPr lang="en-US" dirty="0">
                <a:solidFill>
                  <a:srgbClr val="B7660A"/>
                </a:solidFill>
                <a:latin typeface="Menlo"/>
                <a:ea typeface="Menlo"/>
                <a:cs typeface="Menlo"/>
              </a:rPr>
              <a:t>.</a:t>
            </a:r>
            <a:r>
              <a:rPr lang="en-US" dirty="0" err="1">
                <a:solidFill>
                  <a:srgbClr val="B7660A"/>
                </a:solidFill>
                <a:latin typeface="Menlo"/>
                <a:ea typeface="Menlo"/>
                <a:cs typeface="Menlo"/>
              </a:rPr>
              <a:t>globl</a:t>
            </a:r>
            <a:r>
              <a:rPr lang="en-US" dirty="0">
                <a:solidFill>
                  <a:srgbClr val="4C2F2D"/>
                </a:solidFill>
                <a:latin typeface="Menlo"/>
                <a:ea typeface="Menlo"/>
                <a:cs typeface="Menlo"/>
              </a:rPr>
              <a:t>  </a:t>
            </a:r>
            <a:r>
              <a:rPr lang="en-US" dirty="0">
                <a:solidFill>
                  <a:srgbClr val="00A3AF"/>
                </a:solidFill>
                <a:latin typeface="Menlo"/>
                <a:ea typeface="Menlo"/>
                <a:cs typeface="Menlo"/>
              </a:rPr>
              <a:t>_main</a:t>
            </a:r>
            <a:endParaRPr lang="en-US" dirty="0">
              <a:solidFill>
                <a:srgbClr val="4C2F2D"/>
              </a:solidFill>
              <a:latin typeface="Menlo"/>
              <a:ea typeface="Menlo"/>
              <a:cs typeface="Menlo"/>
            </a:endParaRPr>
          </a:p>
          <a:p>
            <a:pPr marL="0" indent="0">
              <a:buNone/>
            </a:pPr>
            <a:r>
              <a:rPr lang="en-US" dirty="0">
                <a:solidFill>
                  <a:srgbClr val="4C2F2D"/>
                </a:solidFill>
                <a:latin typeface="Menlo"/>
                <a:ea typeface="Menlo"/>
                <a:cs typeface="Menlo"/>
              </a:rPr>
              <a:t>    </a:t>
            </a:r>
            <a:r>
              <a:rPr lang="en-US" dirty="0">
                <a:solidFill>
                  <a:srgbClr val="B7660A"/>
                </a:solidFill>
                <a:latin typeface="Menlo"/>
                <a:ea typeface="Menlo"/>
                <a:cs typeface="Menlo"/>
              </a:rPr>
              <a:t>.align</a:t>
            </a:r>
            <a:r>
              <a:rPr lang="en-US" dirty="0">
                <a:solidFill>
                  <a:srgbClr val="4C2F2D"/>
                </a:solidFill>
                <a:latin typeface="Menlo"/>
                <a:ea typeface="Menlo"/>
                <a:cs typeface="Menlo"/>
              </a:rPr>
              <a:t>  </a:t>
            </a:r>
            <a:r>
              <a:rPr lang="en-US" dirty="0">
                <a:solidFill>
                  <a:srgbClr val="B12412"/>
                </a:solidFill>
                <a:latin typeface="Menlo"/>
                <a:ea typeface="Menlo"/>
                <a:cs typeface="Menlo"/>
              </a:rPr>
              <a:t>4</a:t>
            </a:r>
            <a:r>
              <a:rPr lang="en-US" dirty="0">
                <a:solidFill>
                  <a:srgbClr val="4C2F2D"/>
                </a:solidFill>
                <a:latin typeface="Menlo"/>
                <a:ea typeface="Menlo"/>
                <a:cs typeface="Menlo"/>
              </a:rPr>
              <a:t>, </a:t>
            </a:r>
            <a:r>
              <a:rPr lang="en-US" dirty="0">
                <a:solidFill>
                  <a:srgbClr val="B12412"/>
                </a:solidFill>
                <a:latin typeface="Menlo"/>
                <a:ea typeface="Menlo"/>
                <a:cs typeface="Menlo"/>
              </a:rPr>
              <a:t>0x90</a:t>
            </a:r>
            <a:endParaRPr lang="en-US" dirty="0">
              <a:solidFill>
                <a:srgbClr val="4C2F2D"/>
              </a:solidFill>
              <a:latin typeface="Menlo"/>
              <a:ea typeface="Menlo"/>
              <a:cs typeface="Menlo"/>
            </a:endParaRPr>
          </a:p>
          <a:p>
            <a:pPr marL="0" indent="0">
              <a:buNone/>
            </a:pPr>
            <a:r>
              <a:rPr lang="en-US" dirty="0">
                <a:solidFill>
                  <a:srgbClr val="00A3AF"/>
                </a:solidFill>
                <a:latin typeface="Menlo"/>
                <a:ea typeface="Menlo"/>
                <a:cs typeface="Menlo"/>
              </a:rPr>
              <a:t>_main</a:t>
            </a:r>
            <a:r>
              <a:rPr lang="en-US" dirty="0">
                <a:solidFill>
                  <a:srgbClr val="4C2F2D"/>
                </a:solidFill>
                <a:latin typeface="Menlo"/>
                <a:ea typeface="Menlo"/>
                <a:cs typeface="Menlo"/>
              </a:rPr>
              <a:t>:                                  </a:t>
            </a:r>
            <a:r>
              <a:rPr lang="en-US" dirty="0">
                <a:solidFill>
                  <a:srgbClr val="4229D4"/>
                </a:solidFill>
                <a:latin typeface="Menlo"/>
                <a:ea typeface="Menlo"/>
                <a:cs typeface="Menlo"/>
              </a:rPr>
              <a:t>## @main</a:t>
            </a:r>
            <a:endParaRPr lang="en-US" dirty="0">
              <a:solidFill>
                <a:srgbClr val="4C2F2D"/>
              </a:solidFill>
              <a:latin typeface="Menlo"/>
              <a:ea typeface="Menlo"/>
              <a:cs typeface="Menlo"/>
            </a:endParaRPr>
          </a:p>
          <a:p>
            <a:pPr marL="0" indent="0">
              <a:buNone/>
            </a:pPr>
            <a:r>
              <a:rPr lang="en-US" dirty="0">
                <a:solidFill>
                  <a:srgbClr val="4C2F2D"/>
                </a:solidFill>
                <a:latin typeface="Menlo"/>
                <a:ea typeface="Menlo"/>
                <a:cs typeface="Menlo"/>
              </a:rPr>
              <a:t>    </a:t>
            </a:r>
            <a:r>
              <a:rPr lang="en-US" dirty="0">
                <a:solidFill>
                  <a:srgbClr val="B7660A"/>
                </a:solidFill>
                <a:latin typeface="Menlo"/>
                <a:ea typeface="Menlo"/>
                <a:cs typeface="Menlo"/>
              </a:rPr>
              <a:t>.</a:t>
            </a:r>
            <a:r>
              <a:rPr lang="en-US" dirty="0" err="1">
                <a:solidFill>
                  <a:srgbClr val="B7660A"/>
                </a:solidFill>
                <a:latin typeface="Menlo"/>
                <a:ea typeface="Menlo"/>
                <a:cs typeface="Menlo"/>
              </a:rPr>
              <a:t>cfi</a:t>
            </a:r>
            <a:r>
              <a:rPr lang="en-US" dirty="0" err="1">
                <a:solidFill>
                  <a:srgbClr val="00A3AF"/>
                </a:solidFill>
                <a:latin typeface="Menlo"/>
                <a:ea typeface="Menlo"/>
                <a:cs typeface="Menlo"/>
              </a:rPr>
              <a:t>_startproc</a:t>
            </a:r>
            <a:endParaRPr lang="en-US" dirty="0">
              <a:solidFill>
                <a:srgbClr val="4C2F2D"/>
              </a:solidFill>
              <a:latin typeface="Menlo"/>
              <a:ea typeface="Menlo"/>
              <a:cs typeface="Menlo"/>
            </a:endParaRPr>
          </a:p>
          <a:p>
            <a:pPr marL="0" indent="0">
              <a:buNone/>
            </a:pPr>
            <a:r>
              <a:rPr lang="en-US" dirty="0">
                <a:solidFill>
                  <a:srgbClr val="4229D4"/>
                </a:solidFill>
                <a:latin typeface="Menlo"/>
                <a:ea typeface="Menlo"/>
                <a:cs typeface="Menlo"/>
              </a:rPr>
              <a:t>## BB#0:</a:t>
            </a:r>
            <a:endParaRPr lang="en-US" dirty="0">
              <a:solidFill>
                <a:srgbClr val="4C2F2D"/>
              </a:solidFill>
              <a:latin typeface="Menlo"/>
              <a:ea typeface="Menlo"/>
              <a:cs typeface="Menlo"/>
            </a:endParaRPr>
          </a:p>
          <a:p>
            <a:pPr marL="0" indent="0">
              <a:buNone/>
            </a:pPr>
            <a:r>
              <a:rPr lang="en-US" dirty="0">
                <a:solidFill>
                  <a:srgbClr val="4C2F2D"/>
                </a:solidFill>
                <a:latin typeface="Menlo"/>
                <a:ea typeface="Menlo"/>
                <a:cs typeface="Menlo"/>
              </a:rPr>
              <a:t>    </a:t>
            </a:r>
            <a:r>
              <a:rPr lang="en-US" dirty="0" err="1">
                <a:solidFill>
                  <a:srgbClr val="00A3AF"/>
                </a:solidFill>
                <a:latin typeface="Menlo"/>
                <a:ea typeface="Menlo"/>
                <a:cs typeface="Menlo"/>
              </a:rPr>
              <a:t>pushq</a:t>
            </a:r>
            <a:r>
              <a:rPr lang="en-US" dirty="0">
                <a:solidFill>
                  <a:srgbClr val="4C2F2D"/>
                </a:solidFill>
                <a:latin typeface="Menlo"/>
                <a:ea typeface="Menlo"/>
                <a:cs typeface="Menlo"/>
              </a:rPr>
              <a:t>   %</a:t>
            </a:r>
            <a:r>
              <a:rPr lang="en-US" dirty="0" err="1">
                <a:solidFill>
                  <a:srgbClr val="00A3AF"/>
                </a:solidFill>
                <a:latin typeface="Menlo"/>
                <a:ea typeface="Menlo"/>
                <a:cs typeface="Menlo"/>
              </a:rPr>
              <a:t>rbp</a:t>
            </a:r>
            <a:endParaRPr lang="en-US" dirty="0">
              <a:solidFill>
                <a:srgbClr val="4C2F2D"/>
              </a:solidFill>
              <a:latin typeface="Menlo"/>
              <a:ea typeface="Menlo"/>
              <a:cs typeface="Menlo"/>
            </a:endParaRPr>
          </a:p>
          <a:p>
            <a:pPr marL="0" indent="0">
              <a:buNone/>
            </a:pPr>
            <a:r>
              <a:rPr lang="en-US" dirty="0">
                <a:solidFill>
                  <a:srgbClr val="00A3AF"/>
                </a:solidFill>
                <a:latin typeface="Menlo"/>
                <a:ea typeface="Menlo"/>
                <a:cs typeface="Menlo"/>
              </a:rPr>
              <a:t>Ltmp0</a:t>
            </a:r>
            <a:r>
              <a:rPr lang="en-US" dirty="0">
                <a:solidFill>
                  <a:srgbClr val="4C2F2D"/>
                </a:solidFill>
                <a:latin typeface="Menlo"/>
                <a:ea typeface="Menlo"/>
                <a:cs typeface="Menlo"/>
              </a:rPr>
              <a:t>:</a:t>
            </a:r>
          </a:p>
          <a:p>
            <a:pPr marL="0" indent="0">
              <a:buNone/>
            </a:pPr>
            <a:r>
              <a:rPr lang="en-US" dirty="0">
                <a:solidFill>
                  <a:srgbClr val="4C2F2D"/>
                </a:solidFill>
                <a:latin typeface="Menlo"/>
                <a:ea typeface="Menlo"/>
                <a:cs typeface="Menlo"/>
              </a:rPr>
              <a:t>    </a:t>
            </a:r>
            <a:r>
              <a:rPr lang="en-US" dirty="0">
                <a:solidFill>
                  <a:srgbClr val="B7660A"/>
                </a:solidFill>
                <a:latin typeface="Menlo"/>
                <a:ea typeface="Menlo"/>
                <a:cs typeface="Menlo"/>
              </a:rPr>
              <a:t>.</a:t>
            </a:r>
            <a:r>
              <a:rPr lang="en-US" dirty="0" err="1">
                <a:solidFill>
                  <a:srgbClr val="B7660A"/>
                </a:solidFill>
                <a:latin typeface="Menlo"/>
                <a:ea typeface="Menlo"/>
                <a:cs typeface="Menlo"/>
              </a:rPr>
              <a:t>cfi</a:t>
            </a:r>
            <a:r>
              <a:rPr lang="en-US" dirty="0" err="1">
                <a:solidFill>
                  <a:srgbClr val="00A3AF"/>
                </a:solidFill>
                <a:latin typeface="Menlo"/>
                <a:ea typeface="Menlo"/>
                <a:cs typeface="Menlo"/>
              </a:rPr>
              <a:t>_def_cfa_offset</a:t>
            </a:r>
            <a:r>
              <a:rPr lang="en-US" dirty="0">
                <a:solidFill>
                  <a:srgbClr val="4C2F2D"/>
                </a:solidFill>
                <a:latin typeface="Menlo"/>
                <a:ea typeface="Menlo"/>
                <a:cs typeface="Menlo"/>
              </a:rPr>
              <a:t> </a:t>
            </a:r>
            <a:r>
              <a:rPr lang="en-US" dirty="0">
                <a:solidFill>
                  <a:srgbClr val="B12412"/>
                </a:solidFill>
                <a:latin typeface="Menlo"/>
                <a:ea typeface="Menlo"/>
                <a:cs typeface="Menlo"/>
              </a:rPr>
              <a:t>16</a:t>
            </a:r>
            <a:endParaRPr lang="en-US" dirty="0">
              <a:solidFill>
                <a:srgbClr val="4C2F2D"/>
              </a:solidFill>
              <a:latin typeface="Menlo"/>
              <a:ea typeface="Menlo"/>
              <a:cs typeface="Menlo"/>
            </a:endParaRPr>
          </a:p>
          <a:p>
            <a:pPr marL="0" indent="0">
              <a:buNone/>
            </a:pPr>
            <a:r>
              <a:rPr lang="en-US" dirty="0">
                <a:solidFill>
                  <a:srgbClr val="00A3AF"/>
                </a:solidFill>
                <a:latin typeface="Menlo"/>
                <a:ea typeface="Menlo"/>
                <a:cs typeface="Menlo"/>
              </a:rPr>
              <a:t>Ltmp1</a:t>
            </a:r>
            <a:r>
              <a:rPr lang="en-US" dirty="0">
                <a:solidFill>
                  <a:srgbClr val="4C2F2D"/>
                </a:solidFill>
                <a:latin typeface="Menlo"/>
                <a:ea typeface="Menlo"/>
                <a:cs typeface="Menlo"/>
              </a:rPr>
              <a:t>:</a:t>
            </a:r>
          </a:p>
          <a:p>
            <a:pPr marL="0" indent="0">
              <a:buNone/>
            </a:pPr>
            <a:r>
              <a:rPr lang="en-US" dirty="0">
                <a:solidFill>
                  <a:srgbClr val="4C2F2D"/>
                </a:solidFill>
                <a:latin typeface="Menlo"/>
                <a:ea typeface="Menlo"/>
                <a:cs typeface="Menlo"/>
              </a:rPr>
              <a:t>    </a:t>
            </a:r>
            <a:r>
              <a:rPr lang="en-US" dirty="0">
                <a:solidFill>
                  <a:srgbClr val="B7660A"/>
                </a:solidFill>
                <a:latin typeface="Menlo"/>
                <a:ea typeface="Menlo"/>
                <a:cs typeface="Menlo"/>
              </a:rPr>
              <a:t>.</a:t>
            </a:r>
            <a:r>
              <a:rPr lang="en-US" dirty="0" err="1">
                <a:solidFill>
                  <a:srgbClr val="B7660A"/>
                </a:solidFill>
                <a:latin typeface="Menlo"/>
                <a:ea typeface="Menlo"/>
                <a:cs typeface="Menlo"/>
              </a:rPr>
              <a:t>cfi</a:t>
            </a:r>
            <a:r>
              <a:rPr lang="en-US" dirty="0" err="1">
                <a:solidFill>
                  <a:srgbClr val="00A3AF"/>
                </a:solidFill>
                <a:latin typeface="Menlo"/>
                <a:ea typeface="Menlo"/>
                <a:cs typeface="Menlo"/>
              </a:rPr>
              <a:t>_offset</a:t>
            </a:r>
            <a:r>
              <a:rPr lang="en-US" dirty="0">
                <a:solidFill>
                  <a:srgbClr val="4C2F2D"/>
                </a:solidFill>
                <a:latin typeface="Menlo"/>
                <a:ea typeface="Menlo"/>
                <a:cs typeface="Menlo"/>
              </a:rPr>
              <a:t> %</a:t>
            </a:r>
            <a:r>
              <a:rPr lang="en-US" dirty="0" err="1">
                <a:solidFill>
                  <a:srgbClr val="00A3AF"/>
                </a:solidFill>
                <a:latin typeface="Menlo"/>
                <a:ea typeface="Menlo"/>
                <a:cs typeface="Menlo"/>
              </a:rPr>
              <a:t>rbp</a:t>
            </a:r>
            <a:r>
              <a:rPr lang="en-US" dirty="0">
                <a:solidFill>
                  <a:srgbClr val="4C2F2D"/>
                </a:solidFill>
                <a:latin typeface="Menlo"/>
                <a:ea typeface="Menlo"/>
                <a:cs typeface="Menlo"/>
              </a:rPr>
              <a:t>, -</a:t>
            </a:r>
            <a:r>
              <a:rPr lang="en-US" dirty="0">
                <a:solidFill>
                  <a:srgbClr val="B12412"/>
                </a:solidFill>
                <a:latin typeface="Menlo"/>
                <a:ea typeface="Menlo"/>
                <a:cs typeface="Menlo"/>
              </a:rPr>
              <a:t>16</a:t>
            </a:r>
            <a:endParaRPr lang="en-US" dirty="0">
              <a:solidFill>
                <a:srgbClr val="4C2F2D"/>
              </a:solidFill>
              <a:latin typeface="Menlo"/>
              <a:ea typeface="Menlo"/>
              <a:cs typeface="Menlo"/>
            </a:endParaRPr>
          </a:p>
          <a:p>
            <a:pPr marL="0" indent="0">
              <a:buNone/>
            </a:pPr>
            <a:r>
              <a:rPr lang="en-US" dirty="0">
                <a:solidFill>
                  <a:srgbClr val="4C2F2D"/>
                </a:solidFill>
                <a:latin typeface="Menlo"/>
                <a:ea typeface="Menlo"/>
                <a:cs typeface="Menlo"/>
              </a:rPr>
              <a:t>    </a:t>
            </a:r>
            <a:r>
              <a:rPr lang="en-US" dirty="0" err="1">
                <a:solidFill>
                  <a:srgbClr val="00A3AF"/>
                </a:solidFill>
                <a:latin typeface="Menlo"/>
                <a:ea typeface="Menlo"/>
                <a:cs typeface="Menlo"/>
              </a:rPr>
              <a:t>movq</a:t>
            </a:r>
            <a:r>
              <a:rPr lang="en-US" dirty="0">
                <a:solidFill>
                  <a:srgbClr val="4C2F2D"/>
                </a:solidFill>
                <a:latin typeface="Menlo"/>
                <a:ea typeface="Menlo"/>
                <a:cs typeface="Menlo"/>
              </a:rPr>
              <a:t>    %</a:t>
            </a:r>
            <a:r>
              <a:rPr lang="en-US" dirty="0" err="1">
                <a:solidFill>
                  <a:srgbClr val="00A3AF"/>
                </a:solidFill>
                <a:latin typeface="Menlo"/>
                <a:ea typeface="Menlo"/>
                <a:cs typeface="Menlo"/>
              </a:rPr>
              <a:t>rsp</a:t>
            </a:r>
            <a:r>
              <a:rPr lang="en-US" dirty="0">
                <a:solidFill>
                  <a:srgbClr val="4C2F2D"/>
                </a:solidFill>
                <a:latin typeface="Menlo"/>
                <a:ea typeface="Menlo"/>
                <a:cs typeface="Menlo"/>
              </a:rPr>
              <a:t>, %</a:t>
            </a:r>
            <a:r>
              <a:rPr lang="en-US" dirty="0" err="1" smtClean="0">
                <a:solidFill>
                  <a:srgbClr val="00A3AF"/>
                </a:solidFill>
                <a:latin typeface="Menlo"/>
                <a:ea typeface="Menlo"/>
                <a:cs typeface="Menlo"/>
              </a:rPr>
              <a:t>rbp</a:t>
            </a:r>
            <a:endParaRPr lang="en-US" dirty="0">
              <a:solidFill>
                <a:srgbClr val="4C2F2D"/>
              </a:solidFill>
              <a:latin typeface="Menlo"/>
              <a:ea typeface="Menlo"/>
              <a:cs typeface="Menlo"/>
            </a:endParaRPr>
          </a:p>
        </p:txBody>
      </p:sp>
      <p:sp>
        <p:nvSpPr>
          <p:cNvPr id="4" name="Date Placeholder 3"/>
          <p:cNvSpPr>
            <a:spLocks noGrp="1"/>
          </p:cNvSpPr>
          <p:nvPr>
            <p:ph type="dt" sz="half" idx="10"/>
          </p:nvPr>
        </p:nvSpPr>
        <p:spPr/>
        <p:txBody>
          <a:bodyPr/>
          <a:lstStyle/>
          <a:p>
            <a:fld id="{683731AB-7694-364C-AB7C-C98905CA5960}" type="datetime1">
              <a:rPr lang="en-US" smtClean="0"/>
              <a:t>9/25/16</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41B4C9D8-61F2-104D-A787-545F90EAB0FE}" type="slidenum">
              <a:rPr lang="en-US" smtClean="0"/>
              <a:t>36</a:t>
            </a:fld>
            <a:endParaRPr lang="en-US"/>
          </a:p>
        </p:txBody>
      </p:sp>
    </p:spTree>
    <p:extLst>
      <p:ext uri="{BB962C8B-B14F-4D97-AF65-F5344CB8AC3E}">
        <p14:creationId xmlns:p14="http://schemas.microsoft.com/office/powerpoint/2010/main" val="135529824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Assembly</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solidFill>
                  <a:srgbClr val="00A3AF"/>
                </a:solidFill>
                <a:latin typeface="Menlo"/>
                <a:ea typeface="Menlo"/>
                <a:cs typeface="Menlo"/>
              </a:rPr>
              <a:t>Ltmp2</a:t>
            </a:r>
            <a:r>
              <a:rPr lang="en-US" dirty="0">
                <a:solidFill>
                  <a:srgbClr val="4C2F2D"/>
                </a:solidFill>
                <a:latin typeface="Menlo"/>
                <a:ea typeface="Menlo"/>
                <a:cs typeface="Menlo"/>
              </a:rPr>
              <a:t>:</a:t>
            </a:r>
          </a:p>
          <a:p>
            <a:pPr marL="0" indent="0">
              <a:buNone/>
            </a:pPr>
            <a:r>
              <a:rPr lang="en-US" dirty="0">
                <a:solidFill>
                  <a:srgbClr val="4C2F2D"/>
                </a:solidFill>
                <a:latin typeface="Menlo"/>
                <a:ea typeface="Menlo"/>
                <a:cs typeface="Menlo"/>
              </a:rPr>
              <a:t>    </a:t>
            </a:r>
            <a:r>
              <a:rPr lang="en-US" dirty="0">
                <a:solidFill>
                  <a:srgbClr val="B7660A"/>
                </a:solidFill>
                <a:latin typeface="Menlo"/>
                <a:ea typeface="Menlo"/>
                <a:cs typeface="Menlo"/>
              </a:rPr>
              <a:t>.</a:t>
            </a:r>
            <a:r>
              <a:rPr lang="en-US" dirty="0" err="1">
                <a:solidFill>
                  <a:srgbClr val="B7660A"/>
                </a:solidFill>
                <a:latin typeface="Menlo"/>
                <a:ea typeface="Menlo"/>
                <a:cs typeface="Menlo"/>
              </a:rPr>
              <a:t>cfi</a:t>
            </a:r>
            <a:r>
              <a:rPr lang="en-US" dirty="0" err="1">
                <a:solidFill>
                  <a:srgbClr val="00A3AF"/>
                </a:solidFill>
                <a:latin typeface="Menlo"/>
                <a:ea typeface="Menlo"/>
                <a:cs typeface="Menlo"/>
              </a:rPr>
              <a:t>_def_cfa_register</a:t>
            </a:r>
            <a:r>
              <a:rPr lang="en-US" dirty="0">
                <a:solidFill>
                  <a:srgbClr val="4C2F2D"/>
                </a:solidFill>
                <a:latin typeface="Menlo"/>
                <a:ea typeface="Menlo"/>
                <a:cs typeface="Menlo"/>
              </a:rPr>
              <a:t> %</a:t>
            </a:r>
            <a:r>
              <a:rPr lang="en-US" dirty="0" err="1">
                <a:solidFill>
                  <a:srgbClr val="00A3AF"/>
                </a:solidFill>
                <a:latin typeface="Menlo"/>
                <a:ea typeface="Menlo"/>
                <a:cs typeface="Menlo"/>
              </a:rPr>
              <a:t>rbp</a:t>
            </a:r>
            <a:endParaRPr lang="en-US" dirty="0">
              <a:solidFill>
                <a:srgbClr val="4C2F2D"/>
              </a:solidFill>
              <a:latin typeface="Menlo"/>
              <a:ea typeface="Menlo"/>
              <a:cs typeface="Menlo"/>
            </a:endParaRPr>
          </a:p>
          <a:p>
            <a:pPr marL="0" indent="0">
              <a:buNone/>
            </a:pPr>
            <a:r>
              <a:rPr lang="en-US" dirty="0">
                <a:solidFill>
                  <a:srgbClr val="4C2F2D"/>
                </a:solidFill>
                <a:latin typeface="Menlo"/>
                <a:ea typeface="Menlo"/>
                <a:cs typeface="Menlo"/>
              </a:rPr>
              <a:t>    </a:t>
            </a:r>
            <a:r>
              <a:rPr lang="en-US" dirty="0" err="1">
                <a:solidFill>
                  <a:srgbClr val="00A3AF"/>
                </a:solidFill>
                <a:latin typeface="Menlo"/>
                <a:ea typeface="Menlo"/>
                <a:cs typeface="Menlo"/>
              </a:rPr>
              <a:t>subq</a:t>
            </a:r>
            <a:r>
              <a:rPr lang="en-US" dirty="0">
                <a:solidFill>
                  <a:srgbClr val="4C2F2D"/>
                </a:solidFill>
                <a:latin typeface="Menlo"/>
                <a:ea typeface="Menlo"/>
                <a:cs typeface="Menlo"/>
              </a:rPr>
              <a:t>    $</a:t>
            </a:r>
            <a:r>
              <a:rPr lang="en-US" dirty="0">
                <a:solidFill>
                  <a:srgbClr val="B12412"/>
                </a:solidFill>
                <a:latin typeface="Menlo"/>
                <a:ea typeface="Menlo"/>
                <a:cs typeface="Menlo"/>
              </a:rPr>
              <a:t>32</a:t>
            </a:r>
            <a:r>
              <a:rPr lang="en-US" dirty="0">
                <a:solidFill>
                  <a:srgbClr val="4C2F2D"/>
                </a:solidFill>
                <a:latin typeface="Menlo"/>
                <a:ea typeface="Menlo"/>
                <a:cs typeface="Menlo"/>
              </a:rPr>
              <a:t>, %</a:t>
            </a:r>
            <a:r>
              <a:rPr lang="en-US" dirty="0" err="1">
                <a:solidFill>
                  <a:srgbClr val="00A3AF"/>
                </a:solidFill>
                <a:latin typeface="Menlo"/>
                <a:ea typeface="Menlo"/>
                <a:cs typeface="Menlo"/>
              </a:rPr>
              <a:t>rsp</a:t>
            </a:r>
            <a:endParaRPr lang="en-US" dirty="0">
              <a:solidFill>
                <a:srgbClr val="4C2F2D"/>
              </a:solidFill>
              <a:latin typeface="Menlo"/>
              <a:ea typeface="Menlo"/>
              <a:cs typeface="Menlo"/>
            </a:endParaRPr>
          </a:p>
          <a:p>
            <a:pPr marL="0" indent="0">
              <a:buNone/>
            </a:pPr>
            <a:r>
              <a:rPr lang="en-US" dirty="0">
                <a:solidFill>
                  <a:srgbClr val="4C2F2D"/>
                </a:solidFill>
                <a:latin typeface="Menlo"/>
                <a:ea typeface="Menlo"/>
                <a:cs typeface="Menlo"/>
              </a:rPr>
              <a:t>    </a:t>
            </a:r>
            <a:r>
              <a:rPr lang="en-US" dirty="0" err="1">
                <a:solidFill>
                  <a:srgbClr val="00A3AF"/>
                </a:solidFill>
                <a:latin typeface="Menlo"/>
                <a:ea typeface="Menlo"/>
                <a:cs typeface="Menlo"/>
              </a:rPr>
              <a:t>leaq</a:t>
            </a:r>
            <a:r>
              <a:rPr lang="en-US" dirty="0">
                <a:solidFill>
                  <a:srgbClr val="4C2F2D"/>
                </a:solidFill>
                <a:latin typeface="Menlo"/>
                <a:ea typeface="Menlo"/>
                <a:cs typeface="Menlo"/>
              </a:rPr>
              <a:t>    </a:t>
            </a:r>
            <a:r>
              <a:rPr lang="en-US" dirty="0">
                <a:solidFill>
                  <a:srgbClr val="00A3AF"/>
                </a:solidFill>
                <a:latin typeface="Menlo"/>
                <a:ea typeface="Menlo"/>
                <a:cs typeface="Menlo"/>
              </a:rPr>
              <a:t>L_</a:t>
            </a:r>
            <a:r>
              <a:rPr lang="en-US" dirty="0">
                <a:solidFill>
                  <a:srgbClr val="B7660A"/>
                </a:solidFill>
                <a:latin typeface="Menlo"/>
                <a:ea typeface="Menlo"/>
                <a:cs typeface="Menlo"/>
              </a:rPr>
              <a:t>.</a:t>
            </a:r>
            <a:r>
              <a:rPr lang="en-US" dirty="0" err="1">
                <a:solidFill>
                  <a:srgbClr val="B7660A"/>
                </a:solidFill>
                <a:latin typeface="Menlo"/>
                <a:ea typeface="Menlo"/>
                <a:cs typeface="Menlo"/>
              </a:rPr>
              <a:t>str</a:t>
            </a:r>
            <a:r>
              <a:rPr lang="en-US" dirty="0">
                <a:solidFill>
                  <a:srgbClr val="4C2F2D"/>
                </a:solidFill>
                <a:latin typeface="Menlo"/>
                <a:ea typeface="Menlo"/>
                <a:cs typeface="Menlo"/>
              </a:rPr>
              <a:t>(%</a:t>
            </a:r>
            <a:r>
              <a:rPr lang="en-US" dirty="0">
                <a:solidFill>
                  <a:srgbClr val="00A3AF"/>
                </a:solidFill>
                <a:latin typeface="Menlo"/>
                <a:ea typeface="Menlo"/>
                <a:cs typeface="Menlo"/>
              </a:rPr>
              <a:t>rip</a:t>
            </a:r>
            <a:r>
              <a:rPr lang="en-US" dirty="0">
                <a:solidFill>
                  <a:srgbClr val="4C2F2D"/>
                </a:solidFill>
                <a:latin typeface="Menlo"/>
                <a:ea typeface="Menlo"/>
                <a:cs typeface="Menlo"/>
              </a:rPr>
              <a:t>), %</a:t>
            </a:r>
            <a:r>
              <a:rPr lang="en-US" dirty="0" err="1">
                <a:solidFill>
                  <a:srgbClr val="00A3AF"/>
                </a:solidFill>
                <a:latin typeface="Menlo"/>
                <a:ea typeface="Menlo"/>
                <a:cs typeface="Menlo"/>
              </a:rPr>
              <a:t>rax</a:t>
            </a:r>
            <a:endParaRPr lang="en-US" dirty="0">
              <a:solidFill>
                <a:srgbClr val="4C2F2D"/>
              </a:solidFill>
              <a:latin typeface="Menlo"/>
              <a:ea typeface="Menlo"/>
              <a:cs typeface="Menlo"/>
            </a:endParaRPr>
          </a:p>
          <a:p>
            <a:pPr marL="0" indent="0">
              <a:buNone/>
            </a:pPr>
            <a:r>
              <a:rPr lang="en-US" dirty="0">
                <a:solidFill>
                  <a:srgbClr val="4C2F2D"/>
                </a:solidFill>
                <a:latin typeface="Menlo"/>
                <a:ea typeface="Menlo"/>
                <a:cs typeface="Menlo"/>
              </a:rPr>
              <a:t>    </a:t>
            </a:r>
            <a:r>
              <a:rPr lang="en-US" dirty="0" err="1">
                <a:solidFill>
                  <a:srgbClr val="00A3AF"/>
                </a:solidFill>
                <a:latin typeface="Menlo"/>
                <a:ea typeface="Menlo"/>
                <a:cs typeface="Menlo"/>
              </a:rPr>
              <a:t>movl</a:t>
            </a:r>
            <a:r>
              <a:rPr lang="en-US" dirty="0">
                <a:solidFill>
                  <a:srgbClr val="4C2F2D"/>
                </a:solidFill>
                <a:latin typeface="Menlo"/>
                <a:ea typeface="Menlo"/>
                <a:cs typeface="Menlo"/>
              </a:rPr>
              <a:t>    %</a:t>
            </a:r>
            <a:r>
              <a:rPr lang="en-US" dirty="0" err="1">
                <a:solidFill>
                  <a:srgbClr val="00A3AF"/>
                </a:solidFill>
                <a:latin typeface="Menlo"/>
                <a:ea typeface="Menlo"/>
                <a:cs typeface="Menlo"/>
              </a:rPr>
              <a:t>edi</a:t>
            </a:r>
            <a:r>
              <a:rPr lang="en-US" dirty="0">
                <a:solidFill>
                  <a:srgbClr val="4C2F2D"/>
                </a:solidFill>
                <a:latin typeface="Menlo"/>
                <a:ea typeface="Menlo"/>
                <a:cs typeface="Menlo"/>
              </a:rPr>
              <a:t>, -</a:t>
            </a:r>
            <a:r>
              <a:rPr lang="en-US" dirty="0">
                <a:solidFill>
                  <a:srgbClr val="B12412"/>
                </a:solidFill>
                <a:latin typeface="Menlo"/>
                <a:ea typeface="Menlo"/>
                <a:cs typeface="Menlo"/>
              </a:rPr>
              <a:t>4</a:t>
            </a:r>
            <a:r>
              <a:rPr lang="en-US" dirty="0">
                <a:solidFill>
                  <a:srgbClr val="4C2F2D"/>
                </a:solidFill>
                <a:latin typeface="Menlo"/>
                <a:ea typeface="Menlo"/>
                <a:cs typeface="Menlo"/>
              </a:rPr>
              <a:t>(%</a:t>
            </a:r>
            <a:r>
              <a:rPr lang="en-US" dirty="0" err="1">
                <a:solidFill>
                  <a:srgbClr val="00A3AF"/>
                </a:solidFill>
                <a:latin typeface="Menlo"/>
                <a:ea typeface="Menlo"/>
                <a:cs typeface="Menlo"/>
              </a:rPr>
              <a:t>rbp</a:t>
            </a:r>
            <a:r>
              <a:rPr lang="en-US" dirty="0">
                <a:solidFill>
                  <a:srgbClr val="4C2F2D"/>
                </a:solidFill>
                <a:latin typeface="Menlo"/>
                <a:ea typeface="Menlo"/>
                <a:cs typeface="Menlo"/>
              </a:rPr>
              <a:t>)</a:t>
            </a:r>
          </a:p>
          <a:p>
            <a:pPr marL="0" indent="0">
              <a:buNone/>
            </a:pPr>
            <a:r>
              <a:rPr lang="en-US" dirty="0">
                <a:solidFill>
                  <a:srgbClr val="4C2F2D"/>
                </a:solidFill>
                <a:latin typeface="Menlo"/>
                <a:ea typeface="Menlo"/>
                <a:cs typeface="Menlo"/>
              </a:rPr>
              <a:t>    </a:t>
            </a:r>
            <a:r>
              <a:rPr lang="en-US" dirty="0" err="1">
                <a:solidFill>
                  <a:srgbClr val="00A3AF"/>
                </a:solidFill>
                <a:latin typeface="Menlo"/>
                <a:ea typeface="Menlo"/>
                <a:cs typeface="Menlo"/>
              </a:rPr>
              <a:t>movq</a:t>
            </a:r>
            <a:r>
              <a:rPr lang="en-US" dirty="0">
                <a:solidFill>
                  <a:srgbClr val="4C2F2D"/>
                </a:solidFill>
                <a:latin typeface="Menlo"/>
                <a:ea typeface="Menlo"/>
                <a:cs typeface="Menlo"/>
              </a:rPr>
              <a:t>    %</a:t>
            </a:r>
            <a:r>
              <a:rPr lang="en-US" dirty="0" err="1">
                <a:solidFill>
                  <a:srgbClr val="00A3AF"/>
                </a:solidFill>
                <a:latin typeface="Menlo"/>
                <a:ea typeface="Menlo"/>
                <a:cs typeface="Menlo"/>
              </a:rPr>
              <a:t>rsi</a:t>
            </a:r>
            <a:r>
              <a:rPr lang="en-US" dirty="0">
                <a:solidFill>
                  <a:srgbClr val="4C2F2D"/>
                </a:solidFill>
                <a:latin typeface="Menlo"/>
                <a:ea typeface="Menlo"/>
                <a:cs typeface="Menlo"/>
              </a:rPr>
              <a:t>, -</a:t>
            </a:r>
            <a:r>
              <a:rPr lang="en-US" dirty="0">
                <a:solidFill>
                  <a:srgbClr val="B12412"/>
                </a:solidFill>
                <a:latin typeface="Menlo"/>
                <a:ea typeface="Menlo"/>
                <a:cs typeface="Menlo"/>
              </a:rPr>
              <a:t>16</a:t>
            </a:r>
            <a:r>
              <a:rPr lang="en-US" dirty="0">
                <a:solidFill>
                  <a:srgbClr val="4C2F2D"/>
                </a:solidFill>
                <a:latin typeface="Menlo"/>
                <a:ea typeface="Menlo"/>
                <a:cs typeface="Menlo"/>
              </a:rPr>
              <a:t>(%</a:t>
            </a:r>
            <a:r>
              <a:rPr lang="en-US" dirty="0" err="1">
                <a:solidFill>
                  <a:srgbClr val="00A3AF"/>
                </a:solidFill>
                <a:latin typeface="Menlo"/>
                <a:ea typeface="Menlo"/>
                <a:cs typeface="Menlo"/>
              </a:rPr>
              <a:t>rbp</a:t>
            </a:r>
            <a:r>
              <a:rPr lang="en-US" dirty="0">
                <a:solidFill>
                  <a:srgbClr val="4C2F2D"/>
                </a:solidFill>
                <a:latin typeface="Menlo"/>
                <a:ea typeface="Menlo"/>
                <a:cs typeface="Menlo"/>
              </a:rPr>
              <a:t>)</a:t>
            </a:r>
          </a:p>
          <a:p>
            <a:pPr marL="0" indent="0">
              <a:buNone/>
            </a:pPr>
            <a:r>
              <a:rPr lang="en-US" dirty="0">
                <a:solidFill>
                  <a:srgbClr val="4C2F2D"/>
                </a:solidFill>
                <a:latin typeface="Menlo"/>
                <a:ea typeface="Menlo"/>
                <a:cs typeface="Menlo"/>
              </a:rPr>
              <a:t>    </a:t>
            </a:r>
            <a:r>
              <a:rPr lang="en-US" dirty="0" err="1">
                <a:solidFill>
                  <a:srgbClr val="00A3AF"/>
                </a:solidFill>
                <a:latin typeface="Menlo"/>
                <a:ea typeface="Menlo"/>
                <a:cs typeface="Menlo"/>
              </a:rPr>
              <a:t>movl</a:t>
            </a:r>
            <a:r>
              <a:rPr lang="en-US" dirty="0">
                <a:solidFill>
                  <a:srgbClr val="4C2F2D"/>
                </a:solidFill>
                <a:latin typeface="Menlo"/>
                <a:ea typeface="Menlo"/>
                <a:cs typeface="Menlo"/>
              </a:rPr>
              <a:t>    $</a:t>
            </a:r>
            <a:r>
              <a:rPr lang="en-US" dirty="0">
                <a:solidFill>
                  <a:srgbClr val="B12412"/>
                </a:solidFill>
                <a:latin typeface="Menlo"/>
                <a:ea typeface="Menlo"/>
                <a:cs typeface="Menlo"/>
              </a:rPr>
              <a:t>8</a:t>
            </a:r>
            <a:r>
              <a:rPr lang="en-US" dirty="0">
                <a:solidFill>
                  <a:srgbClr val="4C2F2D"/>
                </a:solidFill>
                <a:latin typeface="Menlo"/>
                <a:ea typeface="Menlo"/>
                <a:cs typeface="Menlo"/>
              </a:rPr>
              <a:t>, -</a:t>
            </a:r>
            <a:r>
              <a:rPr lang="en-US" dirty="0">
                <a:solidFill>
                  <a:srgbClr val="B12412"/>
                </a:solidFill>
                <a:latin typeface="Menlo"/>
                <a:ea typeface="Menlo"/>
                <a:cs typeface="Menlo"/>
              </a:rPr>
              <a:t>20</a:t>
            </a:r>
            <a:r>
              <a:rPr lang="en-US" dirty="0">
                <a:solidFill>
                  <a:srgbClr val="4C2F2D"/>
                </a:solidFill>
                <a:latin typeface="Menlo"/>
                <a:ea typeface="Menlo"/>
                <a:cs typeface="Menlo"/>
              </a:rPr>
              <a:t>(%</a:t>
            </a:r>
            <a:r>
              <a:rPr lang="en-US" dirty="0" err="1">
                <a:solidFill>
                  <a:srgbClr val="00A3AF"/>
                </a:solidFill>
                <a:latin typeface="Menlo"/>
                <a:ea typeface="Menlo"/>
                <a:cs typeface="Menlo"/>
              </a:rPr>
              <a:t>rbp</a:t>
            </a:r>
            <a:r>
              <a:rPr lang="en-US" dirty="0">
                <a:solidFill>
                  <a:srgbClr val="4C2F2D"/>
                </a:solidFill>
                <a:latin typeface="Menlo"/>
                <a:ea typeface="Menlo"/>
                <a:cs typeface="Menlo"/>
              </a:rPr>
              <a:t>)</a:t>
            </a:r>
          </a:p>
          <a:p>
            <a:pPr marL="0" indent="0">
              <a:buNone/>
            </a:pPr>
            <a:r>
              <a:rPr lang="en-US" dirty="0">
                <a:solidFill>
                  <a:srgbClr val="4C2F2D"/>
                </a:solidFill>
                <a:latin typeface="Menlo"/>
                <a:ea typeface="Menlo"/>
                <a:cs typeface="Menlo"/>
              </a:rPr>
              <a:t>    </a:t>
            </a:r>
            <a:r>
              <a:rPr lang="en-US" dirty="0" err="1">
                <a:solidFill>
                  <a:srgbClr val="00A3AF"/>
                </a:solidFill>
                <a:latin typeface="Menlo"/>
                <a:ea typeface="Menlo"/>
                <a:cs typeface="Menlo"/>
              </a:rPr>
              <a:t>movl</a:t>
            </a:r>
            <a:r>
              <a:rPr lang="en-US" dirty="0">
                <a:solidFill>
                  <a:srgbClr val="4C2F2D"/>
                </a:solidFill>
                <a:latin typeface="Menlo"/>
                <a:ea typeface="Menlo"/>
                <a:cs typeface="Menlo"/>
              </a:rPr>
              <a:t>    -</a:t>
            </a:r>
            <a:r>
              <a:rPr lang="en-US" dirty="0">
                <a:solidFill>
                  <a:srgbClr val="B12412"/>
                </a:solidFill>
                <a:latin typeface="Menlo"/>
                <a:ea typeface="Menlo"/>
                <a:cs typeface="Menlo"/>
              </a:rPr>
              <a:t>20</a:t>
            </a:r>
            <a:r>
              <a:rPr lang="en-US" dirty="0">
                <a:solidFill>
                  <a:srgbClr val="4C2F2D"/>
                </a:solidFill>
                <a:latin typeface="Menlo"/>
                <a:ea typeface="Menlo"/>
                <a:cs typeface="Menlo"/>
              </a:rPr>
              <a:t>(%</a:t>
            </a:r>
            <a:r>
              <a:rPr lang="en-US" dirty="0" err="1">
                <a:solidFill>
                  <a:srgbClr val="00A3AF"/>
                </a:solidFill>
                <a:latin typeface="Menlo"/>
                <a:ea typeface="Menlo"/>
                <a:cs typeface="Menlo"/>
              </a:rPr>
              <a:t>rbp</a:t>
            </a:r>
            <a:r>
              <a:rPr lang="en-US" dirty="0">
                <a:solidFill>
                  <a:srgbClr val="4C2F2D"/>
                </a:solidFill>
                <a:latin typeface="Menlo"/>
                <a:ea typeface="Menlo"/>
                <a:cs typeface="Menlo"/>
              </a:rPr>
              <a:t>), %</a:t>
            </a:r>
            <a:r>
              <a:rPr lang="en-US" dirty="0" err="1">
                <a:solidFill>
                  <a:srgbClr val="00A3AF"/>
                </a:solidFill>
                <a:latin typeface="Menlo"/>
                <a:ea typeface="Menlo"/>
                <a:cs typeface="Menlo"/>
              </a:rPr>
              <a:t>esi</a:t>
            </a:r>
            <a:endParaRPr lang="en-US" dirty="0">
              <a:solidFill>
                <a:srgbClr val="4C2F2D"/>
              </a:solidFill>
              <a:latin typeface="Menlo"/>
              <a:ea typeface="Menlo"/>
              <a:cs typeface="Menlo"/>
            </a:endParaRPr>
          </a:p>
          <a:p>
            <a:pPr marL="0" indent="0">
              <a:buNone/>
            </a:pPr>
            <a:r>
              <a:rPr lang="en-US" dirty="0">
                <a:solidFill>
                  <a:srgbClr val="4C2F2D"/>
                </a:solidFill>
                <a:latin typeface="Menlo"/>
                <a:ea typeface="Menlo"/>
                <a:cs typeface="Menlo"/>
              </a:rPr>
              <a:t>    </a:t>
            </a:r>
            <a:r>
              <a:rPr lang="en-US" dirty="0" err="1">
                <a:solidFill>
                  <a:srgbClr val="00A3AF"/>
                </a:solidFill>
                <a:latin typeface="Menlo"/>
                <a:ea typeface="Menlo"/>
                <a:cs typeface="Menlo"/>
              </a:rPr>
              <a:t>movq</a:t>
            </a:r>
            <a:r>
              <a:rPr lang="en-US" dirty="0">
                <a:solidFill>
                  <a:srgbClr val="4C2F2D"/>
                </a:solidFill>
                <a:latin typeface="Menlo"/>
                <a:ea typeface="Menlo"/>
                <a:cs typeface="Menlo"/>
              </a:rPr>
              <a:t>    %</a:t>
            </a:r>
            <a:r>
              <a:rPr lang="en-US" dirty="0" err="1">
                <a:solidFill>
                  <a:srgbClr val="00A3AF"/>
                </a:solidFill>
                <a:latin typeface="Menlo"/>
                <a:ea typeface="Menlo"/>
                <a:cs typeface="Menlo"/>
              </a:rPr>
              <a:t>rax</a:t>
            </a:r>
            <a:r>
              <a:rPr lang="en-US" dirty="0">
                <a:solidFill>
                  <a:srgbClr val="4C2F2D"/>
                </a:solidFill>
                <a:latin typeface="Menlo"/>
                <a:ea typeface="Menlo"/>
                <a:cs typeface="Menlo"/>
              </a:rPr>
              <a:t>, %</a:t>
            </a:r>
            <a:r>
              <a:rPr lang="en-US" dirty="0" err="1">
                <a:solidFill>
                  <a:srgbClr val="00A3AF"/>
                </a:solidFill>
                <a:latin typeface="Menlo"/>
                <a:ea typeface="Menlo"/>
                <a:cs typeface="Menlo"/>
              </a:rPr>
              <a:t>rdi</a:t>
            </a:r>
            <a:endParaRPr lang="en-US" dirty="0">
              <a:solidFill>
                <a:srgbClr val="4C2F2D"/>
              </a:solidFill>
              <a:latin typeface="Menlo"/>
              <a:ea typeface="Menlo"/>
              <a:cs typeface="Menlo"/>
            </a:endParaRPr>
          </a:p>
          <a:p>
            <a:pPr marL="0" indent="0">
              <a:buNone/>
            </a:pPr>
            <a:r>
              <a:rPr lang="en-US" dirty="0">
                <a:solidFill>
                  <a:srgbClr val="4C2F2D"/>
                </a:solidFill>
                <a:latin typeface="Menlo"/>
                <a:ea typeface="Menlo"/>
                <a:cs typeface="Menlo"/>
              </a:rPr>
              <a:t>    </a:t>
            </a:r>
            <a:r>
              <a:rPr lang="en-US" dirty="0" err="1">
                <a:solidFill>
                  <a:srgbClr val="00A3AF"/>
                </a:solidFill>
                <a:latin typeface="Menlo"/>
                <a:ea typeface="Menlo"/>
                <a:cs typeface="Menlo"/>
              </a:rPr>
              <a:t>movb</a:t>
            </a:r>
            <a:r>
              <a:rPr lang="en-US" dirty="0">
                <a:solidFill>
                  <a:srgbClr val="4C2F2D"/>
                </a:solidFill>
                <a:latin typeface="Menlo"/>
                <a:ea typeface="Menlo"/>
                <a:cs typeface="Menlo"/>
              </a:rPr>
              <a:t>    $</a:t>
            </a:r>
            <a:r>
              <a:rPr lang="en-US" dirty="0">
                <a:solidFill>
                  <a:srgbClr val="B12412"/>
                </a:solidFill>
                <a:latin typeface="Menlo"/>
                <a:ea typeface="Menlo"/>
                <a:cs typeface="Menlo"/>
              </a:rPr>
              <a:t>0,</a:t>
            </a:r>
            <a:r>
              <a:rPr lang="en-US" dirty="0">
                <a:solidFill>
                  <a:srgbClr val="4C2F2D"/>
                </a:solidFill>
                <a:latin typeface="Menlo"/>
                <a:ea typeface="Menlo"/>
                <a:cs typeface="Menlo"/>
              </a:rPr>
              <a:t> %</a:t>
            </a:r>
            <a:r>
              <a:rPr lang="en-US" dirty="0">
                <a:solidFill>
                  <a:srgbClr val="00A3AF"/>
                </a:solidFill>
                <a:latin typeface="Menlo"/>
                <a:ea typeface="Menlo"/>
                <a:cs typeface="Menlo"/>
              </a:rPr>
              <a:t>al</a:t>
            </a:r>
            <a:endParaRPr lang="en-US" dirty="0">
              <a:solidFill>
                <a:srgbClr val="4C2F2D"/>
              </a:solidFill>
              <a:latin typeface="Menlo"/>
              <a:ea typeface="Menlo"/>
              <a:cs typeface="Menlo"/>
            </a:endParaRPr>
          </a:p>
          <a:p>
            <a:pPr marL="0" indent="0">
              <a:buNone/>
            </a:pPr>
            <a:r>
              <a:rPr lang="en-US" dirty="0">
                <a:solidFill>
                  <a:srgbClr val="4C2F2D"/>
                </a:solidFill>
                <a:latin typeface="Menlo"/>
                <a:ea typeface="Menlo"/>
                <a:cs typeface="Menlo"/>
              </a:rPr>
              <a:t>    </a:t>
            </a:r>
            <a:r>
              <a:rPr lang="en-US" dirty="0" err="1">
                <a:solidFill>
                  <a:srgbClr val="00A3AF"/>
                </a:solidFill>
                <a:latin typeface="Menlo"/>
                <a:ea typeface="Menlo"/>
                <a:cs typeface="Menlo"/>
              </a:rPr>
              <a:t>callq</a:t>
            </a:r>
            <a:r>
              <a:rPr lang="en-US" dirty="0">
                <a:solidFill>
                  <a:srgbClr val="4C2F2D"/>
                </a:solidFill>
                <a:latin typeface="Menlo"/>
                <a:ea typeface="Menlo"/>
                <a:cs typeface="Menlo"/>
              </a:rPr>
              <a:t>   </a:t>
            </a:r>
            <a:r>
              <a:rPr lang="en-US" dirty="0" smtClean="0">
                <a:solidFill>
                  <a:srgbClr val="00A3AF"/>
                </a:solidFill>
                <a:latin typeface="Menlo"/>
                <a:ea typeface="Menlo"/>
                <a:cs typeface="Menlo"/>
              </a:rPr>
              <a:t>_</a:t>
            </a:r>
            <a:r>
              <a:rPr lang="en-US" dirty="0" err="1" smtClean="0">
                <a:solidFill>
                  <a:srgbClr val="00A3AF"/>
                </a:solidFill>
                <a:latin typeface="Menlo"/>
                <a:ea typeface="Menlo"/>
                <a:cs typeface="Menlo"/>
              </a:rPr>
              <a:t>printf</a:t>
            </a:r>
            <a:endParaRPr lang="en-US" dirty="0">
              <a:solidFill>
                <a:srgbClr val="4C2F2D"/>
              </a:solidFill>
              <a:latin typeface="Menlo"/>
              <a:ea typeface="Menlo"/>
              <a:cs typeface="Menlo"/>
            </a:endParaRPr>
          </a:p>
        </p:txBody>
      </p:sp>
      <p:sp>
        <p:nvSpPr>
          <p:cNvPr id="4" name="Date Placeholder 3"/>
          <p:cNvSpPr>
            <a:spLocks noGrp="1"/>
          </p:cNvSpPr>
          <p:nvPr>
            <p:ph type="dt" sz="half" idx="10"/>
          </p:nvPr>
        </p:nvSpPr>
        <p:spPr/>
        <p:txBody>
          <a:bodyPr/>
          <a:lstStyle/>
          <a:p>
            <a:fld id="{D33759D7-AD1B-3844-8947-64E6B909D9FB}" type="datetime1">
              <a:rPr lang="en-US" smtClean="0"/>
              <a:t>9/25/16</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41B4C9D8-61F2-104D-A787-545F90EAB0FE}" type="slidenum">
              <a:rPr lang="en-US" smtClean="0"/>
              <a:t>37</a:t>
            </a:fld>
            <a:endParaRPr lang="en-US"/>
          </a:p>
        </p:txBody>
      </p:sp>
    </p:spTree>
    <p:extLst>
      <p:ext uri="{BB962C8B-B14F-4D97-AF65-F5344CB8AC3E}">
        <p14:creationId xmlns:p14="http://schemas.microsoft.com/office/powerpoint/2010/main" val="280573377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Assembly</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solidFill>
                  <a:srgbClr val="4C2F2D"/>
                </a:solidFill>
                <a:latin typeface="Menlo"/>
                <a:ea typeface="Menlo"/>
                <a:cs typeface="Menlo"/>
              </a:rPr>
              <a:t> </a:t>
            </a:r>
            <a:r>
              <a:rPr lang="en-US" dirty="0" smtClean="0">
                <a:solidFill>
                  <a:srgbClr val="4C2F2D"/>
                </a:solidFill>
                <a:latin typeface="Menlo"/>
                <a:ea typeface="Menlo"/>
                <a:cs typeface="Menlo"/>
              </a:rPr>
              <a:t>	 </a:t>
            </a:r>
            <a:r>
              <a:rPr lang="en-US" dirty="0" err="1" smtClean="0">
                <a:solidFill>
                  <a:srgbClr val="00A3AF"/>
                </a:solidFill>
                <a:latin typeface="Menlo"/>
                <a:ea typeface="Menlo"/>
                <a:cs typeface="Menlo"/>
              </a:rPr>
              <a:t>xorl</a:t>
            </a:r>
            <a:r>
              <a:rPr lang="en-US" dirty="0" smtClean="0">
                <a:solidFill>
                  <a:srgbClr val="4C2F2D"/>
                </a:solidFill>
                <a:latin typeface="Menlo"/>
                <a:ea typeface="Menlo"/>
                <a:cs typeface="Menlo"/>
              </a:rPr>
              <a:t>    </a:t>
            </a:r>
            <a:r>
              <a:rPr lang="en-US" dirty="0">
                <a:solidFill>
                  <a:srgbClr val="4C2F2D"/>
                </a:solidFill>
                <a:latin typeface="Menlo"/>
                <a:ea typeface="Menlo"/>
                <a:cs typeface="Menlo"/>
              </a:rPr>
              <a:t>%</a:t>
            </a:r>
            <a:r>
              <a:rPr lang="en-US" dirty="0" err="1">
                <a:solidFill>
                  <a:srgbClr val="00A3AF"/>
                </a:solidFill>
                <a:latin typeface="Menlo"/>
                <a:ea typeface="Menlo"/>
                <a:cs typeface="Menlo"/>
              </a:rPr>
              <a:t>esi</a:t>
            </a:r>
            <a:r>
              <a:rPr lang="en-US" dirty="0">
                <a:solidFill>
                  <a:srgbClr val="4C2F2D"/>
                </a:solidFill>
                <a:latin typeface="Menlo"/>
                <a:ea typeface="Menlo"/>
                <a:cs typeface="Menlo"/>
              </a:rPr>
              <a:t>, %</a:t>
            </a:r>
            <a:r>
              <a:rPr lang="en-US" dirty="0" err="1">
                <a:solidFill>
                  <a:srgbClr val="00A3AF"/>
                </a:solidFill>
                <a:latin typeface="Menlo"/>
                <a:ea typeface="Menlo"/>
                <a:cs typeface="Menlo"/>
              </a:rPr>
              <a:t>esi</a:t>
            </a:r>
            <a:endParaRPr lang="en-US" dirty="0">
              <a:solidFill>
                <a:srgbClr val="4C2F2D"/>
              </a:solidFill>
              <a:latin typeface="Menlo"/>
              <a:ea typeface="Menlo"/>
              <a:cs typeface="Menlo"/>
            </a:endParaRPr>
          </a:p>
          <a:p>
            <a:pPr marL="0" indent="0">
              <a:buNone/>
            </a:pPr>
            <a:r>
              <a:rPr lang="en-US" dirty="0">
                <a:solidFill>
                  <a:srgbClr val="4C2F2D"/>
                </a:solidFill>
                <a:latin typeface="Menlo"/>
                <a:ea typeface="Menlo"/>
                <a:cs typeface="Menlo"/>
              </a:rPr>
              <a:t>    </a:t>
            </a:r>
            <a:r>
              <a:rPr lang="en-US" dirty="0" err="1">
                <a:solidFill>
                  <a:srgbClr val="00A3AF"/>
                </a:solidFill>
                <a:latin typeface="Menlo"/>
                <a:ea typeface="Menlo"/>
                <a:cs typeface="Menlo"/>
              </a:rPr>
              <a:t>movl</a:t>
            </a:r>
            <a:r>
              <a:rPr lang="en-US" dirty="0">
                <a:solidFill>
                  <a:srgbClr val="4C2F2D"/>
                </a:solidFill>
                <a:latin typeface="Menlo"/>
                <a:ea typeface="Menlo"/>
                <a:cs typeface="Menlo"/>
              </a:rPr>
              <a:t>    %</a:t>
            </a:r>
            <a:r>
              <a:rPr lang="en-US" dirty="0" err="1">
                <a:solidFill>
                  <a:srgbClr val="00A3AF"/>
                </a:solidFill>
                <a:latin typeface="Menlo"/>
                <a:ea typeface="Menlo"/>
                <a:cs typeface="Menlo"/>
              </a:rPr>
              <a:t>eax</a:t>
            </a:r>
            <a:r>
              <a:rPr lang="en-US" dirty="0">
                <a:solidFill>
                  <a:srgbClr val="4C2F2D"/>
                </a:solidFill>
                <a:latin typeface="Menlo"/>
                <a:ea typeface="Menlo"/>
                <a:cs typeface="Menlo"/>
              </a:rPr>
              <a:t>, -</a:t>
            </a:r>
            <a:r>
              <a:rPr lang="en-US" dirty="0">
                <a:solidFill>
                  <a:srgbClr val="B12412"/>
                </a:solidFill>
                <a:latin typeface="Menlo"/>
                <a:ea typeface="Menlo"/>
                <a:cs typeface="Menlo"/>
              </a:rPr>
              <a:t>24</a:t>
            </a:r>
            <a:r>
              <a:rPr lang="en-US" dirty="0">
                <a:solidFill>
                  <a:srgbClr val="4C2F2D"/>
                </a:solidFill>
                <a:latin typeface="Menlo"/>
                <a:ea typeface="Menlo"/>
                <a:cs typeface="Menlo"/>
              </a:rPr>
              <a:t>(%</a:t>
            </a:r>
            <a:r>
              <a:rPr lang="en-US" dirty="0" err="1">
                <a:solidFill>
                  <a:srgbClr val="00A3AF"/>
                </a:solidFill>
                <a:latin typeface="Menlo"/>
                <a:ea typeface="Menlo"/>
                <a:cs typeface="Menlo"/>
              </a:rPr>
              <a:t>rbp</a:t>
            </a:r>
            <a:r>
              <a:rPr lang="en-US" dirty="0">
                <a:solidFill>
                  <a:srgbClr val="4C2F2D"/>
                </a:solidFill>
                <a:latin typeface="Menlo"/>
                <a:ea typeface="Menlo"/>
                <a:cs typeface="Menlo"/>
              </a:rPr>
              <a:t>) </a:t>
            </a:r>
            <a:r>
              <a:rPr lang="en-US" dirty="0" smtClean="0">
                <a:solidFill>
                  <a:srgbClr val="4C2F2D"/>
                </a:solidFill>
                <a:latin typeface="Menlo"/>
                <a:ea typeface="Menlo"/>
                <a:cs typeface="Menlo"/>
              </a:rPr>
              <a:t>   </a:t>
            </a:r>
            <a:r>
              <a:rPr lang="en-US" dirty="0">
                <a:solidFill>
                  <a:srgbClr val="4229D4"/>
                </a:solidFill>
                <a:latin typeface="Menlo"/>
                <a:ea typeface="Menlo"/>
                <a:cs typeface="Menlo"/>
              </a:rPr>
              <a:t>## 4-byte Spill</a:t>
            </a:r>
            <a:endParaRPr lang="en-US" dirty="0">
              <a:solidFill>
                <a:srgbClr val="4C2F2D"/>
              </a:solidFill>
              <a:latin typeface="Menlo"/>
              <a:ea typeface="Menlo"/>
              <a:cs typeface="Menlo"/>
            </a:endParaRPr>
          </a:p>
          <a:p>
            <a:pPr marL="0" indent="0">
              <a:buNone/>
            </a:pPr>
            <a:r>
              <a:rPr lang="en-US" dirty="0">
                <a:solidFill>
                  <a:srgbClr val="4C2F2D"/>
                </a:solidFill>
                <a:latin typeface="Menlo"/>
                <a:ea typeface="Menlo"/>
                <a:cs typeface="Menlo"/>
              </a:rPr>
              <a:t>    </a:t>
            </a:r>
            <a:r>
              <a:rPr lang="en-US" dirty="0" err="1">
                <a:solidFill>
                  <a:srgbClr val="00A3AF"/>
                </a:solidFill>
                <a:latin typeface="Menlo"/>
                <a:ea typeface="Menlo"/>
                <a:cs typeface="Menlo"/>
              </a:rPr>
              <a:t>movl</a:t>
            </a:r>
            <a:r>
              <a:rPr lang="en-US" dirty="0">
                <a:solidFill>
                  <a:srgbClr val="4C2F2D"/>
                </a:solidFill>
                <a:latin typeface="Menlo"/>
                <a:ea typeface="Menlo"/>
                <a:cs typeface="Menlo"/>
              </a:rPr>
              <a:t>    %</a:t>
            </a:r>
            <a:r>
              <a:rPr lang="en-US" dirty="0" err="1">
                <a:solidFill>
                  <a:srgbClr val="00A3AF"/>
                </a:solidFill>
                <a:latin typeface="Menlo"/>
                <a:ea typeface="Menlo"/>
                <a:cs typeface="Menlo"/>
              </a:rPr>
              <a:t>esi</a:t>
            </a:r>
            <a:r>
              <a:rPr lang="en-US" dirty="0">
                <a:solidFill>
                  <a:srgbClr val="4C2F2D"/>
                </a:solidFill>
                <a:latin typeface="Menlo"/>
                <a:ea typeface="Menlo"/>
                <a:cs typeface="Menlo"/>
              </a:rPr>
              <a:t>, %</a:t>
            </a:r>
            <a:r>
              <a:rPr lang="en-US" dirty="0" err="1">
                <a:solidFill>
                  <a:srgbClr val="00A3AF"/>
                </a:solidFill>
                <a:latin typeface="Menlo"/>
                <a:ea typeface="Menlo"/>
                <a:cs typeface="Menlo"/>
              </a:rPr>
              <a:t>eax</a:t>
            </a:r>
            <a:endParaRPr lang="en-US" dirty="0">
              <a:solidFill>
                <a:srgbClr val="4C2F2D"/>
              </a:solidFill>
              <a:latin typeface="Menlo"/>
              <a:ea typeface="Menlo"/>
              <a:cs typeface="Menlo"/>
            </a:endParaRPr>
          </a:p>
          <a:p>
            <a:pPr marL="0" indent="0">
              <a:buNone/>
            </a:pPr>
            <a:r>
              <a:rPr lang="en-US" dirty="0">
                <a:solidFill>
                  <a:srgbClr val="4C2F2D"/>
                </a:solidFill>
                <a:latin typeface="Menlo"/>
                <a:ea typeface="Menlo"/>
                <a:cs typeface="Menlo"/>
              </a:rPr>
              <a:t>    </a:t>
            </a:r>
            <a:r>
              <a:rPr lang="en-US" dirty="0" err="1">
                <a:solidFill>
                  <a:srgbClr val="00A3AF"/>
                </a:solidFill>
                <a:latin typeface="Menlo"/>
                <a:ea typeface="Menlo"/>
                <a:cs typeface="Menlo"/>
              </a:rPr>
              <a:t>addq</a:t>
            </a:r>
            <a:r>
              <a:rPr lang="en-US" dirty="0">
                <a:solidFill>
                  <a:srgbClr val="4C2F2D"/>
                </a:solidFill>
                <a:latin typeface="Menlo"/>
                <a:ea typeface="Menlo"/>
                <a:cs typeface="Menlo"/>
              </a:rPr>
              <a:t>    $</a:t>
            </a:r>
            <a:r>
              <a:rPr lang="en-US" dirty="0">
                <a:solidFill>
                  <a:srgbClr val="B12412"/>
                </a:solidFill>
                <a:latin typeface="Menlo"/>
                <a:ea typeface="Menlo"/>
                <a:cs typeface="Menlo"/>
              </a:rPr>
              <a:t>32</a:t>
            </a:r>
            <a:r>
              <a:rPr lang="en-US" dirty="0">
                <a:solidFill>
                  <a:srgbClr val="4C2F2D"/>
                </a:solidFill>
                <a:latin typeface="Menlo"/>
                <a:ea typeface="Menlo"/>
                <a:cs typeface="Menlo"/>
              </a:rPr>
              <a:t>, %</a:t>
            </a:r>
            <a:r>
              <a:rPr lang="en-US" dirty="0" err="1">
                <a:solidFill>
                  <a:srgbClr val="00A3AF"/>
                </a:solidFill>
                <a:latin typeface="Menlo"/>
                <a:ea typeface="Menlo"/>
                <a:cs typeface="Menlo"/>
              </a:rPr>
              <a:t>rsp</a:t>
            </a:r>
            <a:endParaRPr lang="en-US" dirty="0">
              <a:solidFill>
                <a:srgbClr val="4C2F2D"/>
              </a:solidFill>
              <a:latin typeface="Menlo"/>
              <a:ea typeface="Menlo"/>
              <a:cs typeface="Menlo"/>
            </a:endParaRPr>
          </a:p>
          <a:p>
            <a:pPr marL="0" indent="0">
              <a:buNone/>
            </a:pPr>
            <a:r>
              <a:rPr lang="en-US" dirty="0">
                <a:solidFill>
                  <a:srgbClr val="4C2F2D"/>
                </a:solidFill>
                <a:latin typeface="Menlo"/>
                <a:ea typeface="Menlo"/>
                <a:cs typeface="Menlo"/>
              </a:rPr>
              <a:t>    </a:t>
            </a:r>
            <a:r>
              <a:rPr lang="en-US" dirty="0" err="1">
                <a:solidFill>
                  <a:srgbClr val="00A3AF"/>
                </a:solidFill>
                <a:latin typeface="Menlo"/>
                <a:ea typeface="Menlo"/>
                <a:cs typeface="Menlo"/>
              </a:rPr>
              <a:t>popq</a:t>
            </a:r>
            <a:r>
              <a:rPr lang="en-US" dirty="0">
                <a:solidFill>
                  <a:srgbClr val="4C2F2D"/>
                </a:solidFill>
                <a:latin typeface="Menlo"/>
                <a:ea typeface="Menlo"/>
                <a:cs typeface="Menlo"/>
              </a:rPr>
              <a:t>    %</a:t>
            </a:r>
            <a:r>
              <a:rPr lang="en-US" dirty="0" err="1">
                <a:solidFill>
                  <a:srgbClr val="00A3AF"/>
                </a:solidFill>
                <a:latin typeface="Menlo"/>
                <a:ea typeface="Menlo"/>
                <a:cs typeface="Menlo"/>
              </a:rPr>
              <a:t>rbp</a:t>
            </a:r>
            <a:endParaRPr lang="en-US" dirty="0">
              <a:solidFill>
                <a:srgbClr val="4C2F2D"/>
              </a:solidFill>
              <a:latin typeface="Menlo"/>
              <a:ea typeface="Menlo"/>
              <a:cs typeface="Menlo"/>
            </a:endParaRPr>
          </a:p>
          <a:p>
            <a:pPr marL="0" indent="0">
              <a:buNone/>
            </a:pPr>
            <a:r>
              <a:rPr lang="en-US" dirty="0">
                <a:solidFill>
                  <a:srgbClr val="4C2F2D"/>
                </a:solidFill>
                <a:latin typeface="Menlo"/>
                <a:ea typeface="Menlo"/>
                <a:cs typeface="Menlo"/>
              </a:rPr>
              <a:t>    </a:t>
            </a:r>
            <a:r>
              <a:rPr lang="en-US" dirty="0" err="1">
                <a:solidFill>
                  <a:srgbClr val="00A3AF"/>
                </a:solidFill>
                <a:latin typeface="Menlo"/>
                <a:ea typeface="Menlo"/>
                <a:cs typeface="Menlo"/>
              </a:rPr>
              <a:t>retq</a:t>
            </a:r>
            <a:endParaRPr lang="en-US" dirty="0">
              <a:solidFill>
                <a:srgbClr val="4C2F2D"/>
              </a:solidFill>
              <a:latin typeface="Menlo"/>
              <a:ea typeface="Menlo"/>
              <a:cs typeface="Menlo"/>
            </a:endParaRPr>
          </a:p>
          <a:p>
            <a:pPr marL="0" indent="0">
              <a:buNone/>
            </a:pPr>
            <a:r>
              <a:rPr lang="en-US" dirty="0">
                <a:solidFill>
                  <a:srgbClr val="4C2F2D"/>
                </a:solidFill>
                <a:latin typeface="Menlo"/>
                <a:ea typeface="Menlo"/>
                <a:cs typeface="Menlo"/>
              </a:rPr>
              <a:t>    </a:t>
            </a:r>
            <a:r>
              <a:rPr lang="en-US" dirty="0">
                <a:solidFill>
                  <a:srgbClr val="B7660A"/>
                </a:solidFill>
                <a:latin typeface="Menlo"/>
                <a:ea typeface="Menlo"/>
                <a:cs typeface="Menlo"/>
              </a:rPr>
              <a:t>.</a:t>
            </a:r>
            <a:r>
              <a:rPr lang="en-US" dirty="0" err="1">
                <a:solidFill>
                  <a:srgbClr val="B7660A"/>
                </a:solidFill>
                <a:latin typeface="Menlo"/>
                <a:ea typeface="Menlo"/>
                <a:cs typeface="Menlo"/>
              </a:rPr>
              <a:t>cfi</a:t>
            </a:r>
            <a:r>
              <a:rPr lang="en-US" dirty="0" err="1">
                <a:solidFill>
                  <a:srgbClr val="00A3AF"/>
                </a:solidFill>
                <a:latin typeface="Menlo"/>
                <a:ea typeface="Menlo"/>
                <a:cs typeface="Menlo"/>
              </a:rPr>
              <a:t>_endproc</a:t>
            </a:r>
            <a:endParaRPr lang="en-US" dirty="0">
              <a:solidFill>
                <a:srgbClr val="4C2F2D"/>
              </a:solidFill>
              <a:latin typeface="Menlo"/>
              <a:ea typeface="Menlo"/>
              <a:cs typeface="Menlo"/>
            </a:endParaRPr>
          </a:p>
          <a:p>
            <a:pPr marL="0" indent="0">
              <a:buNone/>
            </a:pPr>
            <a:r>
              <a:rPr lang="en-US" dirty="0" smtClean="0">
                <a:solidFill>
                  <a:srgbClr val="4C2F2D"/>
                </a:solidFill>
                <a:latin typeface="Menlo"/>
                <a:ea typeface="Menlo"/>
                <a:cs typeface="Menlo"/>
              </a:rPr>
              <a:t>    </a:t>
            </a:r>
            <a:r>
              <a:rPr lang="en-US" dirty="0">
                <a:solidFill>
                  <a:srgbClr val="B7660A"/>
                </a:solidFill>
                <a:latin typeface="Menlo"/>
                <a:ea typeface="Menlo"/>
                <a:cs typeface="Menlo"/>
              </a:rPr>
              <a:t>.section</a:t>
            </a:r>
            <a:r>
              <a:rPr lang="en-US" dirty="0">
                <a:solidFill>
                  <a:srgbClr val="4C2F2D"/>
                </a:solidFill>
                <a:latin typeface="Menlo"/>
                <a:ea typeface="Menlo"/>
                <a:cs typeface="Menlo"/>
              </a:rPr>
              <a:t>    </a:t>
            </a:r>
            <a:r>
              <a:rPr lang="en-US" dirty="0">
                <a:solidFill>
                  <a:srgbClr val="00A3AF"/>
                </a:solidFill>
                <a:latin typeface="Menlo"/>
                <a:ea typeface="Menlo"/>
                <a:cs typeface="Menlo"/>
              </a:rPr>
              <a:t>__TEXT</a:t>
            </a:r>
            <a:r>
              <a:rPr lang="en-US" dirty="0">
                <a:solidFill>
                  <a:srgbClr val="4C2F2D"/>
                </a:solidFill>
                <a:latin typeface="Menlo"/>
                <a:ea typeface="Menlo"/>
                <a:cs typeface="Menlo"/>
              </a:rPr>
              <a:t>,</a:t>
            </a:r>
            <a:r>
              <a:rPr lang="en-US" dirty="0">
                <a:solidFill>
                  <a:srgbClr val="00A3AF"/>
                </a:solidFill>
                <a:latin typeface="Menlo"/>
                <a:ea typeface="Menlo"/>
                <a:cs typeface="Menlo"/>
              </a:rPr>
              <a:t>__cstring</a:t>
            </a:r>
            <a:r>
              <a:rPr lang="en-US" dirty="0">
                <a:solidFill>
                  <a:srgbClr val="4C2F2D"/>
                </a:solidFill>
                <a:latin typeface="Menlo"/>
                <a:ea typeface="Menlo"/>
                <a:cs typeface="Menlo"/>
              </a:rPr>
              <a:t>,</a:t>
            </a:r>
            <a:r>
              <a:rPr lang="en-US" dirty="0" smtClean="0">
                <a:solidFill>
                  <a:srgbClr val="00A3AF"/>
                </a:solidFill>
                <a:latin typeface="Menlo"/>
                <a:ea typeface="Menlo"/>
                <a:cs typeface="Menlo"/>
              </a:rPr>
              <a:t>cstring_</a:t>
            </a:r>
            <a:r>
              <a:rPr lang="en-US" dirty="0" err="1" smtClean="0">
                <a:solidFill>
                  <a:srgbClr val="00A3AF"/>
                </a:solidFill>
                <a:latin typeface="Menlo"/>
                <a:ea typeface="Menlo"/>
                <a:cs typeface="Menlo"/>
              </a:rPr>
              <a:t>literalsL</a:t>
            </a:r>
            <a:r>
              <a:rPr lang="en-US" dirty="0" smtClean="0">
                <a:solidFill>
                  <a:srgbClr val="00A3AF"/>
                </a:solidFill>
                <a:latin typeface="Menlo"/>
                <a:ea typeface="Menlo"/>
                <a:cs typeface="Menlo"/>
              </a:rPr>
              <a:t>_</a:t>
            </a:r>
            <a:r>
              <a:rPr lang="en-US" dirty="0">
                <a:solidFill>
                  <a:srgbClr val="B7660A"/>
                </a:solidFill>
                <a:latin typeface="Menlo"/>
                <a:ea typeface="Menlo"/>
                <a:cs typeface="Menlo"/>
              </a:rPr>
              <a:t>.</a:t>
            </a:r>
            <a:r>
              <a:rPr lang="en-US" dirty="0" err="1">
                <a:solidFill>
                  <a:srgbClr val="B7660A"/>
                </a:solidFill>
                <a:latin typeface="Menlo"/>
                <a:ea typeface="Menlo"/>
                <a:cs typeface="Menlo"/>
              </a:rPr>
              <a:t>str</a:t>
            </a:r>
            <a:r>
              <a:rPr lang="en-US" dirty="0">
                <a:solidFill>
                  <a:srgbClr val="4C2F2D"/>
                </a:solidFill>
                <a:latin typeface="Menlo"/>
                <a:ea typeface="Menlo"/>
                <a:cs typeface="Menlo"/>
              </a:rPr>
              <a:t>:                                 </a:t>
            </a:r>
            <a:r>
              <a:rPr lang="en-US" dirty="0">
                <a:solidFill>
                  <a:srgbClr val="4229D4"/>
                </a:solidFill>
                <a:latin typeface="Menlo"/>
                <a:ea typeface="Menlo"/>
                <a:cs typeface="Menlo"/>
              </a:rPr>
              <a:t>## @.</a:t>
            </a:r>
            <a:r>
              <a:rPr lang="en-US" dirty="0" err="1">
                <a:solidFill>
                  <a:srgbClr val="4229D4"/>
                </a:solidFill>
                <a:latin typeface="Menlo"/>
                <a:ea typeface="Menlo"/>
                <a:cs typeface="Menlo"/>
              </a:rPr>
              <a:t>str</a:t>
            </a:r>
            <a:endParaRPr lang="en-US" dirty="0">
              <a:solidFill>
                <a:srgbClr val="4C2F2D"/>
              </a:solidFill>
              <a:latin typeface="Menlo"/>
              <a:ea typeface="Menlo"/>
              <a:cs typeface="Menlo"/>
            </a:endParaRPr>
          </a:p>
          <a:p>
            <a:pPr marL="0" indent="0">
              <a:buNone/>
            </a:pPr>
            <a:r>
              <a:rPr lang="en-US" dirty="0">
                <a:solidFill>
                  <a:srgbClr val="4C2F2D"/>
                </a:solidFill>
                <a:latin typeface="Menlo"/>
                <a:ea typeface="Menlo"/>
                <a:cs typeface="Menlo"/>
              </a:rPr>
              <a:t>    </a:t>
            </a:r>
            <a:r>
              <a:rPr lang="en-US" dirty="0">
                <a:solidFill>
                  <a:srgbClr val="B7660A"/>
                </a:solidFill>
                <a:latin typeface="Menlo"/>
                <a:ea typeface="Menlo"/>
                <a:cs typeface="Menlo"/>
              </a:rPr>
              <a:t>.</a:t>
            </a:r>
            <a:r>
              <a:rPr lang="en-US" dirty="0" err="1">
                <a:solidFill>
                  <a:srgbClr val="B7660A"/>
                </a:solidFill>
                <a:latin typeface="Menlo"/>
                <a:ea typeface="Menlo"/>
                <a:cs typeface="Menlo"/>
              </a:rPr>
              <a:t>asciz</a:t>
            </a:r>
            <a:r>
              <a:rPr lang="en-US" dirty="0">
                <a:solidFill>
                  <a:srgbClr val="4C2F2D"/>
                </a:solidFill>
                <a:latin typeface="Menlo"/>
                <a:ea typeface="Menlo"/>
                <a:cs typeface="Menlo"/>
              </a:rPr>
              <a:t>  "%</a:t>
            </a:r>
            <a:r>
              <a:rPr lang="en-US" dirty="0">
                <a:solidFill>
                  <a:srgbClr val="00A3AF"/>
                </a:solidFill>
                <a:latin typeface="Menlo"/>
                <a:ea typeface="Menlo"/>
                <a:cs typeface="Menlo"/>
              </a:rPr>
              <a:t>d</a:t>
            </a:r>
            <a:r>
              <a:rPr lang="en-US" dirty="0">
                <a:solidFill>
                  <a:srgbClr val="4C2F2D"/>
                </a:solidFill>
                <a:latin typeface="Menlo"/>
                <a:ea typeface="Menlo"/>
                <a:cs typeface="Menlo"/>
              </a:rPr>
              <a:t>\</a:t>
            </a:r>
            <a:r>
              <a:rPr lang="en-US" dirty="0" smtClean="0">
                <a:solidFill>
                  <a:srgbClr val="00A3AF"/>
                </a:solidFill>
                <a:latin typeface="Menlo"/>
                <a:ea typeface="Menlo"/>
                <a:cs typeface="Menlo"/>
              </a:rPr>
              <a:t>n</a:t>
            </a:r>
            <a:r>
              <a:rPr lang="en-US" dirty="0" smtClean="0">
                <a:solidFill>
                  <a:srgbClr val="4C2F2D"/>
                </a:solidFill>
                <a:latin typeface="Menlo"/>
                <a:ea typeface="Menlo"/>
                <a:cs typeface="Menlo"/>
              </a:rPr>
              <a:t>”</a:t>
            </a:r>
            <a:endParaRPr lang="en-US" dirty="0">
              <a:solidFill>
                <a:srgbClr val="4C2F2D"/>
              </a:solidFill>
              <a:latin typeface="Menlo"/>
              <a:ea typeface="Menlo"/>
              <a:cs typeface="Menlo"/>
            </a:endParaRPr>
          </a:p>
          <a:p>
            <a:pPr marL="0" indent="0">
              <a:buNone/>
            </a:pPr>
            <a:r>
              <a:rPr lang="en-US" dirty="0" smtClean="0">
                <a:solidFill>
                  <a:srgbClr val="B7660A"/>
                </a:solidFill>
                <a:latin typeface="Menlo"/>
                <a:ea typeface="Menlo"/>
                <a:cs typeface="Menlo"/>
              </a:rPr>
              <a:t>.</a:t>
            </a:r>
            <a:r>
              <a:rPr lang="en-US" dirty="0" err="1" smtClean="0">
                <a:solidFill>
                  <a:srgbClr val="B7660A"/>
                </a:solidFill>
                <a:latin typeface="Menlo"/>
                <a:ea typeface="Menlo"/>
                <a:cs typeface="Menlo"/>
              </a:rPr>
              <a:t>subsections</a:t>
            </a:r>
            <a:r>
              <a:rPr lang="en-US" dirty="0" err="1" smtClean="0">
                <a:solidFill>
                  <a:srgbClr val="00A3AF"/>
                </a:solidFill>
                <a:latin typeface="Menlo"/>
                <a:ea typeface="Menlo"/>
                <a:cs typeface="Menlo"/>
              </a:rPr>
              <a:t>_via_symbols</a:t>
            </a:r>
            <a:endParaRPr lang="en-US" dirty="0"/>
          </a:p>
        </p:txBody>
      </p:sp>
      <p:sp>
        <p:nvSpPr>
          <p:cNvPr id="4" name="Date Placeholder 3"/>
          <p:cNvSpPr>
            <a:spLocks noGrp="1"/>
          </p:cNvSpPr>
          <p:nvPr>
            <p:ph type="dt" sz="half" idx="10"/>
          </p:nvPr>
        </p:nvSpPr>
        <p:spPr/>
        <p:txBody>
          <a:bodyPr/>
          <a:lstStyle/>
          <a:p>
            <a:fld id="{76AA8370-437A-1348-A52B-9788A8C7B451}" type="datetime1">
              <a:rPr lang="en-US" smtClean="0"/>
              <a:t>9/25/16</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41B4C9D8-61F2-104D-A787-545F90EAB0FE}" type="slidenum">
              <a:rPr lang="en-US" smtClean="0"/>
              <a:t>38</a:t>
            </a:fld>
            <a:endParaRPr lang="en-US"/>
          </a:p>
        </p:txBody>
      </p:sp>
    </p:spTree>
    <p:extLst>
      <p:ext uri="{BB962C8B-B14F-4D97-AF65-F5344CB8AC3E}">
        <p14:creationId xmlns:p14="http://schemas.microsoft.com/office/powerpoint/2010/main" val="242961737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Generations</a:t>
            </a:r>
            <a:endParaRPr lang="en-US" dirty="0"/>
          </a:p>
        </p:txBody>
      </p:sp>
      <p:sp>
        <p:nvSpPr>
          <p:cNvPr id="3" name="Content Placeholder 2"/>
          <p:cNvSpPr>
            <a:spLocks noGrp="1"/>
          </p:cNvSpPr>
          <p:nvPr>
            <p:ph idx="1"/>
          </p:nvPr>
        </p:nvSpPr>
        <p:spPr/>
        <p:txBody>
          <a:bodyPr/>
          <a:lstStyle/>
          <a:p>
            <a:r>
              <a:rPr lang="en-US" dirty="0" smtClean="0"/>
              <a:t>First: machine</a:t>
            </a:r>
          </a:p>
          <a:p>
            <a:r>
              <a:rPr lang="en-US" dirty="0" smtClean="0"/>
              <a:t>Second: assembly</a:t>
            </a:r>
          </a:p>
          <a:p>
            <a:r>
              <a:rPr lang="en-US" dirty="0" smtClean="0"/>
              <a:t>Third: C, Pascal</a:t>
            </a:r>
          </a:p>
          <a:p>
            <a:r>
              <a:rPr lang="en-US" dirty="0" smtClean="0"/>
              <a:t>Fourth: GUI builder, </a:t>
            </a:r>
            <a:r>
              <a:rPr lang="en-US" dirty="0" err="1"/>
              <a:t>M</a:t>
            </a:r>
            <a:r>
              <a:rPr lang="en-US" dirty="0" err="1" smtClean="0"/>
              <a:t>athematica</a:t>
            </a:r>
            <a:r>
              <a:rPr lang="en-US" dirty="0" smtClean="0"/>
              <a:t>, DB managers</a:t>
            </a:r>
          </a:p>
          <a:p>
            <a:pPr lvl="1"/>
            <a:r>
              <a:rPr lang="en-US" dirty="0" smtClean="0"/>
              <a:t>Domain Specific Languages</a:t>
            </a:r>
            <a:endParaRPr lang="en-US" dirty="0"/>
          </a:p>
        </p:txBody>
      </p:sp>
      <p:sp>
        <p:nvSpPr>
          <p:cNvPr id="4" name="Date Placeholder 3"/>
          <p:cNvSpPr>
            <a:spLocks noGrp="1"/>
          </p:cNvSpPr>
          <p:nvPr>
            <p:ph type="dt" sz="half" idx="10"/>
          </p:nvPr>
        </p:nvSpPr>
        <p:spPr/>
        <p:txBody>
          <a:bodyPr/>
          <a:lstStyle/>
          <a:p>
            <a:fld id="{5E5DCFFE-F157-0340-A57F-541E4F3CF8A7}" type="datetime1">
              <a:rPr lang="en-US" smtClean="0"/>
              <a:t>9/25/16</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41B4C9D8-61F2-104D-A787-545F90EAB0FE}" type="slidenum">
              <a:rPr lang="en-US" smtClean="0"/>
              <a:t>39</a:t>
            </a:fld>
            <a:endParaRPr lang="en-US"/>
          </a:p>
        </p:txBody>
      </p:sp>
    </p:spTree>
    <p:extLst>
      <p:ext uri="{BB962C8B-B14F-4D97-AF65-F5344CB8AC3E}">
        <p14:creationId xmlns:p14="http://schemas.microsoft.com/office/powerpoint/2010/main" val="2902845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 Hat Linux </a:t>
            </a:r>
            <a:r>
              <a:rPr lang="en-US" dirty="0" smtClean="0"/>
              <a:t>7.1</a:t>
            </a:r>
            <a:endParaRPr lang="en-US" dirty="0"/>
          </a:p>
        </p:txBody>
      </p:sp>
      <p:sp>
        <p:nvSpPr>
          <p:cNvPr id="3" name="Content Placeholder 2"/>
          <p:cNvSpPr>
            <a:spLocks noGrp="1"/>
          </p:cNvSpPr>
          <p:nvPr>
            <p:ph idx="1"/>
          </p:nvPr>
        </p:nvSpPr>
        <p:spPr/>
        <p:txBody>
          <a:bodyPr/>
          <a:lstStyle/>
          <a:p>
            <a:r>
              <a:rPr lang="en-US" dirty="0"/>
              <a:t>30 million </a:t>
            </a:r>
            <a:r>
              <a:rPr lang="en-US" dirty="0" smtClean="0"/>
              <a:t>SLOC</a:t>
            </a:r>
            <a:endParaRPr lang="en-US" dirty="0"/>
          </a:p>
          <a:p>
            <a:r>
              <a:rPr lang="en-US" dirty="0" smtClean="0"/>
              <a:t>8,000</a:t>
            </a:r>
            <a:r>
              <a:rPr lang="en-US" dirty="0"/>
              <a:t>	person years</a:t>
            </a:r>
          </a:p>
          <a:p>
            <a:r>
              <a:rPr lang="en-US" dirty="0"/>
              <a:t>2,000	hours per year</a:t>
            </a:r>
          </a:p>
          <a:p>
            <a:r>
              <a:rPr lang="en-US" dirty="0"/>
              <a:t>16,000,000	person hours</a:t>
            </a:r>
          </a:p>
        </p:txBody>
      </p:sp>
      <p:sp>
        <p:nvSpPr>
          <p:cNvPr id="4" name="Slide Number Placeholder 3"/>
          <p:cNvSpPr>
            <a:spLocks noGrp="1"/>
          </p:cNvSpPr>
          <p:nvPr>
            <p:ph type="sldNum" sz="quarter" idx="12"/>
          </p:nvPr>
        </p:nvSpPr>
        <p:spPr/>
        <p:txBody>
          <a:bodyPr/>
          <a:lstStyle/>
          <a:p>
            <a:fld id="{C17B945E-F11D-164E-88FF-AD71A35A2FF8}" type="slidenum">
              <a:rPr lang="en-US" smtClean="0"/>
              <a:t>4</a:t>
            </a:fld>
            <a:endParaRPr lang="en-US"/>
          </a:p>
        </p:txBody>
      </p:sp>
      <p:sp>
        <p:nvSpPr>
          <p:cNvPr id="5" name="Date Placeholder 4"/>
          <p:cNvSpPr>
            <a:spLocks noGrp="1"/>
          </p:cNvSpPr>
          <p:nvPr>
            <p:ph type="dt" sz="half" idx="10"/>
          </p:nvPr>
        </p:nvSpPr>
        <p:spPr/>
        <p:txBody>
          <a:bodyPr/>
          <a:lstStyle/>
          <a:p>
            <a:fld id="{EE19ADFF-E085-DA41-9356-A0F0C81FAA5F}" type="datetime1">
              <a:rPr lang="en-US" smtClean="0"/>
              <a:t>9/25/16</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98805295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Aspects</a:t>
            </a:r>
            <a:endParaRPr lang="en-US" dirty="0"/>
          </a:p>
        </p:txBody>
      </p:sp>
      <p:sp>
        <p:nvSpPr>
          <p:cNvPr id="3" name="Content Placeholder 2"/>
          <p:cNvSpPr>
            <a:spLocks noGrp="1"/>
          </p:cNvSpPr>
          <p:nvPr>
            <p:ph idx="1"/>
          </p:nvPr>
        </p:nvSpPr>
        <p:spPr/>
        <p:txBody>
          <a:bodyPr/>
          <a:lstStyle/>
          <a:p>
            <a:r>
              <a:rPr lang="en-US" dirty="0" smtClean="0"/>
              <a:t>Syntax</a:t>
            </a:r>
          </a:p>
          <a:p>
            <a:pPr lvl="1"/>
            <a:r>
              <a:rPr lang="en-US" dirty="0" smtClean="0"/>
              <a:t>What is allowed and not allowed</a:t>
            </a:r>
          </a:p>
          <a:p>
            <a:pPr lvl="1"/>
            <a:r>
              <a:rPr lang="en-US" dirty="0" smtClean="0"/>
              <a:t>Grammar</a:t>
            </a:r>
          </a:p>
          <a:p>
            <a:r>
              <a:rPr lang="en-US" dirty="0" smtClean="0"/>
              <a:t>Semantics</a:t>
            </a:r>
          </a:p>
          <a:p>
            <a:pPr lvl="1"/>
            <a:r>
              <a:rPr lang="en-US" dirty="0" smtClean="0"/>
              <a:t>What is meant</a:t>
            </a:r>
            <a:endParaRPr lang="en-US" dirty="0"/>
          </a:p>
        </p:txBody>
      </p:sp>
      <p:sp>
        <p:nvSpPr>
          <p:cNvPr id="4" name="Date Placeholder 3"/>
          <p:cNvSpPr>
            <a:spLocks noGrp="1"/>
          </p:cNvSpPr>
          <p:nvPr>
            <p:ph type="dt" sz="half" idx="10"/>
          </p:nvPr>
        </p:nvSpPr>
        <p:spPr/>
        <p:txBody>
          <a:bodyPr/>
          <a:lstStyle/>
          <a:p>
            <a:fld id="{5B81E247-BBD6-D84F-A474-5397245A425A}" type="datetime1">
              <a:rPr lang="en-US" smtClean="0"/>
              <a:t>9/25/16</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41B4C9D8-61F2-104D-A787-545F90EAB0FE}" type="slidenum">
              <a:rPr lang="en-US" smtClean="0"/>
              <a:t>40</a:t>
            </a:fld>
            <a:endParaRPr lang="en-US"/>
          </a:p>
        </p:txBody>
      </p:sp>
    </p:spTree>
    <p:extLst>
      <p:ext uri="{BB962C8B-B14F-4D97-AF65-F5344CB8AC3E}">
        <p14:creationId xmlns:p14="http://schemas.microsoft.com/office/powerpoint/2010/main" val="415591214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a:t>
            </a:r>
            <a:endParaRPr lang="en-US" dirty="0"/>
          </a:p>
        </p:txBody>
      </p:sp>
      <p:sp>
        <p:nvSpPr>
          <p:cNvPr id="3" name="Content Placeholder 2"/>
          <p:cNvSpPr>
            <a:spLocks noGrp="1"/>
          </p:cNvSpPr>
          <p:nvPr>
            <p:ph idx="1"/>
          </p:nvPr>
        </p:nvSpPr>
        <p:spPr/>
        <p:txBody>
          <a:bodyPr/>
          <a:lstStyle/>
          <a:p>
            <a:r>
              <a:rPr lang="en-US" dirty="0" smtClean="0"/>
              <a:t>Imperative</a:t>
            </a:r>
          </a:p>
          <a:p>
            <a:pPr lvl="1"/>
            <a:r>
              <a:rPr lang="en-US" dirty="0" smtClean="0"/>
              <a:t>Most widely used</a:t>
            </a:r>
          </a:p>
          <a:p>
            <a:r>
              <a:rPr lang="en-US" dirty="0" smtClean="0"/>
              <a:t>Object Oriented</a:t>
            </a:r>
          </a:p>
          <a:p>
            <a:pPr lvl="1"/>
            <a:r>
              <a:rPr lang="en-US" dirty="0" smtClean="0"/>
              <a:t>Ruby, Smalltalk</a:t>
            </a:r>
          </a:p>
          <a:p>
            <a:r>
              <a:rPr lang="en-US" dirty="0" smtClean="0"/>
              <a:t>Logic</a:t>
            </a:r>
          </a:p>
          <a:p>
            <a:pPr lvl="1"/>
            <a:r>
              <a:rPr lang="en-US" dirty="0" smtClean="0"/>
              <a:t>Prolog</a:t>
            </a:r>
          </a:p>
          <a:p>
            <a:r>
              <a:rPr lang="en-US" dirty="0" smtClean="0"/>
              <a:t>Functional</a:t>
            </a:r>
          </a:p>
          <a:p>
            <a:pPr lvl="1"/>
            <a:r>
              <a:rPr lang="en-US" dirty="0" smtClean="0"/>
              <a:t>LISP, </a:t>
            </a:r>
            <a:r>
              <a:rPr lang="en-US" dirty="0" err="1" smtClean="0"/>
              <a:t>Clojure</a:t>
            </a:r>
            <a:r>
              <a:rPr lang="en-US" dirty="0" smtClean="0"/>
              <a:t>, Scheme</a:t>
            </a:r>
            <a:endParaRPr lang="en-US" dirty="0"/>
          </a:p>
        </p:txBody>
      </p:sp>
      <p:sp>
        <p:nvSpPr>
          <p:cNvPr id="4" name="Date Placeholder 3"/>
          <p:cNvSpPr>
            <a:spLocks noGrp="1"/>
          </p:cNvSpPr>
          <p:nvPr>
            <p:ph type="dt" sz="half" idx="10"/>
          </p:nvPr>
        </p:nvSpPr>
        <p:spPr/>
        <p:txBody>
          <a:bodyPr/>
          <a:lstStyle/>
          <a:p>
            <a:fld id="{ECD7DBC8-68F9-2244-BFF4-FCE3A2A9FE89}" type="datetime1">
              <a:rPr lang="en-US" smtClean="0"/>
              <a:t>9/25/16</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41B4C9D8-61F2-104D-A787-545F90EAB0FE}" type="slidenum">
              <a:rPr lang="en-US" smtClean="0"/>
              <a:t>41</a:t>
            </a:fld>
            <a:endParaRPr lang="en-US"/>
          </a:p>
        </p:txBody>
      </p:sp>
    </p:spTree>
    <p:extLst>
      <p:ext uri="{BB962C8B-B14F-4D97-AF65-F5344CB8AC3E}">
        <p14:creationId xmlns:p14="http://schemas.microsoft.com/office/powerpoint/2010/main" val="59193252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a:t>
            </a:r>
            <a:endParaRPr lang="en-US" dirty="0"/>
          </a:p>
        </p:txBody>
      </p:sp>
      <p:sp>
        <p:nvSpPr>
          <p:cNvPr id="3" name="Content Placeholder 2"/>
          <p:cNvSpPr>
            <a:spLocks noGrp="1"/>
          </p:cNvSpPr>
          <p:nvPr>
            <p:ph idx="1"/>
          </p:nvPr>
        </p:nvSpPr>
        <p:spPr/>
        <p:txBody>
          <a:bodyPr/>
          <a:lstStyle/>
          <a:p>
            <a:r>
              <a:rPr lang="en-US" dirty="0" smtClean="0"/>
              <a:t>Concurrent</a:t>
            </a:r>
          </a:p>
          <a:p>
            <a:pPr lvl="1"/>
            <a:r>
              <a:rPr lang="en-US" dirty="0" err="1" smtClean="0"/>
              <a:t>Erlang</a:t>
            </a:r>
            <a:endParaRPr lang="en-US" dirty="0"/>
          </a:p>
          <a:p>
            <a:r>
              <a:rPr lang="en-US" dirty="0" smtClean="0"/>
              <a:t>Visual</a:t>
            </a:r>
          </a:p>
          <a:p>
            <a:pPr lvl="1"/>
            <a:r>
              <a:rPr lang="en-US" dirty="0" smtClean="0"/>
              <a:t>Scratch, Snap</a:t>
            </a:r>
            <a:endParaRPr lang="en-US" dirty="0" smtClean="0"/>
          </a:p>
        </p:txBody>
      </p:sp>
      <p:sp>
        <p:nvSpPr>
          <p:cNvPr id="4" name="Date Placeholder 3"/>
          <p:cNvSpPr>
            <a:spLocks noGrp="1"/>
          </p:cNvSpPr>
          <p:nvPr>
            <p:ph type="dt" sz="half" idx="10"/>
          </p:nvPr>
        </p:nvSpPr>
        <p:spPr/>
        <p:txBody>
          <a:bodyPr/>
          <a:lstStyle/>
          <a:p>
            <a:fld id="{7AF9E9F3-B193-C140-8224-D590C87D1C17}" type="datetime1">
              <a:rPr lang="en-US" smtClean="0"/>
              <a:t>9/25/16</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41B4C9D8-61F2-104D-A787-545F90EAB0FE}" type="slidenum">
              <a:rPr lang="en-US" smtClean="0"/>
              <a:t>42</a:t>
            </a:fld>
            <a:endParaRPr lang="en-US"/>
          </a:p>
        </p:txBody>
      </p:sp>
    </p:spTree>
    <p:extLst>
      <p:ext uri="{BB962C8B-B14F-4D97-AF65-F5344CB8AC3E}">
        <p14:creationId xmlns:p14="http://schemas.microsoft.com/office/powerpoint/2010/main" val="13211002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Five Widely Used</a:t>
            </a:r>
            <a:endParaRPr lang="en-US" dirty="0"/>
          </a:p>
        </p:txBody>
      </p:sp>
      <p:sp>
        <p:nvSpPr>
          <p:cNvPr id="3" name="Content Placeholder 2"/>
          <p:cNvSpPr>
            <a:spLocks noGrp="1"/>
          </p:cNvSpPr>
          <p:nvPr>
            <p:ph idx="1"/>
          </p:nvPr>
        </p:nvSpPr>
        <p:spPr/>
        <p:txBody>
          <a:bodyPr/>
          <a:lstStyle/>
          <a:p>
            <a:r>
              <a:rPr lang="en-US" dirty="0" smtClean="0"/>
              <a:t>Java: for large and complex problems; web applications</a:t>
            </a:r>
          </a:p>
          <a:p>
            <a:r>
              <a:rPr lang="en-US" dirty="0" smtClean="0"/>
              <a:t>C: scientific, operating </a:t>
            </a:r>
            <a:r>
              <a:rPr lang="en-US" dirty="0" smtClean="0"/>
              <a:t>systems, embedded</a:t>
            </a:r>
            <a:endParaRPr lang="en-US" dirty="0" smtClean="0"/>
          </a:p>
          <a:p>
            <a:r>
              <a:rPr lang="en-US" dirty="0" smtClean="0"/>
              <a:t>C++: somewhere between C and </a:t>
            </a:r>
            <a:r>
              <a:rPr lang="en-US" dirty="0" smtClean="0"/>
              <a:t>Java (historically, C first, then C++, then Java)</a:t>
            </a:r>
            <a:endParaRPr lang="en-US" dirty="0" smtClean="0"/>
          </a:p>
          <a:p>
            <a:r>
              <a:rPr lang="en-US" dirty="0" smtClean="0"/>
              <a:t>BASIC: for learning how to program</a:t>
            </a:r>
          </a:p>
          <a:p>
            <a:r>
              <a:rPr lang="en-US" dirty="0" smtClean="0"/>
              <a:t>PHP: web</a:t>
            </a:r>
            <a:endParaRPr lang="en-US" dirty="0"/>
          </a:p>
        </p:txBody>
      </p:sp>
      <p:sp>
        <p:nvSpPr>
          <p:cNvPr id="4" name="Date Placeholder 3"/>
          <p:cNvSpPr>
            <a:spLocks noGrp="1"/>
          </p:cNvSpPr>
          <p:nvPr>
            <p:ph type="dt" sz="half" idx="10"/>
          </p:nvPr>
        </p:nvSpPr>
        <p:spPr/>
        <p:txBody>
          <a:bodyPr/>
          <a:lstStyle/>
          <a:p>
            <a:fld id="{66E937CF-EEBF-ED4D-9709-3AD036C0B70E}" type="datetime1">
              <a:rPr lang="en-US" smtClean="0"/>
              <a:t>9/25/16</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41B4C9D8-61F2-104D-A787-545F90EAB0FE}" type="slidenum">
              <a:rPr lang="en-US" smtClean="0"/>
              <a:t>43</a:t>
            </a:fld>
            <a:endParaRPr lang="en-US"/>
          </a:p>
        </p:txBody>
      </p:sp>
    </p:spTree>
    <p:extLst>
      <p:ext uri="{BB962C8B-B14F-4D97-AF65-F5344CB8AC3E}">
        <p14:creationId xmlns:p14="http://schemas.microsoft.com/office/powerpoint/2010/main" val="249783245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Determining User Needs</a:t>
            </a:r>
            <a:endParaRPr lang="en-US" dirty="0"/>
          </a:p>
        </p:txBody>
      </p:sp>
      <p:sp>
        <p:nvSpPr>
          <p:cNvPr id="3" name="Content Placeholder 2"/>
          <p:cNvSpPr>
            <a:spLocks noGrp="1"/>
          </p:cNvSpPr>
          <p:nvPr>
            <p:ph idx="1"/>
          </p:nvPr>
        </p:nvSpPr>
        <p:spPr/>
        <p:txBody>
          <a:bodyPr/>
          <a:lstStyle/>
          <a:p>
            <a:r>
              <a:rPr lang="en-US" dirty="0" smtClean="0"/>
              <a:t>Market analysis</a:t>
            </a:r>
          </a:p>
          <a:p>
            <a:r>
              <a:rPr lang="en-US" dirty="0" smtClean="0"/>
              <a:t>Observe people doing work and automate tasks</a:t>
            </a:r>
          </a:p>
          <a:p>
            <a:pPr lvl="1"/>
            <a:r>
              <a:rPr lang="en-US" dirty="0" smtClean="0"/>
              <a:t>Users </a:t>
            </a:r>
            <a:r>
              <a:rPr lang="en-US" dirty="0" smtClean="0"/>
              <a:t>only know their own needs</a:t>
            </a:r>
          </a:p>
          <a:p>
            <a:pPr lvl="1"/>
            <a:r>
              <a:rPr lang="en-US" dirty="0" smtClean="0"/>
              <a:t>“Inside the box”</a:t>
            </a:r>
            <a:endParaRPr lang="en-US" dirty="0"/>
          </a:p>
        </p:txBody>
      </p:sp>
      <p:sp>
        <p:nvSpPr>
          <p:cNvPr id="4" name="Date Placeholder 3"/>
          <p:cNvSpPr>
            <a:spLocks noGrp="1"/>
          </p:cNvSpPr>
          <p:nvPr>
            <p:ph type="dt" sz="half" idx="10"/>
          </p:nvPr>
        </p:nvSpPr>
        <p:spPr/>
        <p:txBody>
          <a:bodyPr/>
          <a:lstStyle/>
          <a:p>
            <a:fld id="{743544EB-9381-3243-AF9A-D01EB69CB7D2}" type="datetime1">
              <a:rPr lang="en-US" smtClean="0"/>
              <a:t>9/25/16</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41B4C9D8-61F2-104D-A787-545F90EAB0FE}" type="slidenum">
              <a:rPr lang="en-US" smtClean="0"/>
              <a:t>44</a:t>
            </a:fld>
            <a:endParaRPr lang="en-US"/>
          </a:p>
        </p:txBody>
      </p:sp>
    </p:spTree>
    <p:extLst>
      <p:ext uri="{BB962C8B-B14F-4D97-AF65-F5344CB8AC3E}">
        <p14:creationId xmlns:p14="http://schemas.microsoft.com/office/powerpoint/2010/main" val="13986262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Determining User Needs</a:t>
            </a:r>
          </a:p>
        </p:txBody>
      </p:sp>
      <p:sp>
        <p:nvSpPr>
          <p:cNvPr id="3" name="Content Placeholder 2"/>
          <p:cNvSpPr>
            <a:spLocks noGrp="1"/>
          </p:cNvSpPr>
          <p:nvPr>
            <p:ph idx="1"/>
          </p:nvPr>
        </p:nvSpPr>
        <p:spPr/>
        <p:txBody>
          <a:bodyPr>
            <a:normAutofit/>
          </a:bodyPr>
          <a:lstStyle/>
          <a:p>
            <a:r>
              <a:rPr lang="en-US" dirty="0" smtClean="0"/>
              <a:t>Word processing</a:t>
            </a:r>
          </a:p>
          <a:p>
            <a:pPr lvl="1"/>
            <a:r>
              <a:rPr lang="en-US" dirty="0" smtClean="0"/>
              <a:t>Paper and </a:t>
            </a:r>
            <a:r>
              <a:rPr lang="en-US" dirty="0" smtClean="0"/>
              <a:t>pencil; </a:t>
            </a:r>
            <a:r>
              <a:rPr lang="en-US" dirty="0" smtClean="0"/>
              <a:t>users don’t know what’s possible</a:t>
            </a:r>
          </a:p>
          <a:p>
            <a:pPr lvl="1"/>
            <a:r>
              <a:rPr lang="en-US" dirty="0" smtClean="0"/>
              <a:t>Publishers want </a:t>
            </a:r>
            <a:r>
              <a:rPr lang="en-US" dirty="0" smtClean="0"/>
              <a:t>markup; </a:t>
            </a:r>
            <a:r>
              <a:rPr lang="en-US" dirty="0" smtClean="0"/>
              <a:t>usual user doesn’t need</a:t>
            </a:r>
          </a:p>
          <a:p>
            <a:r>
              <a:rPr lang="en-US" dirty="0" smtClean="0"/>
              <a:t>“Prediction </a:t>
            </a:r>
            <a:r>
              <a:rPr lang="en-US" dirty="0"/>
              <a:t>is very difficult, especially if it's about the </a:t>
            </a:r>
            <a:r>
              <a:rPr lang="en-US" dirty="0" smtClean="0"/>
              <a:t>future” -- Niels </a:t>
            </a:r>
            <a:r>
              <a:rPr lang="en-US" dirty="0" smtClean="0"/>
              <a:t>Bohr</a:t>
            </a:r>
          </a:p>
          <a:p>
            <a:r>
              <a:rPr lang="en-US" dirty="0" smtClean="0"/>
              <a:t>Twitter, </a:t>
            </a:r>
            <a:r>
              <a:rPr lang="en-US" dirty="0" err="1" smtClean="0"/>
              <a:t>Snapchat</a:t>
            </a:r>
            <a:r>
              <a:rPr lang="en-US" dirty="0" smtClean="0"/>
              <a:t>, </a:t>
            </a:r>
            <a:r>
              <a:rPr lang="en-US" dirty="0" err="1" smtClean="0"/>
              <a:t>YikYak</a:t>
            </a:r>
            <a:r>
              <a:rPr lang="en-US" dirty="0" smtClean="0"/>
              <a:t>, etc.</a:t>
            </a:r>
            <a:endParaRPr lang="en-US" dirty="0"/>
          </a:p>
          <a:p>
            <a:endParaRPr lang="en-US" dirty="0"/>
          </a:p>
        </p:txBody>
      </p:sp>
      <p:sp>
        <p:nvSpPr>
          <p:cNvPr id="4" name="Date Placeholder 3"/>
          <p:cNvSpPr>
            <a:spLocks noGrp="1"/>
          </p:cNvSpPr>
          <p:nvPr>
            <p:ph type="dt" sz="half" idx="10"/>
          </p:nvPr>
        </p:nvSpPr>
        <p:spPr/>
        <p:txBody>
          <a:bodyPr/>
          <a:lstStyle/>
          <a:p>
            <a:fld id="{9AA33406-5C02-7742-83A3-A04FE6399A0D}" type="datetime1">
              <a:rPr lang="en-US" smtClean="0"/>
              <a:t>9/25/16</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41B4C9D8-61F2-104D-A787-545F90EAB0FE}" type="slidenum">
              <a:rPr lang="en-US" smtClean="0"/>
              <a:t>45</a:t>
            </a:fld>
            <a:endParaRPr lang="en-US"/>
          </a:p>
        </p:txBody>
      </p:sp>
    </p:spTree>
    <p:extLst>
      <p:ext uri="{BB962C8B-B14F-4D97-AF65-F5344CB8AC3E}">
        <p14:creationId xmlns:p14="http://schemas.microsoft.com/office/powerpoint/2010/main" val="112581073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Prototypes</a:t>
            </a:r>
            <a:endParaRPr lang="en-US" dirty="0"/>
          </a:p>
        </p:txBody>
      </p:sp>
      <p:sp>
        <p:nvSpPr>
          <p:cNvPr id="3" name="Content Placeholder 2"/>
          <p:cNvSpPr>
            <a:spLocks noGrp="1"/>
          </p:cNvSpPr>
          <p:nvPr>
            <p:ph idx="1"/>
          </p:nvPr>
        </p:nvSpPr>
        <p:spPr/>
        <p:txBody>
          <a:bodyPr/>
          <a:lstStyle/>
          <a:p>
            <a:r>
              <a:rPr lang="en-US" dirty="0" smtClean="0"/>
              <a:t>A somewhat functional application</a:t>
            </a:r>
          </a:p>
          <a:p>
            <a:pPr lvl="1"/>
            <a:r>
              <a:rPr lang="en-US" dirty="0" smtClean="0"/>
              <a:t>Get it </a:t>
            </a:r>
            <a:r>
              <a:rPr lang="en-US" dirty="0" smtClean="0"/>
              <a:t>into users’ hands</a:t>
            </a:r>
          </a:p>
          <a:p>
            <a:pPr lvl="1"/>
            <a:r>
              <a:rPr lang="en-US" dirty="0" smtClean="0"/>
              <a:t>Ask what they like and don’t like</a:t>
            </a:r>
          </a:p>
          <a:p>
            <a:r>
              <a:rPr lang="en-US" dirty="0" smtClean="0"/>
              <a:t>A small start that can be expanded</a:t>
            </a:r>
          </a:p>
          <a:p>
            <a:r>
              <a:rPr lang="en-US" dirty="0" smtClean="0"/>
              <a:t>Inexpensive</a:t>
            </a:r>
          </a:p>
          <a:p>
            <a:r>
              <a:rPr lang="en-US" dirty="0" smtClean="0"/>
              <a:t>Can iterate to create final solution</a:t>
            </a:r>
          </a:p>
          <a:p>
            <a:pPr lvl="1"/>
            <a:r>
              <a:rPr lang="en-US" dirty="0" smtClean="0"/>
              <a:t>Iteration never complete</a:t>
            </a:r>
            <a:endParaRPr lang="en-US" dirty="0"/>
          </a:p>
        </p:txBody>
      </p:sp>
      <p:sp>
        <p:nvSpPr>
          <p:cNvPr id="4" name="Date Placeholder 3"/>
          <p:cNvSpPr>
            <a:spLocks noGrp="1"/>
          </p:cNvSpPr>
          <p:nvPr>
            <p:ph type="dt" sz="half" idx="10"/>
          </p:nvPr>
        </p:nvSpPr>
        <p:spPr/>
        <p:txBody>
          <a:bodyPr/>
          <a:lstStyle/>
          <a:p>
            <a:fld id="{BC50C859-5C61-2F4A-BACA-4175FEA8B7C4}" type="datetime1">
              <a:rPr lang="en-US" smtClean="0"/>
              <a:t>9/25/16</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41B4C9D8-61F2-104D-A787-545F90EAB0FE}" type="slidenum">
              <a:rPr lang="en-US" smtClean="0"/>
              <a:t>46</a:t>
            </a:fld>
            <a:endParaRPr lang="en-US"/>
          </a:p>
        </p:txBody>
      </p:sp>
    </p:spTree>
    <p:extLst>
      <p:ext uri="{BB962C8B-B14F-4D97-AF65-F5344CB8AC3E}">
        <p14:creationId xmlns:p14="http://schemas.microsoft.com/office/powerpoint/2010/main" val="120412614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Approaches</a:t>
            </a:r>
            <a:endParaRPr lang="en-US" dirty="0"/>
          </a:p>
        </p:txBody>
      </p:sp>
      <p:sp>
        <p:nvSpPr>
          <p:cNvPr id="3" name="Content Placeholder 2"/>
          <p:cNvSpPr>
            <a:spLocks noGrp="1"/>
          </p:cNvSpPr>
          <p:nvPr>
            <p:ph idx="1"/>
          </p:nvPr>
        </p:nvSpPr>
        <p:spPr/>
        <p:txBody>
          <a:bodyPr/>
          <a:lstStyle/>
          <a:p>
            <a:r>
              <a:rPr lang="en-US" dirty="0" smtClean="0"/>
              <a:t>Waterfall</a:t>
            </a:r>
          </a:p>
          <a:p>
            <a:r>
              <a:rPr lang="en-US" dirty="0" smtClean="0"/>
              <a:t>Agile</a:t>
            </a:r>
          </a:p>
          <a:p>
            <a:r>
              <a:rPr lang="en-US" dirty="0" smtClean="0"/>
              <a:t>Open source</a:t>
            </a:r>
          </a:p>
        </p:txBody>
      </p:sp>
      <p:sp>
        <p:nvSpPr>
          <p:cNvPr id="4" name="Date Placeholder 3"/>
          <p:cNvSpPr>
            <a:spLocks noGrp="1"/>
          </p:cNvSpPr>
          <p:nvPr>
            <p:ph type="dt" sz="half" idx="10"/>
          </p:nvPr>
        </p:nvSpPr>
        <p:spPr/>
        <p:txBody>
          <a:bodyPr/>
          <a:lstStyle/>
          <a:p>
            <a:fld id="{B9203859-C570-E442-836E-E07C440A24B2}" type="datetime1">
              <a:rPr lang="en-US" smtClean="0"/>
              <a:t>9/25/16</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41B4C9D8-61F2-104D-A787-545F90EAB0FE}" type="slidenum">
              <a:rPr lang="en-US" smtClean="0"/>
              <a:t>47</a:t>
            </a:fld>
            <a:endParaRPr lang="en-US"/>
          </a:p>
        </p:txBody>
      </p:sp>
    </p:spTree>
    <p:extLst>
      <p:ext uri="{BB962C8B-B14F-4D97-AF65-F5344CB8AC3E}">
        <p14:creationId xmlns:p14="http://schemas.microsoft.com/office/powerpoint/2010/main" val="78646580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
            </a:r>
            <a:r>
              <a:rPr lang="en-US" dirty="0" smtClean="0"/>
              <a:t>aterfall</a:t>
            </a:r>
            <a:endParaRPr lang="en-US" dirty="0"/>
          </a:p>
        </p:txBody>
      </p:sp>
      <p:sp>
        <p:nvSpPr>
          <p:cNvPr id="3" name="Content Placeholder 2"/>
          <p:cNvSpPr>
            <a:spLocks noGrp="1"/>
          </p:cNvSpPr>
          <p:nvPr>
            <p:ph idx="1"/>
          </p:nvPr>
        </p:nvSpPr>
        <p:spPr/>
        <p:txBody>
          <a:bodyPr>
            <a:normAutofit/>
          </a:bodyPr>
          <a:lstStyle/>
          <a:p>
            <a:r>
              <a:rPr lang="en-US" dirty="0"/>
              <a:t>Based on other types of </a:t>
            </a:r>
            <a:r>
              <a:rPr lang="en-US" dirty="0" smtClean="0"/>
              <a:t>engineering</a:t>
            </a:r>
            <a:endParaRPr lang="en-US" dirty="0"/>
          </a:p>
          <a:p>
            <a:r>
              <a:rPr lang="en-US" dirty="0"/>
              <a:t>Each phase done in </a:t>
            </a:r>
            <a:r>
              <a:rPr lang="en-US" dirty="0" smtClean="0"/>
              <a:t>turns</a:t>
            </a:r>
            <a:endParaRPr lang="en-US" dirty="0"/>
          </a:p>
          <a:p>
            <a:r>
              <a:rPr lang="en-US" dirty="0"/>
              <a:t>Each complete before next </a:t>
            </a:r>
            <a:r>
              <a:rPr lang="en-US" dirty="0" smtClean="0"/>
              <a:t>phase</a:t>
            </a:r>
            <a:endParaRPr lang="en-US" dirty="0"/>
          </a:p>
          <a:p>
            <a:r>
              <a:rPr lang="en-US" dirty="0"/>
              <a:t>Requirements, architect, design, code, test, </a:t>
            </a:r>
            <a:r>
              <a:rPr lang="en-US" dirty="0" smtClean="0"/>
              <a:t>release</a:t>
            </a:r>
          </a:p>
          <a:p>
            <a:r>
              <a:rPr lang="en-US" dirty="0" smtClean="0"/>
              <a:t>Known schedule</a:t>
            </a:r>
            <a:endParaRPr lang="en-US" dirty="0"/>
          </a:p>
          <a:p>
            <a:endParaRPr lang="en-US" dirty="0"/>
          </a:p>
        </p:txBody>
      </p:sp>
      <p:sp>
        <p:nvSpPr>
          <p:cNvPr id="4" name="Date Placeholder 3"/>
          <p:cNvSpPr>
            <a:spLocks noGrp="1"/>
          </p:cNvSpPr>
          <p:nvPr>
            <p:ph type="dt" sz="half" idx="10"/>
          </p:nvPr>
        </p:nvSpPr>
        <p:spPr/>
        <p:txBody>
          <a:bodyPr/>
          <a:lstStyle/>
          <a:p>
            <a:fld id="{B3D78EBF-4E2C-1640-AF31-0CE1A05F27D8}" type="datetime1">
              <a:rPr lang="en-US" smtClean="0"/>
              <a:t>9/25/16</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41B4C9D8-61F2-104D-A787-545F90EAB0FE}" type="slidenum">
              <a:rPr lang="en-US" smtClean="0"/>
              <a:t>48</a:t>
            </a:fld>
            <a:endParaRPr lang="en-US"/>
          </a:p>
        </p:txBody>
      </p:sp>
    </p:spTree>
    <p:extLst>
      <p:ext uri="{BB962C8B-B14F-4D97-AF65-F5344CB8AC3E}">
        <p14:creationId xmlns:p14="http://schemas.microsoft.com/office/powerpoint/2010/main" val="307545660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Downsides</a:t>
            </a:r>
            <a:endParaRPr lang="en-US" dirty="0"/>
          </a:p>
        </p:txBody>
      </p:sp>
      <p:sp>
        <p:nvSpPr>
          <p:cNvPr id="3" name="Content Placeholder 2"/>
          <p:cNvSpPr>
            <a:spLocks noGrp="1"/>
          </p:cNvSpPr>
          <p:nvPr>
            <p:ph idx="1"/>
          </p:nvPr>
        </p:nvSpPr>
        <p:spPr/>
        <p:txBody>
          <a:bodyPr/>
          <a:lstStyle/>
          <a:p>
            <a:r>
              <a:rPr lang="en-US" dirty="0" smtClean="0"/>
              <a:t>Things change</a:t>
            </a:r>
          </a:p>
          <a:p>
            <a:r>
              <a:rPr lang="en-US" dirty="0" smtClean="0"/>
              <a:t>Schedule affected</a:t>
            </a:r>
          </a:p>
          <a:p>
            <a:r>
              <a:rPr lang="en-US" dirty="0" smtClean="0"/>
              <a:t>No feedback until the end</a:t>
            </a:r>
            <a:endParaRPr lang="en-US" dirty="0"/>
          </a:p>
        </p:txBody>
      </p:sp>
      <p:sp>
        <p:nvSpPr>
          <p:cNvPr id="4" name="Date Placeholder 3"/>
          <p:cNvSpPr>
            <a:spLocks noGrp="1"/>
          </p:cNvSpPr>
          <p:nvPr>
            <p:ph type="dt" sz="half" idx="10"/>
          </p:nvPr>
        </p:nvSpPr>
        <p:spPr/>
        <p:txBody>
          <a:bodyPr/>
          <a:lstStyle/>
          <a:p>
            <a:fld id="{B9864630-B611-9748-AAD1-73FAF0B57B3E}" type="datetime1">
              <a:rPr lang="en-US" smtClean="0"/>
              <a:t>9/25/16</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41B4C9D8-61F2-104D-A787-545F90EAB0FE}" type="slidenum">
              <a:rPr lang="en-US" smtClean="0"/>
              <a:t>49</a:t>
            </a:fld>
            <a:endParaRPr lang="en-US"/>
          </a:p>
        </p:txBody>
      </p:sp>
    </p:spTree>
    <p:extLst>
      <p:ext uri="{BB962C8B-B14F-4D97-AF65-F5344CB8AC3E}">
        <p14:creationId xmlns:p14="http://schemas.microsoft.com/office/powerpoint/2010/main" val="322643255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Kernels</a:t>
            </a:r>
            <a:endParaRPr lang="en-US" dirty="0"/>
          </a:p>
        </p:txBody>
      </p:sp>
      <p:sp>
        <p:nvSpPr>
          <p:cNvPr id="3" name="Content Placeholder 2"/>
          <p:cNvSpPr>
            <a:spLocks noGrp="1"/>
          </p:cNvSpPr>
          <p:nvPr>
            <p:ph idx="1"/>
          </p:nvPr>
        </p:nvSpPr>
        <p:spPr/>
        <p:txBody>
          <a:bodyPr/>
          <a:lstStyle/>
          <a:p>
            <a:r>
              <a:rPr lang="en-US" dirty="0"/>
              <a:t>Year 	Operating System 		</a:t>
            </a:r>
            <a:r>
              <a:rPr lang="en-US" dirty="0" smtClean="0"/>
              <a:t>SLOC </a:t>
            </a:r>
            <a:r>
              <a:rPr lang="en-US" dirty="0"/>
              <a:t>(Million</a:t>
            </a:r>
            <a:r>
              <a:rPr lang="en-US" dirty="0" smtClean="0"/>
              <a:t>)</a:t>
            </a:r>
            <a:endParaRPr lang="it-IT" dirty="0" smtClean="0"/>
          </a:p>
          <a:p>
            <a:r>
              <a:rPr lang="it-IT" dirty="0"/>
              <a:t>2000 	</a:t>
            </a:r>
            <a:r>
              <a:rPr lang="it-IT" dirty="0" err="1"/>
              <a:t>Debian</a:t>
            </a:r>
            <a:r>
              <a:rPr lang="it-IT" dirty="0"/>
              <a:t> 2.2 	</a:t>
            </a:r>
            <a:r>
              <a:rPr lang="it-IT" dirty="0" smtClean="0"/>
              <a:t>			55</a:t>
            </a:r>
            <a:r>
              <a:rPr lang="it-IT" dirty="0"/>
              <a:t>–</a:t>
            </a:r>
            <a:r>
              <a:rPr lang="it-IT" dirty="0" smtClean="0"/>
              <a:t>59</a:t>
            </a:r>
            <a:endParaRPr lang="it-IT" dirty="0"/>
          </a:p>
          <a:p>
            <a:r>
              <a:rPr lang="it-IT" dirty="0"/>
              <a:t>2002 	</a:t>
            </a:r>
            <a:r>
              <a:rPr lang="it-IT" dirty="0" err="1"/>
              <a:t>Debian</a:t>
            </a:r>
            <a:r>
              <a:rPr lang="it-IT" dirty="0"/>
              <a:t> 3.0 	</a:t>
            </a:r>
            <a:r>
              <a:rPr lang="it-IT" dirty="0" smtClean="0"/>
              <a:t>			104</a:t>
            </a:r>
            <a:endParaRPr lang="it-IT" dirty="0"/>
          </a:p>
          <a:p>
            <a:r>
              <a:rPr lang="it-IT" dirty="0"/>
              <a:t>2005 	</a:t>
            </a:r>
            <a:r>
              <a:rPr lang="it-IT" dirty="0" err="1"/>
              <a:t>Debian</a:t>
            </a:r>
            <a:r>
              <a:rPr lang="it-IT" dirty="0"/>
              <a:t> 3.1 	</a:t>
            </a:r>
            <a:r>
              <a:rPr lang="it-IT" dirty="0" smtClean="0"/>
              <a:t>			215</a:t>
            </a:r>
            <a:endParaRPr lang="it-IT" dirty="0"/>
          </a:p>
          <a:p>
            <a:r>
              <a:rPr lang="it-IT" dirty="0"/>
              <a:t>2007 	</a:t>
            </a:r>
            <a:r>
              <a:rPr lang="it-IT" dirty="0" err="1"/>
              <a:t>Debian</a:t>
            </a:r>
            <a:r>
              <a:rPr lang="it-IT" dirty="0"/>
              <a:t> 4.0 	</a:t>
            </a:r>
            <a:r>
              <a:rPr lang="it-IT" dirty="0" smtClean="0"/>
              <a:t>			283</a:t>
            </a:r>
            <a:endParaRPr lang="it-IT" dirty="0"/>
          </a:p>
          <a:p>
            <a:r>
              <a:rPr lang="it-IT" dirty="0"/>
              <a:t>2009 	</a:t>
            </a:r>
            <a:r>
              <a:rPr lang="it-IT" dirty="0" err="1"/>
              <a:t>Debian</a:t>
            </a:r>
            <a:r>
              <a:rPr lang="it-IT" dirty="0"/>
              <a:t> 5.0 	</a:t>
            </a:r>
            <a:r>
              <a:rPr lang="it-IT" dirty="0" smtClean="0"/>
              <a:t>			324</a:t>
            </a:r>
            <a:endParaRPr lang="it-IT" dirty="0"/>
          </a:p>
          <a:p>
            <a:r>
              <a:rPr lang="it-IT" dirty="0"/>
              <a:t>2012 	</a:t>
            </a:r>
            <a:r>
              <a:rPr lang="it-IT" dirty="0" err="1"/>
              <a:t>Debian</a:t>
            </a:r>
            <a:r>
              <a:rPr lang="it-IT" dirty="0"/>
              <a:t> 7.0 	</a:t>
            </a:r>
            <a:r>
              <a:rPr lang="it-IT" dirty="0" smtClean="0"/>
              <a:t>			419</a:t>
            </a:r>
            <a:endParaRPr lang="en-US" dirty="0"/>
          </a:p>
        </p:txBody>
      </p:sp>
      <p:sp>
        <p:nvSpPr>
          <p:cNvPr id="4" name="Slide Number Placeholder 3"/>
          <p:cNvSpPr>
            <a:spLocks noGrp="1"/>
          </p:cNvSpPr>
          <p:nvPr>
            <p:ph type="sldNum" sz="quarter" idx="12"/>
          </p:nvPr>
        </p:nvSpPr>
        <p:spPr/>
        <p:txBody>
          <a:bodyPr/>
          <a:lstStyle/>
          <a:p>
            <a:fld id="{C17B945E-F11D-164E-88FF-AD71A35A2FF8}" type="slidenum">
              <a:rPr lang="en-US" smtClean="0"/>
              <a:t>5</a:t>
            </a:fld>
            <a:endParaRPr lang="en-US"/>
          </a:p>
        </p:txBody>
      </p:sp>
      <p:sp>
        <p:nvSpPr>
          <p:cNvPr id="5" name="Date Placeholder 4"/>
          <p:cNvSpPr>
            <a:spLocks noGrp="1"/>
          </p:cNvSpPr>
          <p:nvPr>
            <p:ph type="dt" sz="half" idx="10"/>
          </p:nvPr>
        </p:nvSpPr>
        <p:spPr/>
        <p:txBody>
          <a:bodyPr/>
          <a:lstStyle/>
          <a:p>
            <a:fld id="{4749372C-C9DE-DD4D-BB6B-061D2178171F}" type="datetime1">
              <a:rPr lang="en-US" smtClean="0"/>
              <a:t>9/25/16</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98515999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a:t>
            </a:r>
            <a:endParaRPr lang="en-US" dirty="0"/>
          </a:p>
        </p:txBody>
      </p:sp>
      <p:sp>
        <p:nvSpPr>
          <p:cNvPr id="3" name="Content Placeholder 2"/>
          <p:cNvSpPr>
            <a:spLocks noGrp="1"/>
          </p:cNvSpPr>
          <p:nvPr>
            <p:ph idx="1"/>
          </p:nvPr>
        </p:nvSpPr>
        <p:spPr/>
        <p:txBody>
          <a:bodyPr>
            <a:normAutofit lnSpcReduction="10000"/>
          </a:bodyPr>
          <a:lstStyle/>
          <a:p>
            <a:r>
              <a:rPr lang="en-US" dirty="0" smtClean="0"/>
              <a:t>Do steps repeatedly</a:t>
            </a:r>
          </a:p>
          <a:p>
            <a:pPr lvl="1"/>
            <a:r>
              <a:rPr lang="en-US" dirty="0" smtClean="0"/>
              <a:t>Release often</a:t>
            </a:r>
          </a:p>
          <a:p>
            <a:pPr lvl="1"/>
            <a:r>
              <a:rPr lang="en-US" dirty="0" smtClean="0"/>
              <a:t>Continuous deployment</a:t>
            </a:r>
          </a:p>
          <a:p>
            <a:r>
              <a:rPr lang="en-US" dirty="0" smtClean="0"/>
              <a:t>Accept changes</a:t>
            </a:r>
          </a:p>
          <a:p>
            <a:r>
              <a:rPr lang="en-US" dirty="0" smtClean="0"/>
              <a:t>Early feedback</a:t>
            </a:r>
          </a:p>
          <a:p>
            <a:r>
              <a:rPr lang="en-US" dirty="0" smtClean="0"/>
              <a:t>Early introduction to marketplace</a:t>
            </a:r>
          </a:p>
          <a:p>
            <a:r>
              <a:rPr lang="en-US" dirty="0" smtClean="0"/>
              <a:t>Extreme programming</a:t>
            </a:r>
          </a:p>
          <a:p>
            <a:r>
              <a:rPr lang="en-US" dirty="0" smtClean="0"/>
              <a:t>Scrum</a:t>
            </a:r>
            <a:endParaRPr lang="en-US" dirty="0"/>
          </a:p>
        </p:txBody>
      </p:sp>
      <p:sp>
        <p:nvSpPr>
          <p:cNvPr id="4" name="Date Placeholder 3"/>
          <p:cNvSpPr>
            <a:spLocks noGrp="1"/>
          </p:cNvSpPr>
          <p:nvPr>
            <p:ph type="dt" sz="half" idx="10"/>
          </p:nvPr>
        </p:nvSpPr>
        <p:spPr/>
        <p:txBody>
          <a:bodyPr/>
          <a:lstStyle/>
          <a:p>
            <a:fld id="{72CFBFCD-2E64-E14C-B43B-987CB7704BEB}" type="datetime1">
              <a:rPr lang="en-US" smtClean="0"/>
              <a:t>9/25/16</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41B4C9D8-61F2-104D-A787-545F90EAB0FE}" type="slidenum">
              <a:rPr lang="en-US" smtClean="0"/>
              <a:t>50</a:t>
            </a:fld>
            <a:endParaRPr lang="en-US"/>
          </a:p>
        </p:txBody>
      </p:sp>
    </p:spTree>
    <p:extLst>
      <p:ext uri="{BB962C8B-B14F-4D97-AF65-F5344CB8AC3E}">
        <p14:creationId xmlns:p14="http://schemas.microsoft.com/office/powerpoint/2010/main" val="241331393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Manifesto</a:t>
            </a:r>
            <a:endParaRPr lang="en-US" dirty="0"/>
          </a:p>
        </p:txBody>
      </p:sp>
      <p:sp>
        <p:nvSpPr>
          <p:cNvPr id="3" name="Content Placeholder 2"/>
          <p:cNvSpPr>
            <a:spLocks noGrp="1"/>
          </p:cNvSpPr>
          <p:nvPr>
            <p:ph idx="1"/>
          </p:nvPr>
        </p:nvSpPr>
        <p:spPr/>
        <p:txBody>
          <a:bodyPr/>
          <a:lstStyle/>
          <a:p>
            <a:r>
              <a:rPr lang="en-US" dirty="0"/>
              <a:t>Individuals and interactions over processes and tools</a:t>
            </a:r>
          </a:p>
          <a:p>
            <a:r>
              <a:rPr lang="en-US" dirty="0"/>
              <a:t>Working software over comprehensive documentation</a:t>
            </a:r>
          </a:p>
          <a:p>
            <a:r>
              <a:rPr lang="en-US" dirty="0"/>
              <a:t>Customer collaboration over contract negotiation</a:t>
            </a:r>
          </a:p>
          <a:p>
            <a:r>
              <a:rPr lang="en-US" dirty="0"/>
              <a:t>Responding to change over following a plan</a:t>
            </a:r>
          </a:p>
        </p:txBody>
      </p:sp>
      <p:sp>
        <p:nvSpPr>
          <p:cNvPr id="4" name="Date Placeholder 3"/>
          <p:cNvSpPr>
            <a:spLocks noGrp="1"/>
          </p:cNvSpPr>
          <p:nvPr>
            <p:ph type="dt" sz="half" idx="10"/>
          </p:nvPr>
        </p:nvSpPr>
        <p:spPr/>
        <p:txBody>
          <a:bodyPr/>
          <a:lstStyle/>
          <a:p>
            <a:fld id="{161E004F-FE4C-DF4B-B3F0-89173D5236B5}" type="datetime1">
              <a:rPr lang="en-US" smtClean="0"/>
              <a:t>9/25/16</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41B4C9D8-61F2-104D-A787-545F90EAB0FE}" type="slidenum">
              <a:rPr lang="en-US" smtClean="0"/>
              <a:t>51</a:t>
            </a:fld>
            <a:endParaRPr lang="en-US"/>
          </a:p>
        </p:txBody>
      </p:sp>
    </p:spTree>
    <p:extLst>
      <p:ext uri="{BB962C8B-B14F-4D97-AF65-F5344CB8AC3E}">
        <p14:creationId xmlns:p14="http://schemas.microsoft.com/office/powerpoint/2010/main" val="154315682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(reality) triangle</a:t>
            </a: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2125" y="2417263"/>
            <a:ext cx="5619750" cy="2809875"/>
          </a:xfrm>
        </p:spPr>
      </p:pic>
      <p:sp>
        <p:nvSpPr>
          <p:cNvPr id="4" name="Date Placeholder 3"/>
          <p:cNvSpPr>
            <a:spLocks noGrp="1"/>
          </p:cNvSpPr>
          <p:nvPr>
            <p:ph type="dt" sz="half" idx="10"/>
          </p:nvPr>
        </p:nvSpPr>
        <p:spPr/>
        <p:txBody>
          <a:bodyPr/>
          <a:lstStyle/>
          <a:p>
            <a:fld id="{917F1E21-2D58-744F-BB16-49ADF20D8AC4}" type="datetime1">
              <a:rPr lang="en-US" smtClean="0"/>
              <a:t>9/25/16</a:t>
            </a:fld>
            <a:endParaRPr lang="en-US" dirty="0"/>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41B4C9D8-61F2-104D-A787-545F90EAB0FE}" type="slidenum">
              <a:rPr lang="en-US" smtClean="0"/>
              <a:t>52</a:t>
            </a:fld>
            <a:endParaRPr lang="en-US"/>
          </a:p>
        </p:txBody>
      </p:sp>
    </p:spTree>
    <p:extLst>
      <p:ext uri="{BB962C8B-B14F-4D97-AF65-F5344CB8AC3E}">
        <p14:creationId xmlns:p14="http://schemas.microsoft.com/office/powerpoint/2010/main" val="12911309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There So Many Features?</a:t>
            </a:r>
            <a:endParaRPr lang="en-US" dirty="0"/>
          </a:p>
        </p:txBody>
      </p:sp>
      <p:sp>
        <p:nvSpPr>
          <p:cNvPr id="3" name="Content Placeholder 2"/>
          <p:cNvSpPr>
            <a:spLocks noGrp="1"/>
          </p:cNvSpPr>
          <p:nvPr>
            <p:ph idx="1"/>
          </p:nvPr>
        </p:nvSpPr>
        <p:spPr/>
        <p:txBody>
          <a:bodyPr/>
          <a:lstStyle/>
          <a:p>
            <a:r>
              <a:rPr lang="en-US" dirty="0" smtClean="0"/>
              <a:t>Not all users want the same thing</a:t>
            </a:r>
          </a:p>
          <a:p>
            <a:pPr lvl="1"/>
            <a:r>
              <a:rPr lang="en-US" dirty="0" smtClean="0"/>
              <a:t>Some are more sophisticated than others</a:t>
            </a:r>
          </a:p>
          <a:p>
            <a:r>
              <a:rPr lang="en-US" dirty="0" smtClean="0"/>
              <a:t>Features sell software</a:t>
            </a:r>
          </a:p>
          <a:p>
            <a:pPr lvl="1"/>
            <a:r>
              <a:rPr lang="en-US" dirty="0" smtClean="0"/>
              <a:t>Well, and everything else</a:t>
            </a:r>
          </a:p>
          <a:p>
            <a:r>
              <a:rPr lang="en-US" dirty="0" smtClean="0"/>
              <a:t>Features may become more important over time</a:t>
            </a:r>
            <a:endParaRPr lang="en-US" dirty="0"/>
          </a:p>
        </p:txBody>
      </p:sp>
      <p:sp>
        <p:nvSpPr>
          <p:cNvPr id="4" name="Date Placeholder 3"/>
          <p:cNvSpPr>
            <a:spLocks noGrp="1"/>
          </p:cNvSpPr>
          <p:nvPr>
            <p:ph type="dt" sz="half" idx="10"/>
          </p:nvPr>
        </p:nvSpPr>
        <p:spPr/>
        <p:txBody>
          <a:bodyPr/>
          <a:lstStyle/>
          <a:p>
            <a:fld id="{0A0C3798-89CD-9B47-8F92-9D62F9B0EFC7}" type="datetime1">
              <a:rPr lang="en-US" smtClean="0"/>
              <a:t>9/25/16</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41B4C9D8-61F2-104D-A787-545F90EAB0FE}" type="slidenum">
              <a:rPr lang="en-US" smtClean="0"/>
              <a:t>53</a:t>
            </a:fld>
            <a:endParaRPr lang="en-US"/>
          </a:p>
        </p:txBody>
      </p:sp>
    </p:spTree>
    <p:extLst>
      <p:ext uri="{BB962C8B-B14F-4D97-AF65-F5344CB8AC3E}">
        <p14:creationId xmlns:p14="http://schemas.microsoft.com/office/powerpoint/2010/main" val="127816137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Updates and Upgrades</a:t>
            </a:r>
            <a:endParaRPr lang="en-US" dirty="0"/>
          </a:p>
        </p:txBody>
      </p:sp>
      <p:sp>
        <p:nvSpPr>
          <p:cNvPr id="3" name="Content Placeholder 2"/>
          <p:cNvSpPr>
            <a:spLocks noGrp="1"/>
          </p:cNvSpPr>
          <p:nvPr>
            <p:ph idx="1"/>
          </p:nvPr>
        </p:nvSpPr>
        <p:spPr/>
        <p:txBody>
          <a:bodyPr/>
          <a:lstStyle/>
          <a:p>
            <a:r>
              <a:rPr lang="en-US" dirty="0" smtClean="0"/>
              <a:t>It’s now cheap to do</a:t>
            </a:r>
          </a:p>
          <a:p>
            <a:pPr lvl="1"/>
            <a:r>
              <a:rPr lang="en-US" dirty="0" smtClean="0"/>
              <a:t>Internet vs. creating media</a:t>
            </a:r>
          </a:p>
          <a:p>
            <a:r>
              <a:rPr lang="en-US" dirty="0" smtClean="0"/>
              <a:t>Fix bugs</a:t>
            </a:r>
          </a:p>
          <a:p>
            <a:r>
              <a:rPr lang="en-US" dirty="0" smtClean="0"/>
              <a:t>Add features</a:t>
            </a:r>
          </a:p>
          <a:p>
            <a:pPr lvl="1"/>
            <a:r>
              <a:rPr lang="en-US" dirty="0" smtClean="0"/>
              <a:t>More sales</a:t>
            </a:r>
          </a:p>
          <a:p>
            <a:r>
              <a:rPr lang="en-US" dirty="0" smtClean="0"/>
              <a:t>Upgrades more significant</a:t>
            </a:r>
          </a:p>
          <a:p>
            <a:pPr lvl="1"/>
            <a:r>
              <a:rPr lang="en-US" dirty="0" smtClean="0"/>
              <a:t>OS</a:t>
            </a:r>
            <a:endParaRPr lang="en-US" dirty="0"/>
          </a:p>
        </p:txBody>
      </p:sp>
      <p:sp>
        <p:nvSpPr>
          <p:cNvPr id="4" name="Date Placeholder 3"/>
          <p:cNvSpPr>
            <a:spLocks noGrp="1"/>
          </p:cNvSpPr>
          <p:nvPr>
            <p:ph type="dt" sz="half" idx="10"/>
          </p:nvPr>
        </p:nvSpPr>
        <p:spPr/>
        <p:txBody>
          <a:bodyPr/>
          <a:lstStyle/>
          <a:p>
            <a:fld id="{74B44B85-1548-2A46-BC80-BFC0B07A8824}" type="datetime1">
              <a:rPr lang="en-US" smtClean="0"/>
              <a:t>9/25/16</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41B4C9D8-61F2-104D-A787-545F90EAB0FE}" type="slidenum">
              <a:rPr lang="en-US" smtClean="0"/>
              <a:t>54</a:t>
            </a:fld>
            <a:endParaRPr lang="en-US"/>
          </a:p>
        </p:txBody>
      </p:sp>
    </p:spTree>
    <p:extLst>
      <p:ext uri="{BB962C8B-B14F-4D97-AF65-F5344CB8AC3E}">
        <p14:creationId xmlns:p14="http://schemas.microsoft.com/office/powerpoint/2010/main" val="62476686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Updates and Upgrades</a:t>
            </a:r>
            <a:endParaRPr lang="en-US" dirty="0"/>
          </a:p>
        </p:txBody>
      </p:sp>
      <p:sp>
        <p:nvSpPr>
          <p:cNvPr id="3" name="Content Placeholder 2"/>
          <p:cNvSpPr>
            <a:spLocks noGrp="1"/>
          </p:cNvSpPr>
          <p:nvPr>
            <p:ph idx="1"/>
          </p:nvPr>
        </p:nvSpPr>
        <p:spPr/>
        <p:txBody>
          <a:bodyPr/>
          <a:lstStyle/>
          <a:p>
            <a:r>
              <a:rPr lang="en-US" dirty="0" smtClean="0"/>
              <a:t>Moving to a subscription model</a:t>
            </a:r>
          </a:p>
          <a:p>
            <a:pPr lvl="1"/>
            <a:r>
              <a:rPr lang="en-US" dirty="0" smtClean="0"/>
              <a:t>Some number of updates included in price</a:t>
            </a:r>
          </a:p>
          <a:p>
            <a:pPr lvl="1"/>
            <a:r>
              <a:rPr lang="en-US" dirty="0" smtClean="0"/>
              <a:t>Version upgrade might cost</a:t>
            </a:r>
          </a:p>
          <a:p>
            <a:pPr lvl="1"/>
            <a:r>
              <a:rPr lang="en-US" dirty="0" smtClean="0"/>
              <a:t>Old versions stopped being supported</a:t>
            </a:r>
          </a:p>
          <a:p>
            <a:r>
              <a:rPr lang="en-US" dirty="0" smtClean="0"/>
              <a:t>Moving to ad-based software</a:t>
            </a:r>
          </a:p>
          <a:p>
            <a:r>
              <a:rPr lang="en-US" dirty="0" smtClean="0"/>
              <a:t>Upgrades often contentious</a:t>
            </a:r>
          </a:p>
          <a:p>
            <a:pPr lvl="1"/>
            <a:r>
              <a:rPr lang="en-US" dirty="0" smtClean="0"/>
              <a:t>W8, Office bar, etc.</a:t>
            </a:r>
          </a:p>
        </p:txBody>
      </p:sp>
      <p:sp>
        <p:nvSpPr>
          <p:cNvPr id="4" name="Date Placeholder 3"/>
          <p:cNvSpPr>
            <a:spLocks noGrp="1"/>
          </p:cNvSpPr>
          <p:nvPr>
            <p:ph type="dt" sz="half" idx="10"/>
          </p:nvPr>
        </p:nvSpPr>
        <p:spPr/>
        <p:txBody>
          <a:bodyPr/>
          <a:lstStyle/>
          <a:p>
            <a:fld id="{DC1EBB16-DDBD-BD4D-BE62-39036B1706EA}" type="datetime1">
              <a:rPr lang="en-US" smtClean="0"/>
              <a:t>9/25/16</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41B4C9D8-61F2-104D-A787-545F90EAB0FE}" type="slidenum">
              <a:rPr lang="en-US" smtClean="0"/>
              <a:t>55</a:t>
            </a:fld>
            <a:endParaRPr lang="en-US"/>
          </a:p>
        </p:txBody>
      </p:sp>
    </p:spTree>
    <p:extLst>
      <p:ext uri="{BB962C8B-B14F-4D97-AF65-F5344CB8AC3E}">
        <p14:creationId xmlns:p14="http://schemas.microsoft.com/office/powerpoint/2010/main" val="205565650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Motivations</a:t>
            </a:r>
            <a:endParaRPr lang="en-US" dirty="0"/>
          </a:p>
        </p:txBody>
      </p:sp>
      <p:sp>
        <p:nvSpPr>
          <p:cNvPr id="3" name="Content Placeholder 2"/>
          <p:cNvSpPr>
            <a:spLocks noGrp="1"/>
          </p:cNvSpPr>
          <p:nvPr>
            <p:ph idx="1"/>
          </p:nvPr>
        </p:nvSpPr>
        <p:spPr/>
        <p:txBody>
          <a:bodyPr/>
          <a:lstStyle/>
          <a:p>
            <a:r>
              <a:rPr lang="en-US" dirty="0" smtClean="0"/>
              <a:t>Security patches</a:t>
            </a:r>
          </a:p>
          <a:p>
            <a:r>
              <a:rPr lang="en-US" dirty="0" smtClean="0"/>
              <a:t>Other fixes</a:t>
            </a:r>
          </a:p>
          <a:p>
            <a:r>
              <a:rPr lang="en-US" dirty="0" smtClean="0"/>
              <a:t>Better functionality</a:t>
            </a:r>
          </a:p>
          <a:p>
            <a:r>
              <a:rPr lang="en-US" dirty="0" smtClean="0"/>
              <a:t>User needs change</a:t>
            </a:r>
          </a:p>
          <a:p>
            <a:r>
              <a:rPr lang="en-US" dirty="0" smtClean="0"/>
              <a:t>Releases get press</a:t>
            </a:r>
          </a:p>
          <a:p>
            <a:r>
              <a:rPr lang="en-US" dirty="0" smtClean="0"/>
              <a:t>Keep up with competitors</a:t>
            </a:r>
            <a:endParaRPr lang="en-US" dirty="0"/>
          </a:p>
        </p:txBody>
      </p:sp>
      <p:sp>
        <p:nvSpPr>
          <p:cNvPr id="4" name="Date Placeholder 3"/>
          <p:cNvSpPr>
            <a:spLocks noGrp="1"/>
          </p:cNvSpPr>
          <p:nvPr>
            <p:ph type="dt" sz="half" idx="10"/>
          </p:nvPr>
        </p:nvSpPr>
        <p:spPr/>
        <p:txBody>
          <a:bodyPr/>
          <a:lstStyle/>
          <a:p>
            <a:fld id="{4094CCDA-AA58-F644-B9CB-2D054C253979}" type="datetime1">
              <a:rPr lang="en-US" smtClean="0"/>
              <a:t>9/25/16</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41B4C9D8-61F2-104D-A787-545F90EAB0FE}" type="slidenum">
              <a:rPr lang="en-US" smtClean="0"/>
              <a:t>56</a:t>
            </a:fld>
            <a:endParaRPr lang="en-US"/>
          </a:p>
        </p:txBody>
      </p:sp>
    </p:spTree>
    <p:extLst>
      <p:ext uri="{BB962C8B-B14F-4D97-AF65-F5344CB8AC3E}">
        <p14:creationId xmlns:p14="http://schemas.microsoft.com/office/powerpoint/2010/main" val="245652243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Cycles</a:t>
            </a:r>
            <a:endParaRPr lang="en-US" dirty="0"/>
          </a:p>
        </p:txBody>
      </p:sp>
      <p:sp>
        <p:nvSpPr>
          <p:cNvPr id="3" name="Content Placeholder 2"/>
          <p:cNvSpPr>
            <a:spLocks noGrp="1"/>
          </p:cNvSpPr>
          <p:nvPr>
            <p:ph idx="1"/>
          </p:nvPr>
        </p:nvSpPr>
        <p:spPr/>
        <p:txBody>
          <a:bodyPr/>
          <a:lstStyle/>
          <a:p>
            <a:r>
              <a:rPr lang="en-US" dirty="0" smtClean="0"/>
              <a:t>More often is typically better</a:t>
            </a:r>
          </a:p>
          <a:p>
            <a:r>
              <a:rPr lang="en-US" dirty="0" smtClean="0"/>
              <a:t>New features available sooner</a:t>
            </a:r>
          </a:p>
          <a:p>
            <a:r>
              <a:rPr lang="en-US" dirty="0" smtClean="0"/>
              <a:t>One might delay a month or so for others to find bugs</a:t>
            </a:r>
          </a:p>
          <a:p>
            <a:r>
              <a:rPr lang="en-US" dirty="0" smtClean="0"/>
              <a:t>Don’t upgrade when you really need your computer</a:t>
            </a:r>
            <a:endParaRPr lang="en-US" dirty="0"/>
          </a:p>
        </p:txBody>
      </p:sp>
      <p:sp>
        <p:nvSpPr>
          <p:cNvPr id="4" name="Date Placeholder 3"/>
          <p:cNvSpPr>
            <a:spLocks noGrp="1"/>
          </p:cNvSpPr>
          <p:nvPr>
            <p:ph type="dt" sz="half" idx="10"/>
          </p:nvPr>
        </p:nvSpPr>
        <p:spPr/>
        <p:txBody>
          <a:bodyPr/>
          <a:lstStyle/>
          <a:p>
            <a:fld id="{8AFF8484-E959-0249-A025-D65408BEE8D2}" type="datetime1">
              <a:rPr lang="en-US" smtClean="0"/>
              <a:t>9/25/16</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41B4C9D8-61F2-104D-A787-545F90EAB0FE}" type="slidenum">
              <a:rPr lang="en-US" smtClean="0"/>
              <a:t>57</a:t>
            </a:fld>
            <a:endParaRPr lang="en-US"/>
          </a:p>
        </p:txBody>
      </p:sp>
    </p:spTree>
    <p:extLst>
      <p:ext uri="{BB962C8B-B14F-4D97-AF65-F5344CB8AC3E}">
        <p14:creationId xmlns:p14="http://schemas.microsoft.com/office/powerpoint/2010/main" val="56216273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of Bugs</a:t>
            </a:r>
            <a:endParaRPr lang="en-US" dirty="0"/>
          </a:p>
        </p:txBody>
      </p:sp>
      <p:sp>
        <p:nvSpPr>
          <p:cNvPr id="3" name="Content Placeholder 2"/>
          <p:cNvSpPr>
            <a:spLocks noGrp="1"/>
          </p:cNvSpPr>
          <p:nvPr>
            <p:ph idx="1"/>
          </p:nvPr>
        </p:nvSpPr>
        <p:spPr/>
        <p:txBody>
          <a:bodyPr/>
          <a:lstStyle/>
          <a:p>
            <a:r>
              <a:rPr lang="en-US" dirty="0" smtClean="0"/>
              <a:t>Not understanding problem</a:t>
            </a:r>
          </a:p>
          <a:p>
            <a:r>
              <a:rPr lang="en-US" dirty="0" smtClean="0"/>
              <a:t>Not understanding code</a:t>
            </a:r>
          </a:p>
          <a:p>
            <a:r>
              <a:rPr lang="en-US" dirty="0" smtClean="0"/>
              <a:t>Not testing all possibilities</a:t>
            </a:r>
          </a:p>
          <a:p>
            <a:pPr lvl="1"/>
            <a:r>
              <a:rPr lang="en-US" dirty="0" smtClean="0"/>
              <a:t>There are typically a huge number of possible executions</a:t>
            </a:r>
          </a:p>
          <a:p>
            <a:r>
              <a:rPr lang="en-US" dirty="0" smtClean="0"/>
              <a:t>Interactions in and between programs</a:t>
            </a:r>
          </a:p>
          <a:p>
            <a:pPr lvl="1"/>
            <a:r>
              <a:rPr lang="en-US" dirty="0" smtClean="0"/>
              <a:t>Threads, timing attacks</a:t>
            </a:r>
            <a:endParaRPr lang="en-US" dirty="0"/>
          </a:p>
        </p:txBody>
      </p:sp>
      <p:sp>
        <p:nvSpPr>
          <p:cNvPr id="4" name="Date Placeholder 3"/>
          <p:cNvSpPr>
            <a:spLocks noGrp="1"/>
          </p:cNvSpPr>
          <p:nvPr>
            <p:ph type="dt" sz="half" idx="10"/>
          </p:nvPr>
        </p:nvSpPr>
        <p:spPr/>
        <p:txBody>
          <a:bodyPr/>
          <a:lstStyle/>
          <a:p>
            <a:fld id="{8A935258-EE06-0C40-90F7-60C02B100E58}" type="datetime1">
              <a:rPr lang="en-US" smtClean="0"/>
              <a:t>9/25/16</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41B4C9D8-61F2-104D-A787-545F90EAB0FE}" type="slidenum">
              <a:rPr lang="en-US" smtClean="0"/>
              <a:t>58</a:t>
            </a:fld>
            <a:endParaRPr lang="en-US"/>
          </a:p>
        </p:txBody>
      </p:sp>
    </p:spTree>
    <p:extLst>
      <p:ext uri="{BB962C8B-B14F-4D97-AF65-F5344CB8AC3E}">
        <p14:creationId xmlns:p14="http://schemas.microsoft.com/office/powerpoint/2010/main" val="273186059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Jobs</a:t>
            </a:r>
            <a:endParaRPr lang="en-US" dirty="0"/>
          </a:p>
        </p:txBody>
      </p:sp>
      <p:sp>
        <p:nvSpPr>
          <p:cNvPr id="3" name="Content Placeholder 2"/>
          <p:cNvSpPr>
            <a:spLocks noGrp="1"/>
          </p:cNvSpPr>
          <p:nvPr>
            <p:ph idx="1"/>
          </p:nvPr>
        </p:nvSpPr>
        <p:spPr/>
        <p:txBody>
          <a:bodyPr/>
          <a:lstStyle/>
          <a:p>
            <a:r>
              <a:rPr lang="en-US" dirty="0" smtClean="0"/>
              <a:t>Software engineer</a:t>
            </a:r>
          </a:p>
          <a:p>
            <a:r>
              <a:rPr lang="en-US" dirty="0" smtClean="0"/>
              <a:t>Quality Assurance/tester</a:t>
            </a:r>
          </a:p>
          <a:p>
            <a:r>
              <a:rPr lang="en-US" dirty="0" smtClean="0"/>
              <a:t>User interface/experience</a:t>
            </a:r>
          </a:p>
          <a:p>
            <a:r>
              <a:rPr lang="en-US" dirty="0" smtClean="0"/>
              <a:t>Systems analyst</a:t>
            </a:r>
          </a:p>
          <a:p>
            <a:endParaRPr lang="en-US" dirty="0"/>
          </a:p>
        </p:txBody>
      </p:sp>
      <p:sp>
        <p:nvSpPr>
          <p:cNvPr id="4" name="Date Placeholder 3"/>
          <p:cNvSpPr>
            <a:spLocks noGrp="1"/>
          </p:cNvSpPr>
          <p:nvPr>
            <p:ph type="dt" sz="half" idx="10"/>
          </p:nvPr>
        </p:nvSpPr>
        <p:spPr/>
        <p:txBody>
          <a:bodyPr/>
          <a:lstStyle/>
          <a:p>
            <a:fld id="{C1E96F25-F392-FE4B-A9AE-8D7AE0D529FD}" type="datetime1">
              <a:rPr lang="en-US" smtClean="0"/>
              <a:t>9/25/16</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41B4C9D8-61F2-104D-A787-545F90EAB0FE}" type="slidenum">
              <a:rPr lang="en-US" smtClean="0"/>
              <a:t>59</a:t>
            </a:fld>
            <a:endParaRPr lang="en-US"/>
          </a:p>
        </p:txBody>
      </p:sp>
    </p:spTree>
    <p:extLst>
      <p:ext uri="{BB962C8B-B14F-4D97-AF65-F5344CB8AC3E}">
        <p14:creationId xmlns:p14="http://schemas.microsoft.com/office/powerpoint/2010/main" val="215333562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a:t>
            </a:r>
            <a:endParaRPr lang="en-US" dirty="0"/>
          </a:p>
        </p:txBody>
      </p:sp>
      <p:sp>
        <p:nvSpPr>
          <p:cNvPr id="3" name="Content Placeholder 2"/>
          <p:cNvSpPr>
            <a:spLocks noGrp="1"/>
          </p:cNvSpPr>
          <p:nvPr>
            <p:ph idx="1"/>
          </p:nvPr>
        </p:nvSpPr>
        <p:spPr/>
        <p:txBody>
          <a:bodyPr/>
          <a:lstStyle/>
          <a:p>
            <a:r>
              <a:rPr lang="en-US" dirty="0"/>
              <a:t>Year 	Operating System 	</a:t>
            </a:r>
            <a:r>
              <a:rPr lang="en-US" dirty="0" smtClean="0"/>
              <a:t>		SLOC </a:t>
            </a:r>
            <a:r>
              <a:rPr lang="en-US" dirty="0"/>
              <a:t>(Million)</a:t>
            </a:r>
          </a:p>
          <a:p>
            <a:r>
              <a:rPr lang="en-US" dirty="0"/>
              <a:t>1993 	Windows NT 3.1 	</a:t>
            </a:r>
            <a:r>
              <a:rPr lang="en-US" dirty="0" smtClean="0"/>
              <a:t>		4</a:t>
            </a:r>
            <a:r>
              <a:rPr lang="en-US" dirty="0"/>
              <a:t>-</a:t>
            </a:r>
            <a:r>
              <a:rPr lang="en-US" dirty="0" smtClean="0"/>
              <a:t>5</a:t>
            </a:r>
            <a:endParaRPr lang="en-US" dirty="0"/>
          </a:p>
          <a:p>
            <a:r>
              <a:rPr lang="en-US" dirty="0"/>
              <a:t>1994 	Windows NT 3.5 	</a:t>
            </a:r>
            <a:r>
              <a:rPr lang="en-US" dirty="0" smtClean="0"/>
              <a:t>		7</a:t>
            </a:r>
            <a:r>
              <a:rPr lang="en-US" dirty="0"/>
              <a:t>-</a:t>
            </a:r>
            <a:r>
              <a:rPr lang="en-US" dirty="0" smtClean="0"/>
              <a:t>8</a:t>
            </a:r>
            <a:endParaRPr lang="en-US" dirty="0"/>
          </a:p>
          <a:p>
            <a:r>
              <a:rPr lang="en-US" dirty="0"/>
              <a:t>1996 	Windows NT 4.0 	</a:t>
            </a:r>
            <a:r>
              <a:rPr lang="en-US" dirty="0" smtClean="0"/>
              <a:t>		11</a:t>
            </a:r>
            <a:r>
              <a:rPr lang="en-US" dirty="0"/>
              <a:t>-</a:t>
            </a:r>
            <a:r>
              <a:rPr lang="en-US" dirty="0" smtClean="0"/>
              <a:t>12</a:t>
            </a:r>
            <a:endParaRPr lang="en-US" dirty="0"/>
          </a:p>
          <a:p>
            <a:r>
              <a:rPr lang="en-US" dirty="0"/>
              <a:t>2000 	Windows 2000 	</a:t>
            </a:r>
            <a:r>
              <a:rPr lang="en-US" dirty="0" smtClean="0"/>
              <a:t>			&gt;29</a:t>
            </a:r>
            <a:endParaRPr lang="en-US" dirty="0"/>
          </a:p>
          <a:p>
            <a:r>
              <a:rPr lang="en-US" dirty="0"/>
              <a:t>2001 	Windows XP 	</a:t>
            </a:r>
            <a:r>
              <a:rPr lang="en-US" dirty="0" smtClean="0"/>
              <a:t>				45</a:t>
            </a:r>
            <a:endParaRPr lang="en-US" dirty="0"/>
          </a:p>
          <a:p>
            <a:r>
              <a:rPr lang="en-US" dirty="0"/>
              <a:t>2003 	Windows Server 2003 	</a:t>
            </a:r>
            <a:r>
              <a:rPr lang="en-US" dirty="0" smtClean="0"/>
              <a:t>50</a:t>
            </a:r>
            <a:endParaRPr lang="en-US" dirty="0"/>
          </a:p>
        </p:txBody>
      </p:sp>
      <p:sp>
        <p:nvSpPr>
          <p:cNvPr id="4" name="Slide Number Placeholder 3"/>
          <p:cNvSpPr>
            <a:spLocks noGrp="1"/>
          </p:cNvSpPr>
          <p:nvPr>
            <p:ph type="sldNum" sz="quarter" idx="12"/>
          </p:nvPr>
        </p:nvSpPr>
        <p:spPr/>
        <p:txBody>
          <a:bodyPr/>
          <a:lstStyle/>
          <a:p>
            <a:fld id="{C17B945E-F11D-164E-88FF-AD71A35A2FF8}" type="slidenum">
              <a:rPr lang="en-US" smtClean="0"/>
              <a:t>6</a:t>
            </a:fld>
            <a:endParaRPr lang="en-US"/>
          </a:p>
        </p:txBody>
      </p:sp>
      <p:sp>
        <p:nvSpPr>
          <p:cNvPr id="5" name="Date Placeholder 4"/>
          <p:cNvSpPr>
            <a:spLocks noGrp="1"/>
          </p:cNvSpPr>
          <p:nvPr>
            <p:ph type="dt" sz="half" idx="10"/>
          </p:nvPr>
        </p:nvSpPr>
        <p:spPr/>
        <p:txBody>
          <a:bodyPr/>
          <a:lstStyle/>
          <a:p>
            <a:fld id="{E7E606D6-2C5F-6C4A-9F32-F70FE9583D1F}" type="datetime1">
              <a:rPr lang="en-US" smtClean="0"/>
              <a:t>9/25/16</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332075003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Jobs</a:t>
            </a:r>
            <a:endParaRPr lang="en-US" dirty="0"/>
          </a:p>
        </p:txBody>
      </p:sp>
      <p:sp>
        <p:nvSpPr>
          <p:cNvPr id="3" name="Content Placeholder 2"/>
          <p:cNvSpPr>
            <a:spLocks noGrp="1"/>
          </p:cNvSpPr>
          <p:nvPr>
            <p:ph idx="1"/>
          </p:nvPr>
        </p:nvSpPr>
        <p:spPr/>
        <p:txBody>
          <a:bodyPr/>
          <a:lstStyle/>
          <a:p>
            <a:r>
              <a:rPr lang="en-US" dirty="0" smtClean="0"/>
              <a:t>Very few solitary programmers</a:t>
            </a:r>
          </a:p>
          <a:p>
            <a:r>
              <a:rPr lang="en-US" dirty="0" smtClean="0"/>
              <a:t>Programs too big</a:t>
            </a:r>
          </a:p>
          <a:p>
            <a:r>
              <a:rPr lang="en-US" dirty="0" smtClean="0"/>
              <a:t>Teamwork has become a </a:t>
            </a:r>
            <a:r>
              <a:rPr lang="en-US" b="1" dirty="0" smtClean="0"/>
              <a:t>primary</a:t>
            </a:r>
            <a:r>
              <a:rPr lang="en-US" dirty="0" smtClean="0"/>
              <a:t> task</a:t>
            </a:r>
          </a:p>
          <a:p>
            <a:r>
              <a:rPr lang="en-US" dirty="0" smtClean="0"/>
              <a:t>Need excellent communication skills</a:t>
            </a:r>
            <a:endParaRPr lang="en-US" dirty="0"/>
          </a:p>
        </p:txBody>
      </p:sp>
      <p:sp>
        <p:nvSpPr>
          <p:cNvPr id="4" name="Date Placeholder 3"/>
          <p:cNvSpPr>
            <a:spLocks noGrp="1"/>
          </p:cNvSpPr>
          <p:nvPr>
            <p:ph type="dt" sz="half" idx="10"/>
          </p:nvPr>
        </p:nvSpPr>
        <p:spPr/>
        <p:txBody>
          <a:bodyPr/>
          <a:lstStyle/>
          <a:p>
            <a:fld id="{EF3DD34D-3454-7F43-BC96-142603FFD52B}" type="datetime1">
              <a:rPr lang="en-US" smtClean="0"/>
              <a:t>9/25/16</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41B4C9D8-61F2-104D-A787-545F90EAB0FE}" type="slidenum">
              <a:rPr lang="en-US" smtClean="0"/>
              <a:t>60</a:t>
            </a:fld>
            <a:endParaRPr lang="en-US"/>
          </a:p>
        </p:txBody>
      </p:sp>
    </p:spTree>
    <p:extLst>
      <p:ext uri="{BB962C8B-B14F-4D97-AF65-F5344CB8AC3E}">
        <p14:creationId xmlns:p14="http://schemas.microsoft.com/office/powerpoint/2010/main" val="330186286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Software Licenses</a:t>
            </a:r>
            <a:endParaRPr lang="en-US" dirty="0"/>
          </a:p>
        </p:txBody>
      </p:sp>
      <p:sp>
        <p:nvSpPr>
          <p:cNvPr id="3" name="Content Placeholder 2"/>
          <p:cNvSpPr>
            <a:spLocks noGrp="1"/>
          </p:cNvSpPr>
          <p:nvPr>
            <p:ph idx="1"/>
          </p:nvPr>
        </p:nvSpPr>
        <p:spPr/>
        <p:txBody>
          <a:bodyPr/>
          <a:lstStyle/>
          <a:p>
            <a:r>
              <a:rPr lang="en-US" dirty="0" smtClean="0"/>
              <a:t>Proprietary</a:t>
            </a:r>
          </a:p>
          <a:p>
            <a:pPr lvl="1"/>
            <a:r>
              <a:rPr lang="en-US" dirty="0" smtClean="0"/>
              <a:t>You may not modify</a:t>
            </a:r>
          </a:p>
          <a:p>
            <a:pPr lvl="1"/>
            <a:r>
              <a:rPr lang="en-US" dirty="0" smtClean="0"/>
              <a:t>You don’t have the source</a:t>
            </a:r>
          </a:p>
          <a:p>
            <a:r>
              <a:rPr lang="en-US" dirty="0" smtClean="0"/>
              <a:t>Free software</a:t>
            </a:r>
          </a:p>
          <a:p>
            <a:pPr lvl="1"/>
            <a:r>
              <a:rPr lang="en-US" dirty="0" smtClean="0"/>
              <a:t>You can modify if you allow redistribution</a:t>
            </a:r>
          </a:p>
          <a:p>
            <a:r>
              <a:rPr lang="en-US" dirty="0" smtClean="0"/>
              <a:t>Open source</a:t>
            </a:r>
          </a:p>
          <a:p>
            <a:r>
              <a:rPr lang="en-US" dirty="0" smtClean="0"/>
              <a:t>Free and Open Source Software</a:t>
            </a:r>
            <a:endParaRPr lang="en-US" dirty="0"/>
          </a:p>
        </p:txBody>
      </p:sp>
      <p:sp>
        <p:nvSpPr>
          <p:cNvPr id="4" name="Date Placeholder 3"/>
          <p:cNvSpPr>
            <a:spLocks noGrp="1"/>
          </p:cNvSpPr>
          <p:nvPr>
            <p:ph type="dt" sz="half" idx="10"/>
          </p:nvPr>
        </p:nvSpPr>
        <p:spPr/>
        <p:txBody>
          <a:bodyPr/>
          <a:lstStyle/>
          <a:p>
            <a:fld id="{6619BB61-29B3-1741-99E3-FEE7141957E5}" type="datetime1">
              <a:rPr lang="en-US" smtClean="0"/>
              <a:t>9/25/16</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41B4C9D8-61F2-104D-A787-545F90EAB0FE}" type="slidenum">
              <a:rPr lang="en-US" smtClean="0"/>
              <a:t>61</a:t>
            </a:fld>
            <a:endParaRPr lang="en-US"/>
          </a:p>
        </p:txBody>
      </p:sp>
    </p:spTree>
    <p:extLst>
      <p:ext uri="{BB962C8B-B14F-4D97-AF65-F5344CB8AC3E}">
        <p14:creationId xmlns:p14="http://schemas.microsoft.com/office/powerpoint/2010/main" val="365204243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Software Licenses</a:t>
            </a:r>
          </a:p>
        </p:txBody>
      </p:sp>
      <p:sp>
        <p:nvSpPr>
          <p:cNvPr id="3" name="Content Placeholder 2"/>
          <p:cNvSpPr>
            <a:spLocks noGrp="1"/>
          </p:cNvSpPr>
          <p:nvPr>
            <p:ph idx="1"/>
          </p:nvPr>
        </p:nvSpPr>
        <p:spPr/>
        <p:txBody>
          <a:bodyPr/>
          <a:lstStyle/>
          <a:p>
            <a:r>
              <a:rPr lang="en-US" dirty="0" smtClean="0"/>
              <a:t>83 types of FOSS licenses on </a:t>
            </a:r>
            <a:r>
              <a:rPr lang="en-US" dirty="0" err="1" smtClean="0"/>
              <a:t>sourceforge</a:t>
            </a:r>
            <a:endParaRPr lang="en-US" dirty="0" smtClean="0"/>
          </a:p>
          <a:p>
            <a:r>
              <a:rPr lang="en-US" dirty="0" smtClean="0"/>
              <a:t>FOSS allows people to examine and contribute</a:t>
            </a:r>
          </a:p>
          <a:p>
            <a:pPr lvl="1"/>
            <a:r>
              <a:rPr lang="en-US" dirty="0" smtClean="0"/>
              <a:t>Might help increase quality and security</a:t>
            </a:r>
          </a:p>
          <a:p>
            <a:r>
              <a:rPr lang="en-US" dirty="0" smtClean="0"/>
              <a:t>Level of support and activity varies</a:t>
            </a:r>
            <a:endParaRPr lang="en-US" dirty="0"/>
          </a:p>
        </p:txBody>
      </p:sp>
      <p:sp>
        <p:nvSpPr>
          <p:cNvPr id="4" name="Date Placeholder 3"/>
          <p:cNvSpPr>
            <a:spLocks noGrp="1"/>
          </p:cNvSpPr>
          <p:nvPr>
            <p:ph type="dt" sz="half" idx="10"/>
          </p:nvPr>
        </p:nvSpPr>
        <p:spPr/>
        <p:txBody>
          <a:bodyPr/>
          <a:lstStyle/>
          <a:p>
            <a:fld id="{89A7A506-7DBA-AB4A-B0D4-22ED0A2830F9}" type="datetime1">
              <a:rPr lang="en-US" smtClean="0"/>
              <a:t>9/25/16</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41B4C9D8-61F2-104D-A787-545F90EAB0FE}" type="slidenum">
              <a:rPr lang="en-US" smtClean="0"/>
              <a:t>62</a:t>
            </a:fld>
            <a:endParaRPr lang="en-US"/>
          </a:p>
        </p:txBody>
      </p:sp>
    </p:spTree>
    <p:extLst>
      <p:ext uri="{BB962C8B-B14F-4D97-AF65-F5344CB8AC3E}">
        <p14:creationId xmlns:p14="http://schemas.microsoft.com/office/powerpoint/2010/main" val="137972831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Widely Used</a:t>
            </a:r>
            <a:endParaRPr lang="en-US" dirty="0"/>
          </a:p>
        </p:txBody>
      </p:sp>
      <p:sp>
        <p:nvSpPr>
          <p:cNvPr id="3" name="Content Placeholder 2"/>
          <p:cNvSpPr>
            <a:spLocks noGrp="1"/>
          </p:cNvSpPr>
          <p:nvPr>
            <p:ph sz="half" idx="1"/>
          </p:nvPr>
        </p:nvSpPr>
        <p:spPr/>
        <p:txBody>
          <a:bodyPr>
            <a:normAutofit/>
          </a:bodyPr>
          <a:lstStyle/>
          <a:p>
            <a:r>
              <a:rPr lang="en-US" dirty="0" smtClean="0"/>
              <a:t>Apache</a:t>
            </a:r>
          </a:p>
          <a:p>
            <a:r>
              <a:rPr lang="en-US" dirty="0" smtClean="0"/>
              <a:t>Linux</a:t>
            </a:r>
          </a:p>
          <a:p>
            <a:r>
              <a:rPr lang="en-US" dirty="0" err="1" smtClean="0"/>
              <a:t>WordPress</a:t>
            </a:r>
            <a:endParaRPr lang="en-US" dirty="0" smtClean="0"/>
          </a:p>
          <a:p>
            <a:r>
              <a:rPr lang="en-US" dirty="0" smtClean="0"/>
              <a:t>PHP</a:t>
            </a:r>
          </a:p>
          <a:p>
            <a:r>
              <a:rPr lang="en-US" dirty="0" smtClean="0"/>
              <a:t>Firefox</a:t>
            </a:r>
          </a:p>
          <a:p>
            <a:r>
              <a:rPr lang="en-US" dirty="0" smtClean="0"/>
              <a:t>Thunderbird</a:t>
            </a:r>
          </a:p>
          <a:p>
            <a:r>
              <a:rPr lang="en-US" dirty="0" smtClean="0"/>
              <a:t>Audacity</a:t>
            </a:r>
          </a:p>
        </p:txBody>
      </p:sp>
      <p:sp>
        <p:nvSpPr>
          <p:cNvPr id="4" name="Content Placeholder 3"/>
          <p:cNvSpPr>
            <a:spLocks noGrp="1"/>
          </p:cNvSpPr>
          <p:nvPr>
            <p:ph sz="half" idx="2"/>
          </p:nvPr>
        </p:nvSpPr>
        <p:spPr/>
        <p:txBody>
          <a:bodyPr/>
          <a:lstStyle/>
          <a:p>
            <a:r>
              <a:rPr lang="en-US" dirty="0"/>
              <a:t>GIMP</a:t>
            </a:r>
          </a:p>
          <a:p>
            <a:r>
              <a:rPr lang="en-US" dirty="0"/>
              <a:t>Eclipse</a:t>
            </a:r>
          </a:p>
          <a:p>
            <a:r>
              <a:rPr lang="en-US" dirty="0"/>
              <a:t>Notepad++</a:t>
            </a:r>
          </a:p>
          <a:p>
            <a:r>
              <a:rPr lang="en-US" dirty="0"/>
              <a:t>MySQL</a:t>
            </a:r>
          </a:p>
          <a:p>
            <a:r>
              <a:rPr lang="en-US" dirty="0" err="1"/>
              <a:t>Libre</a:t>
            </a:r>
            <a:r>
              <a:rPr lang="en-US" dirty="0"/>
              <a:t> </a:t>
            </a:r>
            <a:r>
              <a:rPr lang="en-US" dirty="0" smtClean="0"/>
              <a:t>Office</a:t>
            </a:r>
          </a:p>
          <a:p>
            <a:r>
              <a:rPr lang="en-US" dirty="0" smtClean="0"/>
              <a:t>Etc., etc.</a:t>
            </a:r>
          </a:p>
        </p:txBody>
      </p:sp>
      <p:sp>
        <p:nvSpPr>
          <p:cNvPr id="5" name="Date Placeholder 4"/>
          <p:cNvSpPr>
            <a:spLocks noGrp="1"/>
          </p:cNvSpPr>
          <p:nvPr>
            <p:ph type="dt" sz="half" idx="10"/>
          </p:nvPr>
        </p:nvSpPr>
        <p:spPr/>
        <p:txBody>
          <a:bodyPr/>
          <a:lstStyle/>
          <a:p>
            <a:fld id="{526B5CCA-7404-5048-B85E-9F8F28FBA8C4}" type="datetime1">
              <a:rPr lang="en-US" smtClean="0"/>
              <a:t>9/25/16</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
        <p:nvSpPr>
          <p:cNvPr id="7" name="Slide Number Placeholder 6"/>
          <p:cNvSpPr>
            <a:spLocks noGrp="1"/>
          </p:cNvSpPr>
          <p:nvPr>
            <p:ph type="sldNum" sz="quarter" idx="12"/>
          </p:nvPr>
        </p:nvSpPr>
        <p:spPr/>
        <p:txBody>
          <a:bodyPr/>
          <a:lstStyle/>
          <a:p>
            <a:fld id="{41B4C9D8-61F2-104D-A787-545F90EAB0FE}" type="slidenum">
              <a:rPr lang="en-US" smtClean="0"/>
              <a:t>63</a:t>
            </a:fld>
            <a:endParaRPr lang="en-US"/>
          </a:p>
        </p:txBody>
      </p:sp>
    </p:spTree>
    <p:extLst>
      <p:ext uri="{BB962C8B-B14F-4D97-AF65-F5344CB8AC3E}">
        <p14:creationId xmlns:p14="http://schemas.microsoft.com/office/powerpoint/2010/main" val="151039454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Review</a:t>
            </a:r>
            <a:endParaRPr lang="en-US" dirty="0"/>
          </a:p>
        </p:txBody>
      </p:sp>
      <p:sp>
        <p:nvSpPr>
          <p:cNvPr id="9" name="Content Placeholder 8"/>
          <p:cNvSpPr>
            <a:spLocks noGrp="1"/>
          </p:cNvSpPr>
          <p:nvPr>
            <p:ph idx="1"/>
          </p:nvPr>
        </p:nvSpPr>
        <p:spPr/>
        <p:txBody>
          <a:bodyPr/>
          <a:lstStyle/>
          <a:p>
            <a:r>
              <a:rPr lang="en-US" dirty="0" smtClean="0"/>
              <a:t>Questions: 1, 3, 4, 5, 6, 9</a:t>
            </a:r>
          </a:p>
          <a:p>
            <a:r>
              <a:rPr lang="en-US" dirty="0" smtClean="0"/>
              <a:t>Exercises: 2, 3, 5, 6, 8, 9</a:t>
            </a:r>
          </a:p>
          <a:p>
            <a:r>
              <a:rPr lang="en-US" smtClean="0"/>
              <a:t>Research: 3, 4, 6</a:t>
            </a:r>
            <a:endParaRPr lang="en-US"/>
          </a:p>
        </p:txBody>
      </p:sp>
      <p:sp>
        <p:nvSpPr>
          <p:cNvPr id="5" name="Date Placeholder 4"/>
          <p:cNvSpPr>
            <a:spLocks noGrp="1"/>
          </p:cNvSpPr>
          <p:nvPr>
            <p:ph type="dt" sz="half" idx="10"/>
          </p:nvPr>
        </p:nvSpPr>
        <p:spPr/>
        <p:txBody>
          <a:bodyPr/>
          <a:lstStyle/>
          <a:p>
            <a:fld id="{C5DAF1FD-2834-B645-BAF3-7F43B71D25D5}" type="datetime1">
              <a:rPr lang="en-US" smtClean="0"/>
              <a:t>9/25/16</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
        <p:nvSpPr>
          <p:cNvPr id="7" name="Slide Number Placeholder 6"/>
          <p:cNvSpPr>
            <a:spLocks noGrp="1"/>
          </p:cNvSpPr>
          <p:nvPr>
            <p:ph type="sldNum" sz="quarter" idx="12"/>
          </p:nvPr>
        </p:nvSpPr>
        <p:spPr/>
        <p:txBody>
          <a:bodyPr/>
          <a:lstStyle/>
          <a:p>
            <a:fld id="{41B4C9D8-61F2-104D-A787-545F90EAB0FE}" type="slidenum">
              <a:rPr lang="en-US" smtClean="0"/>
              <a:t>64</a:t>
            </a:fld>
            <a:endParaRPr lang="en-US"/>
          </a:p>
        </p:txBody>
      </p:sp>
    </p:spTree>
    <p:extLst>
      <p:ext uri="{BB962C8B-B14F-4D97-AF65-F5344CB8AC3E}">
        <p14:creationId xmlns:p14="http://schemas.microsoft.com/office/powerpoint/2010/main" val="2285194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the Problem?</a:t>
            </a:r>
            <a:endParaRPr lang="en-US" dirty="0"/>
          </a:p>
        </p:txBody>
      </p:sp>
      <p:pic>
        <p:nvPicPr>
          <p:cNvPr id="4" name="Content Placeholder 3" descr="Mariner12640.jpg"/>
          <p:cNvPicPr>
            <a:picLocks noGrp="1" noChangeAspect="1"/>
          </p:cNvPicPr>
          <p:nvPr>
            <p:ph idx="1"/>
          </p:nvPr>
        </p:nvPicPr>
        <p:blipFill>
          <a:blip r:embed="rId2">
            <a:extLst>
              <a:ext uri="{28A0092B-C50C-407E-A947-70E740481C1C}">
                <a14:useLocalDpi xmlns:a14="http://schemas.microsoft.com/office/drawing/2010/main" val="0"/>
              </a:ext>
            </a:extLst>
          </a:blip>
          <a:srcRect l="-6822" r="-6822"/>
          <a:stretch>
            <a:fillRect/>
          </a:stretch>
        </p:blipFill>
        <p:spPr/>
      </p:pic>
      <p:sp>
        <p:nvSpPr>
          <p:cNvPr id="3" name="Slide Number Placeholder 2"/>
          <p:cNvSpPr>
            <a:spLocks noGrp="1"/>
          </p:cNvSpPr>
          <p:nvPr>
            <p:ph type="sldNum" sz="quarter" idx="12"/>
          </p:nvPr>
        </p:nvSpPr>
        <p:spPr/>
        <p:txBody>
          <a:bodyPr/>
          <a:lstStyle/>
          <a:p>
            <a:fld id="{C17B945E-F11D-164E-88FF-AD71A35A2FF8}" type="slidenum">
              <a:rPr lang="en-US" smtClean="0"/>
              <a:t>7</a:t>
            </a:fld>
            <a:endParaRPr lang="en-US"/>
          </a:p>
        </p:txBody>
      </p:sp>
      <p:sp>
        <p:nvSpPr>
          <p:cNvPr id="5" name="Date Placeholder 4"/>
          <p:cNvSpPr>
            <a:spLocks noGrp="1"/>
          </p:cNvSpPr>
          <p:nvPr>
            <p:ph type="dt" sz="half" idx="10"/>
          </p:nvPr>
        </p:nvSpPr>
        <p:spPr/>
        <p:txBody>
          <a:bodyPr/>
          <a:lstStyle/>
          <a:p>
            <a:fld id="{B4C73190-CBC6-9D40-A22B-6222CC923EB9}" type="datetime1">
              <a:rPr lang="en-US" smtClean="0"/>
              <a:t>9/25/16</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93883330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the Problem?</a:t>
            </a:r>
          </a:p>
        </p:txBody>
      </p:sp>
      <p:sp>
        <p:nvSpPr>
          <p:cNvPr id="3" name="Content Placeholder 2"/>
          <p:cNvSpPr>
            <a:spLocks noGrp="1"/>
          </p:cNvSpPr>
          <p:nvPr>
            <p:ph idx="1"/>
          </p:nvPr>
        </p:nvSpPr>
        <p:spPr/>
        <p:txBody>
          <a:bodyPr/>
          <a:lstStyle/>
          <a:p>
            <a:r>
              <a:rPr lang="en-US" dirty="0"/>
              <a:t>Mariner 1</a:t>
            </a:r>
          </a:p>
          <a:p>
            <a:r>
              <a:rPr lang="en-US" dirty="0" smtClean="0"/>
              <a:t>“</a:t>
            </a:r>
            <a:r>
              <a:rPr lang="en-US" dirty="0"/>
              <a:t>The most consistent account was that the error was in hand-transcription of a mathematical symbol in the program specification, in particular a missing </a:t>
            </a:r>
            <a:r>
              <a:rPr lang="en-US" dirty="0" err="1"/>
              <a:t>overbar</a:t>
            </a:r>
            <a:r>
              <a:rPr lang="en-US" dirty="0" smtClean="0"/>
              <a:t>.”</a:t>
            </a:r>
            <a:endParaRPr lang="en-US" dirty="0"/>
          </a:p>
        </p:txBody>
      </p:sp>
      <p:sp>
        <p:nvSpPr>
          <p:cNvPr id="4" name="Slide Number Placeholder 3"/>
          <p:cNvSpPr>
            <a:spLocks noGrp="1"/>
          </p:cNvSpPr>
          <p:nvPr>
            <p:ph type="sldNum" sz="quarter" idx="12"/>
          </p:nvPr>
        </p:nvSpPr>
        <p:spPr/>
        <p:txBody>
          <a:bodyPr/>
          <a:lstStyle/>
          <a:p>
            <a:fld id="{C17B945E-F11D-164E-88FF-AD71A35A2FF8}" type="slidenum">
              <a:rPr lang="en-US" smtClean="0"/>
              <a:t>8</a:t>
            </a:fld>
            <a:endParaRPr lang="en-US"/>
          </a:p>
        </p:txBody>
      </p:sp>
      <p:sp>
        <p:nvSpPr>
          <p:cNvPr id="5" name="Date Placeholder 4"/>
          <p:cNvSpPr>
            <a:spLocks noGrp="1"/>
          </p:cNvSpPr>
          <p:nvPr>
            <p:ph type="dt" sz="half" idx="10"/>
          </p:nvPr>
        </p:nvSpPr>
        <p:spPr/>
        <p:txBody>
          <a:bodyPr/>
          <a:lstStyle/>
          <a:p>
            <a:fld id="{C88C7F9A-66CD-5A41-9E56-CF5CC906B2D6}" type="datetime1">
              <a:rPr lang="en-US" smtClean="0"/>
              <a:t>9/25/16</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381625529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the Problem?</a:t>
            </a:r>
          </a:p>
        </p:txBody>
      </p:sp>
      <p:pic>
        <p:nvPicPr>
          <p:cNvPr id="4" name="Content Placeholder 3" descr="21367-radiation_therapy.jpg"/>
          <p:cNvPicPr>
            <a:picLocks noGrp="1" noChangeAspect="1"/>
          </p:cNvPicPr>
          <p:nvPr>
            <p:ph idx="1"/>
          </p:nvPr>
        </p:nvPicPr>
        <p:blipFill>
          <a:blip r:embed="rId2">
            <a:extLst>
              <a:ext uri="{28A0092B-C50C-407E-A947-70E740481C1C}">
                <a14:useLocalDpi xmlns:a14="http://schemas.microsoft.com/office/drawing/2010/main" val="0"/>
              </a:ext>
            </a:extLst>
          </a:blip>
          <a:srcRect l="-17325" r="-17325"/>
          <a:stretch>
            <a:fillRect/>
          </a:stretch>
        </p:blipFill>
        <p:spPr/>
      </p:pic>
      <p:sp>
        <p:nvSpPr>
          <p:cNvPr id="3" name="Slide Number Placeholder 2"/>
          <p:cNvSpPr>
            <a:spLocks noGrp="1"/>
          </p:cNvSpPr>
          <p:nvPr>
            <p:ph type="sldNum" sz="quarter" idx="12"/>
          </p:nvPr>
        </p:nvSpPr>
        <p:spPr/>
        <p:txBody>
          <a:bodyPr/>
          <a:lstStyle/>
          <a:p>
            <a:fld id="{C17B945E-F11D-164E-88FF-AD71A35A2FF8}" type="slidenum">
              <a:rPr lang="en-US" smtClean="0"/>
              <a:t>9</a:t>
            </a:fld>
            <a:endParaRPr lang="en-US"/>
          </a:p>
        </p:txBody>
      </p:sp>
      <p:sp>
        <p:nvSpPr>
          <p:cNvPr id="5" name="Date Placeholder 4"/>
          <p:cNvSpPr>
            <a:spLocks noGrp="1"/>
          </p:cNvSpPr>
          <p:nvPr>
            <p:ph type="dt" sz="half" idx="10"/>
          </p:nvPr>
        </p:nvSpPr>
        <p:spPr/>
        <p:txBody>
          <a:bodyPr/>
          <a:lstStyle/>
          <a:p>
            <a:fld id="{DD89B9F1-551C-2945-A35F-78E73AF23BCB}" type="datetime1">
              <a:rPr lang="en-US" smtClean="0"/>
              <a:t>9/25/16</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Tree>
    <p:extLst>
      <p:ext uri="{BB962C8B-B14F-4D97-AF65-F5344CB8AC3E}">
        <p14:creationId xmlns:p14="http://schemas.microsoft.com/office/powerpoint/2010/main" val="251650088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id="1" dur="indefinite" restart="never" nodeType="tmRoot"/>
      </p:par>
    </p:tnLst>
  </p:timing>
</p:sld>
</file>

<file path=ppt/theme/theme1.xml><?xml version="1.0" encoding="utf-8"?>
<a:theme xmlns:a="http://schemas.openxmlformats.org/drawingml/2006/main" name="MSU Denv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MSU Denver.potx</Template>
  <TotalTime>1119</TotalTime>
  <Words>2049</Words>
  <Application>Microsoft Macintosh PowerPoint</Application>
  <PresentationFormat>On-screen Show (4:3)</PresentationFormat>
  <Paragraphs>559</Paragraphs>
  <Slides>64</Slides>
  <Notes>8</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64</vt:i4>
      </vt:variant>
    </vt:vector>
  </HeadingPairs>
  <TitlesOfParts>
    <vt:vector size="68" baseType="lpstr">
      <vt:lpstr>Calibri</vt:lpstr>
      <vt:lpstr>Menlo</vt:lpstr>
      <vt:lpstr>Arial</vt:lpstr>
      <vt:lpstr>MSU Denver</vt:lpstr>
      <vt:lpstr>Chapter 8</vt:lpstr>
      <vt:lpstr>Complex</vt:lpstr>
      <vt:lpstr>747</vt:lpstr>
      <vt:lpstr>Red Hat Linux 7.1</vt:lpstr>
      <vt:lpstr>Linux Kernels</vt:lpstr>
      <vt:lpstr>Windows</vt:lpstr>
      <vt:lpstr>What’s the Problem?</vt:lpstr>
      <vt:lpstr>What’s the Problem?</vt:lpstr>
      <vt:lpstr>What’s the Problem?</vt:lpstr>
      <vt:lpstr>What’s the Problem?</vt:lpstr>
      <vt:lpstr>What’s the Problem?</vt:lpstr>
      <vt:lpstr>What’s the Problem?</vt:lpstr>
      <vt:lpstr>What’s the Problem?</vt:lpstr>
      <vt:lpstr>What’s the Problem?</vt:lpstr>
      <vt:lpstr>What’s the Problem?</vt:lpstr>
      <vt:lpstr>What’s the Problem?</vt:lpstr>
      <vt:lpstr>What’s the Problem?</vt:lpstr>
      <vt:lpstr>What’s the Problem?</vt:lpstr>
      <vt:lpstr>What’s the Problem?</vt:lpstr>
      <vt:lpstr>Steps</vt:lpstr>
      <vt:lpstr>Steps</vt:lpstr>
      <vt:lpstr>Generic</vt:lpstr>
      <vt:lpstr>Historical</vt:lpstr>
      <vt:lpstr>Specifications</vt:lpstr>
      <vt:lpstr>Specifications</vt:lpstr>
      <vt:lpstr>Specifications</vt:lpstr>
      <vt:lpstr>Architecture and Design</vt:lpstr>
      <vt:lpstr>Architecture and Design</vt:lpstr>
      <vt:lpstr>Coding</vt:lpstr>
      <vt:lpstr>Bugs</vt:lpstr>
      <vt:lpstr>Bug (Moth)</vt:lpstr>
      <vt:lpstr>Maintaining Programs</vt:lpstr>
      <vt:lpstr>Percentages</vt:lpstr>
      <vt:lpstr>Programming Language</vt:lpstr>
      <vt:lpstr>Simple C Program</vt:lpstr>
      <vt:lpstr>Assembly</vt:lpstr>
      <vt:lpstr>Assembly</vt:lpstr>
      <vt:lpstr>Assembly</vt:lpstr>
      <vt:lpstr>Language Generations</vt:lpstr>
      <vt:lpstr>Aspects</vt:lpstr>
      <vt:lpstr>Types</vt:lpstr>
      <vt:lpstr>Types</vt:lpstr>
      <vt:lpstr>Five Widely Used</vt:lpstr>
      <vt:lpstr>Determining User Needs</vt:lpstr>
      <vt:lpstr>Determining User Needs</vt:lpstr>
      <vt:lpstr>Prototypes</vt:lpstr>
      <vt:lpstr>Approaches</vt:lpstr>
      <vt:lpstr>Waterfall</vt:lpstr>
      <vt:lpstr>Downsides</vt:lpstr>
      <vt:lpstr>Agile</vt:lpstr>
      <vt:lpstr>Agile Manifesto</vt:lpstr>
      <vt:lpstr>Quality (reality) triangle</vt:lpstr>
      <vt:lpstr>Why Are There So Many Features?</vt:lpstr>
      <vt:lpstr>Updates and Upgrades</vt:lpstr>
      <vt:lpstr>Updates and Upgrades</vt:lpstr>
      <vt:lpstr>Motivations</vt:lpstr>
      <vt:lpstr>Release Cycles</vt:lpstr>
      <vt:lpstr>Source of Bugs</vt:lpstr>
      <vt:lpstr>Jobs</vt:lpstr>
      <vt:lpstr>Jobs</vt:lpstr>
      <vt:lpstr>Types of Software Licenses</vt:lpstr>
      <vt:lpstr>Types of Software Licenses</vt:lpstr>
      <vt:lpstr>Widely Used</vt:lpstr>
      <vt:lpstr>Review</vt:lpstr>
    </vt:vector>
  </TitlesOfParts>
  <Company>Metropolitan State University of Denver</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Eight</dc:title>
  <dc:creator>Information Technology</dc:creator>
  <cp:lastModifiedBy>Ivo Georgiev</cp:lastModifiedBy>
  <cp:revision>29</cp:revision>
  <dcterms:created xsi:type="dcterms:W3CDTF">2015-09-15T21:26:05Z</dcterms:created>
  <dcterms:modified xsi:type="dcterms:W3CDTF">2016-09-25T19:48:45Z</dcterms:modified>
</cp:coreProperties>
</file>