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2" r:id="rId16"/>
    <p:sldId id="270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/>
    <p:restoredTop sz="94655"/>
  </p:normalViewPr>
  <p:slideViewPr>
    <p:cSldViewPr snapToGrid="0" snapToObjects="1">
      <p:cViewPr varScale="1">
        <p:scale>
          <a:sx n="127" d="100"/>
          <a:sy n="127" d="100"/>
        </p:scale>
        <p:origin x="7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174DB-C3DD-4444-B546-BA6BD7F48F16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0EAC3-CD5B-124C-A38D-05564A1B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4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Robert_Yerkes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0EAC3-CD5B-124C-A38D-05564A1B5D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6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www.tldp.org</a:t>
            </a:r>
            <a:r>
              <a:rPr lang="en-US" dirty="0" smtClean="0"/>
              <a:t>/LDP/sag/html/hard-</a:t>
            </a:r>
            <a:r>
              <a:rPr lang="en-US" dirty="0" err="1" smtClean="0"/>
              <a:t>disk.html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0EAC3-CD5B-124C-A38D-05564A1B5D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web.cs.ucla.edu</a:t>
            </a:r>
            <a:r>
              <a:rPr lang="en-US" dirty="0" smtClean="0"/>
              <a:t>/classes/spring09/cs111/scribe/12/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0EAC3-CD5B-124C-A38D-05564A1B5D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6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gist.github.com</a:t>
            </a:r>
            <a:r>
              <a:rPr lang="en-US" dirty="0" smtClean="0"/>
              <a:t>/</a:t>
            </a:r>
            <a:r>
              <a:rPr lang="en-US" dirty="0" err="1" smtClean="0"/>
              <a:t>jboner</a:t>
            </a:r>
            <a:r>
              <a:rPr lang="en-US" dirty="0" smtClean="0"/>
              <a:t>/2841832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0EAC3-CD5B-124C-A38D-05564A1B5D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5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Mental_chronometry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0EAC3-CD5B-124C-A38D-05564A1B5D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5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A9D-63EA-9D4A-99E7-3FBA41635A7D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A9D-63EA-9D4A-99E7-3FBA41635A7D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A9D-63EA-9D4A-99E7-3FBA41635A7D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A9D-63EA-9D4A-99E7-3FBA41635A7D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A9D-63EA-9D4A-99E7-3FBA41635A7D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2A9D-63EA-9D4A-99E7-3FBA41635A7D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Where Are Programs and Data Stored?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Spinning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Organized </a:t>
            </a:r>
            <a:r>
              <a:rPr lang="en-US" dirty="0"/>
              <a:t>into tracks, </a:t>
            </a:r>
            <a:r>
              <a:rPr lang="en-US" dirty="0" smtClean="0"/>
              <a:t>sectors (sometimes blocks)(typically 512 bytes), </a:t>
            </a:r>
            <a:r>
              <a:rPr lang="en-US" dirty="0"/>
              <a:t>heads, </a:t>
            </a:r>
            <a:r>
              <a:rPr lang="en-US" dirty="0" smtClean="0"/>
              <a:t>cylinders</a:t>
            </a:r>
          </a:p>
          <a:p>
            <a:r>
              <a:rPr lang="en-US" dirty="0" smtClean="0"/>
              <a:t>Rotational latency</a:t>
            </a:r>
          </a:p>
          <a:p>
            <a:pPr lvl="1"/>
            <a:r>
              <a:rPr lang="en-US" dirty="0" smtClean="0"/>
              <a:t>Based on RPM</a:t>
            </a:r>
          </a:p>
          <a:p>
            <a:r>
              <a:rPr lang="en-US" dirty="0" smtClean="0"/>
              <a:t>Seek latency</a:t>
            </a:r>
          </a:p>
          <a:p>
            <a:pPr lvl="1"/>
            <a:r>
              <a:rPr lang="en-US" dirty="0" smtClean="0"/>
              <a:t>Based on speed of arms</a:t>
            </a:r>
          </a:p>
          <a:p>
            <a:r>
              <a:rPr lang="en-US" dirty="0" smtClean="0"/>
              <a:t>Optimize for sequential and cylinder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2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50236" r="-50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0632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Organized into directories or folders</a:t>
            </a:r>
          </a:p>
          <a:p>
            <a:r>
              <a:rPr lang="en-US" dirty="0" smtClean="0"/>
              <a:t>And sub-directories</a:t>
            </a:r>
          </a:p>
          <a:p>
            <a:r>
              <a:rPr lang="en-US" dirty="0" smtClean="0"/>
              <a:t>Forms a tree</a:t>
            </a:r>
          </a:p>
          <a:p>
            <a:r>
              <a:rPr lang="en-US" dirty="0" smtClean="0"/>
              <a:t>Directories hold pointers or references to file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have file in linear set of sectors</a:t>
            </a:r>
          </a:p>
          <a:p>
            <a:pPr lvl="1"/>
            <a:r>
              <a:rPr lang="en-US" dirty="0" smtClean="0"/>
              <a:t>Start and count</a:t>
            </a:r>
          </a:p>
          <a:p>
            <a:pPr lvl="1"/>
            <a:r>
              <a:rPr lang="en-US" dirty="0" smtClean="0"/>
              <a:t>Have to find large enough linear space</a:t>
            </a:r>
          </a:p>
          <a:p>
            <a:pPr lvl="1"/>
            <a:r>
              <a:rPr lang="en-US" dirty="0" smtClean="0"/>
              <a:t>Inflexible</a:t>
            </a:r>
          </a:p>
          <a:p>
            <a:r>
              <a:rPr lang="en-US" dirty="0" smtClean="0"/>
              <a:t>Can have list of sectors</a:t>
            </a:r>
          </a:p>
          <a:p>
            <a:pPr lvl="1"/>
            <a:r>
              <a:rPr lang="en-US" dirty="0" smtClean="0"/>
              <a:t>In an array</a:t>
            </a:r>
          </a:p>
          <a:p>
            <a:pPr lvl="1"/>
            <a:r>
              <a:rPr lang="en-US" dirty="0" smtClean="0"/>
              <a:t>In a linked list</a:t>
            </a:r>
          </a:p>
          <a:p>
            <a:pPr lvl="2"/>
            <a:r>
              <a:rPr lang="en-US" dirty="0" smtClean="0"/>
              <a:t>One sector has next sector number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9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122" r="-281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843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sectors</a:t>
            </a:r>
          </a:p>
          <a:p>
            <a:pPr lvl="1"/>
            <a:r>
              <a:rPr lang="en-US" dirty="0" smtClean="0"/>
              <a:t>N &gt; 0 – sector</a:t>
            </a:r>
          </a:p>
          <a:p>
            <a:pPr lvl="1"/>
            <a:r>
              <a:rPr lang="en-US" dirty="0" smtClean="0"/>
              <a:t>N = 0 – EOF</a:t>
            </a:r>
          </a:p>
          <a:p>
            <a:pPr lvl="1"/>
            <a:r>
              <a:rPr lang="en-US" dirty="0" smtClean="0"/>
              <a:t>N &lt; 0 – free</a:t>
            </a:r>
          </a:p>
          <a:p>
            <a:r>
              <a:rPr lang="en-US" dirty="0" smtClean="0"/>
              <a:t>Directories refer to list of starting sectors</a:t>
            </a:r>
          </a:p>
          <a:p>
            <a:r>
              <a:rPr lang="en-US" dirty="0" smtClean="0"/>
              <a:t>Sector size 4K</a:t>
            </a:r>
          </a:p>
        </p:txBody>
      </p:sp>
    </p:spTree>
    <p:extLst>
      <p:ext uri="{BB962C8B-B14F-4D97-AF65-F5344CB8AC3E}">
        <p14:creationId xmlns:p14="http://schemas.microsoft.com/office/powerpoint/2010/main" val="400428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114823" b="-1148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967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Linux/Unix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Inodes</a:t>
            </a:r>
            <a:endParaRPr lang="en-US" dirty="0" smtClean="0"/>
          </a:p>
          <a:p>
            <a:pPr lvl="1"/>
            <a:r>
              <a:rPr lang="en-US" dirty="0" smtClean="0"/>
              <a:t>Information nodes</a:t>
            </a:r>
          </a:p>
          <a:p>
            <a:r>
              <a:rPr lang="en-US" dirty="0" smtClean="0"/>
              <a:t>Sector size 8K</a:t>
            </a:r>
          </a:p>
          <a:p>
            <a:r>
              <a:rPr lang="en-US" dirty="0" smtClean="0"/>
              <a:t>Can have “holes”</a:t>
            </a:r>
          </a:p>
          <a:p>
            <a:r>
              <a:rPr lang="en-US" dirty="0" smtClean="0"/>
              <a:t>Does not contain file name</a:t>
            </a:r>
          </a:p>
          <a:p>
            <a:pPr lvl="1"/>
            <a:r>
              <a:rPr lang="en-US" dirty="0" smtClean="0"/>
              <a:t>Can be linked in multiple directories via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Linux/Unix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0133" b="-101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213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Speed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189143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Typical</a:t>
                      </a:r>
                      <a:r>
                        <a:rPr lang="en-US" baseline="0" dirty="0" smtClean="0"/>
                        <a:t> Access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1000 bytes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8192 </a:t>
                      </a:r>
                      <a:r>
                        <a:rPr lang="en-US" baseline="0" dirty="0" smtClean="0"/>
                        <a:t>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10,000,000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</a:t>
                      </a:r>
                      <a:r>
                        <a:rPr lang="en-US" baseline="0" dirty="0" smtClean="0"/>
                        <a:t>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39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</a:p>
          <a:p>
            <a:pPr lvl="1"/>
            <a:r>
              <a:rPr lang="en-US" dirty="0" smtClean="0"/>
              <a:t>RAM and ROM</a:t>
            </a:r>
          </a:p>
          <a:p>
            <a:r>
              <a:rPr lang="en-US" dirty="0" smtClean="0"/>
              <a:t>Transitory vs. permanent</a:t>
            </a:r>
          </a:p>
          <a:p>
            <a:r>
              <a:rPr lang="en-US" dirty="0" smtClean="0"/>
              <a:t>Files and their organization</a:t>
            </a:r>
          </a:p>
          <a:p>
            <a:r>
              <a:rPr lang="en-US" dirty="0" smtClean="0"/>
              <a:t>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27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190,000,000 ns to </a:t>
            </a:r>
            <a:r>
              <a:rPr lang="en-US" dirty="0"/>
              <a:t>detect visual stimulus</a:t>
            </a:r>
          </a:p>
        </p:txBody>
      </p:sp>
    </p:spTree>
    <p:extLst>
      <p:ext uri="{BB962C8B-B14F-4D97-AF65-F5344CB8AC3E}">
        <p14:creationId xmlns:p14="http://schemas.microsoft.com/office/powerpoint/2010/main" val="3801679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initial instructions and data from disk to main memory</a:t>
            </a:r>
          </a:p>
          <a:p>
            <a:r>
              <a:rPr lang="en-US" dirty="0" smtClean="0"/>
              <a:t>Move instructions and data to/from registers and main memory</a:t>
            </a:r>
          </a:p>
          <a:p>
            <a:r>
              <a:rPr lang="en-US" dirty="0" smtClean="0"/>
              <a:t>Write results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14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memory not large enough to hold all data</a:t>
            </a:r>
          </a:p>
          <a:p>
            <a:pPr lvl="1"/>
            <a:r>
              <a:rPr lang="en-US" dirty="0" smtClean="0"/>
              <a:t>For all the running programs</a:t>
            </a:r>
          </a:p>
          <a:p>
            <a:r>
              <a:rPr lang="en-US" dirty="0" smtClean="0"/>
              <a:t>Disk acts as backing store</a:t>
            </a:r>
          </a:p>
          <a:p>
            <a:pPr lvl="1"/>
            <a:r>
              <a:rPr lang="en-US" dirty="0" smtClean="0"/>
              <a:t>Has a swap file or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Memory cache for disk</a:t>
            </a:r>
          </a:p>
        </p:txBody>
      </p:sp>
    </p:spTree>
    <p:extLst>
      <p:ext uri="{BB962C8B-B14F-4D97-AF65-F5344CB8AC3E}">
        <p14:creationId xmlns:p14="http://schemas.microsoft.com/office/powerpoint/2010/main" val="4292237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in the sense of not real</a:t>
            </a:r>
            <a:endParaRPr lang="en-US" dirty="0"/>
          </a:p>
          <a:p>
            <a:r>
              <a:rPr lang="en-US" dirty="0" smtClean="0"/>
              <a:t>Memory appears to be bigger than it is</a:t>
            </a:r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Used a lot to hide details</a:t>
            </a:r>
          </a:p>
          <a:p>
            <a:r>
              <a:rPr lang="en-US" dirty="0"/>
              <a:t>Program and data broken in pages</a:t>
            </a:r>
          </a:p>
          <a:p>
            <a:pPr lvl="1"/>
            <a:r>
              <a:rPr lang="en-US" dirty="0"/>
              <a:t>Pages brought in and out as needed</a:t>
            </a:r>
          </a:p>
          <a:p>
            <a:pPr lvl="1"/>
            <a:r>
              <a:rPr lang="en-US" dirty="0" smtClean="0"/>
              <a:t>Paging algorithm</a:t>
            </a:r>
          </a:p>
          <a:p>
            <a:pPr lvl="2"/>
            <a:r>
              <a:rPr lang="en-US" dirty="0" smtClean="0"/>
              <a:t>Least recently used, etc.</a:t>
            </a:r>
          </a:p>
        </p:txBody>
      </p:sp>
    </p:spTree>
    <p:extLst>
      <p:ext uri="{BB962C8B-B14F-4D97-AF65-F5344CB8AC3E}">
        <p14:creationId xmlns:p14="http://schemas.microsoft.com/office/powerpoint/2010/main" val="951884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3690" r="-936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2784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working set of programs larger than main memory</a:t>
            </a:r>
          </a:p>
          <a:p>
            <a:r>
              <a:rPr lang="en-US" dirty="0" smtClean="0"/>
              <a:t>A lot of time used for paging</a:t>
            </a:r>
          </a:p>
          <a:p>
            <a:r>
              <a:rPr lang="en-US" dirty="0" smtClean="0"/>
              <a:t>Do less or buy more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3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</a:p>
          <a:p>
            <a:r>
              <a:rPr lang="en-US" dirty="0" smtClean="0"/>
              <a:t>Broken into “lines”</a:t>
            </a:r>
          </a:p>
          <a:p>
            <a:r>
              <a:rPr lang="en-US" dirty="0" smtClean="0"/>
              <a:t>Not seen by the CPU</a:t>
            </a:r>
          </a:p>
          <a:p>
            <a:pPr lvl="1"/>
            <a:r>
              <a:rPr lang="en-US" dirty="0" smtClean="0"/>
              <a:t>CPU sends addresses and if in cache, memory reference “squashed”</a:t>
            </a:r>
          </a:p>
          <a:p>
            <a:r>
              <a:rPr lang="en-US" dirty="0" smtClean="0"/>
              <a:t>Also has algorithm to choose which parts of main memory to keep resident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04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</a:t>
            </a:r>
          </a:p>
          <a:p>
            <a:pPr lvl="1"/>
            <a:r>
              <a:rPr lang="en-US" dirty="0" smtClean="0"/>
              <a:t>Within a file, page, etc.</a:t>
            </a:r>
          </a:p>
          <a:p>
            <a:r>
              <a:rPr lang="en-US" dirty="0" smtClean="0"/>
              <a:t>External</a:t>
            </a:r>
          </a:p>
          <a:p>
            <a:pPr lvl="1"/>
            <a:r>
              <a:rPr lang="en-US" dirty="0" smtClean="0"/>
              <a:t>Outside of files</a:t>
            </a:r>
          </a:p>
          <a:p>
            <a:pPr lvl="1"/>
            <a:r>
              <a:rPr lang="en-US" dirty="0" smtClean="0"/>
              <a:t>Slows access as files less contiguous</a:t>
            </a:r>
          </a:p>
          <a:p>
            <a:pPr lvl="2"/>
            <a:r>
              <a:rPr lang="en-US" dirty="0" smtClean="0"/>
              <a:t>Have to do a lot of seeking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93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Moves file sectors next to each other</a:t>
            </a:r>
          </a:p>
          <a:p>
            <a:r>
              <a:rPr lang="en-US" dirty="0" smtClean="0"/>
              <a:t>Takes a while</a:t>
            </a:r>
          </a:p>
          <a:p>
            <a:r>
              <a:rPr lang="en-US" dirty="0" smtClean="0"/>
              <a:t>Some </a:t>
            </a:r>
            <a:r>
              <a:rPr lang="en-US" dirty="0" err="1" smtClean="0"/>
              <a:t>filesystem</a:t>
            </a:r>
            <a:r>
              <a:rPr lang="en-US" dirty="0" smtClean="0"/>
              <a:t> types less susceptible</a:t>
            </a:r>
          </a:p>
          <a:p>
            <a:r>
              <a:rPr lang="en-US" dirty="0" smtClean="0"/>
              <a:t>Possible performance gain of 30 – 90% for highly fragmented </a:t>
            </a:r>
            <a:r>
              <a:rPr lang="en-US" dirty="0" err="1" smtClean="0"/>
              <a:t>filesystem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92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Memory is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There’s never enough</a:t>
            </a:r>
          </a:p>
          <a:p>
            <a:pPr lvl="1"/>
            <a:r>
              <a:rPr lang="en-US" dirty="0" smtClean="0"/>
              <a:t>Go big on memory</a:t>
            </a:r>
          </a:p>
          <a:p>
            <a:pPr lvl="1"/>
            <a:r>
              <a:rPr lang="en-US" dirty="0" smtClean="0"/>
              <a:t>CPU speed less an issue typically</a:t>
            </a:r>
          </a:p>
          <a:p>
            <a:pPr lvl="1"/>
            <a:r>
              <a:rPr lang="en-US" dirty="0" smtClean="0"/>
              <a:t>Go big on disks too</a:t>
            </a:r>
          </a:p>
          <a:p>
            <a:r>
              <a:rPr lang="en-US" dirty="0"/>
              <a:t>Programs grow to fill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New programs</a:t>
            </a:r>
          </a:p>
          <a:p>
            <a:pPr lvl="1"/>
            <a:r>
              <a:rPr lang="en-US" dirty="0" smtClean="0"/>
              <a:t>New versions</a:t>
            </a:r>
          </a:p>
          <a:p>
            <a:pPr lvl="2"/>
            <a:r>
              <a:rPr lang="en-US" dirty="0" smtClean="0"/>
              <a:t>Have to upgrade at some point for interoperability and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2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Random Access Memory</a:t>
            </a:r>
          </a:p>
          <a:p>
            <a:pPr lvl="2"/>
            <a:r>
              <a:rPr lang="en-US" dirty="0" smtClean="0"/>
              <a:t>Accessing a byte as fast as all the others</a:t>
            </a:r>
          </a:p>
          <a:p>
            <a:pPr lvl="1"/>
            <a:r>
              <a:rPr lang="en-US" dirty="0" smtClean="0"/>
              <a:t>There is sequential access memory: tape, CDs, DVDs</a:t>
            </a:r>
          </a:p>
          <a:p>
            <a:pPr lvl="1"/>
            <a:r>
              <a:rPr lang="en-US" dirty="0" smtClean="0"/>
              <a:t>Read and write</a:t>
            </a:r>
          </a:p>
          <a:p>
            <a:pPr lvl="1"/>
            <a:r>
              <a:rPr lang="en-US" dirty="0" smtClean="0"/>
              <a:t>Dynamic RAM most popular</a:t>
            </a:r>
          </a:p>
          <a:p>
            <a:pPr lvl="1"/>
            <a:r>
              <a:rPr lang="en-US" dirty="0" smtClean="0"/>
              <a:t>Data for the CPU, I/O, etc. must be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00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MS-DOS: 4000 lines</a:t>
            </a:r>
          </a:p>
          <a:p>
            <a:r>
              <a:rPr lang="en-US" dirty="0" smtClean="0"/>
              <a:t>Windows NT: 6,000,000 lines</a:t>
            </a:r>
          </a:p>
          <a:p>
            <a:r>
              <a:rPr lang="en-US" dirty="0" smtClean="0"/>
              <a:t>XP: 40,000,000</a:t>
            </a:r>
          </a:p>
          <a:p>
            <a:r>
              <a:rPr lang="en-US" dirty="0" smtClean="0"/>
              <a:t>Windows 7: 50,000,000</a:t>
            </a:r>
          </a:p>
          <a:p>
            <a:r>
              <a:rPr lang="en-US" dirty="0" smtClean="0"/>
              <a:t>Unix similar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37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a file to trash just moves directories</a:t>
            </a:r>
          </a:p>
          <a:p>
            <a:r>
              <a:rPr lang="en-US" dirty="0" smtClean="0"/>
              <a:t>Emptying trash just removes directory reference (deletion)</a:t>
            </a:r>
          </a:p>
          <a:p>
            <a:pPr lvl="1"/>
            <a:r>
              <a:rPr lang="en-US" dirty="0" smtClean="0"/>
              <a:t>Sectors reused for new files</a:t>
            </a:r>
          </a:p>
          <a:p>
            <a:pPr lvl="1"/>
            <a:r>
              <a:rPr lang="en-US" dirty="0" smtClean="0"/>
              <a:t>But data still visible until overwritten</a:t>
            </a:r>
          </a:p>
          <a:p>
            <a:pPr lvl="1"/>
            <a:r>
              <a:rPr lang="en-US" dirty="0" smtClean="0"/>
              <a:t>Data might be able to be retrieved</a:t>
            </a:r>
          </a:p>
          <a:p>
            <a:r>
              <a:rPr lang="en-US" dirty="0" smtClean="0"/>
              <a:t>Erasure</a:t>
            </a:r>
          </a:p>
          <a:p>
            <a:pPr lvl="1"/>
            <a:r>
              <a:rPr lang="en-US" dirty="0" smtClean="0"/>
              <a:t>Data overwritten immediately</a:t>
            </a:r>
          </a:p>
        </p:txBody>
      </p:sp>
    </p:spTree>
    <p:extLst>
      <p:ext uri="{BB962C8B-B14F-4D97-AF65-F5344CB8AC3E}">
        <p14:creationId xmlns:p14="http://schemas.microsoft.com/office/powerpoint/2010/main" val="3913413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Erasure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passes of different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53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Pesky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files</a:t>
            </a:r>
          </a:p>
          <a:p>
            <a:r>
              <a:rPr lang="en-US" dirty="0" smtClean="0"/>
              <a:t>Stored thumbnails</a:t>
            </a:r>
          </a:p>
          <a:p>
            <a:r>
              <a:rPr lang="en-US" dirty="0" smtClean="0"/>
              <a:t>History of edits</a:t>
            </a:r>
          </a:p>
          <a:p>
            <a:r>
              <a:rPr lang="en-US" dirty="0" smtClean="0"/>
              <a:t>Automatic backup copies</a:t>
            </a:r>
          </a:p>
          <a:p>
            <a:r>
              <a:rPr lang="en-US" dirty="0" smtClean="0"/>
              <a:t>All these might take some looking as they are typically “hidden”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2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 1, 2, 5, 6, 10</a:t>
            </a:r>
          </a:p>
          <a:p>
            <a:r>
              <a:rPr lang="en-US" dirty="0" smtClean="0"/>
              <a:t>Exercises</a:t>
            </a:r>
            <a:r>
              <a:rPr lang="en-US" smtClean="0"/>
              <a:t>: 3, 5, 7,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3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“Main”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ROM</a:t>
            </a:r>
          </a:p>
          <a:p>
            <a:pPr lvl="1"/>
            <a:r>
              <a:rPr lang="en-US" dirty="0"/>
              <a:t>Read Only </a:t>
            </a:r>
            <a:r>
              <a:rPr lang="en-US" dirty="0" smtClean="0"/>
              <a:t>Memory</a:t>
            </a:r>
          </a:p>
          <a:p>
            <a:pPr lvl="2"/>
            <a:r>
              <a:rPr lang="en-US" dirty="0" smtClean="0"/>
              <a:t>Well, mostly as can be “flashed” -- upgraded</a:t>
            </a:r>
          </a:p>
          <a:p>
            <a:pPr lvl="1"/>
            <a:r>
              <a:rPr lang="en-US" dirty="0" smtClean="0"/>
              <a:t>Not really used for what most people consider main memory</a:t>
            </a:r>
          </a:p>
          <a:p>
            <a:pPr lvl="1"/>
            <a:r>
              <a:rPr lang="en-US" dirty="0" smtClean="0"/>
              <a:t>Typically used for BIOS (Basic I/O System)</a:t>
            </a:r>
          </a:p>
          <a:p>
            <a:pPr lvl="1"/>
            <a:r>
              <a:rPr lang="en-US" dirty="0" smtClean="0"/>
              <a:t>Holds the instructions that are executed before an OS is load</a:t>
            </a:r>
          </a:p>
          <a:p>
            <a:pPr lvl="1"/>
            <a:r>
              <a:rPr lang="en-US" dirty="0" smtClean="0"/>
              <a:t>Holds hardware configuration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0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Transitory vs. Permanent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Registers, cache, RAM all lose values when power is lost</a:t>
            </a:r>
          </a:p>
          <a:p>
            <a:pPr lvl="1"/>
            <a:r>
              <a:rPr lang="en-US" dirty="0" smtClean="0"/>
              <a:t>Registers and cache often static RAM</a:t>
            </a:r>
          </a:p>
          <a:p>
            <a:pPr lvl="1"/>
            <a:r>
              <a:rPr lang="en-US" dirty="0" smtClean="0"/>
              <a:t>Must be backed by permanent storage</a:t>
            </a:r>
          </a:p>
          <a:p>
            <a:pPr lvl="2"/>
            <a:r>
              <a:rPr lang="en-US" dirty="0" smtClean="0"/>
              <a:t>Typically the disk for data and sleep image</a:t>
            </a:r>
          </a:p>
          <a:p>
            <a:r>
              <a:rPr lang="en-US" dirty="0" smtClean="0"/>
              <a:t>“Permanent” – disks, flash, CDs, DVDs, SSDs, SDs</a:t>
            </a:r>
          </a:p>
        </p:txBody>
      </p:sp>
    </p:spTree>
    <p:extLst>
      <p:ext uri="{BB962C8B-B14F-4D97-AF65-F5344CB8AC3E}">
        <p14:creationId xmlns:p14="http://schemas.microsoft.com/office/powerpoint/2010/main" val="96413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You’re Not </a:t>
            </a:r>
            <a:r>
              <a:rPr lang="en-US" dirty="0"/>
              <a:t>A</a:t>
            </a:r>
            <a:r>
              <a:rPr lang="en-US" dirty="0" smtClean="0"/>
              <a:t>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one is an island </a:t>
            </a:r>
            <a:r>
              <a:rPr lang="en-US" dirty="0"/>
              <a:t>–</a:t>
            </a:r>
            <a:r>
              <a:rPr lang="en-US" dirty="0" smtClean="0"/>
              <a:t> John Donne</a:t>
            </a:r>
          </a:p>
          <a:p>
            <a:r>
              <a:rPr lang="en-US" dirty="0"/>
              <a:t>One chimpanzee is no </a:t>
            </a:r>
            <a:r>
              <a:rPr lang="en-US" dirty="0" smtClean="0"/>
              <a:t>chimpanzee </a:t>
            </a:r>
            <a:r>
              <a:rPr lang="en-US" dirty="0"/>
              <a:t>– Robert </a:t>
            </a:r>
            <a:r>
              <a:rPr lang="en-US" dirty="0" smtClean="0"/>
              <a:t>Yerkes</a:t>
            </a:r>
          </a:p>
          <a:p>
            <a:r>
              <a:rPr lang="en-US" dirty="0" smtClean="0"/>
              <a:t>One disk is no </a:t>
            </a:r>
            <a:r>
              <a:rPr lang="en-US" dirty="0"/>
              <a:t>disk – </a:t>
            </a:r>
            <a:r>
              <a:rPr lang="en-US" dirty="0" err="1" smtClean="0"/>
              <a:t>Beaty</a:t>
            </a:r>
            <a:endParaRPr lang="en-US" dirty="0" smtClean="0"/>
          </a:p>
          <a:p>
            <a:r>
              <a:rPr lang="en-US" dirty="0" smtClean="0"/>
              <a:t>Always RAID and </a:t>
            </a:r>
            <a:r>
              <a:rPr lang="en-US" dirty="0" smtClean="0"/>
              <a:t>backup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52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Permanent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once</a:t>
            </a:r>
          </a:p>
          <a:p>
            <a:pPr lvl="1"/>
            <a:r>
              <a:rPr lang="en-US" dirty="0" smtClean="0"/>
              <a:t>Silver CDs and DVDs</a:t>
            </a:r>
          </a:p>
          <a:p>
            <a:r>
              <a:rPr lang="en-US" dirty="0" smtClean="0"/>
              <a:t>Write occasionally</a:t>
            </a:r>
          </a:p>
          <a:p>
            <a:pPr lvl="1"/>
            <a:r>
              <a:rPr lang="en-US" dirty="0" smtClean="0"/>
              <a:t>BIOS</a:t>
            </a:r>
          </a:p>
          <a:p>
            <a:pPr lvl="1"/>
            <a:r>
              <a:rPr lang="en-US" dirty="0" smtClean="0"/>
              <a:t>Re-recordable CDs and DVDs</a:t>
            </a:r>
          </a:p>
          <a:p>
            <a:r>
              <a:rPr lang="en-US" dirty="0" smtClean="0"/>
              <a:t>Write often</a:t>
            </a:r>
          </a:p>
          <a:p>
            <a:pPr lvl="1"/>
            <a:r>
              <a:rPr lang="en-US" dirty="0" smtClean="0"/>
              <a:t>Camera cards</a:t>
            </a:r>
          </a:p>
          <a:p>
            <a:pPr lvl="1"/>
            <a:r>
              <a:rPr lang="en-US" dirty="0" smtClean="0"/>
              <a:t>Flash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Permanent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all the time</a:t>
            </a:r>
          </a:p>
          <a:p>
            <a:pPr lvl="1"/>
            <a:r>
              <a:rPr lang="en-US" dirty="0" smtClean="0"/>
              <a:t>Spinning disks</a:t>
            </a:r>
          </a:p>
          <a:p>
            <a:pPr lvl="1"/>
            <a:r>
              <a:rPr lang="en-US" dirty="0" smtClean="0"/>
              <a:t>SSDs</a:t>
            </a:r>
          </a:p>
          <a:p>
            <a:r>
              <a:rPr lang="en-US" dirty="0" smtClean="0"/>
              <a:t>All have a limited lifetime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6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unit of storage</a:t>
            </a:r>
          </a:p>
          <a:p>
            <a:pPr lvl="1"/>
            <a:r>
              <a:rPr lang="en-US" dirty="0" smtClean="0"/>
              <a:t>A set of related data</a:t>
            </a:r>
          </a:p>
          <a:p>
            <a:r>
              <a:rPr lang="en-US" dirty="0" smtClean="0"/>
              <a:t>CDs, DVDs</a:t>
            </a:r>
          </a:p>
          <a:p>
            <a:pPr lvl="1"/>
            <a:r>
              <a:rPr lang="en-US" dirty="0" smtClean="0"/>
              <a:t>One track, sequential access</a:t>
            </a:r>
          </a:p>
          <a:p>
            <a:pPr lvl="1"/>
            <a:r>
              <a:rPr lang="en-US" dirty="0" smtClean="0"/>
              <a:t>Variable speed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47263"/>
      </p:ext>
    </p:extLst>
  </p:cSld>
  <p:clrMapOvr>
    <a:masterClrMapping/>
  </p:clrMapOvr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2806</TotalTime>
  <Words>846</Words>
  <Application>Microsoft Macintosh PowerPoint</Application>
  <PresentationFormat>On-screen Show (4:3)</PresentationFormat>
  <Paragraphs>201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MSU Denver</vt:lpstr>
      <vt:lpstr>Chapter 4</vt:lpstr>
      <vt:lpstr>Types</vt:lpstr>
      <vt:lpstr>Main Memory</vt:lpstr>
      <vt:lpstr>“Main” Memory</vt:lpstr>
      <vt:lpstr>Transitory vs. Permanent</vt:lpstr>
      <vt:lpstr>You’re Not Alone</vt:lpstr>
      <vt:lpstr>Permanent</vt:lpstr>
      <vt:lpstr>Permanent</vt:lpstr>
      <vt:lpstr>Files</vt:lpstr>
      <vt:lpstr>Spinning Disks</vt:lpstr>
      <vt:lpstr>Picture</vt:lpstr>
      <vt:lpstr>Files</vt:lpstr>
      <vt:lpstr>File Structure</vt:lpstr>
      <vt:lpstr>Linked List</vt:lpstr>
      <vt:lpstr>FAT</vt:lpstr>
      <vt:lpstr>File Access Table</vt:lpstr>
      <vt:lpstr>Linux/Unix</vt:lpstr>
      <vt:lpstr>Linux/Unix</vt:lpstr>
      <vt:lpstr>The Need for Speed</vt:lpstr>
      <vt:lpstr>Humans</vt:lpstr>
      <vt:lpstr>Progress</vt:lpstr>
      <vt:lpstr>Virtual</vt:lpstr>
      <vt:lpstr>Virtual</vt:lpstr>
      <vt:lpstr>Virtual Memory</vt:lpstr>
      <vt:lpstr>Thrashing</vt:lpstr>
      <vt:lpstr>Cache</vt:lpstr>
      <vt:lpstr>Fragmentation</vt:lpstr>
      <vt:lpstr>Defragment</vt:lpstr>
      <vt:lpstr>How Much Memory is Enough</vt:lpstr>
      <vt:lpstr>OS Size</vt:lpstr>
      <vt:lpstr>Trash</vt:lpstr>
      <vt:lpstr>Real Erasure</vt:lpstr>
      <vt:lpstr>Other Pesky Files</vt:lpstr>
      <vt:lpstr>Further Study</vt:lpstr>
    </vt:vector>
  </TitlesOfParts>
  <Company>Metropolitan State University of Denver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Information Technology</dc:creator>
  <cp:lastModifiedBy>Ivo Georgiev</cp:lastModifiedBy>
  <cp:revision>18</cp:revision>
  <dcterms:created xsi:type="dcterms:W3CDTF">2015-08-31T01:09:06Z</dcterms:created>
  <dcterms:modified xsi:type="dcterms:W3CDTF">2016-10-28T18:52:52Z</dcterms:modified>
</cp:coreProperties>
</file>