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7" r:id="rId3"/>
    <p:sldId id="275" r:id="rId4"/>
    <p:sldId id="276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228600"/>
            <a:ext cx="11480800" cy="3048000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90B4-6555-4797-9E3D-7E4761A79D84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8011-19A3-4120-9228-0F5EBC24A2A0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4B23-B9FA-454F-9CEE-799337E6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7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Q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38200"/>
            <a:ext cx="11582400" cy="6019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8011-19A3-4120-9228-0F5EBC24A2A0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4B23-B9FA-454F-9CEE-799337E6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5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4FE0-8F7A-44F0-855F-B5A8049D3777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4B23-B9FA-454F-9CEE-799337E6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1"/>
            <a:ext cx="5588000" cy="4754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588000" cy="4754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8234-BF85-4140-9F02-517BB79DBFD2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4B23-B9FA-454F-9CEE-799337E6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3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D4E-F370-4BBB-B049-35DE1F7A3AF3}" type="datetime1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4B23-B9FA-454F-9CEE-799337E6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F4A-105A-4795-9D6F-419C1F4D7B69}" type="datetime1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4B23-B9FA-454F-9CEE-799337E6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1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6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371600"/>
            <a:ext cx="115824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ED6D8-31E9-4BD9-A7C1-872C139C409F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76200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98224B23-B9FA-454F-9CEE-799337E6CD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1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900"/>
        </a:spcAft>
        <a:buFont typeface="Arial" pitchFamily="34" charset="0"/>
        <a:buNone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0"/>
        </a:spcBef>
        <a:spcAft>
          <a:spcPts val="900"/>
        </a:spcAft>
        <a:buFont typeface="Arial" pitchFamily="34" charset="0"/>
        <a:buChar char="–"/>
        <a:defRPr sz="3200" kern="1200">
          <a:solidFill>
            <a:schemeClr val="bg2"/>
          </a:solidFill>
          <a:latin typeface="+mn-lt"/>
          <a:ea typeface="+mn-ea"/>
          <a:cs typeface="+mn-cs"/>
        </a:defRPr>
      </a:lvl2pPr>
      <a:lvl3pPr marL="511175" indent="-228600" algn="l" defTabSz="914400" rtl="0" eaLnBrk="1" latinLnBrk="0" hangingPunct="1">
        <a:spcBef>
          <a:spcPts val="0"/>
        </a:spcBef>
        <a:spcAft>
          <a:spcPts val="900"/>
        </a:spcAft>
        <a:buFont typeface="Arial" pitchFamily="34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3pPr>
      <a:lvl4pPr marL="744538" indent="-228600" algn="l" defTabSz="914400" rtl="0" eaLnBrk="1" latinLnBrk="0" hangingPunct="1">
        <a:spcBef>
          <a:spcPts val="0"/>
        </a:spcBef>
        <a:spcAft>
          <a:spcPts val="900"/>
        </a:spcAft>
        <a:buFont typeface="Arial" pitchFamily="34" charset="0"/>
        <a:buChar char="–"/>
        <a:defRPr sz="3200" kern="1200">
          <a:solidFill>
            <a:schemeClr val="bg2"/>
          </a:solidFill>
          <a:latin typeface="+mn-lt"/>
          <a:ea typeface="+mn-ea"/>
          <a:cs typeface="+mn-cs"/>
        </a:defRPr>
      </a:lvl4pPr>
      <a:lvl5pPr marL="973138" indent="-228600" algn="l" defTabSz="914400" rtl="0" eaLnBrk="1" latinLnBrk="0" hangingPunct="1">
        <a:spcBef>
          <a:spcPts val="0"/>
        </a:spcBef>
        <a:spcAft>
          <a:spcPts val="900"/>
        </a:spcAft>
        <a:buFont typeface="Arial" pitchFamily="34" charset="0"/>
        <a:buChar char="»"/>
        <a:defRPr sz="3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WarmUp: </a:t>
            </a:r>
            <a:r>
              <a:rPr lang="en-US" dirty="0"/>
              <a:t> Speed vs.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05786"/>
            <a:ext cx="10972800" cy="510362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Can you give an example in which your speed is staying constant, but your velocity is changing? </a:t>
            </a:r>
          </a:p>
          <a:p>
            <a:pPr marL="1714500" indent="-1714500">
              <a:spcBef>
                <a:spcPct val="0"/>
              </a:spcBef>
              <a:defRPr/>
            </a:pPr>
            <a:r>
              <a:rPr lang="en-US" dirty="0">
                <a:solidFill>
                  <a:srgbClr val="000000"/>
                </a:solidFill>
              </a:rPr>
              <a:t>~67%  </a:t>
            </a:r>
            <a:r>
              <a:rPr lang="en-US" dirty="0"/>
              <a:t>→	Something (person, car, train, etc.) turning without changing speed</a:t>
            </a:r>
          </a:p>
          <a:p>
            <a:pPr marL="1714500" indent="-1714500">
              <a:spcBef>
                <a:spcPct val="0"/>
              </a:spcBef>
              <a:defRPr/>
            </a:pPr>
            <a:r>
              <a:rPr lang="en-US" dirty="0">
                <a:solidFill>
                  <a:srgbClr val="000000"/>
                </a:solidFill>
              </a:rPr>
              <a:t>~33%  </a:t>
            </a:r>
            <a:r>
              <a:rPr lang="en-US" dirty="0"/>
              <a:t>→	Had conceptual problems</a:t>
            </a:r>
          </a:p>
          <a:p>
            <a:pPr marL="1714500" indent="-1714500">
              <a:spcBef>
                <a:spcPct val="0"/>
              </a:spcBef>
              <a:defRPr/>
            </a:pPr>
            <a:endParaRPr lang="en-US" dirty="0"/>
          </a:p>
          <a:p>
            <a:pPr marL="1714500" indent="-1714500">
              <a:spcBef>
                <a:spcPct val="0"/>
              </a:spcBef>
              <a:defRPr/>
            </a:pPr>
            <a:endParaRPr lang="en-US" dirty="0"/>
          </a:p>
          <a:p>
            <a:pPr marL="1714500" indent="-1714500">
              <a:spcBef>
                <a:spcPct val="0"/>
              </a:spcBef>
              <a:defRPr/>
            </a:pPr>
            <a:endParaRPr lang="en-US" dirty="0"/>
          </a:p>
          <a:p>
            <a:pPr marL="1714500" indent="-1714500">
              <a:spcBef>
                <a:spcPct val="0"/>
              </a:spcBef>
              <a:defRPr/>
            </a:pPr>
            <a:endParaRPr lang="en-US" dirty="0"/>
          </a:p>
          <a:p>
            <a:pPr marL="1714500" indent="-1714500">
              <a:spcBef>
                <a:spcPct val="0"/>
              </a:spcBef>
              <a:defRPr/>
            </a:pPr>
            <a:endParaRPr lang="en-US" dirty="0"/>
          </a:p>
          <a:p>
            <a:pPr marL="1714500" indent="-1714500">
              <a:spcBef>
                <a:spcPct val="0"/>
              </a:spcBef>
              <a:defRPr/>
            </a:pPr>
            <a:r>
              <a:rPr lang="en-US" dirty="0">
                <a:solidFill>
                  <a:srgbClr val="000000"/>
                </a:solidFill>
              </a:rPr>
              <a:t>~8%    </a:t>
            </a:r>
            <a:r>
              <a:rPr lang="en-US" dirty="0"/>
              <a:t>→	Reversing direction on a road</a:t>
            </a:r>
          </a:p>
          <a:p>
            <a:pPr marL="1714500" indent="-1714500">
              <a:spcBef>
                <a:spcPct val="0"/>
              </a:spcBef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4B23-B9FA-454F-9CEE-799337E6CD44}" type="slidenum">
              <a:rPr lang="en-US">
                <a:solidFill>
                  <a:srgbClr val="010326"/>
                </a:solidFill>
                <a:latin typeface="Times New Roman"/>
              </a:rPr>
              <a:pPr/>
              <a:t>1</a:t>
            </a:fld>
            <a:endParaRPr lang="en-US">
              <a:solidFill>
                <a:srgbClr val="010326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20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WarmUp: </a:t>
            </a:r>
            <a:r>
              <a:rPr lang="en-US" dirty="0"/>
              <a:t> Speed vs.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“as a rock is falling from a height its acceleration or speed stays the same nether decreasing or increasing but the velocity increases as it plummets downward.”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“While going in a circle, one's speed can be constant but the Velocity is changing because velocity accounts for direction.”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4B23-B9FA-454F-9CEE-799337E6CD44}" type="slidenum">
              <a:rPr lang="en-US">
                <a:solidFill>
                  <a:srgbClr val="010326"/>
                </a:solidFill>
                <a:latin typeface="Times New Roman"/>
              </a:rPr>
              <a:pPr/>
              <a:t>2</a:t>
            </a:fld>
            <a:endParaRPr lang="en-US">
              <a:solidFill>
                <a:srgbClr val="010326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367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WarmUp: </a:t>
            </a:r>
            <a:r>
              <a:rPr lang="en-US" dirty="0"/>
              <a:t> Speed vs.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How about an example in which your velocity is constant but your speed is changing?</a:t>
            </a:r>
          </a:p>
          <a:p>
            <a:pPr marL="1714500" indent="-1714500">
              <a:spcBef>
                <a:spcPct val="0"/>
              </a:spcBef>
              <a:defRPr/>
            </a:pPr>
            <a:r>
              <a:rPr lang="en-US" dirty="0">
                <a:solidFill>
                  <a:srgbClr val="000000"/>
                </a:solidFill>
              </a:rPr>
              <a:t>~50%  </a:t>
            </a:r>
            <a:r>
              <a:rPr lang="en-US" dirty="0"/>
              <a:t>→	Gave an example…</a:t>
            </a:r>
            <a:br>
              <a:rPr lang="en-US" dirty="0"/>
            </a:br>
            <a:r>
              <a:rPr lang="en-US" dirty="0"/>
              <a:t>Which means a big </a:t>
            </a:r>
            <a:r>
              <a:rPr lang="en-US" b="1" dirty="0"/>
              <a:t>misconception</a:t>
            </a:r>
            <a:r>
              <a:rPr lang="en-US" dirty="0"/>
              <a:t>!</a:t>
            </a:r>
          </a:p>
          <a:p>
            <a:pPr marL="1714500" indent="-1714500">
              <a:spcBef>
                <a:spcPct val="0"/>
              </a:spcBef>
              <a:defRPr/>
            </a:pPr>
            <a:r>
              <a:rPr lang="en-US" dirty="0">
                <a:solidFill>
                  <a:srgbClr val="000000"/>
                </a:solidFill>
              </a:rPr>
              <a:t>~42%  </a:t>
            </a:r>
            <a:r>
              <a:rPr lang="en-US" dirty="0"/>
              <a:t>→	Said it cannot be done!</a:t>
            </a:r>
          </a:p>
          <a:p>
            <a:pPr marL="1714500" indent="-1714500">
              <a:spcBef>
                <a:spcPct val="0"/>
              </a:spcBef>
              <a:defRPr/>
            </a:pPr>
            <a:r>
              <a:rPr lang="en-US" dirty="0">
                <a:solidFill>
                  <a:srgbClr val="000000"/>
                </a:solidFill>
              </a:rPr>
              <a:t>~8%    </a:t>
            </a:r>
            <a:r>
              <a:rPr lang="en-US" dirty="0"/>
              <a:t>→	Ignored the second part (lost a point)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4B23-B9FA-454F-9CEE-799337E6CD44}" type="slidenum">
              <a:rPr lang="en-US">
                <a:solidFill>
                  <a:srgbClr val="010326"/>
                </a:solidFill>
                <a:latin typeface="Times New Roman"/>
              </a:rPr>
              <a:pPr/>
              <a:t>3</a:t>
            </a:fld>
            <a:endParaRPr lang="en-US">
              <a:solidFill>
                <a:srgbClr val="010326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014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WarmUp: </a:t>
            </a:r>
            <a:r>
              <a:rPr lang="en-US" dirty="0"/>
              <a:t> Speed vs.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“b) stepping forward, then stepping back”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“An example of something with constant velocity but a changing speed is a car that varies in speed between 50 and 70 MPH, but stays in the same direction during the course of its travel.”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“There is no situation where velocity can remain constant with a changing speed, since speed is a part of velocity.”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4B23-B9FA-454F-9CEE-799337E6CD44}" type="slidenum">
              <a:rPr lang="en-US">
                <a:solidFill>
                  <a:srgbClr val="010326"/>
                </a:solidFill>
                <a:latin typeface="Times New Roman"/>
              </a:rPr>
              <a:pPr/>
              <a:t>4</a:t>
            </a:fld>
            <a:endParaRPr lang="en-US">
              <a:solidFill>
                <a:srgbClr val="010326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608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WarmUp: </a:t>
            </a:r>
            <a:r>
              <a:rPr lang="en-US" dirty="0"/>
              <a:t> Falling Acceleration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If you drop a rock from a bridge,</a:t>
            </a:r>
            <a:br>
              <a:rPr lang="en-US" dirty="0"/>
            </a:br>
            <a:r>
              <a:rPr lang="en-US" dirty="0"/>
              <a:t>what happens to its acceleration </a:t>
            </a:r>
            <a:br>
              <a:rPr lang="en-US" dirty="0"/>
            </a:br>
            <a:r>
              <a:rPr lang="en-US" dirty="0"/>
              <a:t>while it is falling toward the </a:t>
            </a:r>
            <a:br>
              <a:rPr lang="en-US" dirty="0"/>
            </a:br>
            <a:r>
              <a:rPr lang="en-US" dirty="0"/>
              <a:t>water below? </a:t>
            </a:r>
          </a:p>
          <a:p>
            <a:pPr marL="1714500" indent="-1714500">
              <a:spcBef>
                <a:spcPct val="0"/>
              </a:spcBef>
              <a:defRPr/>
            </a:pPr>
            <a:r>
              <a:rPr lang="en-US" dirty="0">
                <a:solidFill>
                  <a:srgbClr val="000000"/>
                </a:solidFill>
              </a:rPr>
              <a:t>~31%  </a:t>
            </a:r>
            <a:r>
              <a:rPr lang="en-US" dirty="0"/>
              <a:t>→	It increases the whole way</a:t>
            </a:r>
          </a:p>
          <a:p>
            <a:pPr marL="1714500" indent="-1714500">
              <a:spcBef>
                <a:spcPct val="0"/>
              </a:spcBef>
              <a:defRPr/>
            </a:pPr>
            <a:r>
              <a:rPr lang="en-US" dirty="0">
                <a:solidFill>
                  <a:srgbClr val="000000"/>
                </a:solidFill>
              </a:rPr>
              <a:t>~7%    </a:t>
            </a:r>
            <a:r>
              <a:rPr lang="en-US" dirty="0"/>
              <a:t>→	It decreases the whole way</a:t>
            </a:r>
          </a:p>
          <a:p>
            <a:pPr marL="1714500" indent="-1714500">
              <a:spcBef>
                <a:spcPct val="0"/>
              </a:spcBef>
              <a:defRPr/>
            </a:pPr>
            <a:r>
              <a:rPr lang="en-US" dirty="0">
                <a:solidFill>
                  <a:srgbClr val="000000"/>
                </a:solidFill>
              </a:rPr>
              <a:t>~7%    </a:t>
            </a:r>
            <a:r>
              <a:rPr lang="en-US" dirty="0"/>
              <a:t>→	It increases at first, and then decreases</a:t>
            </a:r>
          </a:p>
          <a:p>
            <a:pPr marL="1714500" indent="-1714500">
              <a:spcBef>
                <a:spcPct val="0"/>
              </a:spcBef>
              <a:defRPr/>
            </a:pPr>
            <a:r>
              <a:rPr lang="en-US" dirty="0">
                <a:solidFill>
                  <a:srgbClr val="000000"/>
                </a:solidFill>
              </a:rPr>
              <a:t>~4%    </a:t>
            </a:r>
            <a:r>
              <a:rPr lang="en-US" dirty="0"/>
              <a:t>→	It decreases at first, and then increases</a:t>
            </a:r>
          </a:p>
          <a:p>
            <a:pPr marL="1714500" indent="-1714500">
              <a:spcBef>
                <a:spcPct val="0"/>
              </a:spcBef>
              <a:defRPr/>
            </a:pPr>
            <a:r>
              <a:rPr lang="en-US" dirty="0">
                <a:solidFill>
                  <a:srgbClr val="000000"/>
                </a:solidFill>
              </a:rPr>
              <a:t>~52%  </a:t>
            </a:r>
            <a:r>
              <a:rPr lang="en-US" dirty="0"/>
              <a:t>→	It stays the same the whole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4B23-B9FA-454F-9CEE-799337E6CD4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9625" y="3505200"/>
            <a:ext cx="1219200" cy="2934832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79" y="974726"/>
            <a:ext cx="3269463" cy="2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NewSMK">
      <a:dk1>
        <a:srgbClr val="010326"/>
      </a:dk1>
      <a:lt1>
        <a:srgbClr val="FFFFFF"/>
      </a:lt1>
      <a:dk2>
        <a:srgbClr val="8A0E0E"/>
      </a:dk2>
      <a:lt2>
        <a:srgbClr val="004678"/>
      </a:lt2>
      <a:accent1>
        <a:srgbClr val="0067BC"/>
      </a:accent1>
      <a:accent2>
        <a:srgbClr val="0460D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ill-Roman">
      <a:majorFont>
        <a:latin typeface="Gill Sans MT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Times New Roman</vt:lpstr>
      <vt:lpstr>1_Office Theme</vt:lpstr>
      <vt:lpstr>WarmUp:  Speed vs. Velocity</vt:lpstr>
      <vt:lpstr>WarmUp:  Speed vs. Velocity</vt:lpstr>
      <vt:lpstr>WarmUp:  Speed vs. Velocity</vt:lpstr>
      <vt:lpstr>WarmUp:  Speed vs. Velocity</vt:lpstr>
      <vt:lpstr>WarmUp:  Falling Acceleration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WarmUp:  Speed vs. Velocity</dc:title>
  <dc:creator>Jeff Loats</dc:creator>
  <cp:lastModifiedBy>Jeff Loats</cp:lastModifiedBy>
  <cp:revision>1</cp:revision>
  <dcterms:created xsi:type="dcterms:W3CDTF">2021-01-21T16:44:21Z</dcterms:created>
  <dcterms:modified xsi:type="dcterms:W3CDTF">2021-01-21T16:44:41Z</dcterms:modified>
</cp:coreProperties>
</file>