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0" r:id="rId2"/>
    <p:sldId id="415" r:id="rId3"/>
  </p:sldIdLst>
  <p:sldSz cx="9144000" cy="6858000" type="screen4x3"/>
  <p:notesSz cx="6858000" cy="9144000"/>
  <p:embeddedFontLst>
    <p:embeddedFont>
      <p:font typeface="Calibri" pitchFamily="34" charset="0"/>
      <p:regular r:id="rId6"/>
      <p:bold r:id="rId7"/>
      <p:italic r:id="rId8"/>
      <p:boldItalic r:id="rId9"/>
    </p:embeddedFont>
  </p:embeddedFont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B8"/>
    <a:srgbClr val="339933"/>
    <a:srgbClr val="FFCC00"/>
    <a:srgbClr val="3A6598"/>
    <a:srgbClr val="663300"/>
    <a:srgbClr val="008080"/>
    <a:srgbClr val="339966"/>
    <a:srgbClr val="006600"/>
    <a:srgbClr val="00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4654" autoAdjust="0"/>
  </p:normalViewPr>
  <p:slideViewPr>
    <p:cSldViewPr>
      <p:cViewPr>
        <p:scale>
          <a:sx n="100" d="100"/>
          <a:sy n="100" d="100"/>
        </p:scale>
        <p:origin x="-774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9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40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handoutMaster" Target="handoutMasters/handoutMaster1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65C10-75C1-4F03-9E37-DE59F50F00DC}" type="datetimeFigureOut">
              <a:rPr lang="pt-BR" smtClean="0"/>
              <a:pPr/>
              <a:t>03/12/2014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FC271-CCFB-4208-85AC-46866C517A3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19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D5055D-2F36-4312-AB0E-5E178B7A830B}" type="datetimeFigureOut">
              <a:rPr lang="pt-BR"/>
              <a:pPr>
                <a:defRPr/>
              </a:pPr>
              <a:t>03/12/2014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A82906-A410-41AF-9C7F-4C0E9D6EE4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82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../../../totvs.mp3" TargetMode="External"/><Relationship Id="rId2" Type="http://schemas.openxmlformats.org/officeDocument/2006/relationships/hyperlink" Target="http://www.totvs.com.br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21480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71462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260251" y="1571625"/>
            <a:ext cx="8637563" cy="4421212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2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4822-C382-48BF-9ECD-7C0401061A9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hlinkClick r:id="rId2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8" name="Retângulo 7">
            <a:hlinkClick r:id="rId3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9701" name="Espaço Reservado para Text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pt-BR" smtClean="0"/>
              <a:t>Clique para editar o estilo do subtítulo mestre</a:t>
            </a:r>
            <a:endParaRPr lang="pt-BR" dirty="0" smtClean="0"/>
          </a:p>
        </p:txBody>
      </p:sp>
      <p:sp>
        <p:nvSpPr>
          <p:cNvPr id="29703" name="Espaço Reservado para Título 1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pt-BR" smtClean="0"/>
              <a:t>Clique para editar o estilo do título mestre</a:t>
            </a:r>
            <a:endParaRPr lang="pt-BR" dirty="0" smtClean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3"/>
          </p:nvPr>
        </p:nvSpPr>
        <p:spPr>
          <a:xfrm>
            <a:off x="457199" y="1500188"/>
            <a:ext cx="8238745" cy="45005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5"/>
          </p:nvPr>
        </p:nvSpPr>
        <p:spPr>
          <a:xfrm>
            <a:off x="471483" y="6191245"/>
            <a:ext cx="8239125" cy="285755"/>
          </a:xfrm>
        </p:spPr>
        <p:txBody>
          <a:bodyPr>
            <a:normAutofit/>
          </a:bodyPr>
          <a:lstStyle>
            <a:lvl1pPr algn="r"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71547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71547"/>
            <a:ext cx="40386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5418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21442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85418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8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1071547"/>
            <a:ext cx="5111750" cy="4929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428869"/>
            <a:ext cx="3008313" cy="357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1558921"/>
            <a:ext cx="5486400" cy="372746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071547"/>
            <a:ext cx="8229600" cy="492922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071547"/>
            <a:ext cx="2057400" cy="4857784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071547"/>
            <a:ext cx="6019800" cy="485778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28860" y="142852"/>
            <a:ext cx="5786478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../../../totvs.mp3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otvs.com.br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bg_nov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02972" y="6572272"/>
            <a:ext cx="49053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C5C056-9CD1-496A-818F-F186522906E7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029" name="Espaço Reservado para Título 12"/>
          <p:cNvSpPr>
            <a:spLocks noGrp="1"/>
          </p:cNvSpPr>
          <p:nvPr>
            <p:ph type="title"/>
          </p:nvPr>
        </p:nvSpPr>
        <p:spPr bwMode="auto">
          <a:xfrm>
            <a:off x="250825" y="1000125"/>
            <a:ext cx="86423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5" name="Retângulo 14">
            <a:hlinkClick r:id="rId14" highlightClick="1"/>
          </p:cNvPr>
          <p:cNvSpPr/>
          <p:nvPr/>
        </p:nvSpPr>
        <p:spPr>
          <a:xfrm>
            <a:off x="75009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16" name="Retângulo 15">
            <a:hlinkClick r:id="rId15" action="ppaction://hlinkfile" tooltip="Clique para acionar arquivo de áudio"/>
          </p:cNvPr>
          <p:cNvSpPr/>
          <p:nvPr/>
        </p:nvSpPr>
        <p:spPr>
          <a:xfrm>
            <a:off x="7843838" y="180975"/>
            <a:ext cx="285750" cy="2476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8226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" name="Espaço Reservado para Texto 7"/>
          <p:cNvSpPr txBox="1">
            <a:spLocks/>
          </p:cNvSpPr>
          <p:nvPr/>
        </p:nvSpPr>
        <p:spPr>
          <a:xfrm>
            <a:off x="2357422" y="285728"/>
            <a:ext cx="5500726" cy="571504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1" r:id="rId2"/>
    <p:sldLayoutId id="2147483682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apa_nov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228"/>
            <a:ext cx="9144000" cy="6829544"/>
          </a:xfrm>
          <a:prstGeom prst="rect">
            <a:avLst/>
          </a:prstGeom>
        </p:spPr>
      </p:pic>
      <p:sp>
        <p:nvSpPr>
          <p:cNvPr id="3076" name="Espaço Reservado para Texto 2"/>
          <p:cNvSpPr>
            <a:spLocks noGrp="1"/>
          </p:cNvSpPr>
          <p:nvPr>
            <p:ph type="body" sz="quarter" idx="4294967295"/>
          </p:nvPr>
        </p:nvSpPr>
        <p:spPr>
          <a:xfrm>
            <a:off x="900113" y="4997464"/>
            <a:ext cx="7458101" cy="503238"/>
          </a:xfrm>
        </p:spPr>
        <p:txBody>
          <a:bodyPr/>
          <a:lstStyle/>
          <a:p>
            <a:pPr algn="ctr">
              <a:buNone/>
            </a:pPr>
            <a:r>
              <a:rPr lang="pt-BR" sz="2000" dirty="0" smtClean="0">
                <a:solidFill>
                  <a:schemeClr val="bg1"/>
                </a:solidFill>
              </a:rPr>
              <a:t>FLUXO RESUMIDO </a:t>
            </a:r>
            <a:r>
              <a:rPr lang="pt-BR" sz="2000" dirty="0" smtClean="0">
                <a:solidFill>
                  <a:schemeClr val="bg1"/>
                </a:solidFill>
              </a:rPr>
              <a:t>APONTAMENTO DE PRODUÇÃO TINTAS REAL</a:t>
            </a:r>
          </a:p>
        </p:txBody>
      </p:sp>
      <p:sp>
        <p:nvSpPr>
          <p:cNvPr id="5" name="Espaço Reservado para Texto 2"/>
          <p:cNvSpPr>
            <a:spLocks/>
          </p:cNvSpPr>
          <p:nvPr/>
        </p:nvSpPr>
        <p:spPr bwMode="auto">
          <a:xfrm>
            <a:off x="4500563" y="5551488"/>
            <a:ext cx="38163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endParaRPr lang="pt-BR" sz="1600" b="1" dirty="0">
              <a:solidFill>
                <a:srgbClr val="5F5F5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Espaço Reservado para Número de Slide 1"/>
          <p:cNvSpPr txBox="1">
            <a:spLocks/>
          </p:cNvSpPr>
          <p:nvPr/>
        </p:nvSpPr>
        <p:spPr bwMode="auto">
          <a:xfrm>
            <a:off x="8702972" y="7364360"/>
            <a:ext cx="49053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C3580-1FF8-4881-AC39-CC400AB0B0F2}" type="slidenum">
              <a:rPr kumimoji="0" lang="pt-B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4" name="Espaço Reservado para Número de Slide 1"/>
          <p:cNvSpPr txBox="1">
            <a:spLocks/>
          </p:cNvSpPr>
          <p:nvPr/>
        </p:nvSpPr>
        <p:spPr bwMode="auto">
          <a:xfrm>
            <a:off x="8702972" y="7364360"/>
            <a:ext cx="490537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CC3580-1FF8-4881-AC39-CC400AB0B0F2}" type="slidenum">
              <a:rPr kumimoji="0" lang="pt-BR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195736" y="188640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pt-BR" b="1" dirty="0" smtClean="0">
                <a:solidFill>
                  <a:schemeClr val="bg1"/>
                </a:solidFill>
              </a:rPr>
              <a:t>DETALHAMENTO DO </a:t>
            </a:r>
            <a:r>
              <a:rPr lang="pt-BR" b="1" dirty="0" smtClean="0">
                <a:solidFill>
                  <a:schemeClr val="bg1"/>
                </a:solidFill>
              </a:rPr>
              <a:t>FLUXO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1" name="Fluxograma: Terminação 50"/>
          <p:cNvSpPr/>
          <p:nvPr/>
        </p:nvSpPr>
        <p:spPr>
          <a:xfrm>
            <a:off x="611560" y="1700808"/>
            <a:ext cx="792088" cy="36004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chemeClr val="tx1"/>
                </a:solidFill>
              </a:rPr>
              <a:t>CONFIRMA</a:t>
            </a:r>
          </a:p>
          <a:p>
            <a:pPr algn="ctr"/>
            <a:r>
              <a:rPr lang="pt-BR" sz="800" b="1" dirty="0" smtClean="0">
                <a:solidFill>
                  <a:schemeClr val="tx1"/>
                </a:solidFill>
              </a:rPr>
              <a:t>APONTAMENTO</a:t>
            </a:r>
            <a:endParaRPr lang="pt-BR" sz="800" b="1" dirty="0">
              <a:solidFill>
                <a:schemeClr val="tx1"/>
              </a:solidFill>
            </a:endParaRPr>
          </a:p>
        </p:txBody>
      </p:sp>
      <p:cxnSp>
        <p:nvCxnSpPr>
          <p:cNvPr id="52" name="Conector de seta reta 51"/>
          <p:cNvCxnSpPr/>
          <p:nvPr/>
        </p:nvCxnSpPr>
        <p:spPr>
          <a:xfrm>
            <a:off x="3059832" y="1916832"/>
            <a:ext cx="36004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ângulo 163"/>
          <p:cNvSpPr/>
          <p:nvPr/>
        </p:nvSpPr>
        <p:spPr>
          <a:xfrm>
            <a:off x="1763688" y="1484784"/>
            <a:ext cx="1296144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Identifica o item pai a ser apontado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6" name="Conector de seta reta 165"/>
          <p:cNvCxnSpPr/>
          <p:nvPr/>
        </p:nvCxnSpPr>
        <p:spPr>
          <a:xfrm>
            <a:off x="1403648" y="1916832"/>
            <a:ext cx="36004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Decisão 53"/>
          <p:cNvSpPr/>
          <p:nvPr/>
        </p:nvSpPr>
        <p:spPr>
          <a:xfrm>
            <a:off x="3446165" y="1557933"/>
            <a:ext cx="1155973" cy="710183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Qual o tipo de item 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4039133" y="2262064"/>
            <a:ext cx="892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P-Produzido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4572000" y="1686000"/>
            <a:ext cx="633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F-Final</a:t>
            </a:r>
            <a:r>
              <a:rPr lang="pt-BR" sz="900" dirty="0" smtClean="0"/>
              <a:t> </a:t>
            </a:r>
            <a:endParaRPr lang="pt-BR" sz="900" dirty="0"/>
          </a:p>
        </p:txBody>
      </p:sp>
      <p:cxnSp>
        <p:nvCxnSpPr>
          <p:cNvPr id="62" name="Conector de seta reta 61"/>
          <p:cNvCxnSpPr>
            <a:stCxn id="54" idx="3"/>
            <a:endCxn id="91" idx="1"/>
          </p:cNvCxnSpPr>
          <p:nvPr/>
        </p:nvCxnSpPr>
        <p:spPr>
          <a:xfrm>
            <a:off x="4602138" y="1913025"/>
            <a:ext cx="854893" cy="797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/>
          <p:cNvSpPr/>
          <p:nvPr/>
        </p:nvSpPr>
        <p:spPr>
          <a:xfrm>
            <a:off x="3477431" y="2523703"/>
            <a:ext cx="122413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Abrir tela com 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Componentes a baixar para a operação 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4039133" y="2276872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3491880" y="3356992"/>
            <a:ext cx="122413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Permitir o usuário alterar as quantidades a baixar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Conector de seta reta 75"/>
          <p:cNvCxnSpPr/>
          <p:nvPr/>
        </p:nvCxnSpPr>
        <p:spPr>
          <a:xfrm>
            <a:off x="4039133" y="3099767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3491880" y="4221088"/>
            <a:ext cx="122413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Permitir o usuário alterar as quantidades a baixar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Fluxograma: Decisão 77"/>
          <p:cNvSpPr/>
          <p:nvPr/>
        </p:nvSpPr>
        <p:spPr>
          <a:xfrm>
            <a:off x="3403687" y="5013176"/>
            <a:ext cx="1328513" cy="50405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err="1" smtClean="0">
                <a:solidFill>
                  <a:schemeClr val="tx1"/>
                </a:solidFill>
              </a:rPr>
              <a:t>ConfirmaApontamento</a:t>
            </a:r>
            <a:r>
              <a:rPr lang="pt-BR" sz="900" b="1" dirty="0" smtClean="0">
                <a:solidFill>
                  <a:schemeClr val="tx1"/>
                </a:solidFill>
              </a:rPr>
              <a:t> ?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3203848" y="4998368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Não </a:t>
            </a:r>
            <a:endParaRPr lang="pt-BR" sz="9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4802460" y="4977172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Sim </a:t>
            </a:r>
            <a:endParaRPr lang="pt-BR" sz="900" dirty="0"/>
          </a:p>
        </p:txBody>
      </p:sp>
      <p:cxnSp>
        <p:nvCxnSpPr>
          <p:cNvPr id="87" name="Conector de seta reta 86"/>
          <p:cNvCxnSpPr/>
          <p:nvPr/>
        </p:nvCxnSpPr>
        <p:spPr>
          <a:xfrm>
            <a:off x="4730452" y="5265204"/>
            <a:ext cx="94720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>
            <a:endCxn id="77" idx="0"/>
          </p:cNvCxnSpPr>
          <p:nvPr/>
        </p:nvCxnSpPr>
        <p:spPr>
          <a:xfrm>
            <a:off x="4085840" y="3933056"/>
            <a:ext cx="18108" cy="28803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4067944" y="4797152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do 4"/>
          <p:cNvCxnSpPr>
            <a:stCxn id="78" idx="1"/>
            <a:endCxn id="75" idx="1"/>
          </p:cNvCxnSpPr>
          <p:nvPr/>
        </p:nvCxnSpPr>
        <p:spPr>
          <a:xfrm rot="10800000" flipH="1">
            <a:off x="3403686" y="3645024"/>
            <a:ext cx="88193" cy="1620180"/>
          </a:xfrm>
          <a:prstGeom prst="bentConnector3">
            <a:avLst>
              <a:gd name="adj1" fmla="val -259204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Decisão 90"/>
          <p:cNvSpPr/>
          <p:nvPr/>
        </p:nvSpPr>
        <p:spPr>
          <a:xfrm>
            <a:off x="5457031" y="1457897"/>
            <a:ext cx="1707257" cy="926207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smtClean="0">
                <a:solidFill>
                  <a:schemeClr val="tx1"/>
                </a:solidFill>
              </a:rPr>
              <a:t>Ultimo </a:t>
            </a:r>
            <a:r>
              <a:rPr lang="pt-BR" sz="900" b="1" dirty="0" err="1" smtClean="0">
                <a:solidFill>
                  <a:schemeClr val="tx1"/>
                </a:solidFill>
              </a:rPr>
              <a:t>apontamentopara</a:t>
            </a:r>
            <a:r>
              <a:rPr lang="pt-BR" sz="900" b="1" dirty="0" smtClean="0">
                <a:solidFill>
                  <a:schemeClr val="tx1"/>
                </a:solidFill>
              </a:rPr>
              <a:t> a operação</a:t>
            </a:r>
            <a:endParaRPr lang="pt-BR" sz="900" b="1" dirty="0">
              <a:solidFill>
                <a:schemeClr val="tx1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>
          <a:xfrm>
            <a:off x="6289724" y="2384104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6459277" y="2384104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Sim </a:t>
            </a:r>
            <a:endParaRPr lang="pt-BR" sz="900" dirty="0"/>
          </a:p>
        </p:txBody>
      </p:sp>
      <p:sp>
        <p:nvSpPr>
          <p:cNvPr id="94" name="Retângulo 93"/>
          <p:cNvSpPr/>
          <p:nvPr/>
        </p:nvSpPr>
        <p:spPr>
          <a:xfrm>
            <a:off x="5677656" y="2619847"/>
            <a:ext cx="122413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Recalcula quantidade a baixar de componentes tipo </a:t>
            </a:r>
            <a:r>
              <a:rPr lang="pt-BR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P-Produzidos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5724128" y="3429000"/>
            <a:ext cx="1224136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Abrir tela com </a:t>
            </a:r>
          </a:p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Componentes a baixar para a operação 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Conector de seta reta 95"/>
          <p:cNvCxnSpPr/>
          <p:nvPr/>
        </p:nvCxnSpPr>
        <p:spPr>
          <a:xfrm>
            <a:off x="6289724" y="3207779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uxograma: Decisão 97"/>
          <p:cNvSpPr/>
          <p:nvPr/>
        </p:nvSpPr>
        <p:spPr>
          <a:xfrm>
            <a:off x="5625467" y="4203086"/>
            <a:ext cx="1328513" cy="504056"/>
          </a:xfrm>
          <a:prstGeom prst="flowChartDecision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b="1" dirty="0" err="1" smtClean="0">
                <a:solidFill>
                  <a:schemeClr val="tx1"/>
                </a:solidFill>
              </a:rPr>
              <a:t>ConfirmaApontamento</a:t>
            </a:r>
            <a:r>
              <a:rPr lang="pt-BR" sz="900" b="1" dirty="0" smtClean="0">
                <a:solidFill>
                  <a:schemeClr val="tx1"/>
                </a:solidFill>
              </a:rPr>
              <a:t> ?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77656" y="4919972"/>
            <a:ext cx="1285677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Grava tabelas e chama programa do </a:t>
            </a:r>
            <a:r>
              <a:rPr lang="pt-BR" sz="9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Logix</a:t>
            </a:r>
            <a:r>
              <a:rPr lang="pt-BR" sz="9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apontamento</a:t>
            </a:r>
            <a:endParaRPr lang="pt-BR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Conector de seta reta 99"/>
          <p:cNvCxnSpPr/>
          <p:nvPr/>
        </p:nvCxnSpPr>
        <p:spPr>
          <a:xfrm>
            <a:off x="6289724" y="3987062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>
            <a:off x="6290641" y="4707142"/>
            <a:ext cx="0" cy="21602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6351265" y="4674332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Sim </a:t>
            </a:r>
            <a:endParaRPr lang="pt-BR" sz="900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7452320" y="1927153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Não </a:t>
            </a:r>
            <a:endParaRPr lang="pt-BR" sz="900" dirty="0"/>
          </a:p>
        </p:txBody>
      </p:sp>
      <p:cxnSp>
        <p:nvCxnSpPr>
          <p:cNvPr id="9" name="Conector angulado 8"/>
          <p:cNvCxnSpPr>
            <a:stCxn id="91" idx="3"/>
            <a:endCxn id="95" idx="3"/>
          </p:cNvCxnSpPr>
          <p:nvPr/>
        </p:nvCxnSpPr>
        <p:spPr>
          <a:xfrm flipH="1">
            <a:off x="6948264" y="1921001"/>
            <a:ext cx="216024" cy="1796031"/>
          </a:xfrm>
          <a:prstGeom prst="bentConnector3">
            <a:avLst>
              <a:gd name="adj1" fmla="val -105822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stCxn id="98" idx="3"/>
          </p:cNvCxnSpPr>
          <p:nvPr/>
        </p:nvCxnSpPr>
        <p:spPr>
          <a:xfrm flipH="1" flipV="1">
            <a:off x="6901792" y="4005064"/>
            <a:ext cx="52188" cy="450050"/>
          </a:xfrm>
          <a:prstGeom prst="bentConnector4">
            <a:avLst>
              <a:gd name="adj1" fmla="val -438032"/>
              <a:gd name="adj2" fmla="val 78000"/>
            </a:avLst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/>
          <p:cNvSpPr txBox="1"/>
          <p:nvPr/>
        </p:nvSpPr>
        <p:spPr>
          <a:xfrm>
            <a:off x="7220247" y="4194332"/>
            <a:ext cx="43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Não </a:t>
            </a:r>
            <a:endParaRPr lang="pt-B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OTVS2010x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DesignTOTVS2010x</Template>
  <TotalTime>5073</TotalTime>
  <Words>93</Words>
  <Application>Microsoft Office PowerPoint</Application>
  <PresentationFormat>Apresentação na tela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Myriad Pro</vt:lpstr>
      <vt:lpstr>Calibri</vt:lpstr>
      <vt:lpstr>DesignTOTVS2010x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o novo padrão</dc:title>
  <dc:creator>CRIS</dc:creator>
  <cp:lastModifiedBy>User</cp:lastModifiedBy>
  <cp:revision>358</cp:revision>
  <dcterms:created xsi:type="dcterms:W3CDTF">2010-12-07T20:06:29Z</dcterms:created>
  <dcterms:modified xsi:type="dcterms:W3CDTF">2014-12-03T15:02:27Z</dcterms:modified>
</cp:coreProperties>
</file>