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noRot="1" noChangeAspect="1"/>
          </p:cNvSpPr>
          <p:nvPr>
            <p:ph type="sldImg"/>
          </p:nvPr>
        </p:nvSpPr>
        <p:spPr>
          <a:xfrm>
            <a:off x="381000" y="685800"/>
            <a:ext cx="6096000" cy="3429000"/>
          </a:xfrm>
          <a:prstGeom prst="rect">
            <a:avLst/>
          </a:prstGeom>
        </p:spPr>
        <p:txBody>
          <a:bodyPr/>
          <a:lstStyle/>
          <a:p>
            <a:endParaRPr/>
          </a:p>
        </p:txBody>
      </p:sp>
      <p:sp>
        <p:nvSpPr>
          <p:cNvPr id="163" name="Shape 163"/>
          <p:cNvSpPr>
            <a:spLocks noGrp="1"/>
          </p:cNvSpPr>
          <p:nvPr>
            <p:ph type="body" sz="quarter" idx="1"/>
          </p:nvPr>
        </p:nvSpPr>
        <p:spPr>
          <a:prstGeom prst="rect">
            <a:avLst/>
          </a:prstGeom>
        </p:spPr>
        <p:txBody>
          <a:bodyPr/>
          <a:lstStyle>
            <a:lvl1pPr>
              <a:defRPr sz="1500"/>
            </a:lvl1pPr>
          </a:lstStyle>
          <a:p>
            <a:r>
              <a:t>Linux Torvalds created the Linux Kernel in 1991 for use in his personal computer. Many developers quickly adopted the kernel for use in their OSS projects. OSS community has continued to grow and improve the Linux and his sub-components. Without Linux there wouldn’t be so much innovation.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xfrm>
            <a:off x="381000" y="685800"/>
            <a:ext cx="6096000" cy="3429000"/>
          </a:xfrm>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lvl1pPr>
              <a:defRPr sz="1500"/>
            </a:lvl1pPr>
          </a:lstStyle>
          <a:p>
            <a:r>
              <a:t>Container - network, volumes … attachable to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xfrm>
            <a:off x="381000" y="685800"/>
            <a:ext cx="6096000" cy="3429000"/>
          </a:xfrm>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pPr>
              <a:defRPr sz="1500"/>
            </a:pPr>
            <a:r>
              <a:t>A Dockerfile is where you write the instructions to build a Docker image.</a:t>
            </a:r>
          </a:p>
          <a:p>
            <a:pPr>
              <a:defRPr sz="1500"/>
            </a:pPr>
            <a:r>
              <a:t>Is a text document that contains all the commands a user could call on the command line to assemble an image. Using docker build users can create an automated build that executes several command-line instructions in succession.</a:t>
            </a:r>
          </a:p>
          <a:p>
            <a:pPr>
              <a:defRPr sz="1500"/>
            </a:pPr>
            <a:endParaRPr/>
          </a:p>
          <a:p>
            <a:pPr>
              <a:defRPr sz="1500"/>
            </a:pPr>
            <a:r>
              <a:t>More info https://docs.docker.com/engine/reference/builder/#dockerfile-examples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pPr>
              <a:defRPr sz="1500"/>
            </a:pPr>
            <a:r>
              <a:rPr dirty="0"/>
              <a:t>Container orchestration is the automation of all aspects of coordinating and managing containers. Container orchestration is focused on managing the life cycle of containers and their dynamic environments.</a:t>
            </a:r>
          </a:p>
          <a:p>
            <a:pPr>
              <a:defRPr sz="1500"/>
            </a:pPr>
            <a:r>
              <a:rPr dirty="0"/>
              <a:t>Why we need container orchestration is used to automate the following tasks at scale:</a:t>
            </a:r>
          </a:p>
          <a:p>
            <a:pPr>
              <a:defRPr sz="1500"/>
            </a:pPr>
            <a:r>
              <a:rPr dirty="0"/>
              <a:t>• Configuring and scheduling of containers</a:t>
            </a:r>
          </a:p>
          <a:p>
            <a:pPr>
              <a:defRPr sz="1500"/>
            </a:pPr>
            <a:r>
              <a:rPr dirty="0"/>
              <a:t>• Provisioning and deployments of containers</a:t>
            </a:r>
          </a:p>
          <a:p>
            <a:pPr>
              <a:defRPr sz="1500"/>
            </a:pPr>
            <a:r>
              <a:rPr dirty="0"/>
              <a:t>• Availability of containers</a:t>
            </a:r>
          </a:p>
          <a:p>
            <a:pPr>
              <a:defRPr sz="1500"/>
            </a:pPr>
            <a:r>
              <a:rPr dirty="0"/>
              <a:t>• The configuration of applications in terms of the containers that they run in</a:t>
            </a:r>
          </a:p>
          <a:p>
            <a:pPr>
              <a:defRPr sz="1500"/>
            </a:pPr>
            <a:r>
              <a:rPr dirty="0"/>
              <a:t>• Scaling of containers to equally balance application workloads across infrastructure</a:t>
            </a:r>
          </a:p>
          <a:p>
            <a:pPr>
              <a:defRPr sz="1500"/>
            </a:pPr>
            <a:r>
              <a:rPr dirty="0"/>
              <a:t>• Allocation of resources between containers</a:t>
            </a:r>
          </a:p>
          <a:p>
            <a:pPr>
              <a:defRPr sz="1500"/>
            </a:pPr>
            <a:r>
              <a:rPr dirty="0"/>
              <a:t>• Load balancing, traffic routing and service discovery of containers</a:t>
            </a:r>
          </a:p>
          <a:p>
            <a:pPr>
              <a:defRPr sz="1500"/>
            </a:pPr>
            <a:r>
              <a:rPr dirty="0"/>
              <a:t>• Health monitoring of containers</a:t>
            </a:r>
          </a:p>
          <a:p>
            <a:pPr marL="190500" indent="-190500">
              <a:buSzPct val="123000"/>
              <a:buChar char="•"/>
              <a:defRPr sz="1500"/>
            </a:pPr>
            <a:r>
              <a:rPr dirty="0"/>
              <a:t>Securing the interactions between containers.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381000" y="685800"/>
            <a:ext cx="6096000" cy="3429000"/>
          </a:xfrm>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pPr>
              <a:defRPr sz="1500"/>
            </a:pPr>
            <a:r>
              <a:t>Kernel</a:t>
            </a:r>
          </a:p>
          <a:p>
            <a:pPr>
              <a:defRPr sz="1500"/>
            </a:pPr>
            <a:r>
              <a:t>	It handles everything from a computer’s startup to memory and control of peripherals.</a:t>
            </a:r>
          </a:p>
          <a:p>
            <a:pPr>
              <a:defRPr sz="1500"/>
            </a:pPr>
            <a:endParaRPr/>
          </a:p>
          <a:p>
            <a:pPr>
              <a:defRPr sz="1500"/>
            </a:pPr>
            <a:r>
              <a:t>NameSpaces</a:t>
            </a:r>
          </a:p>
          <a:p>
            <a:pPr>
              <a:defRPr sz="1500"/>
            </a:pPr>
            <a:r>
              <a:t>	Ensuring that one set of processes sees only the resources allocated to it. When another processes see a different set of resources.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381000" y="685800"/>
            <a:ext cx="6096000" cy="3429000"/>
          </a:xfrm>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a:defRPr sz="1500"/>
            </a:pPr>
            <a:r>
              <a:t>Mainframe</a:t>
            </a:r>
          </a:p>
          <a:p>
            <a:pPr>
              <a:defRPr sz="1500"/>
            </a:pPr>
            <a:r>
              <a:t>	- were a scarce resource for business due to cost. This leads the way to the development of centralised computer and sharing</a:t>
            </a:r>
          </a:p>
          <a:p>
            <a:pPr>
              <a:defRPr sz="1500"/>
            </a:pPr>
            <a:r>
              <a:t>CHROOT</a:t>
            </a:r>
          </a:p>
          <a:p>
            <a:pPr>
              <a:defRPr sz="1500"/>
            </a:pPr>
            <a:r>
              <a:t>	- operation that changes the apparent root directory for the current running process and its children. Single process target</a:t>
            </a:r>
          </a:p>
          <a:p>
            <a:pPr>
              <a:defRPr sz="1500"/>
            </a:pPr>
            <a:r>
              <a:t>UNIX</a:t>
            </a:r>
          </a:p>
          <a:p>
            <a:pPr>
              <a:defRPr sz="1500"/>
            </a:pPr>
            <a:r>
              <a:t>	- chroot added </a:t>
            </a:r>
          </a:p>
          <a:p>
            <a:pPr>
              <a:defRPr sz="1500"/>
            </a:pPr>
            <a:r>
              <a:t>JAIL</a:t>
            </a:r>
          </a:p>
          <a:p>
            <a:pPr>
              <a:defRPr sz="1500"/>
            </a:pPr>
            <a:r>
              <a:t>	- Bill Checkwick wanted to build an env. that allow him to study the crackers keystrokes.  This led to simplified solution of CHROOT to jail command. It is a partition of the system with its own file system, user accounts, </a:t>
            </a:r>
          </a:p>
          <a:p>
            <a:pPr>
              <a:defRPr sz="1500"/>
            </a:pPr>
            <a:r>
              <a:t>FreeBSD</a:t>
            </a:r>
          </a:p>
          <a:p>
            <a:pPr>
              <a:defRPr sz="1500"/>
            </a:pPr>
            <a:r>
              <a:t>	- jail command added into OS. </a:t>
            </a:r>
          </a:p>
          <a:p>
            <a:pPr>
              <a:defRPr sz="1500"/>
            </a:pPr>
            <a:r>
              <a:t>Solaris</a:t>
            </a:r>
          </a:p>
          <a:p>
            <a:pPr>
              <a:defRPr sz="1500"/>
            </a:pPr>
            <a:r>
              <a:t>	- Introduced Solaris Zones. Gave an app. full user, process &amp; file system space along with access to system hw.</a:t>
            </a:r>
          </a:p>
          <a:p>
            <a:pPr>
              <a:defRPr sz="1500"/>
            </a:pPr>
            <a:r>
              <a:t>Control Groups a.k.a Cgroups</a:t>
            </a:r>
          </a:p>
          <a:p>
            <a:pPr>
              <a:defRPr sz="1500"/>
            </a:pPr>
            <a:r>
              <a:t>	- process containers designed for isolating and limited resource usage of process. </a:t>
            </a:r>
          </a:p>
          <a:p>
            <a:pPr>
              <a:defRPr sz="1500"/>
            </a:pPr>
            <a:r>
              <a:t>LXC</a:t>
            </a:r>
          </a:p>
          <a:p>
            <a:pPr>
              <a:defRPr sz="1500"/>
            </a:pPr>
            <a:r>
              <a:t>	- OS system level virtualization by allowing multiple isolated Linux env. to run on shared Linux kernel</a:t>
            </a:r>
          </a:p>
          <a:p>
            <a:pPr>
              <a:defRPr sz="1500"/>
            </a:pPr>
            <a:r>
              <a:t>LMCTFY</a:t>
            </a:r>
          </a:p>
          <a:p>
            <a:pPr>
              <a:defRPr sz="1500"/>
            </a:pPr>
            <a:r>
              <a:t>	- From Google, applications could be written to be container aware and thus programmed to create and manage their own sub-containers</a:t>
            </a:r>
          </a:p>
          <a:p>
            <a:pPr>
              <a:defRPr sz="1500"/>
            </a:pPr>
            <a:r>
              <a:t>Docker</a:t>
            </a:r>
          </a:p>
          <a:p>
            <a:pPr>
              <a:defRPr sz="1500"/>
            </a:pPr>
            <a:r>
              <a:t>	- released as an OSS; helped provide the ability to package containers so that they could be moved from one env. to another</a:t>
            </a:r>
          </a:p>
          <a:p>
            <a:pPr>
              <a:defRPr sz="1500"/>
            </a:pPr>
            <a:r>
              <a:t>K8s</a:t>
            </a:r>
          </a:p>
          <a:p>
            <a:pPr>
              <a:defRPr sz="1500"/>
            </a:pPr>
            <a:r>
              <a:t>	- OSS container orchestration system which was heavily influenced by Google’s Borg system.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pPr>
              <a:defRPr sz="1500"/>
            </a:pPr>
            <a:r>
              <a:t>Hypervisor</a:t>
            </a:r>
          </a:p>
          <a:p>
            <a:pPr>
              <a:defRPr sz="1500"/>
            </a:pPr>
            <a:r>
              <a:t>	- handles CPU, MEM, HDD, NETWORKIG for VM</a:t>
            </a:r>
          </a:p>
          <a:p>
            <a:pPr>
              <a:defRPr sz="1500"/>
            </a:pPr>
            <a:r>
              <a:t>VM</a:t>
            </a:r>
          </a:p>
          <a:p>
            <a:pPr>
              <a:defRPr sz="1500"/>
            </a:pPr>
            <a:r>
              <a:t>	- provides virtual HW for guest OS. VM looks like a real machine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381000" y="685800"/>
            <a:ext cx="6096000" cy="3429000"/>
          </a:xfrm>
          <a:prstGeom prst="rect">
            <a:avLst/>
          </a:prstGeom>
        </p:spPr>
        <p:txBody>
          <a:bodyPr/>
          <a:lstStyle/>
          <a:p>
            <a:endParaRPr/>
          </a:p>
        </p:txBody>
      </p:sp>
      <p:sp>
        <p:nvSpPr>
          <p:cNvPr id="209" name="Shape 209"/>
          <p:cNvSpPr>
            <a:spLocks noGrp="1"/>
          </p:cNvSpPr>
          <p:nvPr>
            <p:ph type="body" sz="quarter" idx="1"/>
          </p:nvPr>
        </p:nvSpPr>
        <p:spPr>
          <a:prstGeom prst="rect">
            <a:avLst/>
          </a:prstGeom>
        </p:spPr>
        <p:txBody>
          <a:bodyPr/>
          <a:lstStyle/>
          <a:p>
            <a:pPr>
              <a:defRPr sz="1500"/>
            </a:pPr>
            <a:r>
              <a:t>Unlike a VM which provides hardware virtualization, a container provides operating-system-level virtualization by abstracting the “user space”.</a:t>
            </a:r>
          </a:p>
          <a:p>
            <a:pPr>
              <a:defRPr sz="1500"/>
            </a:pPr>
            <a:r>
              <a:t>For all intent and purposes, containers look like a VM. For example, they have private space for processing, can execute commands as root, have a private network interface and IP address, allow custom routes and iptable rules, can mount file systems, and etc.</a:t>
            </a:r>
          </a:p>
          <a:p>
            <a:pPr>
              <a:defRPr sz="1500"/>
            </a:pPr>
            <a:r>
              <a:t>The one big difference between containers and VMs is that containers *share* the host system’s kernel with other containers.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381000" y="685800"/>
            <a:ext cx="6096000" cy="3429000"/>
          </a:xfrm>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pPr>
              <a:defRPr sz="1500"/>
            </a:pPr>
            <a:r>
              <a:t>Cgroups - is a Linux kernel feature that limits, accounts for, and isolates the resource usage (CPU, memory, disk I/O, network, etc.) of a collection of processes. Started at Google 2006 as “process containers”. 2007 renamed to cgroups </a:t>
            </a:r>
          </a:p>
          <a:p>
            <a:pPr lvl="1">
              <a:defRPr sz="1500"/>
            </a:pPr>
            <a:r>
              <a:t>Resource limiting - groups can be set to not exceed a configured memory limit, which also includes the file system cache</a:t>
            </a:r>
          </a:p>
          <a:p>
            <a:pPr lvl="1">
              <a:defRPr sz="1500"/>
            </a:pPr>
            <a:r>
              <a:t>Prioritization - some groups may get a larger share of CPU utilization or disk I/O throughput</a:t>
            </a:r>
          </a:p>
          <a:p>
            <a:pPr lvl="1">
              <a:defRPr sz="1500"/>
            </a:pPr>
            <a:r>
              <a:t>Accounting - measures a group's resource usage, which may be used, for example, for billing purposes</a:t>
            </a:r>
          </a:p>
          <a:p>
            <a:pPr lvl="1">
              <a:defRPr sz="1500"/>
            </a:pPr>
            <a:r>
              <a:t>Control - freezing groups of processes, their checkpointing and restarting</a:t>
            </a:r>
          </a:p>
          <a:p>
            <a:pPr>
              <a:defRPr sz="1500"/>
            </a:pPr>
            <a:r>
              <a:t>LXC - OS level virtualization  method for running multiple isolated Linux systems (containers) on a control host using a single Linux kernel. Combines the kernel's cgroups and support for isolated namespaces to provide an isolated environment for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xfrm>
            <a:off x="381000" y="685800"/>
            <a:ext cx="6096000" cy="3429000"/>
          </a:xfrm>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pPr>
              <a:defRPr sz="1500"/>
            </a:pPr>
            <a:r>
              <a:t>Docker is an open platform 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 And REMOVING “It works in my machine”</a:t>
            </a:r>
          </a:p>
          <a:p>
            <a:pPr>
              <a:defRPr sz="1500"/>
            </a:pPr>
            <a:endParaRPr/>
          </a:p>
          <a:p>
            <a:pPr>
              <a:defRPr sz="1500"/>
            </a:pPr>
            <a:r>
              <a:t>Easy to use</a:t>
            </a:r>
          </a:p>
          <a:p>
            <a:pPr>
              <a:defRPr sz="1500"/>
            </a:pPr>
            <a:r>
              <a:t>Fast</a:t>
            </a:r>
          </a:p>
          <a:p>
            <a:pPr>
              <a:defRPr sz="1500"/>
            </a:pPr>
            <a:r>
              <a:t>Modularity and scalability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xfrm>
            <a:off x="381000" y="685800"/>
            <a:ext cx="6096000" cy="3429000"/>
          </a:xfrm>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pPr>
              <a:defRPr sz="1500"/>
            </a:pPr>
            <a:r>
              <a:t>Package and run an application in a loosely isolated environment called a container.</a:t>
            </a:r>
          </a:p>
          <a:p>
            <a:pPr>
              <a:defRPr sz="1500"/>
            </a:pPr>
            <a:r>
              <a:t>Lightweight because they don’t need the extra load of a hypervisor.</a:t>
            </a:r>
          </a:p>
          <a:p>
            <a:pPr>
              <a:defRPr sz="1500"/>
            </a:pPr>
            <a:r>
              <a:t>More containers on a given hardware combination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pPr>
              <a:defRPr sz="1500"/>
            </a:pPr>
            <a:r>
              <a:t>Docker daemon (dockerd) listens for Docker API requests and manages Docker objects such as images, containers, networks, and volumes.</a:t>
            </a:r>
          </a:p>
          <a:p>
            <a:pPr>
              <a:defRPr sz="1500"/>
            </a:pPr>
            <a:r>
              <a:t>Docker Client what you, as the end-user of Docker, communicate with. Think of it as the UI for Docker. For example, when you run </a:t>
            </a:r>
            <a:r>
              <a:rPr i="1"/>
              <a:t>docker run</a:t>
            </a:r>
          </a:p>
          <a:p>
            <a:pPr>
              <a:defRPr sz="1500"/>
            </a:pPr>
            <a:r>
              <a:t>Docker Images read-only templates that you build from a set of instructions written in your Dockerfile. </a:t>
            </a:r>
          </a:p>
          <a:p>
            <a:pPr>
              <a:defRPr sz="1500"/>
            </a:pPr>
            <a:r>
              <a:t>Docker Containers instance of an image. You can create, start, stop, move, or delete a container using the Docker API or CLI . wraps an application’s software into an invisible box with everything the application needs to run. That includes the operating system, application code, runtime, system tools, system libraries, and etc.</a:t>
            </a:r>
          </a:p>
          <a:p>
            <a:pPr>
              <a:defRPr sz="1500"/>
            </a:pPr>
            <a:r>
              <a:t>Docker Registry stores Docker images.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13"/>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14"/>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15"/>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13"/>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eg"/>
          <p:cNvSpPr>
            <a:spLocks noGrp="1"/>
          </p:cNvSpPr>
          <p:nvPr>
            <p:ph type="pic" idx="13"/>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eg"/>
          <p:cNvSpPr>
            <a:spLocks noGrp="1"/>
          </p:cNvSpPr>
          <p:nvPr>
            <p:ph type="pic" idx="13"/>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13"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eg"/>
          <p:cNvSpPr>
            <a:spLocks noGrp="1"/>
          </p:cNvSpPr>
          <p:nvPr>
            <p:ph type="pic" idx="14"/>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3810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1pPr>
      <a:lvl2pPr marL="9906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2pPr>
      <a:lvl3pPr marL="16002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3pPr>
      <a:lvl4pPr marL="22098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4pPr>
      <a:lvl5pPr marL="28194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5pPr>
      <a:lvl6pPr marL="34290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6pPr>
      <a:lvl7pPr marL="40386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7pPr>
      <a:lvl8pPr marL="46482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8pPr>
      <a:lvl9pPr marL="5257800" marR="0" indent="-381000" algn="l" defTabSz="2438338" rtl="0" latinLnBrk="0">
        <a:lnSpc>
          <a:spcPct val="90000"/>
        </a:lnSpc>
        <a:spcBef>
          <a:spcPts val="4500"/>
        </a:spcBef>
        <a:spcAft>
          <a:spcPts val="0"/>
        </a:spcAft>
        <a:buClrTx/>
        <a:buSzPct val="123000"/>
        <a:buFontTx/>
        <a:buChar char="•"/>
        <a:tabLst/>
        <a:defRPr sz="30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an7.org/linux/man-pages/man7/cgroups.7.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linuxcontainers.org/lxc/introdu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vo Klimsa 11 Jun 2020"/>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Ivo Klimsa 11 Jun 2020</a:t>
            </a:r>
          </a:p>
        </p:txBody>
      </p:sp>
      <p:sp>
        <p:nvSpPr>
          <p:cNvPr id="152" name="Docker 101"/>
          <p:cNvSpPr txBox="1">
            <a:spLocks noGrp="1"/>
          </p:cNvSpPr>
          <p:nvPr>
            <p:ph type="ctrTitle"/>
          </p:nvPr>
        </p:nvSpPr>
        <p:spPr>
          <a:prstGeom prst="rect">
            <a:avLst/>
          </a:prstGeom>
        </p:spPr>
        <p:txBody>
          <a:bodyPr/>
          <a:lstStyle/>
          <a:p>
            <a:r>
              <a:t>Docker 101</a:t>
            </a:r>
          </a:p>
        </p:txBody>
      </p:sp>
      <p:sp>
        <p:nvSpPr>
          <p:cNvPr id="153" name="Essential Container Concepts &amp; Docker Basics"/>
          <p:cNvSpPr txBox="1">
            <a:spLocks noGrp="1"/>
          </p:cNvSpPr>
          <p:nvPr>
            <p:ph type="subTitle" sz="quarter" idx="1"/>
          </p:nvPr>
        </p:nvSpPr>
        <p:spPr>
          <a:prstGeom prst="rect">
            <a:avLst/>
          </a:prstGeom>
        </p:spPr>
        <p:txBody>
          <a:bodyPr/>
          <a:lstStyle/>
          <a:p>
            <a:r>
              <a:t>Essential Container Concepts &amp; Docker Basics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rovides tooling and a platform to manage the lifecycle of your containers }"/>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defTabSz="421004">
              <a:defRPr sz="2805"/>
            </a:lvl1pPr>
          </a:lstStyle>
          <a:p>
            <a:r>
              <a:rPr dirty="0"/>
              <a:t>{provides tooling and a platform to manage the lifecycle of your containers}</a:t>
            </a:r>
          </a:p>
        </p:txBody>
      </p:sp>
      <p:sp>
        <p:nvSpPr>
          <p:cNvPr id="223" name="Develop your application and its supporting components using containers.…"/>
          <p:cNvSpPr txBox="1">
            <a:spLocks noGrp="1"/>
          </p:cNvSpPr>
          <p:nvPr>
            <p:ph type="body" sz="half" idx="1"/>
          </p:nvPr>
        </p:nvSpPr>
        <p:spPr>
          <a:prstGeom prst="rect">
            <a:avLst/>
          </a:prstGeom>
        </p:spPr>
        <p:txBody>
          <a:bodyPr/>
          <a:lstStyle/>
          <a:p>
            <a:r>
              <a:t>Develop your application and its supporting components using containers. </a:t>
            </a:r>
          </a:p>
          <a:p>
            <a:r>
              <a:t>The container becomes the unit for distributing and testing your application. </a:t>
            </a:r>
          </a:p>
          <a:p>
            <a:r>
              <a:t>When you’re ready, deploy your application into your production environment, as a container or a service. </a:t>
            </a:r>
          </a:p>
          <a:p>
            <a:r>
              <a:t>This works the same whether your production environment is a local data center, a cloud provider, or a hybrid of the two.</a:t>
            </a:r>
          </a:p>
        </p:txBody>
      </p:sp>
      <p:sp>
        <p:nvSpPr>
          <p:cNvPr id="224" name="Docker Platform"/>
          <p:cNvSpPr txBox="1">
            <a:spLocks noGrp="1"/>
          </p:cNvSpPr>
          <p:nvPr>
            <p:ph type="title"/>
          </p:nvPr>
        </p:nvSpPr>
        <p:spPr>
          <a:prstGeom prst="rect">
            <a:avLst/>
          </a:prstGeom>
        </p:spPr>
        <p:txBody>
          <a:bodyPr/>
          <a:lstStyle/>
          <a:p>
            <a:pPr lvl="1"/>
            <a:r>
              <a:t>Docker Platform</a:t>
            </a:r>
          </a:p>
        </p:txBody>
      </p:sp>
      <p:pic>
        <p:nvPicPr>
          <p:cNvPr id="225" name="Moby-logo.png" descr="Moby-logo.png"/>
          <p:cNvPicPr>
            <a:picLocks noChangeAspect="1"/>
          </p:cNvPicPr>
          <p:nvPr/>
        </p:nvPicPr>
        <p:blipFill>
          <a:blip r:embed="rId3">
            <a:extLst/>
          </a:blip>
          <a:stretch>
            <a:fillRect/>
          </a:stretch>
        </p:blipFill>
        <p:spPr>
          <a:xfrm>
            <a:off x="14907666" y="4121150"/>
            <a:ext cx="7632701" cy="54737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lient-server application}"/>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{client-server application}</a:t>
            </a:r>
          </a:p>
        </p:txBody>
      </p:sp>
      <p:sp>
        <p:nvSpPr>
          <p:cNvPr id="230" name="A server which is a type of long-running program called a daemon process…"/>
          <p:cNvSpPr txBox="1">
            <a:spLocks noGrp="1"/>
          </p:cNvSpPr>
          <p:nvPr>
            <p:ph type="body" sz="half" idx="1"/>
          </p:nvPr>
        </p:nvSpPr>
        <p:spPr>
          <a:xfrm>
            <a:off x="1206500" y="4194815"/>
            <a:ext cx="9779000" cy="8256630"/>
          </a:xfrm>
          <a:prstGeom prst="rect">
            <a:avLst/>
          </a:prstGeom>
        </p:spPr>
        <p:txBody>
          <a:bodyPr/>
          <a:lstStyle/>
          <a:p>
            <a:r>
              <a:rPr dirty="0"/>
              <a:t>A server which is a type of long-running program called a daemon process</a:t>
            </a:r>
          </a:p>
          <a:p>
            <a:r>
              <a:rPr dirty="0"/>
              <a:t>A REST API which specifies interfaces that programs can use to talk to the daemon and instruct it what to do</a:t>
            </a:r>
          </a:p>
          <a:p>
            <a:r>
              <a:rPr dirty="0"/>
              <a:t>A command line interface (CLI)</a:t>
            </a:r>
          </a:p>
        </p:txBody>
      </p:sp>
      <p:sp>
        <p:nvSpPr>
          <p:cNvPr id="231" name="Docker Engine"/>
          <p:cNvSpPr txBox="1">
            <a:spLocks noGrp="1"/>
          </p:cNvSpPr>
          <p:nvPr>
            <p:ph type="title"/>
          </p:nvPr>
        </p:nvSpPr>
        <p:spPr>
          <a:prstGeom prst="rect">
            <a:avLst/>
          </a:prstGeom>
        </p:spPr>
        <p:txBody>
          <a:bodyPr/>
          <a:lstStyle/>
          <a:p>
            <a:pPr lvl="1"/>
            <a:r>
              <a:t>Docker Engine</a:t>
            </a:r>
          </a:p>
        </p:txBody>
      </p:sp>
      <p:pic>
        <p:nvPicPr>
          <p:cNvPr id="232" name="Docker_engine-components.png" descr="Docker_engine-components.png"/>
          <p:cNvPicPr>
            <a:picLocks noChangeAspect="1"/>
          </p:cNvPicPr>
          <p:nvPr/>
        </p:nvPicPr>
        <p:blipFill>
          <a:blip r:embed="rId2">
            <a:extLst/>
          </a:blip>
          <a:stretch>
            <a:fillRect/>
          </a:stretch>
        </p:blipFill>
        <p:spPr>
          <a:xfrm>
            <a:off x="12925720" y="2192035"/>
            <a:ext cx="9440158" cy="738711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lient-server}"/>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{client-server}</a:t>
            </a:r>
          </a:p>
        </p:txBody>
      </p:sp>
      <p:sp>
        <p:nvSpPr>
          <p:cNvPr id="235" name="Docker Daemon…"/>
          <p:cNvSpPr txBox="1">
            <a:spLocks noGrp="1"/>
          </p:cNvSpPr>
          <p:nvPr>
            <p:ph type="body" sz="half" idx="1"/>
          </p:nvPr>
        </p:nvSpPr>
        <p:spPr>
          <a:prstGeom prst="rect">
            <a:avLst/>
          </a:prstGeom>
        </p:spPr>
        <p:txBody>
          <a:bodyPr/>
          <a:lstStyle/>
          <a:p>
            <a:r>
              <a:t>Docker Daemon</a:t>
            </a:r>
          </a:p>
          <a:p>
            <a:r>
              <a:t>Docker Client</a:t>
            </a:r>
          </a:p>
          <a:p>
            <a:r>
              <a:t>Docker Images</a:t>
            </a:r>
          </a:p>
          <a:p>
            <a:r>
              <a:t>Docker Containers</a:t>
            </a:r>
          </a:p>
          <a:p>
            <a:r>
              <a:t>Docker Registry</a:t>
            </a:r>
          </a:p>
        </p:txBody>
      </p:sp>
      <p:sp>
        <p:nvSpPr>
          <p:cNvPr id="236" name="Docker Architecture"/>
          <p:cNvSpPr txBox="1">
            <a:spLocks noGrp="1"/>
          </p:cNvSpPr>
          <p:nvPr>
            <p:ph type="title"/>
          </p:nvPr>
        </p:nvSpPr>
        <p:spPr>
          <a:prstGeom prst="rect">
            <a:avLst/>
          </a:prstGeom>
        </p:spPr>
        <p:txBody>
          <a:bodyPr/>
          <a:lstStyle>
            <a:lvl1pPr defTabSz="2340805">
              <a:defRPr sz="8160" spc="-163"/>
            </a:lvl1pPr>
          </a:lstStyle>
          <a:p>
            <a:r>
              <a:rPr dirty="0"/>
              <a:t>Docker Architecture</a:t>
            </a:r>
          </a:p>
        </p:txBody>
      </p:sp>
      <p:pic>
        <p:nvPicPr>
          <p:cNvPr id="237" name="Docker_architecture.png" descr="Docker_architecture.png"/>
          <p:cNvPicPr>
            <a:picLocks noChangeAspect="1"/>
          </p:cNvPicPr>
          <p:nvPr/>
        </p:nvPicPr>
        <p:blipFill>
          <a:blip r:embed="rId3">
            <a:extLst/>
          </a:blip>
          <a:stretch>
            <a:fillRect/>
          </a:stretch>
        </p:blipFill>
        <p:spPr>
          <a:xfrm>
            <a:off x="11222477" y="3934994"/>
            <a:ext cx="12846643" cy="671560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wraps an application’s software into an invisible box}"/>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defTabSz="445770">
              <a:defRPr sz="2970"/>
            </a:lvl1pPr>
          </a:lstStyle>
          <a:p>
            <a:r>
              <a:t>{wraps an application’s software into an invisible box}</a:t>
            </a:r>
          </a:p>
        </p:txBody>
      </p:sp>
      <p:sp>
        <p:nvSpPr>
          <p:cNvPr id="242" name="Image…"/>
          <p:cNvSpPr txBox="1">
            <a:spLocks noGrp="1"/>
          </p:cNvSpPr>
          <p:nvPr>
            <p:ph type="body" sz="half" idx="1"/>
          </p:nvPr>
        </p:nvSpPr>
        <p:spPr>
          <a:prstGeom prst="rect">
            <a:avLst/>
          </a:prstGeom>
        </p:spPr>
        <p:txBody>
          <a:bodyPr/>
          <a:lstStyle/>
          <a:p>
            <a:pPr marL="373380" indent="-373380" defTabSz="2389572">
              <a:spcBef>
                <a:spcPts val="4400"/>
              </a:spcBef>
              <a:defRPr sz="2940"/>
            </a:pPr>
            <a:r>
              <a:t>Image</a:t>
            </a:r>
          </a:p>
          <a:p>
            <a:pPr marL="970788" lvl="1" indent="-373380" defTabSz="2389572">
              <a:spcBef>
                <a:spcPts val="4400"/>
              </a:spcBef>
              <a:defRPr sz="2940"/>
            </a:pPr>
            <a:r>
              <a:t>Read-only template for container</a:t>
            </a:r>
          </a:p>
          <a:p>
            <a:pPr marL="970788" lvl="1" indent="-373380" defTabSz="2389572">
              <a:spcBef>
                <a:spcPts val="4400"/>
              </a:spcBef>
              <a:defRPr sz="2940"/>
            </a:pPr>
            <a:r>
              <a:t>Usually based on another image</a:t>
            </a:r>
          </a:p>
          <a:p>
            <a:pPr marL="970788" lvl="1" indent="-373380" defTabSz="2389572">
              <a:spcBef>
                <a:spcPts val="4400"/>
              </a:spcBef>
              <a:defRPr sz="2940"/>
            </a:pPr>
            <a:r>
              <a:t>Consist of layers</a:t>
            </a:r>
          </a:p>
          <a:p>
            <a:pPr marL="970788" lvl="1" indent="-373380" defTabSz="2389572">
              <a:spcBef>
                <a:spcPts val="4400"/>
              </a:spcBef>
              <a:defRPr sz="2940"/>
            </a:pPr>
            <a:r>
              <a:t>Built from Dockerfile</a:t>
            </a:r>
          </a:p>
          <a:p>
            <a:pPr marL="373380" indent="-373380" defTabSz="2389572">
              <a:spcBef>
                <a:spcPts val="4400"/>
              </a:spcBef>
              <a:defRPr sz="2940"/>
            </a:pPr>
            <a:r>
              <a:t>Container</a:t>
            </a:r>
          </a:p>
          <a:p>
            <a:pPr marL="970788" lvl="1" indent="-373380" defTabSz="2389572">
              <a:spcBef>
                <a:spcPts val="4400"/>
              </a:spcBef>
              <a:defRPr sz="2940"/>
            </a:pPr>
            <a:r>
              <a:t>Runnable instance of image</a:t>
            </a:r>
          </a:p>
          <a:p>
            <a:pPr marL="970788" lvl="1" indent="-373380" defTabSz="2389572">
              <a:spcBef>
                <a:spcPts val="4400"/>
              </a:spcBef>
              <a:defRPr sz="2940"/>
            </a:pPr>
            <a:r>
              <a:t>Isolated from other containers</a:t>
            </a:r>
          </a:p>
          <a:p>
            <a:pPr marL="970788" lvl="1" indent="-373380" defTabSz="2389572">
              <a:spcBef>
                <a:spcPts val="4400"/>
              </a:spcBef>
              <a:defRPr sz="2940"/>
            </a:pPr>
            <a:r>
              <a:t>Manageable (start, stop, delete) </a:t>
            </a:r>
          </a:p>
        </p:txBody>
      </p:sp>
      <p:sp>
        <p:nvSpPr>
          <p:cNvPr id="243" name="Docker Image &amp; Container"/>
          <p:cNvSpPr txBox="1">
            <a:spLocks noGrp="1"/>
          </p:cNvSpPr>
          <p:nvPr>
            <p:ph type="title"/>
          </p:nvPr>
        </p:nvSpPr>
        <p:spPr>
          <a:prstGeom prst="rect">
            <a:avLst/>
          </a:prstGeom>
        </p:spPr>
        <p:txBody>
          <a:bodyPr/>
          <a:lstStyle>
            <a:lvl1pPr defTabSz="1779987">
              <a:defRPr sz="6205" spc="-124"/>
            </a:lvl1pPr>
          </a:lstStyle>
          <a:p>
            <a:r>
              <a:t>Docker Image &amp; Container</a:t>
            </a:r>
          </a:p>
        </p:txBody>
      </p:sp>
      <p:pic>
        <p:nvPicPr>
          <p:cNvPr id="244" name="Docke_layers.jpg" descr="Docke_layers.jpg"/>
          <p:cNvPicPr>
            <a:picLocks noChangeAspect="1"/>
          </p:cNvPicPr>
          <p:nvPr/>
        </p:nvPicPr>
        <p:blipFill>
          <a:blip r:embed="rId3">
            <a:extLst/>
          </a:blip>
          <a:stretch>
            <a:fillRect/>
          </a:stretch>
        </p:blipFill>
        <p:spPr>
          <a:xfrm>
            <a:off x="12669663" y="2366207"/>
            <a:ext cx="11036346" cy="898358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Docker File"/>
          <p:cNvSpPr txBox="1">
            <a:spLocks noGrp="1"/>
          </p:cNvSpPr>
          <p:nvPr>
            <p:ph type="title"/>
          </p:nvPr>
        </p:nvSpPr>
        <p:spPr>
          <a:prstGeom prst="rect">
            <a:avLst/>
          </a:prstGeom>
        </p:spPr>
        <p:txBody>
          <a:bodyPr/>
          <a:lstStyle/>
          <a:p>
            <a:r>
              <a:t>Docker File</a:t>
            </a:r>
          </a:p>
        </p:txBody>
      </p:sp>
      <p:sp>
        <p:nvSpPr>
          <p:cNvPr id="249" name="{instructions to build an image }"/>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{instructions to build an image}</a:t>
            </a:r>
          </a:p>
        </p:txBody>
      </p:sp>
      <p:sp>
        <p:nvSpPr>
          <p:cNvPr id="250" name="# Nginx…"/>
          <p:cNvSpPr txBox="1"/>
          <p:nvPr/>
        </p:nvSpPr>
        <p:spPr>
          <a:xfrm>
            <a:off x="1206741" y="5149849"/>
            <a:ext cx="17250630" cy="3416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ts val="4800"/>
              </a:lnSpc>
              <a:spcBef>
                <a:spcPts val="0"/>
              </a:spcBef>
              <a:defRPr sz="2500">
                <a:solidFill>
                  <a:srgbClr val="228B22"/>
                </a:solidFill>
                <a:latin typeface="Menlo Regular"/>
                <a:ea typeface="Menlo Regular"/>
                <a:cs typeface="Menlo Regular"/>
                <a:sym typeface="Menlo Regular"/>
              </a:defRPr>
            </a:pPr>
            <a:r>
              <a:t># Nginx</a:t>
            </a:r>
            <a:endParaRPr>
              <a:solidFill>
                <a:srgbClr val="333333"/>
              </a:solidFill>
            </a:endParaRPr>
          </a:p>
          <a:p>
            <a:pPr defTabSz="457200">
              <a:lnSpc>
                <a:spcPts val="4800"/>
              </a:lnSpc>
              <a:spcBef>
                <a:spcPts val="0"/>
              </a:spcBef>
              <a:defRPr sz="2500">
                <a:solidFill>
                  <a:srgbClr val="228B22"/>
                </a:solidFill>
                <a:latin typeface="Menlo Regular"/>
                <a:ea typeface="Menlo Regular"/>
                <a:cs typeface="Menlo Regular"/>
                <a:sym typeface="Menlo Regular"/>
              </a:defRPr>
            </a:pPr>
            <a:r>
              <a:t>#</a:t>
            </a:r>
            <a:endParaRPr>
              <a:solidFill>
                <a:srgbClr val="333333"/>
              </a:solidFill>
            </a:endParaRPr>
          </a:p>
          <a:p>
            <a:pPr defTabSz="457200">
              <a:lnSpc>
                <a:spcPts val="4800"/>
              </a:lnSpc>
              <a:spcBef>
                <a:spcPts val="0"/>
              </a:spcBef>
              <a:defRPr sz="2500">
                <a:solidFill>
                  <a:srgbClr val="228B22"/>
                </a:solidFill>
                <a:latin typeface="Menlo Regular"/>
                <a:ea typeface="Menlo Regular"/>
                <a:cs typeface="Menlo Regular"/>
                <a:sym typeface="Menlo Regular"/>
              </a:defRPr>
            </a:pPr>
            <a:r>
              <a:t># VERSION               0.0.1</a:t>
            </a:r>
            <a:endParaRPr>
              <a:solidFill>
                <a:srgbClr val="333333"/>
              </a:solidFill>
            </a:endParaRPr>
          </a:p>
          <a:p>
            <a:pPr defTabSz="457200">
              <a:lnSpc>
                <a:spcPts val="4800"/>
              </a:lnSpc>
              <a:spcBef>
                <a:spcPts val="0"/>
              </a:spcBef>
              <a:defRPr sz="2500">
                <a:solidFill>
                  <a:srgbClr val="333333"/>
                </a:solidFill>
                <a:latin typeface="Menlo Regular"/>
                <a:ea typeface="Menlo Regular"/>
                <a:cs typeface="Menlo Regular"/>
                <a:sym typeface="Menlo Regular"/>
              </a:defRPr>
            </a:pPr>
            <a:endParaRPr>
              <a:solidFill>
                <a:srgbClr val="333333"/>
              </a:solidFill>
            </a:endParaRPr>
          </a:p>
          <a:p>
            <a:pPr defTabSz="457200">
              <a:lnSpc>
                <a:spcPts val="4800"/>
              </a:lnSpc>
              <a:spcBef>
                <a:spcPts val="0"/>
              </a:spcBef>
              <a:defRPr sz="2500">
                <a:solidFill>
                  <a:srgbClr val="CD5555"/>
                </a:solidFill>
                <a:latin typeface="Menlo Regular"/>
                <a:ea typeface="Menlo Regular"/>
                <a:cs typeface="Menlo Regular"/>
                <a:sym typeface="Menlo Regular"/>
              </a:defRPr>
            </a:pPr>
            <a:r>
              <a:rPr>
                <a:solidFill>
                  <a:srgbClr val="8B008B"/>
                </a:solidFill>
              </a:rPr>
              <a:t>FROM</a:t>
            </a:r>
            <a:r>
              <a:t>      ubuntu</a:t>
            </a:r>
            <a:endParaRPr>
              <a:solidFill>
                <a:srgbClr val="333333"/>
              </a:solidFill>
            </a:endParaRPr>
          </a:p>
          <a:p>
            <a:pPr defTabSz="457200">
              <a:lnSpc>
                <a:spcPts val="4800"/>
              </a:lnSpc>
              <a:spcBef>
                <a:spcPts val="0"/>
              </a:spcBef>
              <a:defRPr sz="2500">
                <a:solidFill>
                  <a:srgbClr val="CD5555"/>
                </a:solidFill>
                <a:latin typeface="Menlo Regular"/>
                <a:ea typeface="Menlo Regular"/>
                <a:cs typeface="Menlo Regular"/>
                <a:sym typeface="Menlo Regular"/>
              </a:defRPr>
            </a:pPr>
            <a:r>
              <a:rPr>
                <a:solidFill>
                  <a:srgbClr val="8B008B"/>
                </a:solidFill>
              </a:rPr>
              <a:t>LABEL</a:t>
            </a:r>
            <a:r>
              <a:t> Description="This image is used to start the foobar executable" Vendor="ACME Products" Version="1.0"</a:t>
            </a:r>
            <a:endParaRPr>
              <a:solidFill>
                <a:srgbClr val="333333"/>
              </a:solidFill>
            </a:endParaRPr>
          </a:p>
          <a:p>
            <a:pPr defTabSz="457200">
              <a:lnSpc>
                <a:spcPts val="4800"/>
              </a:lnSpc>
              <a:spcBef>
                <a:spcPts val="0"/>
              </a:spcBef>
              <a:defRPr sz="2500">
                <a:solidFill>
                  <a:srgbClr val="333333"/>
                </a:solidFill>
                <a:latin typeface="Menlo Regular"/>
                <a:ea typeface="Menlo Regular"/>
                <a:cs typeface="Menlo Regular"/>
                <a:sym typeface="Menlo Regular"/>
              </a:defRPr>
            </a:pPr>
            <a:r>
              <a:rPr>
                <a:solidFill>
                  <a:srgbClr val="8B008B"/>
                </a:solidFill>
              </a:rPr>
              <a:t>RUN </a:t>
            </a:r>
            <a:r>
              <a:t>apt-get update &amp;&amp; apt-get install </a:t>
            </a:r>
            <a:r>
              <a:rPr>
                <a:solidFill>
                  <a:srgbClr val="8B008B"/>
                </a:solidFill>
              </a:rPr>
              <a:t>-y</a:t>
            </a:r>
            <a:r>
              <a:t> inotify-tools nginx apache2 openssh-server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warm, K8s, OPENSHIFT}"/>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{Swarm, K8s, </a:t>
            </a:r>
            <a:r>
              <a:rPr lang="cs-CZ" dirty="0"/>
              <a:t>OpenShift</a:t>
            </a:r>
            <a:r>
              <a:rPr dirty="0"/>
              <a:t>}</a:t>
            </a:r>
          </a:p>
        </p:txBody>
      </p:sp>
      <p:sp>
        <p:nvSpPr>
          <p:cNvPr id="255" name="Docker Swarm…"/>
          <p:cNvSpPr txBox="1">
            <a:spLocks noGrp="1"/>
          </p:cNvSpPr>
          <p:nvPr>
            <p:ph type="body" sz="half" idx="1"/>
          </p:nvPr>
        </p:nvSpPr>
        <p:spPr>
          <a:xfrm>
            <a:off x="1206500" y="4194815"/>
            <a:ext cx="9779000" cy="8256630"/>
          </a:xfrm>
          <a:prstGeom prst="rect">
            <a:avLst/>
          </a:prstGeom>
        </p:spPr>
        <p:txBody>
          <a:bodyPr/>
          <a:lstStyle/>
          <a:p>
            <a:r>
              <a:rPr dirty="0"/>
              <a:t>Docker Swarm </a:t>
            </a:r>
          </a:p>
          <a:p>
            <a:r>
              <a:rPr dirty="0"/>
              <a:t>Open</a:t>
            </a:r>
            <a:r>
              <a:rPr lang="cs-CZ" dirty="0"/>
              <a:t>S</a:t>
            </a:r>
            <a:r>
              <a:rPr dirty="0" err="1"/>
              <a:t>hift</a:t>
            </a:r>
            <a:endParaRPr dirty="0"/>
          </a:p>
          <a:p>
            <a:r>
              <a:rPr dirty="0"/>
              <a:t>Kubernetes</a:t>
            </a:r>
          </a:p>
        </p:txBody>
      </p:sp>
      <p:sp>
        <p:nvSpPr>
          <p:cNvPr id="256" name="Container Orchestration"/>
          <p:cNvSpPr txBox="1">
            <a:spLocks noGrp="1"/>
          </p:cNvSpPr>
          <p:nvPr>
            <p:ph type="title"/>
          </p:nvPr>
        </p:nvSpPr>
        <p:spPr>
          <a:prstGeom prst="rect">
            <a:avLst/>
          </a:prstGeom>
        </p:spPr>
        <p:txBody>
          <a:bodyPr/>
          <a:lstStyle>
            <a:lvl1pPr defTabSz="1950671">
              <a:defRPr sz="6800" spc="-136"/>
            </a:lvl1pPr>
          </a:lstStyle>
          <a:p>
            <a:r>
              <a:t>Container Orchestration</a:t>
            </a:r>
          </a:p>
        </p:txBody>
      </p:sp>
      <p:pic>
        <p:nvPicPr>
          <p:cNvPr id="257" name="container-orchestration-diagram-1.png" descr="container-orchestration-diagram-1.png"/>
          <p:cNvPicPr>
            <a:picLocks noChangeAspect="1"/>
          </p:cNvPicPr>
          <p:nvPr/>
        </p:nvPicPr>
        <p:blipFill>
          <a:blip r:embed="rId3">
            <a:extLst/>
          </a:blip>
          <a:stretch>
            <a:fillRect/>
          </a:stretch>
        </p:blipFill>
        <p:spPr>
          <a:xfrm>
            <a:off x="11147690" y="3097234"/>
            <a:ext cx="12996218" cy="752153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OCKER 101"/>
          <p:cNvSpPr txBox="1">
            <a:spLocks noGrp="1"/>
          </p:cNvSpPr>
          <p:nvPr>
            <p:ph type="title"/>
          </p:nvPr>
        </p:nvSpPr>
        <p:spPr>
          <a:prstGeom prst="rect">
            <a:avLst/>
          </a:prstGeom>
        </p:spPr>
        <p:txBody>
          <a:bodyPr/>
          <a:lstStyle/>
          <a:p>
            <a:r>
              <a:t>DOCKER 101</a:t>
            </a:r>
          </a:p>
        </p:txBody>
      </p:sp>
      <p:sp>
        <p:nvSpPr>
          <p:cNvPr id="156" name="{essentials}"/>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{essentials}</a:t>
            </a:r>
          </a:p>
        </p:txBody>
      </p:sp>
      <p:sp>
        <p:nvSpPr>
          <p:cNvPr id="157" name="History…"/>
          <p:cNvSpPr txBox="1">
            <a:spLocks noGrp="1"/>
          </p:cNvSpPr>
          <p:nvPr>
            <p:ph type="body" idx="1"/>
          </p:nvPr>
        </p:nvSpPr>
        <p:spPr>
          <a:xfrm>
            <a:off x="1206500" y="4243609"/>
            <a:ext cx="21971000" cy="8256012"/>
          </a:xfrm>
          <a:prstGeom prst="rect">
            <a:avLst/>
          </a:prstGeom>
        </p:spPr>
        <p:txBody>
          <a:bodyPr/>
          <a:lstStyle/>
          <a:p>
            <a:pPr marL="698500" indent="-698500">
              <a:buSzPct val="123000"/>
              <a:buChar char="•"/>
            </a:pPr>
            <a:r>
              <a:rPr dirty="0"/>
              <a:t>History</a:t>
            </a:r>
          </a:p>
          <a:p>
            <a:pPr marL="698500" indent="-698500">
              <a:buSzPct val="123000"/>
              <a:buChar char="•"/>
            </a:pPr>
            <a:r>
              <a:rPr dirty="0"/>
              <a:t>Virtual Machine</a:t>
            </a:r>
          </a:p>
          <a:p>
            <a:pPr marL="698500" indent="-698500">
              <a:buSzPct val="123000"/>
              <a:buChar char="•"/>
            </a:pPr>
            <a:r>
              <a:rPr dirty="0"/>
              <a:t>Container </a:t>
            </a:r>
            <a:r>
              <a:rPr lang="cs-CZ" dirty="0"/>
              <a:t>S</a:t>
            </a:r>
            <a:r>
              <a:rPr dirty="0" err="1"/>
              <a:t>ystems</a:t>
            </a:r>
            <a:endParaRPr dirty="0"/>
          </a:p>
          <a:p>
            <a:pPr marL="698500" indent="-698500">
              <a:buSzPct val="123000"/>
              <a:buChar char="•"/>
            </a:pPr>
            <a:r>
              <a:rPr dirty="0"/>
              <a:t>Docker</a:t>
            </a:r>
          </a:p>
          <a:p>
            <a:pPr marL="698500" indent="-698500">
              <a:buSzPct val="123000"/>
              <a:buChar char="•"/>
            </a:pPr>
            <a:r>
              <a:rPr dirty="0"/>
              <a:t>Orchestration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Before everything"/>
          <p:cNvSpPr txBox="1">
            <a:spLocks noGrp="1"/>
          </p:cNvSpPr>
          <p:nvPr>
            <p:ph type="title"/>
          </p:nvPr>
        </p:nvSpPr>
        <p:spPr>
          <a:prstGeom prst="rect">
            <a:avLst/>
          </a:prstGeom>
        </p:spPr>
        <p:txBody>
          <a:bodyPr/>
          <a:lstStyle/>
          <a:p>
            <a:r>
              <a:t>Before everything</a:t>
            </a:r>
          </a:p>
        </p:txBody>
      </p:sp>
      <p:sp>
        <p:nvSpPr>
          <p:cNvPr id="160" name="Slide Subtitle"/>
          <p:cNvSpPr txBox="1">
            <a:spLocks noGrp="1"/>
          </p:cNvSpPr>
          <p:nvPr>
            <p:ph type="body" idx="13"/>
          </p:nvPr>
        </p:nvSpPr>
        <p:spPr>
          <a:prstGeom prst="rect">
            <a:avLst/>
          </a:prstGeom>
        </p:spPr>
        <p:txBody>
          <a:bodyPr/>
          <a:lstStyle/>
          <a:p>
            <a:endParaRPr/>
          </a:p>
        </p:txBody>
      </p:sp>
      <p:pic>
        <p:nvPicPr>
          <p:cNvPr id="161" name="linux-2025130_640.png" descr="linux-2025130_640.png"/>
          <p:cNvPicPr>
            <a:picLocks noChangeAspect="1"/>
          </p:cNvPicPr>
          <p:nvPr/>
        </p:nvPicPr>
        <p:blipFill>
          <a:blip r:embed="rId3">
            <a:extLst/>
          </a:blip>
          <a:stretch>
            <a:fillRect/>
          </a:stretch>
        </p:blipFill>
        <p:spPr>
          <a:xfrm>
            <a:off x="8839200" y="4000500"/>
            <a:ext cx="6718300" cy="8128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Linux"/>
          <p:cNvSpPr txBox="1">
            <a:spLocks noGrp="1"/>
          </p:cNvSpPr>
          <p:nvPr>
            <p:ph type="title"/>
          </p:nvPr>
        </p:nvSpPr>
        <p:spPr>
          <a:prstGeom prst="rect">
            <a:avLst/>
          </a:prstGeom>
        </p:spPr>
        <p:txBody>
          <a:bodyPr/>
          <a:lstStyle/>
          <a:p>
            <a:r>
              <a:t>Linux</a:t>
            </a:r>
          </a:p>
        </p:txBody>
      </p:sp>
      <p:sp>
        <p:nvSpPr>
          <p:cNvPr id="166" name="{foundation of containers}"/>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{foundation of containers}</a:t>
            </a:r>
          </a:p>
        </p:txBody>
      </p:sp>
      <p:sp>
        <p:nvSpPr>
          <p:cNvPr id="167" name="Kernel…"/>
          <p:cNvSpPr txBox="1">
            <a:spLocks noGrp="1"/>
          </p:cNvSpPr>
          <p:nvPr>
            <p:ph type="body" idx="1"/>
          </p:nvPr>
        </p:nvSpPr>
        <p:spPr>
          <a:prstGeom prst="rect">
            <a:avLst/>
          </a:prstGeom>
        </p:spPr>
        <p:txBody>
          <a:bodyPr/>
          <a:lstStyle/>
          <a:p>
            <a:r>
              <a:rPr dirty="0"/>
              <a:t>Kernel </a:t>
            </a:r>
          </a:p>
          <a:p>
            <a:pPr lvl="1"/>
            <a:r>
              <a:rPr dirty="0"/>
              <a:t>Computer program that is </a:t>
            </a:r>
            <a:r>
              <a:rPr lang="cs-CZ" dirty="0"/>
              <a:t>a </a:t>
            </a:r>
            <a:r>
              <a:rPr dirty="0"/>
              <a:t>heart of a computer operating system.</a:t>
            </a:r>
          </a:p>
          <a:p>
            <a:r>
              <a:rPr dirty="0" err="1"/>
              <a:t>NameSpaces</a:t>
            </a:r>
            <a:endParaRPr dirty="0"/>
          </a:p>
          <a:p>
            <a:pPr lvl="1"/>
            <a:r>
              <a:rPr dirty="0"/>
              <a:t>Allow partitioning of kernel resources.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Back to 70’s"/>
          <p:cNvSpPr txBox="1">
            <a:spLocks noGrp="1"/>
          </p:cNvSpPr>
          <p:nvPr>
            <p:ph type="title"/>
          </p:nvPr>
        </p:nvSpPr>
        <p:spPr>
          <a:prstGeom prst="rect">
            <a:avLst/>
          </a:prstGeom>
        </p:spPr>
        <p:txBody>
          <a:bodyPr/>
          <a:lstStyle/>
          <a:p>
            <a:r>
              <a:t>Back to 70’s</a:t>
            </a:r>
          </a:p>
        </p:txBody>
      </p:sp>
      <p:sp>
        <p:nvSpPr>
          <p:cNvPr id="172" name="Slide Subtitle"/>
          <p:cNvSpPr txBox="1">
            <a:spLocks noGrp="1"/>
          </p:cNvSpPr>
          <p:nvPr>
            <p:ph type="body" idx="13"/>
          </p:nvPr>
        </p:nvSpPr>
        <p:spPr>
          <a:prstGeom prst="rect">
            <a:avLst/>
          </a:prstGeom>
        </p:spPr>
        <p:txBody>
          <a:bodyPr/>
          <a:lstStyle/>
          <a:p>
            <a:endParaRPr/>
          </a:p>
        </p:txBody>
      </p:sp>
      <p:sp>
        <p:nvSpPr>
          <p:cNvPr id="173" name="CHROOT"/>
          <p:cNvSpPr txBox="1"/>
          <p:nvPr/>
        </p:nvSpPr>
        <p:spPr>
          <a:xfrm>
            <a:off x="4302138" y="8423423"/>
            <a:ext cx="1845971" cy="585113"/>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CHROOT</a:t>
            </a:r>
          </a:p>
        </p:txBody>
      </p:sp>
      <p:pic>
        <p:nvPicPr>
          <p:cNvPr id="174" name="linux-2025130_640.png" descr="linux-2025130_640.png"/>
          <p:cNvPicPr>
            <a:picLocks noChangeAspect="1"/>
          </p:cNvPicPr>
          <p:nvPr/>
        </p:nvPicPr>
        <p:blipFill>
          <a:blip r:embed="rId3">
            <a:extLst/>
          </a:blip>
          <a:stretch>
            <a:fillRect/>
          </a:stretch>
        </p:blipFill>
        <p:spPr>
          <a:xfrm>
            <a:off x="6085125" y="4900040"/>
            <a:ext cx="1596163" cy="1931085"/>
          </a:xfrm>
          <a:prstGeom prst="rect">
            <a:avLst/>
          </a:prstGeom>
          <a:ln w="12700">
            <a:miter lim="400000"/>
          </a:ln>
        </p:spPr>
      </p:pic>
      <p:pic>
        <p:nvPicPr>
          <p:cNvPr id="175" name="mainframe-35647_640.png" descr="mainframe-35647_640.png"/>
          <p:cNvPicPr>
            <a:picLocks noChangeAspect="1"/>
          </p:cNvPicPr>
          <p:nvPr/>
        </p:nvPicPr>
        <p:blipFill>
          <a:blip r:embed="rId4">
            <a:extLst/>
          </a:blip>
          <a:stretch>
            <a:fillRect/>
          </a:stretch>
        </p:blipFill>
        <p:spPr>
          <a:xfrm>
            <a:off x="2472001" y="4635904"/>
            <a:ext cx="1979013" cy="2459357"/>
          </a:xfrm>
          <a:prstGeom prst="rect">
            <a:avLst/>
          </a:prstGeom>
          <a:ln w="12700">
            <a:miter lim="400000"/>
          </a:ln>
        </p:spPr>
      </p:pic>
      <p:pic>
        <p:nvPicPr>
          <p:cNvPr id="176" name="jail-house-304912_640.png" descr="jail-house-304912_640.png"/>
          <p:cNvPicPr>
            <a:picLocks noChangeAspect="1"/>
          </p:cNvPicPr>
          <p:nvPr/>
        </p:nvPicPr>
        <p:blipFill>
          <a:blip r:embed="rId5">
            <a:extLst/>
          </a:blip>
          <a:stretch>
            <a:fillRect/>
          </a:stretch>
        </p:blipFill>
        <p:spPr>
          <a:xfrm>
            <a:off x="7216993" y="7707565"/>
            <a:ext cx="1979014" cy="2016829"/>
          </a:xfrm>
          <a:prstGeom prst="rect">
            <a:avLst/>
          </a:prstGeom>
          <a:ln w="12700">
            <a:miter lim="400000"/>
          </a:ln>
        </p:spPr>
      </p:pic>
      <p:pic>
        <p:nvPicPr>
          <p:cNvPr id="177" name="devil-29973_640.png" descr="devil-29973_640.png"/>
          <p:cNvPicPr>
            <a:picLocks noChangeAspect="1"/>
          </p:cNvPicPr>
          <p:nvPr/>
        </p:nvPicPr>
        <p:blipFill>
          <a:blip r:embed="rId6">
            <a:extLst/>
          </a:blip>
          <a:stretch>
            <a:fillRect/>
          </a:stretch>
        </p:blipFill>
        <p:spPr>
          <a:xfrm>
            <a:off x="9021653" y="4900040"/>
            <a:ext cx="1596162" cy="1770440"/>
          </a:xfrm>
          <a:prstGeom prst="rect">
            <a:avLst/>
          </a:prstGeom>
          <a:ln w="12700">
            <a:miter lim="400000"/>
          </a:ln>
        </p:spPr>
      </p:pic>
      <p:pic>
        <p:nvPicPr>
          <p:cNvPr id="178" name="Moby-logo.png" descr="Moby-logo.png"/>
          <p:cNvPicPr>
            <a:picLocks noChangeAspect="1"/>
          </p:cNvPicPr>
          <p:nvPr/>
        </p:nvPicPr>
        <p:blipFill>
          <a:blip r:embed="rId7">
            <a:extLst/>
          </a:blip>
          <a:stretch>
            <a:fillRect/>
          </a:stretch>
        </p:blipFill>
        <p:spPr>
          <a:xfrm>
            <a:off x="17470084" y="7899054"/>
            <a:ext cx="2278294" cy="1633851"/>
          </a:xfrm>
          <a:prstGeom prst="rect">
            <a:avLst/>
          </a:prstGeom>
          <a:ln w="12700">
            <a:miter lim="400000"/>
          </a:ln>
        </p:spPr>
      </p:pic>
      <p:pic>
        <p:nvPicPr>
          <p:cNvPr id="179" name="sun-1265199_640.png" descr="sun-1265199_640.png"/>
          <p:cNvPicPr>
            <a:picLocks noChangeAspect="1"/>
          </p:cNvPicPr>
          <p:nvPr/>
        </p:nvPicPr>
        <p:blipFill>
          <a:blip r:embed="rId8">
            <a:extLst/>
          </a:blip>
          <a:stretch>
            <a:fillRect/>
          </a:stretch>
        </p:blipFill>
        <p:spPr>
          <a:xfrm>
            <a:off x="10264891" y="7486301"/>
            <a:ext cx="2459356" cy="2459357"/>
          </a:xfrm>
          <a:prstGeom prst="rect">
            <a:avLst/>
          </a:prstGeom>
          <a:ln w="12700">
            <a:miter lim="400000"/>
          </a:ln>
        </p:spPr>
      </p:pic>
      <p:pic>
        <p:nvPicPr>
          <p:cNvPr id="180" name="google-408194_640.png" descr="google-408194_640.png"/>
          <p:cNvPicPr>
            <a:picLocks noChangeAspect="1"/>
          </p:cNvPicPr>
          <p:nvPr/>
        </p:nvPicPr>
        <p:blipFill>
          <a:blip r:embed="rId9">
            <a:extLst/>
          </a:blip>
          <a:stretch>
            <a:fillRect/>
          </a:stretch>
        </p:blipFill>
        <p:spPr>
          <a:xfrm>
            <a:off x="12085180" y="5341444"/>
            <a:ext cx="2604555" cy="1302278"/>
          </a:xfrm>
          <a:prstGeom prst="rect">
            <a:avLst/>
          </a:prstGeom>
          <a:ln w="12700">
            <a:miter lim="400000"/>
          </a:ln>
        </p:spPr>
      </p:pic>
      <p:pic>
        <p:nvPicPr>
          <p:cNvPr id="181" name="container-307872_640.png" descr="container-307872_640.png"/>
          <p:cNvPicPr>
            <a:picLocks noChangeAspect="1"/>
          </p:cNvPicPr>
          <p:nvPr/>
        </p:nvPicPr>
        <p:blipFill>
          <a:blip r:embed="rId10">
            <a:extLst/>
          </a:blip>
          <a:stretch>
            <a:fillRect/>
          </a:stretch>
        </p:blipFill>
        <p:spPr>
          <a:xfrm>
            <a:off x="14009101" y="8200376"/>
            <a:ext cx="2176130" cy="1302278"/>
          </a:xfrm>
          <a:prstGeom prst="rect">
            <a:avLst/>
          </a:prstGeom>
          <a:ln w="12700">
            <a:miter lim="400000"/>
          </a:ln>
        </p:spPr>
      </p:pic>
      <p:pic>
        <p:nvPicPr>
          <p:cNvPr id="182" name="k8s.png" descr="k8s.png"/>
          <p:cNvPicPr>
            <a:picLocks noChangeAspect="1"/>
          </p:cNvPicPr>
          <p:nvPr/>
        </p:nvPicPr>
        <p:blipFill>
          <a:blip r:embed="rId11">
            <a:extLst/>
          </a:blip>
          <a:stretch>
            <a:fillRect/>
          </a:stretch>
        </p:blipFill>
        <p:spPr>
          <a:xfrm>
            <a:off x="19093628" y="4900040"/>
            <a:ext cx="1989367" cy="1931085"/>
          </a:xfrm>
          <a:prstGeom prst="rect">
            <a:avLst/>
          </a:prstGeom>
          <a:ln w="12700">
            <a:miter lim="400000"/>
          </a:ln>
        </p:spPr>
      </p:pic>
      <p:sp>
        <p:nvSpPr>
          <p:cNvPr id="183" name="LMCTFY"/>
          <p:cNvSpPr txBox="1"/>
          <p:nvPr/>
        </p:nvSpPr>
        <p:spPr>
          <a:xfrm>
            <a:off x="16157101" y="5700026"/>
            <a:ext cx="1747623" cy="585113"/>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r>
              <a:t>LMCTFY</a:t>
            </a:r>
          </a:p>
        </p:txBody>
      </p:sp>
      <p:sp>
        <p:nvSpPr>
          <p:cNvPr id="184" name="70’s"/>
          <p:cNvSpPr txBox="1"/>
          <p:nvPr/>
        </p:nvSpPr>
        <p:spPr>
          <a:xfrm>
            <a:off x="3173725" y="3959991"/>
            <a:ext cx="575565"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70’s</a:t>
            </a:r>
          </a:p>
        </p:txBody>
      </p:sp>
      <p:sp>
        <p:nvSpPr>
          <p:cNvPr id="185" name="1979"/>
          <p:cNvSpPr txBox="1"/>
          <p:nvPr/>
        </p:nvSpPr>
        <p:spPr>
          <a:xfrm>
            <a:off x="4885525" y="10162938"/>
            <a:ext cx="679197" cy="399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1979</a:t>
            </a:r>
          </a:p>
        </p:txBody>
      </p:sp>
      <p:sp>
        <p:nvSpPr>
          <p:cNvPr id="186" name="1982"/>
          <p:cNvSpPr txBox="1"/>
          <p:nvPr/>
        </p:nvSpPr>
        <p:spPr>
          <a:xfrm>
            <a:off x="6543608" y="3959991"/>
            <a:ext cx="679197"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1982</a:t>
            </a:r>
          </a:p>
        </p:txBody>
      </p:sp>
      <p:sp>
        <p:nvSpPr>
          <p:cNvPr id="187" name="90’s"/>
          <p:cNvSpPr txBox="1"/>
          <p:nvPr/>
        </p:nvSpPr>
        <p:spPr>
          <a:xfrm>
            <a:off x="7918718" y="10162938"/>
            <a:ext cx="575565" cy="399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90’s</a:t>
            </a:r>
          </a:p>
        </p:txBody>
      </p:sp>
      <p:sp>
        <p:nvSpPr>
          <p:cNvPr id="188" name="2000"/>
          <p:cNvSpPr txBox="1"/>
          <p:nvPr/>
        </p:nvSpPr>
        <p:spPr>
          <a:xfrm>
            <a:off x="9480136" y="3959991"/>
            <a:ext cx="679197"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2000</a:t>
            </a:r>
          </a:p>
        </p:txBody>
      </p:sp>
      <p:sp>
        <p:nvSpPr>
          <p:cNvPr id="189" name="2004"/>
          <p:cNvSpPr txBox="1"/>
          <p:nvPr/>
        </p:nvSpPr>
        <p:spPr>
          <a:xfrm>
            <a:off x="11154971" y="10162938"/>
            <a:ext cx="679197" cy="399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2004</a:t>
            </a:r>
          </a:p>
        </p:txBody>
      </p:sp>
      <p:sp>
        <p:nvSpPr>
          <p:cNvPr id="190" name="2006"/>
          <p:cNvSpPr txBox="1"/>
          <p:nvPr/>
        </p:nvSpPr>
        <p:spPr>
          <a:xfrm>
            <a:off x="13047859" y="3959991"/>
            <a:ext cx="679197"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2006</a:t>
            </a:r>
          </a:p>
        </p:txBody>
      </p:sp>
      <p:sp>
        <p:nvSpPr>
          <p:cNvPr id="191" name="2007"/>
          <p:cNvSpPr txBox="1"/>
          <p:nvPr/>
        </p:nvSpPr>
        <p:spPr>
          <a:xfrm>
            <a:off x="14757567" y="10162938"/>
            <a:ext cx="679197" cy="399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2007</a:t>
            </a:r>
          </a:p>
        </p:txBody>
      </p:sp>
      <p:sp>
        <p:nvSpPr>
          <p:cNvPr id="192" name="2013"/>
          <p:cNvSpPr txBox="1"/>
          <p:nvPr/>
        </p:nvSpPr>
        <p:spPr>
          <a:xfrm>
            <a:off x="16691312" y="3959991"/>
            <a:ext cx="679197"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2013</a:t>
            </a:r>
          </a:p>
        </p:txBody>
      </p:sp>
      <p:sp>
        <p:nvSpPr>
          <p:cNvPr id="193" name="2013"/>
          <p:cNvSpPr txBox="1"/>
          <p:nvPr/>
        </p:nvSpPr>
        <p:spPr>
          <a:xfrm>
            <a:off x="17910984" y="10162938"/>
            <a:ext cx="679197" cy="399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2013</a:t>
            </a:r>
          </a:p>
        </p:txBody>
      </p:sp>
      <p:sp>
        <p:nvSpPr>
          <p:cNvPr id="194" name="2014~2015"/>
          <p:cNvSpPr txBox="1"/>
          <p:nvPr/>
        </p:nvSpPr>
        <p:spPr>
          <a:xfrm>
            <a:off x="19390066" y="3959991"/>
            <a:ext cx="1396493" cy="399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a:lvl1pPr>
          </a:lstStyle>
          <a:p>
            <a:r>
              <a:t>2014~2015</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Virtual Machines"/>
          <p:cNvSpPr txBox="1">
            <a:spLocks noGrp="1"/>
          </p:cNvSpPr>
          <p:nvPr>
            <p:ph type="title"/>
          </p:nvPr>
        </p:nvSpPr>
        <p:spPr>
          <a:prstGeom prst="rect">
            <a:avLst/>
          </a:prstGeom>
        </p:spPr>
        <p:txBody>
          <a:bodyPr/>
          <a:lstStyle/>
          <a:p>
            <a:r>
              <a:t>Virtual Machines</a:t>
            </a:r>
          </a:p>
        </p:txBody>
      </p:sp>
      <p:sp>
        <p:nvSpPr>
          <p:cNvPr id="199" name="{VM &amp; Hypervisors}"/>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{VM &amp; Hypervisors}</a:t>
            </a:r>
          </a:p>
        </p:txBody>
      </p:sp>
      <p:sp>
        <p:nvSpPr>
          <p:cNvPr id="200" name="Hypervisor…"/>
          <p:cNvSpPr txBox="1">
            <a:spLocks noGrp="1"/>
          </p:cNvSpPr>
          <p:nvPr>
            <p:ph type="body" idx="1"/>
          </p:nvPr>
        </p:nvSpPr>
        <p:spPr>
          <a:prstGeom prst="rect">
            <a:avLst/>
          </a:prstGeom>
        </p:spPr>
        <p:txBody>
          <a:bodyPr/>
          <a:lstStyle/>
          <a:p>
            <a:r>
              <a:t>Hypervisor</a:t>
            </a:r>
          </a:p>
          <a:p>
            <a:pPr lvl="1"/>
            <a:r>
              <a:t>Can run multiple OSs</a:t>
            </a:r>
          </a:p>
          <a:p>
            <a:r>
              <a:t>Virtual Machine</a:t>
            </a:r>
          </a:p>
          <a:p>
            <a:pPr lvl="1"/>
            <a:r>
              <a:t>Virtual Computer</a:t>
            </a:r>
          </a:p>
        </p:txBody>
      </p:sp>
      <p:pic>
        <p:nvPicPr>
          <p:cNvPr id="201" name="VM.jpeg" descr="VM.jpeg"/>
          <p:cNvPicPr>
            <a:picLocks noChangeAspect="1"/>
          </p:cNvPicPr>
          <p:nvPr/>
        </p:nvPicPr>
        <p:blipFill>
          <a:blip r:embed="rId3">
            <a:extLst/>
          </a:blip>
          <a:stretch>
            <a:fillRect/>
          </a:stretch>
        </p:blipFill>
        <p:spPr>
          <a:xfrm>
            <a:off x="13289238" y="1676400"/>
            <a:ext cx="9652001" cy="103632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ontainer"/>
          <p:cNvSpPr txBox="1">
            <a:spLocks noGrp="1"/>
          </p:cNvSpPr>
          <p:nvPr>
            <p:ph type="title"/>
          </p:nvPr>
        </p:nvSpPr>
        <p:spPr>
          <a:prstGeom prst="rect">
            <a:avLst/>
          </a:prstGeom>
        </p:spPr>
        <p:txBody>
          <a:bodyPr/>
          <a:lstStyle/>
          <a:p>
            <a:r>
              <a:t>Container</a:t>
            </a:r>
          </a:p>
        </p:txBody>
      </p:sp>
      <p:sp>
        <p:nvSpPr>
          <p:cNvPr id="206" name="Container is just VM."/>
          <p:cNvSpPr txBox="1">
            <a:spLocks noGrp="1"/>
          </p:cNvSpPr>
          <p:nvPr>
            <p:ph type="body" sz="quarter" idx="1"/>
          </p:nvPr>
        </p:nvSpPr>
        <p:spPr>
          <a:prstGeom prst="rect">
            <a:avLst/>
          </a:prstGeom>
        </p:spPr>
        <p:txBody>
          <a:bodyPr/>
          <a:lstStyle/>
          <a:p>
            <a:pPr>
              <a:defRPr b="0"/>
            </a:pPr>
            <a:r>
              <a:rPr dirty="0"/>
              <a:t>Container is just</a:t>
            </a:r>
            <a:r>
              <a:rPr lang="cs-CZ" dirty="0"/>
              <a:t> a</a:t>
            </a:r>
            <a:r>
              <a:rPr dirty="0"/>
              <a:t> </a:t>
            </a:r>
            <a:r>
              <a:rPr strike="sngStrike" dirty="0"/>
              <a:t>VM. </a:t>
            </a:r>
          </a:p>
        </p:txBody>
      </p:sp>
      <p:pic>
        <p:nvPicPr>
          <p:cNvPr id="207" name="Container.jpeg" descr="Container.jpeg"/>
          <p:cNvPicPr>
            <a:picLocks noChangeAspect="1"/>
          </p:cNvPicPr>
          <p:nvPr/>
        </p:nvPicPr>
        <p:blipFill>
          <a:blip r:embed="rId3">
            <a:extLst/>
          </a:blip>
          <a:stretch>
            <a:fillRect/>
          </a:stretch>
        </p:blipFill>
        <p:spPr>
          <a:xfrm>
            <a:off x="11530026" y="2438274"/>
            <a:ext cx="12213404" cy="883945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ontainer systems"/>
          <p:cNvSpPr txBox="1">
            <a:spLocks noGrp="1"/>
          </p:cNvSpPr>
          <p:nvPr>
            <p:ph type="title"/>
          </p:nvPr>
        </p:nvSpPr>
        <p:spPr>
          <a:prstGeom prst="rect">
            <a:avLst/>
          </a:prstGeom>
        </p:spPr>
        <p:txBody>
          <a:bodyPr/>
          <a:lstStyle/>
          <a:p>
            <a:r>
              <a:rPr dirty="0"/>
              <a:t>Container </a:t>
            </a:r>
            <a:r>
              <a:rPr lang="cs-CZ" dirty="0"/>
              <a:t>S</a:t>
            </a:r>
            <a:r>
              <a:rPr dirty="0" err="1"/>
              <a:t>ystems</a:t>
            </a:r>
            <a:endParaRPr dirty="0"/>
          </a:p>
        </p:txBody>
      </p:sp>
      <p:sp>
        <p:nvSpPr>
          <p:cNvPr id="212" name="Slide Subtitle"/>
          <p:cNvSpPr txBox="1">
            <a:spLocks noGrp="1"/>
          </p:cNvSpPr>
          <p:nvPr>
            <p:ph type="body" idx="13"/>
          </p:nvPr>
        </p:nvSpPr>
        <p:spPr>
          <a:prstGeom prst="rect">
            <a:avLst/>
          </a:prstGeom>
        </p:spPr>
        <p:txBody>
          <a:bodyPr/>
          <a:lstStyle/>
          <a:p>
            <a:endParaRPr/>
          </a:p>
        </p:txBody>
      </p:sp>
      <p:sp>
        <p:nvSpPr>
          <p:cNvPr id="213" name="Control Groups…"/>
          <p:cNvSpPr txBox="1">
            <a:spLocks noGrp="1"/>
          </p:cNvSpPr>
          <p:nvPr>
            <p:ph type="body" idx="1"/>
          </p:nvPr>
        </p:nvSpPr>
        <p:spPr>
          <a:prstGeom prst="rect">
            <a:avLst/>
          </a:prstGeom>
        </p:spPr>
        <p:txBody>
          <a:bodyPr/>
          <a:lstStyle/>
          <a:p>
            <a:pPr marL="585215" indent="-585215" defTabSz="2340805">
              <a:lnSpc>
                <a:spcPct val="100000"/>
              </a:lnSpc>
              <a:spcBef>
                <a:spcPts val="4300"/>
              </a:spcBef>
              <a:defRPr sz="4608"/>
            </a:pPr>
            <a:r>
              <a:rPr dirty="0"/>
              <a:t>Control Groups</a:t>
            </a:r>
          </a:p>
          <a:p>
            <a:pPr marL="1170431" lvl="1" indent="-585215" defTabSz="2340805">
              <a:lnSpc>
                <a:spcPct val="100000"/>
              </a:lnSpc>
              <a:spcBef>
                <a:spcPts val="4300"/>
              </a:spcBef>
              <a:defRPr sz="2880"/>
            </a:pPr>
            <a:r>
              <a:rPr dirty="0"/>
              <a:t>Resource limiting, Prioritization, Accounting, Control</a:t>
            </a:r>
          </a:p>
          <a:p>
            <a:pPr marL="1170431" lvl="1" indent="-585215" defTabSz="2340805">
              <a:lnSpc>
                <a:spcPct val="100000"/>
              </a:lnSpc>
              <a:spcBef>
                <a:spcPts val="4300"/>
              </a:spcBef>
              <a:defRPr sz="2880"/>
            </a:pPr>
            <a:r>
              <a:rPr dirty="0"/>
              <a:t>More info </a:t>
            </a:r>
            <a:r>
              <a:rPr u="sng" dirty="0">
                <a:hlinkClick r:id="rId3"/>
              </a:rPr>
              <a:t>https://man7.org/linux/man-pages/man7/cgroups.7.html</a:t>
            </a:r>
          </a:p>
          <a:p>
            <a:pPr marL="585215" indent="-585215" defTabSz="2340805">
              <a:lnSpc>
                <a:spcPct val="100000"/>
              </a:lnSpc>
              <a:spcBef>
                <a:spcPts val="4300"/>
              </a:spcBef>
              <a:defRPr sz="4608"/>
            </a:pPr>
            <a:r>
              <a:rPr dirty="0"/>
              <a:t>LXC</a:t>
            </a:r>
          </a:p>
          <a:p>
            <a:pPr marL="1170431" lvl="1" indent="-585215" defTabSz="2340805">
              <a:lnSpc>
                <a:spcPct val="100000"/>
              </a:lnSpc>
              <a:spcBef>
                <a:spcPts val="4300"/>
              </a:spcBef>
              <a:defRPr sz="2880"/>
            </a:pPr>
            <a:r>
              <a:rPr dirty="0"/>
              <a:t>Chroot, Kernel Namespaces, </a:t>
            </a:r>
            <a:r>
              <a:rPr dirty="0" err="1"/>
              <a:t>SELinux</a:t>
            </a:r>
            <a:r>
              <a:rPr dirty="0"/>
              <a:t> / </a:t>
            </a:r>
            <a:r>
              <a:rPr dirty="0" err="1"/>
              <a:t>Apparmor</a:t>
            </a:r>
            <a:r>
              <a:rPr dirty="0"/>
              <a:t>,</a:t>
            </a:r>
            <a:r>
              <a:rPr lang="cs-CZ" dirty="0"/>
              <a:t> </a:t>
            </a:r>
            <a:r>
              <a:rPr dirty="0" err="1"/>
              <a:t>Seccomp</a:t>
            </a:r>
            <a:r>
              <a:rPr dirty="0"/>
              <a:t> policies, </a:t>
            </a:r>
            <a:r>
              <a:rPr dirty="0" err="1"/>
              <a:t>CGroups</a:t>
            </a:r>
            <a:endParaRPr dirty="0"/>
          </a:p>
          <a:p>
            <a:pPr marL="1170431" lvl="1" indent="-585215" defTabSz="2340805">
              <a:lnSpc>
                <a:spcPct val="100000"/>
              </a:lnSpc>
              <a:spcBef>
                <a:spcPts val="4300"/>
              </a:spcBef>
              <a:defRPr sz="2880"/>
            </a:pPr>
            <a:r>
              <a:rPr dirty="0"/>
              <a:t>More info </a:t>
            </a:r>
            <a:r>
              <a:rPr u="sng" dirty="0">
                <a:hlinkClick r:id="rId4"/>
              </a:rPr>
              <a:t>https://linuxcontainers.org/lxc/introduction/</a:t>
            </a:r>
          </a:p>
          <a:p>
            <a:pPr marL="585215" indent="-585215" defTabSz="2340805">
              <a:lnSpc>
                <a:spcPct val="100000"/>
              </a:lnSpc>
              <a:spcBef>
                <a:spcPts val="4300"/>
              </a:spcBef>
              <a:defRPr sz="4608"/>
            </a:pPr>
            <a:r>
              <a:rPr dirty="0"/>
              <a:t>Docker</a:t>
            </a:r>
          </a:p>
          <a:p>
            <a:pPr marL="1170431" lvl="1" indent="-585215" defTabSz="2340805">
              <a:lnSpc>
                <a:spcPct val="100000"/>
              </a:lnSpc>
              <a:spcBef>
                <a:spcPts val="4300"/>
              </a:spcBef>
              <a:defRPr sz="2880"/>
            </a:pPr>
            <a:r>
              <a:rPr dirty="0"/>
              <a:t>Easy to use, Application isolation, Routing Mesh, Services, </a:t>
            </a:r>
            <a:r>
              <a:rPr lang="en-US" dirty="0"/>
              <a:t>Security</a:t>
            </a:r>
            <a:r>
              <a:rPr dirty="0"/>
              <a:t> </a:t>
            </a:r>
            <a:r>
              <a:rPr lang="cs-CZ" dirty="0"/>
              <a:t>management</a:t>
            </a:r>
            <a:r>
              <a:rPr dirty="0"/>
              <a: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DOCKER"/>
          <p:cNvSpPr txBox="1">
            <a:spLocks noGrp="1"/>
          </p:cNvSpPr>
          <p:nvPr>
            <p:ph type="body" idx="1"/>
          </p:nvPr>
        </p:nvSpPr>
        <p:spPr>
          <a:prstGeom prst="rect">
            <a:avLst/>
          </a:prstGeom>
        </p:spPr>
        <p:txBody>
          <a:bodyPr/>
          <a:lstStyle/>
          <a:p>
            <a:r>
              <a:t>DOCKER</a:t>
            </a:r>
          </a:p>
        </p:txBody>
      </p:sp>
      <p:sp>
        <p:nvSpPr>
          <p:cNvPr id="218" name="What is Docker and why is it so popular ?"/>
          <p:cNvSpPr txBox="1">
            <a:spLocks noGrp="1"/>
          </p:cNvSpPr>
          <p:nvPr>
            <p:ph type="body" idx="1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t>What is Docker and why is it so popular?</a:t>
            </a:r>
          </a:p>
        </p:txBody>
      </p:sp>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3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TotalTime>
  <Words>1208</Words>
  <Application>Microsoft Office PowerPoint</Application>
  <PresentationFormat>Custom</PresentationFormat>
  <Paragraphs>163</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Helvetica Neue</vt:lpstr>
      <vt:lpstr>Helvetica Neue Medium</vt:lpstr>
      <vt:lpstr>Menlo Regular</vt:lpstr>
      <vt:lpstr>21_BasicWhite</vt:lpstr>
      <vt:lpstr>Docker 101</vt:lpstr>
      <vt:lpstr>DOCKER 101</vt:lpstr>
      <vt:lpstr>Before everything</vt:lpstr>
      <vt:lpstr>Linux</vt:lpstr>
      <vt:lpstr>Back to 70’s</vt:lpstr>
      <vt:lpstr>Virtual Machines</vt:lpstr>
      <vt:lpstr>Container</vt:lpstr>
      <vt:lpstr>Container Systems</vt:lpstr>
      <vt:lpstr>PowerPoint Presentation</vt:lpstr>
      <vt:lpstr>Docker Platform</vt:lpstr>
      <vt:lpstr>Docker Engine</vt:lpstr>
      <vt:lpstr>Docker Architecture</vt:lpstr>
      <vt:lpstr>Docker Image &amp; Container</vt:lpstr>
      <vt:lpstr>Docker File</vt:lpstr>
      <vt:lpstr>Container Orchestration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101</dc:title>
  <cp:lastModifiedBy>Muller, Anezka</cp:lastModifiedBy>
  <cp:revision>3</cp:revision>
  <dcterms:modified xsi:type="dcterms:W3CDTF">2020-06-12T11:00:03Z</dcterms:modified>
</cp:coreProperties>
</file>