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5" r:id="rId1"/>
  </p:sldMasterIdLst>
  <p:notesMasterIdLst>
    <p:notesMasterId r:id="rId36"/>
  </p:notesMasterIdLst>
  <p:handoutMasterIdLst>
    <p:handoutMasterId r:id="rId37"/>
  </p:handoutMasterIdLst>
  <p:sldIdLst>
    <p:sldId id="256" r:id="rId2"/>
    <p:sldId id="286" r:id="rId3"/>
    <p:sldId id="287" r:id="rId4"/>
    <p:sldId id="288" r:id="rId5"/>
    <p:sldId id="289" r:id="rId6"/>
    <p:sldId id="290" r:id="rId7"/>
    <p:sldId id="291" r:id="rId8"/>
    <p:sldId id="292" r:id="rId9"/>
    <p:sldId id="293" r:id="rId10"/>
    <p:sldId id="257" r:id="rId11"/>
    <p:sldId id="258" r:id="rId12"/>
    <p:sldId id="271" r:id="rId13"/>
    <p:sldId id="259" r:id="rId14"/>
    <p:sldId id="272" r:id="rId15"/>
    <p:sldId id="260" r:id="rId16"/>
    <p:sldId id="273" r:id="rId17"/>
    <p:sldId id="261" r:id="rId18"/>
    <p:sldId id="274" r:id="rId19"/>
    <p:sldId id="262" r:id="rId20"/>
    <p:sldId id="275" r:id="rId21"/>
    <p:sldId id="276" r:id="rId22"/>
    <p:sldId id="277" r:id="rId23"/>
    <p:sldId id="263" r:id="rId24"/>
    <p:sldId id="278" r:id="rId25"/>
    <p:sldId id="264" r:id="rId26"/>
    <p:sldId id="279" r:id="rId27"/>
    <p:sldId id="265" r:id="rId28"/>
    <p:sldId id="280" r:id="rId29"/>
    <p:sldId id="267" r:id="rId30"/>
    <p:sldId id="282" r:id="rId31"/>
    <p:sldId id="266" r:id="rId32"/>
    <p:sldId id="281" r:id="rId33"/>
    <p:sldId id="284" r:id="rId34"/>
    <p:sldId id="28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586"/>
  </p:normalViewPr>
  <p:slideViewPr>
    <p:cSldViewPr snapToGrid="0">
      <p:cViewPr varScale="1">
        <p:scale>
          <a:sx n="109" d="100"/>
          <a:sy n="109" d="100"/>
        </p:scale>
        <p:origin x="432"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73FCD0-9F3E-4D43-9179-4D8D6B99E1BE}" type="datetime1">
              <a:rPr lang="en-US" smtClean="0"/>
              <a:t>8/3/17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D0EE20-6FA6-4CC6-BD5C-0B0A105D02C7}" type="slidenum">
              <a:rPr lang="en-US" smtClean="0"/>
              <a:t>‹#›</a:t>
            </a:fld>
            <a:endParaRPr lang="en-US"/>
          </a:p>
        </p:txBody>
      </p:sp>
    </p:spTree>
    <p:extLst>
      <p:ext uri="{BB962C8B-B14F-4D97-AF65-F5344CB8AC3E}">
        <p14:creationId xmlns:p14="http://schemas.microsoft.com/office/powerpoint/2010/main" val="419267800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E49B67-C33C-46AB-8D5F-4F56F225E5E7}" type="datetime1">
              <a:rPr lang="en-US" smtClean="0"/>
              <a:t>8/3/17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A09D0-0B90-4212-938E-8F06BF337FDB}" type="slidenum">
              <a:rPr lang="en-US" smtClean="0"/>
              <a:t>‹#›</a:t>
            </a:fld>
            <a:endParaRPr lang="en-US"/>
          </a:p>
        </p:txBody>
      </p:sp>
    </p:spTree>
    <p:extLst>
      <p:ext uri="{BB962C8B-B14F-4D97-AF65-F5344CB8AC3E}">
        <p14:creationId xmlns:p14="http://schemas.microsoft.com/office/powerpoint/2010/main" val="76441474"/>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63E49B67-C33C-46AB-8D5F-4F56F225E5E7}" type="datetime1">
              <a:rPr lang="en-US" smtClean="0"/>
              <a:t>8/3/17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A09D0-0B90-4212-938E-8F06BF337FDB}" type="slidenum">
              <a:rPr lang="en-US" smtClean="0"/>
              <a:t>0</a:t>
            </a:fld>
            <a:endParaRPr lang="en-US"/>
          </a:p>
        </p:txBody>
      </p:sp>
    </p:spTree>
    <p:extLst>
      <p:ext uri="{BB962C8B-B14F-4D97-AF65-F5344CB8AC3E}">
        <p14:creationId xmlns:p14="http://schemas.microsoft.com/office/powerpoint/2010/main" val="1222304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11</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97568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12</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465010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13</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818875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14</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67120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15</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861902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16</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299668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17</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551398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18</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052126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19</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904510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20</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34535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dirty="0" smtClean="0">
                <a:effectLst/>
                <a:latin typeface="+mn-lt"/>
                <a:ea typeface="+mn-ea"/>
                <a:cs typeface="+mn-cs"/>
                <a:sym typeface="Calibri"/>
              </a:rPr>
              <a:t>It's lightweight VM</a:t>
            </a:r>
          </a:p>
          <a:p>
            <a:endParaRPr lang="en-US" sz="1200" b="0" i="0" kern="1200" dirty="0" smtClean="0">
              <a:solidFill>
                <a:schemeClr val="tx1"/>
              </a:solidFill>
              <a:effectLst/>
              <a:latin typeface="Arial"/>
              <a:ea typeface="+mn-ea"/>
              <a:cs typeface="+mn-cs"/>
            </a:endParaRPr>
          </a:p>
          <a:p>
            <a:r>
              <a:rPr lang="en-US" sz="1200" b="0" i="0" kern="1200" dirty="0" smtClean="0">
                <a:solidFill>
                  <a:schemeClr val="tx1"/>
                </a:solidFill>
                <a:effectLst/>
                <a:latin typeface="Arial"/>
                <a:ea typeface="+mn-ea"/>
                <a:cs typeface="+mn-cs"/>
              </a:rPr>
              <a:t>The industry standard today is to use Virtual Machines (VMs) to run software applications. VMs run applications inside a guest Operating System, which runs on virtual hardware powered by the server’s host OS.</a:t>
            </a:r>
          </a:p>
          <a:p>
            <a:r>
              <a:rPr lang="en-US" sz="1200" b="0" i="0" kern="1200" dirty="0" smtClean="0">
                <a:solidFill>
                  <a:schemeClr val="tx1"/>
                </a:solidFill>
                <a:effectLst/>
                <a:latin typeface="Arial"/>
                <a:ea typeface="+mn-ea"/>
                <a:cs typeface="+mn-cs"/>
              </a:rPr>
              <a:t>VMs are great at providing full process isolation for applications: there are very few ways a problem in the host operating system can affect the software running in the guest operating system, and vice-versa. But this isolation comes at great cost — the computational overhead spent virtualizing hardware for a guest OS to use is substantial.</a:t>
            </a:r>
          </a:p>
          <a:p>
            <a:r>
              <a:rPr lang="en-US" sz="1200" b="0" i="0" kern="1200" dirty="0" smtClean="0">
                <a:solidFill>
                  <a:schemeClr val="tx1"/>
                </a:solidFill>
                <a:effectLst/>
                <a:latin typeface="Arial"/>
                <a:ea typeface="+mn-ea"/>
                <a:cs typeface="+mn-cs"/>
              </a:rPr>
              <a:t>Containers take a different approach: by leveraging the low-level mechanics of the host operating system, containers provide most of the isolation of virtual machines at a fraction of the computing power.</a:t>
            </a:r>
          </a:p>
          <a:p>
            <a:endParaRPr lang="en-US" sz="1200" b="0" i="0" kern="1200" dirty="0" smtClean="0">
              <a:solidFill>
                <a:schemeClr val="tx1"/>
              </a:solidFill>
              <a:effectLst/>
              <a:latin typeface="Arial"/>
              <a:ea typeface="+mn-ea"/>
              <a:cs typeface="+mn-cs"/>
            </a:endParaRPr>
          </a:p>
          <a:p>
            <a:pPr marL="0" marR="0" indent="0" defTabSz="914400" eaLnBrk="1" fontAlgn="auto" latinLnBrk="0" hangingPunct="1">
              <a:lnSpc>
                <a:spcPct val="100000"/>
              </a:lnSpc>
              <a:spcBef>
                <a:spcPts val="0"/>
              </a:spcBef>
              <a:spcAft>
                <a:spcPts val="0"/>
              </a:spcAft>
              <a:buClrTx/>
              <a:buSzTx/>
              <a:buFontTx/>
              <a:buNone/>
              <a:tabLst/>
              <a:defRPr/>
            </a:pPr>
            <a:r>
              <a:rPr lang="en-US" sz="1200" b="0" i="0" dirty="0" smtClean="0">
                <a:effectLst/>
                <a:latin typeface="+mn-lt"/>
                <a:ea typeface="+mn-ea"/>
                <a:cs typeface="+mn-cs"/>
                <a:sym typeface="Calibri"/>
              </a:rPr>
              <a:t>A full virtualized system gets its own set of resources allocated to it, and does minimal sharing. You get more isolation, but it is much heavier (requires more resources). With </a:t>
            </a:r>
            <a:r>
              <a:rPr lang="en-US" sz="1200" b="0" i="0" dirty="0" err="1" smtClean="0">
                <a:effectLst/>
                <a:latin typeface="+mn-lt"/>
                <a:ea typeface="+mn-ea"/>
                <a:cs typeface="+mn-cs"/>
                <a:sym typeface="Calibri"/>
              </a:rPr>
              <a:t>docker</a:t>
            </a:r>
            <a:r>
              <a:rPr lang="en-US" sz="1200" b="0" i="0" dirty="0" smtClean="0">
                <a:effectLst/>
                <a:latin typeface="+mn-lt"/>
                <a:ea typeface="+mn-ea"/>
                <a:cs typeface="+mn-cs"/>
                <a:sym typeface="Calibri"/>
              </a:rPr>
              <a:t> you get less isolation, but the containers are lightweight (require fewer resources). So you could easily run thousands of containers on a host, and it won't even blink. Try doing that with Xen, and unless you have a really big host, I don't think it is possible.</a:t>
            </a:r>
            <a:endParaRPr lang="en-US" dirty="0" smtClean="0"/>
          </a:p>
          <a:p>
            <a:endParaRPr lang="en-US" sz="1200" b="0" i="0" kern="1200" dirty="0" smtClean="0">
              <a:solidFill>
                <a:schemeClr val="tx1"/>
              </a:solidFill>
              <a:effectLst/>
              <a:latin typeface="Arial"/>
              <a:ea typeface="+mn-ea"/>
              <a:cs typeface="+mn-cs"/>
            </a:endParaRPr>
          </a:p>
          <a:p>
            <a:endParaRPr lang="en-US" dirty="0" smtClean="0"/>
          </a:p>
          <a:p>
            <a:endParaRPr lang="en-US" dirty="0"/>
          </a:p>
        </p:txBody>
      </p:sp>
    </p:spTree>
    <p:extLst>
      <p:ext uri="{BB962C8B-B14F-4D97-AF65-F5344CB8AC3E}">
        <p14:creationId xmlns:p14="http://schemas.microsoft.com/office/powerpoint/2010/main" val="1178651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21</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332638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22</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359817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23</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337549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24</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9717253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25</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157537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26</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592482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27</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995376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28</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884041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29</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040873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30</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060545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a:ea typeface="+mn-ea"/>
                <a:cs typeface="+mn-cs"/>
              </a:rPr>
              <a:t>Docker is a tool that allows developers, sys-admins etc. to easily deploy their applications in a sandbox (called </a:t>
            </a:r>
            <a:r>
              <a:rPr lang="en-US" sz="1200" b="0" i="1" kern="1200" dirty="0" smtClean="0">
                <a:solidFill>
                  <a:schemeClr val="tx1"/>
                </a:solidFill>
                <a:effectLst/>
                <a:latin typeface="Arial"/>
                <a:ea typeface="+mn-ea"/>
                <a:cs typeface="+mn-cs"/>
              </a:rPr>
              <a:t>containers</a:t>
            </a:r>
            <a:r>
              <a:rPr lang="en-US" sz="1200" b="0" i="0" kern="1200" dirty="0" smtClean="0">
                <a:solidFill>
                  <a:schemeClr val="tx1"/>
                </a:solidFill>
                <a:effectLst/>
                <a:latin typeface="Arial"/>
                <a:ea typeface="+mn-ea"/>
                <a:cs typeface="+mn-cs"/>
              </a:rPr>
              <a:t>) to run on the host operating system i.e. Linux. The key benefit of Docker is that it allows users to </a:t>
            </a:r>
            <a:r>
              <a:rPr lang="en-US" sz="1200" b="1" i="0" kern="1200" dirty="0" smtClean="0">
                <a:solidFill>
                  <a:schemeClr val="tx1"/>
                </a:solidFill>
                <a:effectLst/>
                <a:latin typeface="Arial"/>
                <a:ea typeface="+mn-ea"/>
                <a:cs typeface="+mn-cs"/>
              </a:rPr>
              <a:t>package an application with all of its dependencies into a standardized unit</a:t>
            </a:r>
            <a:r>
              <a:rPr lang="en-US" sz="1200" b="0" i="0" kern="1200" dirty="0" smtClean="0">
                <a:solidFill>
                  <a:schemeClr val="tx1"/>
                </a:solidFill>
                <a:effectLst/>
                <a:latin typeface="Arial"/>
                <a:ea typeface="+mn-ea"/>
                <a:cs typeface="+mn-cs"/>
              </a:rPr>
              <a:t> for software development. Unlike virtual machines, containers do not have the high overhead and hence enable more efficient usage of the underlying system and resources.</a:t>
            </a:r>
          </a:p>
          <a:p>
            <a:pPr marL="0" marR="0" indent="0" defTabSz="91440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Arial"/>
              <a:ea typeface="+mn-ea"/>
              <a:cs typeface="+mn-cs"/>
            </a:endParaRPr>
          </a:p>
          <a:p>
            <a:pPr marL="0" marR="0" indent="0" defTabSz="914400" eaLnBrk="1" fontAlgn="auto" latinLnBrk="0" hangingPunct="1">
              <a:lnSpc>
                <a:spcPct val="100000"/>
              </a:lnSpc>
              <a:spcBef>
                <a:spcPts val="0"/>
              </a:spcBef>
              <a:spcAft>
                <a:spcPts val="0"/>
              </a:spcAft>
              <a:buClrTx/>
              <a:buSzTx/>
              <a:buFontTx/>
              <a:buNone/>
              <a:tabLst/>
              <a:defRPr/>
            </a:pPr>
            <a:r>
              <a:rPr lang="en-US" sz="1200" b="0" i="0" dirty="0" smtClean="0">
                <a:effectLst/>
                <a:latin typeface="+mn-lt"/>
                <a:ea typeface="+mn-ea"/>
                <a:cs typeface="+mn-cs"/>
                <a:sym typeface="Calibri"/>
              </a:rPr>
              <a:t>Using containers, everything required to make a piece of software run is packaged into isolated containers. Unlike VMs, containers do not bundle a full operating system - only libraries and settings required to make the software work are needed. This makes for efficient, lightweight, self-contained systems that guarantees software will always run the same, regardless of where it’s deployed.</a:t>
            </a:r>
          </a:p>
          <a:p>
            <a:pPr marL="0" marR="0" indent="0" defTabSz="914400" eaLnBrk="1" fontAlgn="auto" latinLnBrk="0" hangingPunct="1">
              <a:lnSpc>
                <a:spcPct val="100000"/>
              </a:lnSpc>
              <a:spcBef>
                <a:spcPts val="0"/>
              </a:spcBef>
              <a:spcAft>
                <a:spcPts val="0"/>
              </a:spcAft>
              <a:buClrTx/>
              <a:buSzTx/>
              <a:buFontTx/>
              <a:buNone/>
              <a:tabLst/>
              <a:defRPr/>
            </a:pPr>
            <a:endParaRPr lang="en-US" sz="1200" b="0" i="0" dirty="0" smtClean="0">
              <a:effectLst/>
              <a:latin typeface="+mn-lt"/>
              <a:ea typeface="+mn-ea"/>
              <a:cs typeface="+mn-cs"/>
              <a:sym typeface="Calibri"/>
            </a:endParaRPr>
          </a:p>
          <a:p>
            <a:pPr marL="0" marR="0" indent="0" defTabSz="914400" eaLnBrk="1" fontAlgn="auto" latinLnBrk="0" hangingPunct="1">
              <a:lnSpc>
                <a:spcPct val="100000"/>
              </a:lnSpc>
              <a:spcBef>
                <a:spcPts val="0"/>
              </a:spcBef>
              <a:spcAft>
                <a:spcPts val="0"/>
              </a:spcAft>
              <a:buClrTx/>
              <a:buSzTx/>
              <a:buFontTx/>
              <a:buNone/>
              <a:tabLst/>
              <a:defRPr/>
            </a:pPr>
            <a:r>
              <a:rPr lang="en-US" sz="1200" b="0" i="0" dirty="0" smtClean="0">
                <a:effectLst/>
                <a:latin typeface="+mn-lt"/>
                <a:ea typeface="+mn-ea"/>
                <a:cs typeface="+mn-cs"/>
                <a:sym typeface="Calibri"/>
              </a:rPr>
              <a:t>A full virtualized system gets its own set of resources allocated to it, and does minimal sharing. You get more isolation, but it is much heavier (requires more resources). With </a:t>
            </a:r>
            <a:r>
              <a:rPr lang="en-US" sz="1200" b="0" i="0" dirty="0" err="1" smtClean="0">
                <a:effectLst/>
                <a:latin typeface="+mn-lt"/>
                <a:ea typeface="+mn-ea"/>
                <a:cs typeface="+mn-cs"/>
                <a:sym typeface="Calibri"/>
              </a:rPr>
              <a:t>docker</a:t>
            </a:r>
            <a:r>
              <a:rPr lang="en-US" sz="1200" b="0" i="0" dirty="0" smtClean="0">
                <a:effectLst/>
                <a:latin typeface="+mn-lt"/>
                <a:ea typeface="+mn-ea"/>
                <a:cs typeface="+mn-cs"/>
                <a:sym typeface="Calibri"/>
              </a:rPr>
              <a:t> you get less isolation, but the containers are lightweight (require fewer resources). So you could easily run thousands of containers on a host, and it won't even blink. Try doing that with Xen, and unless you have a really big host, I don't think it is possible.</a:t>
            </a:r>
            <a:endParaRPr lang="en-US" dirty="0" smtClean="0"/>
          </a:p>
        </p:txBody>
      </p:sp>
    </p:spTree>
    <p:extLst>
      <p:ext uri="{BB962C8B-B14F-4D97-AF65-F5344CB8AC3E}">
        <p14:creationId xmlns:p14="http://schemas.microsoft.com/office/powerpoint/2010/main" val="4346148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31</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222020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32</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5867865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33</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897377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Docker images </a:t>
            </a:r>
            <a:r>
              <a:rPr lang="en-US" dirty="0" smtClean="0"/>
              <a:t>are the basis of </a:t>
            </a:r>
            <a:r>
              <a:rPr lang="en-US" dirty="0" err="1" smtClean="0"/>
              <a:t>containers.It’s</a:t>
            </a:r>
            <a:r>
              <a:rPr lang="en-US" dirty="0" smtClean="0"/>
              <a:t> a filesystem.  Each time you’ve used </a:t>
            </a:r>
            <a:r>
              <a:rPr lang="en-US" dirty="0" err="1" smtClean="0"/>
              <a:t>docker</a:t>
            </a:r>
            <a:r>
              <a:rPr lang="en-US" dirty="0" smtClean="0"/>
              <a:t> run you told it which image you wanted.</a:t>
            </a:r>
          </a:p>
          <a:p>
            <a:r>
              <a:rPr lang="en-US" b="1" dirty="0" smtClean="0"/>
              <a:t>Each Docker </a:t>
            </a:r>
            <a:r>
              <a:rPr lang="en-US" dirty="0" smtClean="0"/>
              <a:t>image references a list of read-only layers that represent filesystem differences. Layers are stacked on top of each other to form a base for a container’s root filesystem. The diagram below shows the Ubuntu 15.04 image comprising 4 stacked image layers.</a:t>
            </a:r>
          </a:p>
        </p:txBody>
      </p:sp>
    </p:spTree>
    <p:extLst>
      <p:ext uri="{BB962C8B-B14F-4D97-AF65-F5344CB8AC3E}">
        <p14:creationId xmlns:p14="http://schemas.microsoft.com/office/powerpoint/2010/main" val="1642816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1" dirty="0" smtClean="0"/>
              <a:t>Docker Hub </a:t>
            </a:r>
            <a:r>
              <a:rPr lang="en-US" dirty="0" smtClean="0"/>
              <a:t>is a cloud-based registry service which allows you to link to code repositories, build your images and test them, stores manually pushed images, and links to Docker Cloud so you can deploy images to your hosts. </a:t>
            </a:r>
            <a:r>
              <a:rPr lang="en-US" smtClean="0"/>
              <a:t>It provides a centralized resource for container image discovery, distribution and change management, user and team collaboration, and workflow automation throughout the development pipeline.</a:t>
            </a:r>
          </a:p>
        </p:txBody>
      </p:sp>
    </p:spTree>
    <p:extLst>
      <p:ext uri="{BB962C8B-B14F-4D97-AF65-F5344CB8AC3E}">
        <p14:creationId xmlns:p14="http://schemas.microsoft.com/office/powerpoint/2010/main" val="1759576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2800" dirty="0"/>
          </a:p>
        </p:txBody>
      </p:sp>
      <p:sp>
        <p:nvSpPr>
          <p:cNvPr id="4" name="Slide Number Placeholder 3"/>
          <p:cNvSpPr>
            <a:spLocks noGrp="1"/>
          </p:cNvSpPr>
          <p:nvPr>
            <p:ph type="sldNum" sz="quarter" idx="10"/>
          </p:nvPr>
        </p:nvSpPr>
        <p:spPr/>
        <p:txBody>
          <a:bodyPr/>
          <a:lstStyle/>
          <a:p>
            <a:fld id="{ED1A09D0-0B90-4212-938E-8F06BF337FDB}" type="slidenum">
              <a:rPr lang="en-US" smtClean="0"/>
              <a:t>7</a:t>
            </a:fld>
            <a:endParaRPr lang="en-US"/>
          </a:p>
        </p:txBody>
      </p:sp>
      <p:sp>
        <p:nvSpPr>
          <p:cNvPr id="5" name="Date Placeholder 4"/>
          <p:cNvSpPr>
            <a:spLocks noGrp="1"/>
          </p:cNvSpPr>
          <p:nvPr>
            <p:ph type="dt" idx="11"/>
          </p:nvPr>
        </p:nvSpPr>
        <p:spPr/>
        <p:txBody>
          <a:bodyPr/>
          <a:lstStyle/>
          <a:p>
            <a:fld id="{D6861334-0943-479D-AD11-EEE80A0F7E3F}"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33428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2800" dirty="0"/>
          </a:p>
        </p:txBody>
      </p:sp>
      <p:sp>
        <p:nvSpPr>
          <p:cNvPr id="4" name="Slide Number Placeholder 3"/>
          <p:cNvSpPr>
            <a:spLocks noGrp="1"/>
          </p:cNvSpPr>
          <p:nvPr>
            <p:ph type="sldNum" sz="quarter" idx="10"/>
          </p:nvPr>
        </p:nvSpPr>
        <p:spPr/>
        <p:txBody>
          <a:bodyPr/>
          <a:lstStyle/>
          <a:p>
            <a:fld id="{ED1A09D0-0B90-4212-938E-8F06BF337FDB}" type="slidenum">
              <a:rPr lang="en-US" smtClean="0"/>
              <a:t>8</a:t>
            </a:fld>
            <a:endParaRPr lang="en-US"/>
          </a:p>
        </p:txBody>
      </p:sp>
      <p:sp>
        <p:nvSpPr>
          <p:cNvPr id="5" name="Date Placeholder 4"/>
          <p:cNvSpPr>
            <a:spLocks noGrp="1"/>
          </p:cNvSpPr>
          <p:nvPr>
            <p:ph type="dt" idx="11"/>
          </p:nvPr>
        </p:nvSpPr>
        <p:spPr/>
        <p:txBody>
          <a:bodyPr/>
          <a:lstStyle/>
          <a:p>
            <a:fld id="{D6861334-0943-479D-AD11-EEE80A0F7E3F}"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066917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9</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489488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1A09D0-0B90-4212-938E-8F06BF337FDB}" type="slidenum">
              <a:rPr lang="en-US" smtClean="0"/>
              <a:t>10</a:t>
            </a:fld>
            <a:endParaRPr lang="en-US"/>
          </a:p>
        </p:txBody>
      </p:sp>
      <p:sp>
        <p:nvSpPr>
          <p:cNvPr id="5" name="Date Placeholder 4"/>
          <p:cNvSpPr>
            <a:spLocks noGrp="1"/>
          </p:cNvSpPr>
          <p:nvPr>
            <p:ph type="dt" idx="11"/>
          </p:nvPr>
        </p:nvSpPr>
        <p:spPr/>
        <p:txBody>
          <a:bodyPr/>
          <a:lstStyle/>
          <a:p>
            <a:fld id="{E50735F2-49DC-403E-9DAD-692DF068BCA4}" type="datetime1">
              <a:rPr lang="en-US" smtClean="0"/>
              <a:t>8/3/17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74948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olarWinds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22960" y="4160622"/>
            <a:ext cx="5882640" cy="419616"/>
          </a:xfrm>
        </p:spPr>
        <p:txBody>
          <a:bodyPr anchor="b"/>
          <a:lstStyle>
            <a:lvl1pPr algn="l">
              <a:defRPr sz="2400"/>
            </a:lvl1pPr>
          </a:lstStyle>
          <a:p>
            <a:r>
              <a:rPr lang="en-US" dirty="0" smtClean="0"/>
              <a:t>CLICK TO EDIT MASTER TITLE STYLE</a:t>
            </a:r>
            <a:endParaRPr lang="en-US" dirty="0"/>
          </a:p>
        </p:txBody>
      </p:sp>
      <p:sp>
        <p:nvSpPr>
          <p:cNvPr id="3" name="Subtitle 2"/>
          <p:cNvSpPr>
            <a:spLocks noGrp="1"/>
          </p:cNvSpPr>
          <p:nvPr>
            <p:ph type="subTitle" idx="1"/>
          </p:nvPr>
        </p:nvSpPr>
        <p:spPr>
          <a:xfrm>
            <a:off x="822960" y="4580238"/>
            <a:ext cx="5443200" cy="400762"/>
          </a:xfrm>
        </p:spPr>
        <p:txBody>
          <a:bodyPr>
            <a:normAutofit/>
          </a:bodyPr>
          <a:lstStyle>
            <a:lvl1pPr marL="0" indent="0" algn="l">
              <a:buNone/>
              <a:defRPr sz="20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081620350"/>
      </p:ext>
    </p:extLst>
  </p:cSld>
  <p:clrMapOvr>
    <a:masterClrMapping/>
  </p:clrMapOvr>
  <p:extLst>
    <p:ext uri="{DCECCB84-F9BA-43D5-87BE-67443E8EF086}">
      <p15:sldGuideLst xmlns:p15="http://schemas.microsoft.com/office/powerpoint/2012/main">
        <p15:guide id="0" orient="horz" pos="2652" userDrawn="1">
          <p15:clr>
            <a:srgbClr val="FBAE40"/>
          </p15:clr>
        </p15:guide>
        <p15:guide id="1" pos="57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olarWinds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DCB3D-E080-47E6-AA1E-1AB2F5CDAD16}" type="datetime1">
              <a:rPr lang="en-US" smtClean="0"/>
              <a:t>8/3/17</a:t>
            </a:fld>
            <a:endParaRPr lang="en-US"/>
          </a:p>
        </p:txBody>
      </p:sp>
      <p:sp>
        <p:nvSpPr>
          <p:cNvPr id="5" name="Footer Placeholder 4"/>
          <p:cNvSpPr>
            <a:spLocks noGrp="1"/>
          </p:cNvSpPr>
          <p:nvPr>
            <p:ph type="ftr" sz="quarter" idx="11"/>
          </p:nvPr>
        </p:nvSpPr>
        <p:spPr/>
        <p:txBody>
          <a:bodyPr/>
          <a:lstStyle/>
          <a:p>
            <a:pPr>
              <a:defRPr/>
            </a:pPr>
            <a:r>
              <a:rPr lang="en-US" altLang="en-US" smtClean="0">
                <a:ea typeface="MS PGothic" panose="020B0600070205080204" pitchFamily="34" charset="-128"/>
              </a:rPr>
              <a:t>© 2016 SOLARWINDS WORLDWIDE, LLC. ALL RIGHTS RESERVED.</a:t>
            </a:r>
            <a:endParaRPr lang="en-US" altLang="en-US" dirty="0">
              <a:ea typeface="MS PGothic" panose="020B0600070205080204" pitchFamily="34" charset="-128"/>
            </a:endParaRPr>
          </a:p>
        </p:txBody>
      </p:sp>
      <p:sp>
        <p:nvSpPr>
          <p:cNvPr id="6" name="Slide Number Placeholder 5"/>
          <p:cNvSpPr>
            <a:spLocks noGrp="1"/>
          </p:cNvSpPr>
          <p:nvPr>
            <p:ph type="sldNum" sz="quarter" idx="12"/>
          </p:nvPr>
        </p:nvSpPr>
        <p:spPr/>
        <p:txBody>
          <a:bodyPr/>
          <a:lstStyle>
            <a:lvl1pPr>
              <a:defRPr/>
            </a:lvl1pPr>
          </a:lstStyle>
          <a:p>
            <a:fld id="{4A43343C-EC83-44B2-8F8D-614D9B9F0514}" type="slidenum">
              <a:rPr lang="en-US" smtClean="0"/>
              <a:pPr/>
              <a:t>‹#›</a:t>
            </a:fld>
            <a:endParaRPr lang="en-US" dirty="0"/>
          </a:p>
        </p:txBody>
      </p:sp>
    </p:spTree>
    <p:extLst>
      <p:ext uri="{BB962C8B-B14F-4D97-AF65-F5344CB8AC3E}">
        <p14:creationId xmlns:p14="http://schemas.microsoft.com/office/powerpoint/2010/main" val="553190599"/>
      </p:ext>
    </p:extLst>
  </p:cSld>
  <p:clrMapOvr>
    <a:masterClrMapping/>
  </p:clrMapOvr>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SolarWinds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177164" y="1306641"/>
            <a:ext cx="5828220" cy="4855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4709" y="1306641"/>
            <a:ext cx="5828220" cy="4855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577991-42D6-4B17-B825-2AEF9B4FCDED}" type="datetime1">
              <a:rPr lang="en-US" smtClean="0"/>
              <a:t>8/3/17</a:t>
            </a:fld>
            <a:endParaRPr lang="en-US"/>
          </a:p>
        </p:txBody>
      </p:sp>
      <p:sp>
        <p:nvSpPr>
          <p:cNvPr id="6" name="Footer Placeholder 5"/>
          <p:cNvSpPr>
            <a:spLocks noGrp="1"/>
          </p:cNvSpPr>
          <p:nvPr>
            <p:ph type="ftr" sz="quarter" idx="11"/>
          </p:nvPr>
        </p:nvSpPr>
        <p:spPr/>
        <p:txBody>
          <a:bodyPr/>
          <a:lstStyle/>
          <a:p>
            <a:pPr>
              <a:defRPr/>
            </a:pPr>
            <a:r>
              <a:rPr lang="en-US" altLang="en-US" smtClean="0">
                <a:ea typeface="MS PGothic" panose="020B0600070205080204" pitchFamily="34" charset="-128"/>
              </a:rPr>
              <a:t>© 2016 SOLARWINDS WORLDWIDE, LLC. ALL RIGHTS RESERVED.</a:t>
            </a:r>
            <a:endParaRPr lang="en-US" altLang="en-US" dirty="0">
              <a:ea typeface="MS PGothic" panose="020B0600070205080204" pitchFamily="34" charset="-128"/>
            </a:endParaRPr>
          </a:p>
        </p:txBody>
      </p:sp>
      <p:sp>
        <p:nvSpPr>
          <p:cNvPr id="7" name="Slide Number Placeholder 6"/>
          <p:cNvSpPr>
            <a:spLocks noGrp="1"/>
          </p:cNvSpPr>
          <p:nvPr>
            <p:ph type="sldNum" sz="quarter" idx="12"/>
          </p:nvPr>
        </p:nvSpPr>
        <p:spPr/>
        <p:txBody>
          <a:bodyPr/>
          <a:lstStyle/>
          <a:p>
            <a:fld id="{7A465464-1935-40ED-BA7C-58BFFA088A90}" type="slidenum">
              <a:rPr lang="en-US" smtClean="0"/>
              <a:t>‹#›</a:t>
            </a:fld>
            <a:endParaRPr lang="en-US"/>
          </a:p>
        </p:txBody>
      </p:sp>
    </p:spTree>
    <p:extLst>
      <p:ext uri="{BB962C8B-B14F-4D97-AF65-F5344CB8AC3E}">
        <p14:creationId xmlns:p14="http://schemas.microsoft.com/office/powerpoint/2010/main" val="429730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arWinds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617079B9-E23B-40F7-88E5-F24D8E579481}" type="datetime1">
              <a:rPr lang="en-US" smtClean="0"/>
              <a:t>8/3/17</a:t>
            </a:fld>
            <a:endParaRPr lang="en-US"/>
          </a:p>
        </p:txBody>
      </p:sp>
      <p:sp>
        <p:nvSpPr>
          <p:cNvPr id="4" name="Footer Placeholder 3"/>
          <p:cNvSpPr>
            <a:spLocks noGrp="1"/>
          </p:cNvSpPr>
          <p:nvPr>
            <p:ph type="ftr" sz="quarter" idx="11"/>
          </p:nvPr>
        </p:nvSpPr>
        <p:spPr/>
        <p:txBody>
          <a:bodyPr/>
          <a:lstStyle/>
          <a:p>
            <a:r>
              <a:rPr lang="en-US" altLang="en-US" smtClean="0">
                <a:ea typeface="MS PGothic" panose="020B0600070205080204" pitchFamily="34" charset="-128"/>
              </a:rPr>
              <a:t>© 2016 SOLARWINDS WORLDWIDE, LLC. ALL RIGHTS RESERVED.</a:t>
            </a:r>
            <a:endParaRPr lang="en-US" altLang="en-US" dirty="0" smtClean="0">
              <a:ea typeface="MS PGothic" panose="020B0600070205080204" pitchFamily="34" charset="-128"/>
            </a:endParaRPr>
          </a:p>
        </p:txBody>
      </p:sp>
      <p:sp>
        <p:nvSpPr>
          <p:cNvPr id="5" name="Slide Number Placeholder 4"/>
          <p:cNvSpPr>
            <a:spLocks noGrp="1"/>
          </p:cNvSpPr>
          <p:nvPr>
            <p:ph type="sldNum" sz="quarter" idx="12"/>
          </p:nvPr>
        </p:nvSpPr>
        <p:spPr/>
        <p:txBody>
          <a:bodyPr/>
          <a:lstStyle/>
          <a:p>
            <a:fld id="{7A465464-1935-40ED-BA7C-58BFFA088A90}" type="slidenum">
              <a:rPr lang="en-US" smtClean="0"/>
              <a:t>‹#›</a:t>
            </a:fld>
            <a:endParaRPr lang="en-US"/>
          </a:p>
        </p:txBody>
      </p:sp>
    </p:spTree>
    <p:extLst>
      <p:ext uri="{BB962C8B-B14F-4D97-AF65-F5344CB8AC3E}">
        <p14:creationId xmlns:p14="http://schemas.microsoft.com/office/powerpoint/2010/main" val="19494709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7165" y="333373"/>
            <a:ext cx="9860280" cy="514351"/>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77164" y="1311274"/>
            <a:ext cx="11835765" cy="489521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Date Placeholder 3"/>
          <p:cNvSpPr>
            <a:spLocks noGrp="1"/>
          </p:cNvSpPr>
          <p:nvPr>
            <p:ph type="dt" sz="half" idx="2"/>
          </p:nvPr>
        </p:nvSpPr>
        <p:spPr>
          <a:xfrm>
            <a:off x="177164" y="6356350"/>
            <a:ext cx="2743200" cy="365125"/>
          </a:xfrm>
          <a:prstGeom prst="rect">
            <a:avLst/>
          </a:prstGeom>
        </p:spPr>
        <p:txBody>
          <a:bodyPr vert="horz" lIns="91440" tIns="45720" rIns="91440" bIns="45720" rtlCol="0" anchor="b" anchorCtr="0"/>
          <a:lstStyle>
            <a:lvl1pPr algn="l">
              <a:defRPr sz="800">
                <a:solidFill>
                  <a:schemeClr val="accent4"/>
                </a:solidFill>
              </a:defRPr>
            </a:lvl1pPr>
          </a:lstStyle>
          <a:p>
            <a:fld id="{2C193362-5BB6-4310-B051-441483063DA5}" type="datetime1">
              <a:rPr lang="en-US" smtClean="0"/>
              <a:t>8/3/17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b" anchorCtr="0"/>
          <a:lstStyle>
            <a:lvl1pPr marL="0" marR="0" indent="0" algn="ctr" defTabSz="1217613" rtl="0" eaLnBrk="1" fontAlgn="base" latinLnBrk="0" hangingPunct="1">
              <a:lnSpc>
                <a:spcPts val="1675"/>
              </a:lnSpc>
              <a:spcBef>
                <a:spcPct val="0"/>
              </a:spcBef>
              <a:spcAft>
                <a:spcPct val="0"/>
              </a:spcAft>
              <a:buClrTx/>
              <a:buSzTx/>
              <a:buFontTx/>
              <a:buNone/>
              <a:tabLst/>
              <a:defRPr sz="800">
                <a:solidFill>
                  <a:schemeClr val="accent4"/>
                </a:solidFill>
              </a:defRPr>
            </a:lvl1pPr>
          </a:lstStyle>
          <a:p>
            <a:pPr>
              <a:defRPr/>
            </a:pPr>
            <a:r>
              <a:rPr lang="en-US" altLang="en-US" smtClean="0">
                <a:ea typeface="MS PGothic" panose="020B0600070205080204" pitchFamily="34" charset="-128"/>
              </a:rPr>
              <a:t>© 2016 SOLARWINDS WORLDWIDE, LLC. ALL RIGHTS RESERVED.</a:t>
            </a:r>
            <a:endParaRPr lang="en-US" altLang="en-US" dirty="0">
              <a:ea typeface="MS PGothic" panose="020B0600070205080204" pitchFamily="34" charset="-128"/>
            </a:endParaRPr>
          </a:p>
        </p:txBody>
      </p:sp>
      <p:sp>
        <p:nvSpPr>
          <p:cNvPr id="6" name="Slide Number Placeholder 5"/>
          <p:cNvSpPr>
            <a:spLocks noGrp="1"/>
          </p:cNvSpPr>
          <p:nvPr>
            <p:ph type="sldNum" sz="quarter" idx="4"/>
          </p:nvPr>
        </p:nvSpPr>
        <p:spPr>
          <a:xfrm>
            <a:off x="9269729" y="6356350"/>
            <a:ext cx="2743200" cy="365125"/>
          </a:xfrm>
          <a:prstGeom prst="rect">
            <a:avLst/>
          </a:prstGeom>
        </p:spPr>
        <p:txBody>
          <a:bodyPr vert="horz" lIns="91440" tIns="45720" rIns="91440" bIns="45720" rtlCol="0" anchor="b" anchorCtr="0"/>
          <a:lstStyle>
            <a:lvl1pPr algn="r">
              <a:defRPr sz="1200">
                <a:solidFill>
                  <a:schemeClr val="accent4"/>
                </a:solidFill>
              </a:defRPr>
            </a:lvl1pPr>
          </a:lstStyle>
          <a:p>
            <a:fld id="{7A465464-1935-40ED-BA7C-58BFFA088A90}" type="slidenum">
              <a:rPr lang="en-US" smtClean="0"/>
              <a:pPr/>
              <a:t>‹#›</a:t>
            </a:fld>
            <a:endParaRPr lang="en-US" dirty="0"/>
          </a:p>
        </p:txBody>
      </p:sp>
    </p:spTree>
    <p:extLst>
      <p:ext uri="{BB962C8B-B14F-4D97-AF65-F5344CB8AC3E}">
        <p14:creationId xmlns:p14="http://schemas.microsoft.com/office/powerpoint/2010/main" val="303547461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800" b="1" kern="1200">
          <a:solidFill>
            <a:schemeClr val="accent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400" kern="1200">
          <a:solidFill>
            <a:schemeClr val="accent4"/>
          </a:solidFill>
          <a:latin typeface="Arial" panose="020B0604020202020204" pitchFamily="34" charset="0"/>
          <a:ea typeface="+mn-ea"/>
          <a:cs typeface="Arial" panose="020B0604020202020204" pitchFamily="34" charset="0"/>
        </a:defRPr>
      </a:lvl1pPr>
      <a:lvl2pPr marL="800100" indent="-228600" algn="l" defTabSz="914400" rtl="0" eaLnBrk="1" latinLnBrk="0" hangingPunct="1">
        <a:lnSpc>
          <a:spcPct val="90000"/>
        </a:lnSpc>
        <a:spcBef>
          <a:spcPts val="500"/>
        </a:spcBef>
        <a:buClr>
          <a:schemeClr val="accent2"/>
        </a:buClr>
        <a:buFont typeface="Courier New" panose="02070309020205020404" pitchFamily="49" charset="0"/>
        <a:buChar char="o"/>
        <a:defRPr sz="2000" kern="1200">
          <a:solidFill>
            <a:schemeClr val="accent4"/>
          </a:solidFill>
          <a:latin typeface="Arial" panose="020B0604020202020204" pitchFamily="34" charset="0"/>
          <a:ea typeface="+mn-ea"/>
          <a:cs typeface="Arial" panose="020B0604020202020204" pitchFamily="34" charset="0"/>
        </a:defRPr>
      </a:lvl2pPr>
      <a:lvl3pPr marL="142875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accent4"/>
          </a:solidFill>
          <a:latin typeface="Arial" panose="020B0604020202020204" pitchFamily="34" charset="0"/>
          <a:ea typeface="+mn-ea"/>
          <a:cs typeface="Arial" panose="020B0604020202020204" pitchFamily="34" charset="0"/>
        </a:defRPr>
      </a:lvl3pPr>
      <a:lvl4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accent4"/>
          </a:solidFill>
          <a:latin typeface="Arial" panose="020B0604020202020204" pitchFamily="34" charset="0"/>
          <a:ea typeface="+mn-ea"/>
          <a:cs typeface="Arial" panose="020B0604020202020204" pitchFamily="34" charset="0"/>
        </a:defRPr>
      </a:lvl4pPr>
      <a:lvl5pPr marL="234315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accent4"/>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Docker </a:t>
            </a:r>
            <a:r>
              <a:rPr lang="mr-IN" dirty="0" smtClean="0"/>
              <a:t>–</a:t>
            </a:r>
            <a:r>
              <a:rPr lang="en-US" dirty="0" smtClean="0"/>
              <a:t> Internship</a:t>
            </a:r>
            <a:r>
              <a:rPr lang="en-US" dirty="0" smtClean="0"/>
              <a:t> </a:t>
            </a:r>
            <a:r>
              <a:rPr lang="en-US" dirty="0"/>
              <a:t>Containers</a:t>
            </a:r>
            <a:r>
              <a:rPr lang="en-US" dirty="0" smtClean="0"/>
              <a:t>		</a:t>
            </a:r>
            <a:endParaRPr lang="en-US" dirty="0"/>
          </a:p>
        </p:txBody>
      </p:sp>
      <p:sp>
        <p:nvSpPr>
          <p:cNvPr id="3" name="Subtitle 2"/>
          <p:cNvSpPr>
            <a:spLocks noGrp="1"/>
          </p:cNvSpPr>
          <p:nvPr>
            <p:ph type="subTitle" idx="1"/>
          </p:nvPr>
        </p:nvSpPr>
        <p:spPr/>
        <p:txBody>
          <a:bodyPr/>
          <a:lstStyle/>
          <a:p>
            <a:r>
              <a:rPr lang="en-US" dirty="0" smtClean="0"/>
              <a:t>Ivo </a:t>
            </a:r>
            <a:r>
              <a:rPr lang="en-US" dirty="0" err="1" smtClean="0"/>
              <a:t>Klimša</a:t>
            </a:r>
            <a:endParaRPr lang="en-US" dirty="0"/>
          </a:p>
        </p:txBody>
      </p:sp>
    </p:spTree>
    <p:extLst>
      <p:ext uri="{BB962C8B-B14F-4D97-AF65-F5344CB8AC3E}">
        <p14:creationId xmlns:p14="http://schemas.microsoft.com/office/powerpoint/2010/main" val="2783175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a:t>
            </a:r>
            <a:r>
              <a:rPr lang="en-US" dirty="0" smtClean="0"/>
              <a:t>HELLO WORLD</a:t>
            </a:r>
            <a:endParaRPr lang="en-US" dirty="0"/>
          </a:p>
        </p:txBody>
      </p:sp>
      <p:sp>
        <p:nvSpPr>
          <p:cNvPr id="3" name="Content Placeholder 2"/>
          <p:cNvSpPr>
            <a:spLocks noGrp="1"/>
          </p:cNvSpPr>
          <p:nvPr>
            <p:ph idx="1"/>
          </p:nvPr>
        </p:nvSpPr>
        <p:spPr/>
        <p:txBody>
          <a:bodyPr/>
          <a:lstStyle/>
          <a:p>
            <a:r>
              <a:rPr lang="en-US" dirty="0" smtClean="0"/>
              <a:t>Assignment: </a:t>
            </a:r>
          </a:p>
          <a:p>
            <a:pPr lvl="1"/>
            <a:r>
              <a:rPr lang="en-US" dirty="0" smtClean="0"/>
              <a:t>From hello-world image create a container</a:t>
            </a:r>
          </a:p>
          <a:p>
            <a:endParaRPr lang="en-US" dirty="0" smtClean="0"/>
          </a:p>
          <a:p>
            <a:r>
              <a:rPr lang="en-US" dirty="0" smtClean="0"/>
              <a:t>Solution:</a:t>
            </a:r>
          </a:p>
          <a:p>
            <a:pPr marL="0" indent="0">
              <a:buNone/>
            </a:pPr>
            <a:endParaRPr lang="en-US" dirty="0" smtClean="0"/>
          </a:p>
          <a:p>
            <a:pPr marL="0" indent="0">
              <a:buNone/>
            </a:pP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run hello-world</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65406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a:t>
            </a:r>
            <a:r>
              <a:rPr lang="en-US" dirty="0" smtClean="0"/>
              <a:t> </a:t>
            </a:r>
            <a:r>
              <a:rPr lang="en-US" dirty="0" smtClean="0"/>
              <a:t>Instantiate container with UBUNTU</a:t>
            </a:r>
            <a:endParaRPr lang="en-US" dirty="0"/>
          </a:p>
        </p:txBody>
      </p:sp>
      <p:sp>
        <p:nvSpPr>
          <p:cNvPr id="3" name="Content Placeholder 2"/>
          <p:cNvSpPr>
            <a:spLocks noGrp="1"/>
          </p:cNvSpPr>
          <p:nvPr>
            <p:ph idx="1"/>
          </p:nvPr>
        </p:nvSpPr>
        <p:spPr/>
        <p:txBody>
          <a:bodyPr/>
          <a:lstStyle/>
          <a:p>
            <a:r>
              <a:rPr lang="en-US" dirty="0" smtClean="0"/>
              <a:t>Assignment:</a:t>
            </a:r>
          </a:p>
          <a:p>
            <a:pPr lvl="1"/>
            <a:r>
              <a:rPr lang="en-US" dirty="0" smtClean="0"/>
              <a:t>Create container with Ubuntu and launch a ‘bash’ process inside (interactively)</a:t>
            </a:r>
          </a:p>
          <a:p>
            <a:pPr lvl="1"/>
            <a:r>
              <a:rPr lang="en-US" dirty="0" smtClean="0"/>
              <a:t>Exit from container</a:t>
            </a:r>
          </a:p>
          <a:p>
            <a:pPr lvl="1"/>
            <a:endParaRPr lang="en-US" dirty="0" smtClean="0"/>
          </a:p>
          <a:p>
            <a:pPr lvl="1"/>
            <a:endParaRPr lang="en-US" dirty="0"/>
          </a:p>
          <a:p>
            <a:pPr lvl="1"/>
            <a:r>
              <a:rPr lang="en-US" dirty="0" smtClean="0"/>
              <a:t>Hint: </a:t>
            </a: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run --help</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24630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a:t>
            </a:r>
            <a:r>
              <a:rPr lang="en-US" dirty="0" smtClean="0"/>
              <a:t>Instantiate container with UBUNTU - solution</a:t>
            </a:r>
            <a:endParaRPr lang="en-US" dirty="0"/>
          </a:p>
        </p:txBody>
      </p:sp>
      <p:sp>
        <p:nvSpPr>
          <p:cNvPr id="3" name="Content Placeholder 2"/>
          <p:cNvSpPr>
            <a:spLocks noGrp="1"/>
          </p:cNvSpPr>
          <p:nvPr>
            <p:ph idx="1"/>
          </p:nvPr>
        </p:nvSpPr>
        <p:spPr/>
        <p:txBody>
          <a:bodyPr/>
          <a:lstStyle/>
          <a:p>
            <a:r>
              <a:rPr lang="en-US" dirty="0" smtClean="0"/>
              <a:t>Solution:</a:t>
            </a:r>
          </a:p>
          <a:p>
            <a:pPr marL="0" indent="0">
              <a:buNone/>
            </a:pPr>
            <a:endParaRPr lang="en-US" dirty="0" smtClean="0"/>
          </a:p>
          <a:p>
            <a:pPr marL="0" indent="0">
              <a:buNone/>
            </a:pPr>
            <a:r>
              <a:rPr lang="en-US" dirty="0" err="1">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ocker</a:t>
            </a:r>
            <a:r>
              <a:rPr lang="en-US" dirty="0" smtClean="0">
                <a:latin typeface="Courier New" panose="02070309020205020404" pitchFamily="49" charset="0"/>
                <a:cs typeface="Courier New" panose="02070309020205020404" pitchFamily="49" charset="0"/>
              </a:rPr>
              <a:t> run –it </a:t>
            </a:r>
            <a:r>
              <a:rPr lang="en-US" dirty="0" err="1" smtClean="0">
                <a:latin typeface="Courier New" panose="02070309020205020404" pitchFamily="49" charset="0"/>
                <a:cs typeface="Courier New" panose="02070309020205020404" pitchFamily="49" charset="0"/>
              </a:rPr>
              <a:t>ubuntu</a:t>
            </a:r>
            <a:r>
              <a:rPr lang="en-US" dirty="0" smtClean="0">
                <a:latin typeface="Courier New" panose="02070309020205020404" pitchFamily="49" charset="0"/>
                <a:cs typeface="Courier New" panose="02070309020205020404" pitchFamily="49" charset="0"/>
              </a:rPr>
              <a:t> bash</a:t>
            </a:r>
          </a:p>
          <a:p>
            <a:pPr marL="0" indent="0">
              <a:buNone/>
            </a:pPr>
            <a:r>
              <a:rPr lang="en-US" dirty="0" smtClean="0">
                <a:latin typeface="Courier New" panose="02070309020205020404" pitchFamily="49" charset="0"/>
                <a:cs typeface="Courier New" panose="02070309020205020404" pitchFamily="49" charset="0"/>
              </a:rPr>
              <a:t>exit</a:t>
            </a:r>
          </a:p>
        </p:txBody>
      </p:sp>
    </p:spTree>
    <p:extLst>
      <p:ext uri="{BB962C8B-B14F-4D97-AF65-F5344CB8AC3E}">
        <p14:creationId xmlns:p14="http://schemas.microsoft.com/office/powerpoint/2010/main" val="3158767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 </a:t>
            </a:r>
            <a:r>
              <a:rPr lang="en-US" dirty="0" smtClean="0"/>
              <a:t>List all containers</a:t>
            </a:r>
            <a:endParaRPr lang="en-US" dirty="0"/>
          </a:p>
        </p:txBody>
      </p:sp>
      <p:sp>
        <p:nvSpPr>
          <p:cNvPr id="3" name="Content Placeholder 2"/>
          <p:cNvSpPr>
            <a:spLocks noGrp="1"/>
          </p:cNvSpPr>
          <p:nvPr>
            <p:ph idx="1"/>
          </p:nvPr>
        </p:nvSpPr>
        <p:spPr/>
        <p:txBody>
          <a:bodyPr/>
          <a:lstStyle/>
          <a:p>
            <a:r>
              <a:rPr lang="en-US" dirty="0" smtClean="0"/>
              <a:t>Assignment:</a:t>
            </a:r>
          </a:p>
          <a:p>
            <a:pPr lvl="1"/>
            <a:r>
              <a:rPr lang="en-US" dirty="0"/>
              <a:t>List all existing containers (including non-active</a:t>
            </a:r>
            <a:r>
              <a:rPr lang="en-US" dirty="0" smtClean="0"/>
              <a:t>)</a:t>
            </a:r>
          </a:p>
          <a:p>
            <a:pPr lvl="1"/>
            <a:r>
              <a:rPr lang="en-US" dirty="0"/>
              <a:t>Find a name of the Ubuntu </a:t>
            </a:r>
            <a:r>
              <a:rPr lang="en-US" dirty="0" smtClean="0"/>
              <a:t>container</a:t>
            </a:r>
          </a:p>
          <a:p>
            <a:pPr lvl="1"/>
            <a:endParaRPr lang="en-US" dirty="0"/>
          </a:p>
          <a:p>
            <a:pPr lvl="1"/>
            <a:endParaRPr lang="en-US" dirty="0" smtClean="0"/>
          </a:p>
          <a:p>
            <a:pPr lvl="1"/>
            <a:r>
              <a:rPr lang="en-US" dirty="0" smtClean="0"/>
              <a:t>Hint: </a:t>
            </a: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ps</a:t>
            </a:r>
            <a:r>
              <a:rPr lang="en-US" dirty="0" smtClean="0">
                <a:latin typeface="Courier New" panose="02070309020205020404" pitchFamily="49" charset="0"/>
                <a:cs typeface="Courier New" panose="02070309020205020404" pitchFamily="49" charset="0"/>
              </a:rPr>
              <a:t> --help</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98709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3.5 </a:t>
            </a:r>
            <a:r>
              <a:rPr lang="en-US" dirty="0" smtClean="0"/>
              <a:t>List all containers - solution</a:t>
            </a:r>
            <a:endParaRPr lang="en-US" dirty="0"/>
          </a:p>
        </p:txBody>
      </p:sp>
      <p:sp>
        <p:nvSpPr>
          <p:cNvPr id="3" name="Content Placeholder 2"/>
          <p:cNvSpPr>
            <a:spLocks noGrp="1"/>
          </p:cNvSpPr>
          <p:nvPr>
            <p:ph idx="1"/>
          </p:nvPr>
        </p:nvSpPr>
        <p:spPr/>
        <p:txBody>
          <a:bodyPr/>
          <a:lstStyle/>
          <a:p>
            <a:r>
              <a:rPr lang="en-US" dirty="0" smtClean="0"/>
              <a:t>Solution:</a:t>
            </a:r>
          </a:p>
          <a:p>
            <a:pPr marL="0" indent="0">
              <a:buNone/>
            </a:pPr>
            <a:endParaRPr lang="en-US" dirty="0" smtClean="0"/>
          </a:p>
          <a:p>
            <a:pPr marL="0" indent="0">
              <a:buNone/>
            </a:pPr>
            <a:r>
              <a:rPr lang="en-US" dirty="0" err="1">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ocker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ps</a:t>
            </a:r>
            <a:r>
              <a:rPr lang="en-US" dirty="0" smtClean="0">
                <a:latin typeface="Courier New" panose="02070309020205020404" pitchFamily="49" charset="0"/>
                <a:cs typeface="Courier New" panose="02070309020205020404" pitchFamily="49" charset="0"/>
              </a:rPr>
              <a:t> -a</a:t>
            </a:r>
          </a:p>
        </p:txBody>
      </p:sp>
    </p:spTree>
    <p:extLst>
      <p:ext uri="{BB962C8B-B14F-4D97-AF65-F5344CB8AC3E}">
        <p14:creationId xmlns:p14="http://schemas.microsoft.com/office/powerpoint/2010/main" val="2520725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3.6 Start </a:t>
            </a:r>
            <a:r>
              <a:rPr lang="en-US" dirty="0" smtClean="0"/>
              <a:t>existing stopped container</a:t>
            </a:r>
            <a:endParaRPr lang="en-US" dirty="0"/>
          </a:p>
        </p:txBody>
      </p:sp>
      <p:sp>
        <p:nvSpPr>
          <p:cNvPr id="3" name="Content Placeholder 2"/>
          <p:cNvSpPr>
            <a:spLocks noGrp="1"/>
          </p:cNvSpPr>
          <p:nvPr>
            <p:ph idx="1"/>
          </p:nvPr>
        </p:nvSpPr>
        <p:spPr/>
        <p:txBody>
          <a:bodyPr/>
          <a:lstStyle/>
          <a:p>
            <a:r>
              <a:rPr lang="en-US" dirty="0" smtClean="0"/>
              <a:t>Assignment:</a:t>
            </a:r>
          </a:p>
          <a:p>
            <a:pPr lvl="1"/>
            <a:r>
              <a:rPr lang="en-US" dirty="0"/>
              <a:t>Start the </a:t>
            </a:r>
            <a:r>
              <a:rPr lang="en-US" dirty="0" smtClean="0"/>
              <a:t>Ubuntu container again</a:t>
            </a:r>
          </a:p>
          <a:p>
            <a:pPr lvl="1"/>
            <a:endParaRPr lang="en-US" dirty="0"/>
          </a:p>
          <a:p>
            <a:pPr lvl="1"/>
            <a:endParaRPr lang="en-US" dirty="0" smtClean="0"/>
          </a:p>
          <a:p>
            <a:pPr lvl="1"/>
            <a:r>
              <a:rPr lang="en-US" dirty="0" smtClean="0"/>
              <a:t>Hint: </a:t>
            </a:r>
            <a:r>
              <a:rPr lang="en-US" dirty="0" err="1">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ocker</a:t>
            </a:r>
            <a:r>
              <a:rPr lang="en-US" dirty="0" smtClean="0">
                <a:latin typeface="Courier New" panose="02070309020205020404" pitchFamily="49" charset="0"/>
                <a:cs typeface="Courier New" panose="02070309020205020404" pitchFamily="49" charset="0"/>
              </a:rPr>
              <a:t> start --help</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18610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3.7 Start </a:t>
            </a:r>
            <a:r>
              <a:rPr lang="en-US" dirty="0" smtClean="0"/>
              <a:t>existing stopped container - solution</a:t>
            </a:r>
            <a:endParaRPr lang="en-US" dirty="0"/>
          </a:p>
        </p:txBody>
      </p:sp>
      <p:sp>
        <p:nvSpPr>
          <p:cNvPr id="3" name="Content Placeholder 2"/>
          <p:cNvSpPr>
            <a:spLocks noGrp="1"/>
          </p:cNvSpPr>
          <p:nvPr>
            <p:ph idx="1"/>
          </p:nvPr>
        </p:nvSpPr>
        <p:spPr/>
        <p:txBody>
          <a:bodyPr/>
          <a:lstStyle/>
          <a:p>
            <a:r>
              <a:rPr lang="en-US" dirty="0" smtClean="0"/>
              <a:t>Solution:</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ocker</a:t>
            </a:r>
            <a:r>
              <a:rPr lang="en-US" dirty="0" smtClean="0">
                <a:latin typeface="Courier New" panose="02070309020205020404" pitchFamily="49" charset="0"/>
                <a:cs typeface="Courier New" panose="02070309020205020404" pitchFamily="49" charset="0"/>
              </a:rPr>
              <a:t> start &lt;container name&gt;</a:t>
            </a:r>
          </a:p>
        </p:txBody>
      </p:sp>
    </p:spTree>
    <p:extLst>
      <p:ext uri="{BB962C8B-B14F-4D97-AF65-F5344CB8AC3E}">
        <p14:creationId xmlns:p14="http://schemas.microsoft.com/office/powerpoint/2010/main" val="868592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dirty="0" smtClean="0"/>
              <a:t>.8 </a:t>
            </a:r>
            <a:r>
              <a:rPr lang="en-US" dirty="0" smtClean="0"/>
              <a:t>Attach to the running container</a:t>
            </a:r>
            <a:endParaRPr lang="en-US" dirty="0"/>
          </a:p>
        </p:txBody>
      </p:sp>
      <p:sp>
        <p:nvSpPr>
          <p:cNvPr id="3" name="Content Placeholder 2"/>
          <p:cNvSpPr>
            <a:spLocks noGrp="1"/>
          </p:cNvSpPr>
          <p:nvPr>
            <p:ph idx="1"/>
          </p:nvPr>
        </p:nvSpPr>
        <p:spPr/>
        <p:txBody>
          <a:bodyPr/>
          <a:lstStyle/>
          <a:p>
            <a:r>
              <a:rPr lang="en-US" dirty="0" smtClean="0"/>
              <a:t>Assignment:</a:t>
            </a:r>
          </a:p>
          <a:p>
            <a:pPr lvl="1"/>
            <a:r>
              <a:rPr lang="en-US" dirty="0" smtClean="0"/>
              <a:t>Attach </a:t>
            </a:r>
            <a:r>
              <a:rPr lang="en-US" dirty="0"/>
              <a:t>to the ‘bash’ process running in the </a:t>
            </a:r>
            <a:r>
              <a:rPr lang="en-US" dirty="0" smtClean="0"/>
              <a:t>container</a:t>
            </a:r>
          </a:p>
          <a:p>
            <a:pPr lvl="1"/>
            <a:r>
              <a:rPr lang="en-US" dirty="0"/>
              <a:t>D</a:t>
            </a:r>
            <a:r>
              <a:rPr lang="en-US" dirty="0" smtClean="0"/>
              <a:t>etach out the container</a:t>
            </a:r>
            <a:endParaRPr lang="en-US" dirty="0"/>
          </a:p>
          <a:p>
            <a:pPr lvl="1"/>
            <a:endParaRPr lang="en-US" dirty="0" smtClean="0"/>
          </a:p>
          <a:p>
            <a:pPr lvl="1"/>
            <a:endParaRPr lang="en-US" dirty="0"/>
          </a:p>
          <a:p>
            <a:pPr lvl="1"/>
            <a:r>
              <a:rPr lang="en-US" dirty="0" smtClean="0"/>
              <a:t>Hint: </a:t>
            </a: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attach --help</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3460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3.9 Attach </a:t>
            </a:r>
            <a:r>
              <a:rPr lang="en-US" dirty="0" smtClean="0"/>
              <a:t>to the running container - solution</a:t>
            </a:r>
            <a:endParaRPr lang="en-US" dirty="0"/>
          </a:p>
        </p:txBody>
      </p:sp>
      <p:sp>
        <p:nvSpPr>
          <p:cNvPr id="3" name="Content Placeholder 2"/>
          <p:cNvSpPr>
            <a:spLocks noGrp="1"/>
          </p:cNvSpPr>
          <p:nvPr>
            <p:ph idx="1"/>
          </p:nvPr>
        </p:nvSpPr>
        <p:spPr/>
        <p:txBody>
          <a:bodyPr/>
          <a:lstStyle/>
          <a:p>
            <a:r>
              <a:rPr lang="en-US" dirty="0" smtClean="0"/>
              <a:t>Solution:</a:t>
            </a:r>
          </a:p>
          <a:p>
            <a:pPr marL="0" indent="0">
              <a:buNone/>
            </a:pPr>
            <a:endParaRPr lang="en-US" dirty="0"/>
          </a:p>
          <a:p>
            <a:pPr marL="0" indent="0">
              <a:buNone/>
            </a:pPr>
            <a:r>
              <a:rPr lang="en-US" dirty="0" smtClean="0">
                <a:latin typeface="Courier New" panose="02070309020205020404" pitchFamily="49" charset="0"/>
                <a:cs typeface="Courier New" panose="02070309020205020404" pitchFamily="49" charset="0"/>
              </a:rPr>
              <a:t>Docker attach &lt;container name&gt;</a:t>
            </a:r>
          </a:p>
          <a:p>
            <a:pPr marL="0" indent="0">
              <a:buNone/>
            </a:pPr>
            <a:r>
              <a:rPr lang="en-US" dirty="0" err="1" smtClean="0">
                <a:latin typeface="Courier New" panose="02070309020205020404" pitchFamily="49" charset="0"/>
                <a:cs typeface="Courier New" panose="02070309020205020404" pitchFamily="49" charset="0"/>
              </a:rPr>
              <a:t>Ctrl+P+Q</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63653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3.10 Interactive </a:t>
            </a:r>
            <a:r>
              <a:rPr lang="en-US" dirty="0" smtClean="0"/>
              <a:t>execution</a:t>
            </a:r>
            <a:endParaRPr lang="en-US" dirty="0"/>
          </a:p>
        </p:txBody>
      </p:sp>
      <p:sp>
        <p:nvSpPr>
          <p:cNvPr id="3" name="Content Placeholder 2"/>
          <p:cNvSpPr>
            <a:spLocks noGrp="1"/>
          </p:cNvSpPr>
          <p:nvPr>
            <p:ph idx="1"/>
          </p:nvPr>
        </p:nvSpPr>
        <p:spPr/>
        <p:txBody>
          <a:bodyPr/>
          <a:lstStyle/>
          <a:p>
            <a:r>
              <a:rPr lang="en-US" dirty="0" smtClean="0"/>
              <a:t>Assignment:</a:t>
            </a:r>
          </a:p>
          <a:p>
            <a:pPr lvl="1"/>
            <a:r>
              <a:rPr lang="en-US" dirty="0"/>
              <a:t>Execute (interactively) </a:t>
            </a:r>
            <a:r>
              <a:rPr lang="en-US" dirty="0" smtClean="0"/>
              <a:t>‘bash’ </a:t>
            </a:r>
            <a:r>
              <a:rPr lang="en-US" dirty="0"/>
              <a:t>in </a:t>
            </a:r>
            <a:r>
              <a:rPr lang="en-US" dirty="0" smtClean="0"/>
              <a:t>a running container</a:t>
            </a:r>
          </a:p>
          <a:p>
            <a:pPr lvl="1"/>
            <a:r>
              <a:rPr lang="en-US" dirty="0" smtClean="0"/>
              <a:t>Check if the process is running</a:t>
            </a:r>
          </a:p>
          <a:p>
            <a:pPr lvl="1"/>
            <a:r>
              <a:rPr lang="en-US" dirty="0" smtClean="0"/>
              <a:t>Stop the ‘bash’ process in container and exit</a:t>
            </a:r>
          </a:p>
          <a:p>
            <a:pPr lvl="1"/>
            <a:endParaRPr lang="en-US" dirty="0"/>
          </a:p>
          <a:p>
            <a:pPr lvl="1"/>
            <a:endParaRPr lang="en-US" dirty="0" smtClean="0"/>
          </a:p>
          <a:p>
            <a:pPr lvl="1"/>
            <a:r>
              <a:rPr lang="en-US" dirty="0" smtClean="0"/>
              <a:t>Hint: </a:t>
            </a: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exec --help</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7049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Basic overview about </a:t>
            </a:r>
            <a:r>
              <a:rPr lang="en-US" dirty="0" smtClean="0"/>
              <a:t>Containers/Docker</a:t>
            </a:r>
          </a:p>
          <a:p>
            <a:r>
              <a:rPr lang="en-US" dirty="0" smtClean="0"/>
              <a:t>Docker Basic commands</a:t>
            </a:r>
          </a:p>
          <a:p>
            <a:r>
              <a:rPr lang="en-US" dirty="0" smtClean="0"/>
              <a:t>Workshop</a:t>
            </a:r>
            <a:endParaRPr lang="en-US" dirty="0"/>
          </a:p>
          <a:p>
            <a:endParaRPr lang="en-US" dirty="0"/>
          </a:p>
        </p:txBody>
      </p:sp>
      <p:sp>
        <p:nvSpPr>
          <p:cNvPr id="4" name="Date Placeholder 3"/>
          <p:cNvSpPr>
            <a:spLocks noGrp="1"/>
          </p:cNvSpPr>
          <p:nvPr>
            <p:ph type="dt" sz="half" idx="10"/>
          </p:nvPr>
        </p:nvSpPr>
        <p:spPr/>
        <p:txBody>
          <a:bodyPr/>
          <a:lstStyle/>
          <a:p>
            <a:fld id="{B40DCB3D-E080-47E6-AA1E-1AB2F5CDAD16}" type="datetime1">
              <a:rPr lang="en-US" smtClean="0"/>
              <a:t>8/3/17</a:t>
            </a:fld>
            <a:endParaRPr lang="en-US"/>
          </a:p>
        </p:txBody>
      </p:sp>
      <p:sp>
        <p:nvSpPr>
          <p:cNvPr id="5" name="Footer Placeholder 4"/>
          <p:cNvSpPr>
            <a:spLocks noGrp="1"/>
          </p:cNvSpPr>
          <p:nvPr>
            <p:ph type="ftr" sz="quarter" idx="11"/>
          </p:nvPr>
        </p:nvSpPr>
        <p:spPr/>
        <p:txBody>
          <a:bodyPr/>
          <a:lstStyle/>
          <a:p>
            <a:pPr>
              <a:defRPr/>
            </a:pPr>
            <a:r>
              <a:rPr lang="en-US" altLang="en-US" smtClean="0">
                <a:ea typeface="MS PGothic" panose="020B0600070205080204" pitchFamily="34" charset="-128"/>
              </a:rPr>
              <a:t>© 2016 SOLARWINDS WORLDWIDE, LLC. ALL RIGHTS RESERVED.</a:t>
            </a:r>
            <a:endParaRPr lang="en-US" altLang="en-US" dirty="0">
              <a:ea typeface="MS PGothic" panose="020B0600070205080204" pitchFamily="34" charset="-128"/>
            </a:endParaRPr>
          </a:p>
        </p:txBody>
      </p:sp>
      <p:sp>
        <p:nvSpPr>
          <p:cNvPr id="6" name="Slide Number Placeholder 5"/>
          <p:cNvSpPr>
            <a:spLocks noGrp="1"/>
          </p:cNvSpPr>
          <p:nvPr>
            <p:ph type="sldNum" sz="quarter" idx="12"/>
          </p:nvPr>
        </p:nvSpPr>
        <p:spPr/>
        <p:txBody>
          <a:bodyPr/>
          <a:lstStyle/>
          <a:p>
            <a:fld id="{4A43343C-EC83-44B2-8F8D-614D9B9F0514}" type="slidenum">
              <a:rPr lang="en-US" smtClean="0"/>
              <a:pPr/>
              <a:t>1</a:t>
            </a:fld>
            <a:endParaRPr lang="en-US" dirty="0"/>
          </a:p>
        </p:txBody>
      </p:sp>
    </p:spTree>
    <p:extLst>
      <p:ext uri="{BB962C8B-B14F-4D97-AF65-F5344CB8AC3E}">
        <p14:creationId xmlns:p14="http://schemas.microsoft.com/office/powerpoint/2010/main" val="1512734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3.11 Interactive </a:t>
            </a:r>
            <a:r>
              <a:rPr lang="en-US" dirty="0" smtClean="0"/>
              <a:t>execution - solution</a:t>
            </a:r>
            <a:endParaRPr lang="en-US" dirty="0"/>
          </a:p>
        </p:txBody>
      </p:sp>
      <p:sp>
        <p:nvSpPr>
          <p:cNvPr id="3" name="Content Placeholder 2"/>
          <p:cNvSpPr>
            <a:spLocks noGrp="1"/>
          </p:cNvSpPr>
          <p:nvPr>
            <p:ph idx="1"/>
          </p:nvPr>
        </p:nvSpPr>
        <p:spPr/>
        <p:txBody>
          <a:bodyPr/>
          <a:lstStyle/>
          <a:p>
            <a:r>
              <a:rPr lang="en-US" dirty="0" smtClean="0"/>
              <a:t>Solution:</a:t>
            </a:r>
          </a:p>
          <a:p>
            <a:pPr marL="0" indent="0">
              <a:buNone/>
            </a:pPr>
            <a:endParaRPr lang="en-US" dirty="0" smtClean="0"/>
          </a:p>
          <a:p>
            <a:pPr marL="0" indent="0">
              <a:buNone/>
            </a:pPr>
            <a:r>
              <a:rPr lang="en-US" dirty="0" err="1">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ocker</a:t>
            </a:r>
            <a:r>
              <a:rPr lang="en-US" dirty="0" smtClean="0">
                <a:latin typeface="Courier New" panose="02070309020205020404" pitchFamily="49" charset="0"/>
                <a:cs typeface="Courier New" panose="02070309020205020404" pitchFamily="49" charset="0"/>
              </a:rPr>
              <a:t> exec -it &lt;container name&gt; bash</a:t>
            </a:r>
          </a:p>
          <a:p>
            <a:pPr marL="0" indent="0">
              <a:buNone/>
            </a:pPr>
            <a:r>
              <a:rPr lang="en-US" dirty="0" err="1">
                <a:latin typeface="Courier New" panose="02070309020205020404" pitchFamily="49" charset="0"/>
                <a:cs typeface="Courier New" panose="02070309020205020404" pitchFamily="49" charset="0"/>
              </a:rPr>
              <a:t>p</a:t>
            </a:r>
            <a:r>
              <a:rPr lang="en-US" dirty="0" err="1" smtClean="0">
                <a:latin typeface="Courier New" panose="02070309020205020404" pitchFamily="49" charset="0"/>
                <a:cs typeface="Courier New" panose="02070309020205020404" pitchFamily="49" charset="0"/>
              </a:rPr>
              <a:t>s</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ef</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exit</a:t>
            </a:r>
          </a:p>
        </p:txBody>
      </p:sp>
    </p:spTree>
    <p:extLst>
      <p:ext uri="{BB962C8B-B14F-4D97-AF65-F5344CB8AC3E}">
        <p14:creationId xmlns:p14="http://schemas.microsoft.com/office/powerpoint/2010/main" val="3930195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3.12 </a:t>
            </a:r>
            <a:r>
              <a:rPr lang="en-US" dirty="0" err="1" smtClean="0"/>
              <a:t>Backgroud</a:t>
            </a:r>
            <a:r>
              <a:rPr lang="en-US" dirty="0" smtClean="0"/>
              <a:t> </a:t>
            </a:r>
            <a:r>
              <a:rPr lang="en-US" dirty="0" smtClean="0"/>
              <a:t>execution</a:t>
            </a:r>
            <a:endParaRPr lang="en-US" dirty="0"/>
          </a:p>
        </p:txBody>
      </p:sp>
      <p:sp>
        <p:nvSpPr>
          <p:cNvPr id="3" name="Content Placeholder 2"/>
          <p:cNvSpPr>
            <a:spLocks noGrp="1"/>
          </p:cNvSpPr>
          <p:nvPr>
            <p:ph idx="1"/>
          </p:nvPr>
        </p:nvSpPr>
        <p:spPr/>
        <p:txBody>
          <a:bodyPr/>
          <a:lstStyle/>
          <a:p>
            <a:r>
              <a:rPr lang="en-US" dirty="0" smtClean="0"/>
              <a:t>Assignment:</a:t>
            </a:r>
          </a:p>
          <a:p>
            <a:pPr lvl="1"/>
            <a:r>
              <a:rPr lang="en-US" dirty="0"/>
              <a:t>Execute on background </a:t>
            </a:r>
            <a:r>
              <a:rPr lang="en-US" dirty="0" smtClean="0"/>
              <a:t>command “sleep 30” </a:t>
            </a:r>
            <a:r>
              <a:rPr lang="en-US" dirty="0"/>
              <a:t>in </a:t>
            </a:r>
            <a:r>
              <a:rPr lang="en-US" dirty="0" smtClean="0"/>
              <a:t>container</a:t>
            </a:r>
          </a:p>
          <a:p>
            <a:pPr lvl="1"/>
            <a:r>
              <a:rPr lang="en-US" dirty="0"/>
              <a:t>Check if the process is </a:t>
            </a:r>
            <a:r>
              <a:rPr lang="en-US" dirty="0" smtClean="0"/>
              <a:t>running</a:t>
            </a:r>
          </a:p>
          <a:p>
            <a:pPr lvl="1"/>
            <a:r>
              <a:rPr lang="en-US" dirty="0" smtClean="0"/>
              <a:t>Check if the process stopped after 30 seconds</a:t>
            </a:r>
          </a:p>
          <a:p>
            <a:pPr lvl="1"/>
            <a:endParaRPr lang="en-US" dirty="0"/>
          </a:p>
          <a:p>
            <a:pPr lvl="1"/>
            <a:endParaRPr lang="en-US" dirty="0" smtClean="0"/>
          </a:p>
          <a:p>
            <a:pPr lvl="1"/>
            <a:r>
              <a:rPr lang="en-US" dirty="0" smtClean="0"/>
              <a:t>Hint: </a:t>
            </a: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exec --help</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7418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3.13 Interactive </a:t>
            </a:r>
            <a:r>
              <a:rPr lang="en-US" dirty="0" smtClean="0"/>
              <a:t>execution - solution</a:t>
            </a:r>
            <a:endParaRPr lang="en-US" dirty="0"/>
          </a:p>
        </p:txBody>
      </p:sp>
      <p:sp>
        <p:nvSpPr>
          <p:cNvPr id="3" name="Content Placeholder 2"/>
          <p:cNvSpPr>
            <a:spLocks noGrp="1"/>
          </p:cNvSpPr>
          <p:nvPr>
            <p:ph idx="1"/>
          </p:nvPr>
        </p:nvSpPr>
        <p:spPr/>
        <p:txBody>
          <a:bodyPr/>
          <a:lstStyle/>
          <a:p>
            <a:r>
              <a:rPr lang="en-US" dirty="0" smtClean="0"/>
              <a:t>Solution:</a:t>
            </a:r>
          </a:p>
          <a:p>
            <a:endParaRPr lang="en-US" dirty="0" smtClean="0"/>
          </a:p>
          <a:p>
            <a:pPr marL="0" indent="0">
              <a:buNone/>
            </a:pPr>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exec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d</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&lt;container name&gt; </a:t>
            </a:r>
            <a:r>
              <a:rPr lang="en-US" dirty="0" smtClean="0">
                <a:latin typeface="Courier New" panose="02070309020205020404" pitchFamily="49" charset="0"/>
                <a:cs typeface="Courier New" panose="02070309020205020404" pitchFamily="49" charset="0"/>
              </a:rPr>
              <a:t>sleep 30</a:t>
            </a:r>
            <a:endParaRPr lang="en-US" dirty="0" smtClean="0"/>
          </a:p>
          <a:p>
            <a:pPr marL="0" indent="0">
              <a:buNone/>
            </a:pPr>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exec -it &lt;container name&gt; </a:t>
            </a:r>
            <a:r>
              <a:rPr lang="en-US" dirty="0" smtClean="0">
                <a:latin typeface="Courier New" panose="02070309020205020404" pitchFamily="49" charset="0"/>
                <a:cs typeface="Courier New" panose="02070309020205020404" pitchFamily="49" charset="0"/>
              </a:rPr>
              <a:t>bash</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ps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ef</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exit</a:t>
            </a:r>
          </a:p>
          <a:p>
            <a:pPr marL="0" indent="0">
              <a:buNone/>
            </a:pPr>
            <a:endParaRPr lang="en-US" dirty="0" smtClean="0"/>
          </a:p>
        </p:txBody>
      </p:sp>
    </p:spTree>
    <p:extLst>
      <p:ext uri="{BB962C8B-B14F-4D97-AF65-F5344CB8AC3E}">
        <p14:creationId xmlns:p14="http://schemas.microsoft.com/office/powerpoint/2010/main" val="786484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3.14 List </a:t>
            </a:r>
            <a:r>
              <a:rPr lang="en-US" dirty="0" smtClean="0"/>
              <a:t>all local images</a:t>
            </a:r>
            <a:endParaRPr lang="en-US" dirty="0"/>
          </a:p>
        </p:txBody>
      </p:sp>
      <p:sp>
        <p:nvSpPr>
          <p:cNvPr id="3" name="Content Placeholder 2"/>
          <p:cNvSpPr>
            <a:spLocks noGrp="1"/>
          </p:cNvSpPr>
          <p:nvPr>
            <p:ph idx="1"/>
          </p:nvPr>
        </p:nvSpPr>
        <p:spPr/>
        <p:txBody>
          <a:bodyPr/>
          <a:lstStyle/>
          <a:p>
            <a:r>
              <a:rPr lang="en-US" dirty="0" smtClean="0"/>
              <a:t>Assignment:</a:t>
            </a:r>
          </a:p>
          <a:p>
            <a:pPr lvl="1"/>
            <a:r>
              <a:rPr lang="en-US" dirty="0" smtClean="0"/>
              <a:t>List all </a:t>
            </a:r>
            <a:r>
              <a:rPr lang="en-US" dirty="0" err="1" smtClean="0"/>
              <a:t>docker</a:t>
            </a:r>
            <a:r>
              <a:rPr lang="en-US" dirty="0" smtClean="0"/>
              <a:t> images on the local </a:t>
            </a:r>
            <a:r>
              <a:rPr lang="en-US" dirty="0" err="1" smtClean="0"/>
              <a:t>docker</a:t>
            </a:r>
            <a:r>
              <a:rPr lang="en-US" dirty="0" smtClean="0"/>
              <a:t> host</a:t>
            </a:r>
          </a:p>
          <a:p>
            <a:pPr lvl="1"/>
            <a:endParaRPr lang="en-US" dirty="0"/>
          </a:p>
          <a:p>
            <a:pPr lvl="1"/>
            <a:endParaRPr lang="en-US" dirty="0" smtClean="0"/>
          </a:p>
          <a:p>
            <a:pPr lvl="1"/>
            <a:r>
              <a:rPr lang="en-US" dirty="0" smtClean="0"/>
              <a:t>Hint: </a:t>
            </a: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--help</a:t>
            </a:r>
          </a:p>
        </p:txBody>
      </p:sp>
    </p:spTree>
    <p:extLst>
      <p:ext uri="{BB962C8B-B14F-4D97-AF65-F5344CB8AC3E}">
        <p14:creationId xmlns:p14="http://schemas.microsoft.com/office/powerpoint/2010/main" val="3093177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3.15 List </a:t>
            </a:r>
            <a:r>
              <a:rPr lang="en-US" dirty="0" smtClean="0"/>
              <a:t>all local images - solution</a:t>
            </a:r>
            <a:endParaRPr lang="en-US" dirty="0"/>
          </a:p>
        </p:txBody>
      </p:sp>
      <p:sp>
        <p:nvSpPr>
          <p:cNvPr id="3" name="Content Placeholder 2"/>
          <p:cNvSpPr>
            <a:spLocks noGrp="1"/>
          </p:cNvSpPr>
          <p:nvPr>
            <p:ph idx="1"/>
          </p:nvPr>
        </p:nvSpPr>
        <p:spPr/>
        <p:txBody>
          <a:bodyPr/>
          <a:lstStyle/>
          <a:p>
            <a:r>
              <a:rPr lang="en-US" dirty="0" smtClean="0"/>
              <a:t>Solution:</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ocker</a:t>
            </a:r>
            <a:r>
              <a:rPr lang="en-US" dirty="0" smtClean="0">
                <a:latin typeface="Courier New" panose="02070309020205020404" pitchFamily="49" charset="0"/>
                <a:cs typeface="Courier New" panose="02070309020205020404" pitchFamily="49" charset="0"/>
              </a:rPr>
              <a:t> images</a:t>
            </a:r>
          </a:p>
        </p:txBody>
      </p:sp>
    </p:spTree>
    <p:extLst>
      <p:ext uri="{BB962C8B-B14F-4D97-AF65-F5344CB8AC3E}">
        <p14:creationId xmlns:p14="http://schemas.microsoft.com/office/powerpoint/2010/main" val="9887116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3.16 Create </a:t>
            </a:r>
            <a:r>
              <a:rPr lang="en-US" dirty="0" smtClean="0"/>
              <a:t>your own </a:t>
            </a:r>
            <a:r>
              <a:rPr lang="en-US" dirty="0" err="1" smtClean="0"/>
              <a:t>dockerfile</a:t>
            </a:r>
            <a:endParaRPr lang="en-US" dirty="0"/>
          </a:p>
        </p:txBody>
      </p:sp>
      <p:sp>
        <p:nvSpPr>
          <p:cNvPr id="3" name="Content Placeholder 2"/>
          <p:cNvSpPr>
            <a:spLocks noGrp="1"/>
          </p:cNvSpPr>
          <p:nvPr>
            <p:ph idx="1"/>
          </p:nvPr>
        </p:nvSpPr>
        <p:spPr>
          <a:xfrm>
            <a:off x="177164" y="1344525"/>
            <a:ext cx="11835765" cy="4895215"/>
          </a:xfrm>
        </p:spPr>
        <p:txBody>
          <a:bodyPr/>
          <a:lstStyle/>
          <a:p>
            <a:r>
              <a:rPr lang="en-US" dirty="0" smtClean="0"/>
              <a:t>Assignment:</a:t>
            </a:r>
          </a:p>
          <a:p>
            <a:pPr lvl="1"/>
            <a:r>
              <a:rPr lang="en-US" dirty="0" smtClean="0"/>
              <a:t>Create your </a:t>
            </a:r>
            <a:r>
              <a:rPr lang="en-US" dirty="0" err="1" smtClean="0"/>
              <a:t>dockerfile</a:t>
            </a:r>
            <a:r>
              <a:rPr lang="en-US" dirty="0" smtClean="0"/>
              <a:t> which:</a:t>
            </a:r>
          </a:p>
          <a:p>
            <a:pPr lvl="2"/>
            <a:r>
              <a:rPr lang="en-US" dirty="0" smtClean="0"/>
              <a:t>Takes “</a:t>
            </a:r>
            <a:r>
              <a:rPr lang="en-US" dirty="0" err="1" smtClean="0"/>
              <a:t>ubuntu</a:t>
            </a:r>
            <a:r>
              <a:rPr lang="en-US" dirty="0" smtClean="0"/>
              <a:t>” as a </a:t>
            </a:r>
            <a:r>
              <a:rPr lang="en-US" dirty="0" err="1" smtClean="0"/>
              <a:t>baseimage</a:t>
            </a:r>
            <a:endParaRPr lang="en-US" dirty="0" smtClean="0"/>
          </a:p>
          <a:p>
            <a:pPr lvl="2"/>
            <a:r>
              <a:rPr lang="en-US" dirty="0" smtClean="0"/>
              <a:t>Update apt-get package database</a:t>
            </a:r>
          </a:p>
          <a:p>
            <a:pPr lvl="2"/>
            <a:r>
              <a:rPr lang="en-US" dirty="0" smtClean="0"/>
              <a:t>Use apt-get to install “vim” editor</a:t>
            </a:r>
          </a:p>
          <a:p>
            <a:pPr lvl="2"/>
            <a:endParaRPr lang="en-US" dirty="0"/>
          </a:p>
          <a:p>
            <a:pPr lvl="2"/>
            <a:endParaRPr lang="en-US" dirty="0" smtClean="0"/>
          </a:p>
          <a:p>
            <a:pPr lvl="2"/>
            <a:r>
              <a:rPr lang="en-US" dirty="0" smtClean="0"/>
              <a:t>Hint: Google is your friend – try to find “</a:t>
            </a:r>
            <a:r>
              <a:rPr lang="en-US" dirty="0" err="1" smtClean="0"/>
              <a:t>dockerfile</a:t>
            </a:r>
            <a:r>
              <a:rPr lang="en-US" dirty="0" smtClean="0"/>
              <a:t> from” and “</a:t>
            </a:r>
            <a:r>
              <a:rPr lang="en-US" dirty="0" err="1" smtClean="0"/>
              <a:t>dockerfile</a:t>
            </a:r>
            <a:r>
              <a:rPr lang="en-US" dirty="0" smtClean="0"/>
              <a:t> run”</a:t>
            </a:r>
          </a:p>
        </p:txBody>
      </p:sp>
    </p:spTree>
    <p:extLst>
      <p:ext uri="{BB962C8B-B14F-4D97-AF65-F5344CB8AC3E}">
        <p14:creationId xmlns:p14="http://schemas.microsoft.com/office/powerpoint/2010/main" val="2617136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3.17 Create </a:t>
            </a:r>
            <a:r>
              <a:rPr lang="en-US" dirty="0" smtClean="0"/>
              <a:t>your own </a:t>
            </a:r>
            <a:r>
              <a:rPr lang="en-US" dirty="0" err="1" smtClean="0"/>
              <a:t>dockerfile</a:t>
            </a:r>
            <a:r>
              <a:rPr lang="en-US" dirty="0" smtClean="0"/>
              <a:t> - solution</a:t>
            </a:r>
            <a:endParaRPr lang="en-US" dirty="0"/>
          </a:p>
        </p:txBody>
      </p:sp>
      <p:sp>
        <p:nvSpPr>
          <p:cNvPr id="3" name="Content Placeholder 2"/>
          <p:cNvSpPr>
            <a:spLocks noGrp="1"/>
          </p:cNvSpPr>
          <p:nvPr>
            <p:ph idx="1"/>
          </p:nvPr>
        </p:nvSpPr>
        <p:spPr/>
        <p:txBody>
          <a:bodyPr/>
          <a:lstStyle/>
          <a:p>
            <a:r>
              <a:rPr lang="en-US" dirty="0" smtClean="0"/>
              <a:t>Solution:</a:t>
            </a:r>
          </a:p>
          <a:p>
            <a:pPr lvl="1"/>
            <a:r>
              <a:rPr lang="en-US" dirty="0" smtClean="0"/>
              <a:t>Good</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docker.io/</a:t>
            </a:r>
            <a:r>
              <a:rPr lang="en-US" dirty="0" err="1" smtClean="0">
                <a:latin typeface="Courier New" panose="02070309020205020404" pitchFamily="49" charset="0"/>
                <a:cs typeface="Courier New" panose="02070309020205020404" pitchFamily="49" charset="0"/>
              </a:rPr>
              <a:t>ubuntu</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RUN </a:t>
            </a:r>
            <a:r>
              <a:rPr lang="en-US" dirty="0">
                <a:latin typeface="Courier New" panose="02070309020205020404" pitchFamily="49" charset="0"/>
                <a:cs typeface="Courier New" panose="02070309020205020404" pitchFamily="49" charset="0"/>
              </a:rPr>
              <a:t>apt-get </a:t>
            </a:r>
            <a:r>
              <a:rPr lang="en-US" dirty="0" smtClean="0">
                <a:latin typeface="Courier New" panose="02070309020205020404" pitchFamily="49" charset="0"/>
                <a:cs typeface="Courier New" panose="02070309020205020404" pitchFamily="49" charset="0"/>
              </a:rPr>
              <a:t>update</a:t>
            </a:r>
          </a:p>
          <a:p>
            <a:pPr marL="0" indent="0">
              <a:buNone/>
            </a:pPr>
            <a:r>
              <a:rPr lang="en-US" dirty="0" smtClean="0">
                <a:latin typeface="Courier New" panose="02070309020205020404" pitchFamily="49" charset="0"/>
                <a:cs typeface="Courier New" panose="02070309020205020404" pitchFamily="49" charset="0"/>
              </a:rPr>
              <a:t>RUN apt-get </a:t>
            </a:r>
            <a:r>
              <a:rPr lang="en-US" dirty="0">
                <a:latin typeface="Courier New" panose="02070309020205020404" pitchFamily="49" charset="0"/>
                <a:cs typeface="Courier New" panose="02070309020205020404" pitchFamily="49" charset="0"/>
              </a:rPr>
              <a:t>install -y </a:t>
            </a:r>
            <a:r>
              <a:rPr lang="en-US" dirty="0" smtClean="0">
                <a:latin typeface="Courier New" panose="02070309020205020404" pitchFamily="49" charset="0"/>
                <a:cs typeface="Courier New" panose="02070309020205020404" pitchFamily="49" charset="0"/>
              </a:rPr>
              <a:t>vim</a:t>
            </a:r>
            <a:endParaRPr lang="en-US" dirty="0"/>
          </a:p>
          <a:p>
            <a:pPr marL="571500" lvl="1" indent="0">
              <a:buNone/>
            </a:pPr>
            <a:endParaRPr lang="en-US" dirty="0"/>
          </a:p>
          <a:p>
            <a:pPr marL="571500" lvl="1" indent="0">
              <a:buNone/>
            </a:pPr>
            <a:endParaRPr lang="en-US" dirty="0" smtClean="0"/>
          </a:p>
          <a:p>
            <a:pPr lvl="1"/>
            <a:r>
              <a:rPr lang="en-US" dirty="0" smtClean="0"/>
              <a:t>Better</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FROM docker.io/</a:t>
            </a:r>
            <a:r>
              <a:rPr lang="en-US" dirty="0" err="1" smtClean="0">
                <a:latin typeface="Courier New" panose="02070309020205020404" pitchFamily="49" charset="0"/>
                <a:cs typeface="Courier New" panose="02070309020205020404" pitchFamily="49" charset="0"/>
              </a:rPr>
              <a:t>ubuntu</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RUN apt-get </a:t>
            </a:r>
            <a:r>
              <a:rPr lang="en-US" dirty="0" smtClean="0">
                <a:latin typeface="Courier New" panose="02070309020205020404" pitchFamily="49" charset="0"/>
                <a:cs typeface="Courier New" panose="02070309020205020404" pitchFamily="49" charset="0"/>
              </a:rPr>
              <a:t>update; apt-get </a:t>
            </a:r>
            <a:r>
              <a:rPr lang="en-US" dirty="0">
                <a:latin typeface="Courier New" panose="02070309020205020404" pitchFamily="49" charset="0"/>
                <a:cs typeface="Courier New" panose="02070309020205020404" pitchFamily="49" charset="0"/>
              </a:rPr>
              <a:t>install -y vim</a:t>
            </a:r>
          </a:p>
          <a:p>
            <a:pPr lvl="1"/>
            <a:endParaRPr lang="en-US" dirty="0" smtClean="0"/>
          </a:p>
          <a:p>
            <a:endParaRPr lang="en-US" dirty="0" smtClean="0"/>
          </a:p>
        </p:txBody>
      </p:sp>
    </p:spTree>
    <p:extLst>
      <p:ext uri="{BB962C8B-B14F-4D97-AF65-F5344CB8AC3E}">
        <p14:creationId xmlns:p14="http://schemas.microsoft.com/office/powerpoint/2010/main" val="3686455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3.18 Build </a:t>
            </a:r>
            <a:r>
              <a:rPr lang="en-US" dirty="0" smtClean="0"/>
              <a:t>your own </a:t>
            </a:r>
            <a:r>
              <a:rPr lang="en-US" dirty="0" err="1" smtClean="0"/>
              <a:t>docker</a:t>
            </a:r>
            <a:r>
              <a:rPr lang="en-US" dirty="0" smtClean="0"/>
              <a:t> image</a:t>
            </a:r>
            <a:endParaRPr lang="en-US" dirty="0"/>
          </a:p>
        </p:txBody>
      </p:sp>
      <p:sp>
        <p:nvSpPr>
          <p:cNvPr id="3" name="Content Placeholder 2"/>
          <p:cNvSpPr>
            <a:spLocks noGrp="1"/>
          </p:cNvSpPr>
          <p:nvPr>
            <p:ph idx="1"/>
          </p:nvPr>
        </p:nvSpPr>
        <p:spPr/>
        <p:txBody>
          <a:bodyPr/>
          <a:lstStyle/>
          <a:p>
            <a:r>
              <a:rPr lang="en-US" dirty="0" smtClean="0"/>
              <a:t>Assignment:</a:t>
            </a:r>
          </a:p>
          <a:p>
            <a:pPr lvl="1"/>
            <a:r>
              <a:rPr lang="en-US" dirty="0" smtClean="0"/>
              <a:t>Build new </a:t>
            </a:r>
            <a:r>
              <a:rPr lang="en-US" dirty="0" err="1" smtClean="0"/>
              <a:t>docker</a:t>
            </a:r>
            <a:r>
              <a:rPr lang="en-US" dirty="0" smtClean="0"/>
              <a:t> image by using your </a:t>
            </a:r>
            <a:r>
              <a:rPr lang="en-US" dirty="0" err="1" smtClean="0"/>
              <a:t>dockerfile</a:t>
            </a:r>
            <a:endParaRPr lang="en-US" dirty="0" smtClean="0"/>
          </a:p>
          <a:p>
            <a:pPr lvl="1"/>
            <a:r>
              <a:rPr lang="en-US" dirty="0" smtClean="0"/>
              <a:t>Check layer history for the new </a:t>
            </a:r>
            <a:r>
              <a:rPr lang="en-US" dirty="0" err="1" smtClean="0"/>
              <a:t>docker</a:t>
            </a:r>
            <a:r>
              <a:rPr lang="en-US" dirty="0" smtClean="0"/>
              <a:t> image</a:t>
            </a:r>
          </a:p>
          <a:p>
            <a:pPr lvl="1"/>
            <a:endParaRPr lang="en-US" dirty="0"/>
          </a:p>
          <a:p>
            <a:pPr lvl="1"/>
            <a:endParaRPr lang="en-US" dirty="0" smtClean="0"/>
          </a:p>
          <a:p>
            <a:pPr lvl="1"/>
            <a:r>
              <a:rPr lang="en-US" dirty="0" smtClean="0"/>
              <a:t>Hint: </a:t>
            </a: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build --help, </a:t>
            </a: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history --help</a:t>
            </a:r>
          </a:p>
          <a:p>
            <a:endParaRPr lang="en-US" dirty="0" smtClean="0"/>
          </a:p>
        </p:txBody>
      </p:sp>
    </p:spTree>
    <p:extLst>
      <p:ext uri="{BB962C8B-B14F-4D97-AF65-F5344CB8AC3E}">
        <p14:creationId xmlns:p14="http://schemas.microsoft.com/office/powerpoint/2010/main" val="34539227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3.19 Build </a:t>
            </a:r>
            <a:r>
              <a:rPr lang="en-US" dirty="0" smtClean="0"/>
              <a:t>your own </a:t>
            </a:r>
            <a:r>
              <a:rPr lang="en-US" dirty="0" err="1" smtClean="0"/>
              <a:t>docker</a:t>
            </a:r>
            <a:r>
              <a:rPr lang="en-US" dirty="0" smtClean="0"/>
              <a:t> image - solution</a:t>
            </a:r>
            <a:endParaRPr lang="en-US" dirty="0"/>
          </a:p>
        </p:txBody>
      </p:sp>
      <p:sp>
        <p:nvSpPr>
          <p:cNvPr id="3" name="Content Placeholder 2"/>
          <p:cNvSpPr>
            <a:spLocks noGrp="1"/>
          </p:cNvSpPr>
          <p:nvPr>
            <p:ph idx="1"/>
          </p:nvPr>
        </p:nvSpPr>
        <p:spPr/>
        <p:txBody>
          <a:bodyPr/>
          <a:lstStyle/>
          <a:p>
            <a:r>
              <a:rPr lang="en-US" dirty="0" smtClean="0"/>
              <a:t>Solution:</a:t>
            </a:r>
          </a:p>
          <a:p>
            <a:pPr marL="0" indent="0">
              <a:buNone/>
            </a:pPr>
            <a:endParaRPr lang="en-US" dirty="0" smtClean="0"/>
          </a:p>
          <a:p>
            <a:pPr marL="0" indent="0">
              <a:buNone/>
            </a:pP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build </a:t>
            </a:r>
            <a:r>
              <a:rPr lang="en-US" dirty="0" smtClean="0">
                <a:latin typeface="Courier New" panose="02070309020205020404" pitchFamily="49" charset="0"/>
                <a:cs typeface="Courier New" panose="02070309020205020404" pitchFamily="49" charset="0"/>
              </a:rPr>
              <a:t>–t vim-image –f &lt;your </a:t>
            </a:r>
            <a:r>
              <a:rPr lang="en-US" dirty="0" err="1" smtClean="0">
                <a:latin typeface="Courier New" panose="02070309020205020404" pitchFamily="49" charset="0"/>
                <a:cs typeface="Courier New" panose="02070309020205020404" pitchFamily="49" charset="0"/>
              </a:rPr>
              <a:t>dockerfile</a:t>
            </a:r>
            <a:r>
              <a:rPr lang="en-US" dirty="0" smtClean="0">
                <a:latin typeface="Courier New" panose="02070309020205020404" pitchFamily="49" charset="0"/>
                <a:cs typeface="Courier New" panose="02070309020205020404" pitchFamily="49" charset="0"/>
              </a:rPr>
              <a:t>&gt; .</a:t>
            </a:r>
          </a:p>
          <a:p>
            <a:pPr marL="0" indent="0">
              <a:buNone/>
            </a:pPr>
            <a:r>
              <a:rPr lang="en-US" dirty="0" err="1">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ocker</a:t>
            </a:r>
            <a:r>
              <a:rPr lang="en-US" dirty="0" smtClean="0">
                <a:latin typeface="Courier New" panose="02070309020205020404" pitchFamily="49" charset="0"/>
                <a:cs typeface="Courier New" panose="02070309020205020404" pitchFamily="49" charset="0"/>
              </a:rPr>
              <a:t> history vim-image</a:t>
            </a:r>
          </a:p>
        </p:txBody>
      </p:sp>
    </p:spTree>
    <p:extLst>
      <p:ext uri="{BB962C8B-B14F-4D97-AF65-F5344CB8AC3E}">
        <p14:creationId xmlns:p14="http://schemas.microsoft.com/office/powerpoint/2010/main" val="2911966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3.20 Create </a:t>
            </a:r>
            <a:r>
              <a:rPr lang="en-US" dirty="0" smtClean="0"/>
              <a:t>apache server</a:t>
            </a:r>
            <a:endParaRPr lang="en-US" dirty="0"/>
          </a:p>
        </p:txBody>
      </p:sp>
      <p:sp>
        <p:nvSpPr>
          <p:cNvPr id="3" name="Content Placeholder 2"/>
          <p:cNvSpPr>
            <a:spLocks noGrp="1"/>
          </p:cNvSpPr>
          <p:nvPr>
            <p:ph idx="1"/>
          </p:nvPr>
        </p:nvSpPr>
        <p:spPr/>
        <p:txBody>
          <a:bodyPr/>
          <a:lstStyle/>
          <a:p>
            <a:r>
              <a:rPr lang="en-US" dirty="0" smtClean="0"/>
              <a:t>Assignment:</a:t>
            </a:r>
          </a:p>
          <a:p>
            <a:pPr lvl="1"/>
            <a:r>
              <a:rPr lang="en-US" dirty="0" smtClean="0"/>
              <a:t>Create a container with running Apache server (listens on port 80) </a:t>
            </a:r>
          </a:p>
          <a:p>
            <a:pPr lvl="1"/>
            <a:r>
              <a:rPr lang="en-US" dirty="0" smtClean="0"/>
              <a:t>Map container’s port  80 on host’s port 80</a:t>
            </a:r>
          </a:p>
          <a:p>
            <a:pPr lvl="1"/>
            <a:r>
              <a:rPr lang="en-US" dirty="0" smtClean="0"/>
              <a:t>Attach and s</a:t>
            </a:r>
            <a:r>
              <a:rPr lang="en-US" dirty="0" smtClean="0"/>
              <a:t>how </a:t>
            </a:r>
            <a:r>
              <a:rPr lang="en-US" dirty="0" smtClean="0"/>
              <a:t>webpage hosted on the Apache server on your web </a:t>
            </a:r>
            <a:r>
              <a:rPr lang="en-US" dirty="0" smtClean="0"/>
              <a:t>browser</a:t>
            </a:r>
            <a:endParaRPr lang="en-US" dirty="0"/>
          </a:p>
          <a:p>
            <a:pPr lvl="1"/>
            <a:endParaRPr lang="en-US" dirty="0" smtClean="0"/>
          </a:p>
          <a:p>
            <a:pPr lvl="1"/>
            <a:r>
              <a:rPr lang="en-US" dirty="0" smtClean="0"/>
              <a:t>Hint: Set container to run </a:t>
            </a:r>
            <a:r>
              <a:rPr lang="en-US" dirty="0"/>
              <a:t>o</a:t>
            </a:r>
            <a:r>
              <a:rPr lang="en-US" dirty="0" smtClean="0"/>
              <a:t>n background</a:t>
            </a:r>
            <a:endParaRPr lang="en-US" dirty="0">
              <a:latin typeface="Courier New" panose="02070309020205020404" pitchFamily="49" charset="0"/>
              <a:cs typeface="Courier New" panose="02070309020205020404" pitchFamily="49" charset="0"/>
            </a:endParaRPr>
          </a:p>
          <a:p>
            <a:pPr lvl="1"/>
            <a:r>
              <a:rPr lang="en-US" dirty="0"/>
              <a:t>Hint: </a:t>
            </a:r>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search --help, </a:t>
            </a:r>
            <a:r>
              <a:rPr lang="en-US" dirty="0" err="1">
                <a:latin typeface="Courier New" panose="02070309020205020404" pitchFamily="49" charset="0"/>
                <a:cs typeface="Courier New" panose="02070309020205020404" pitchFamily="49" charset="0"/>
              </a:rPr>
              <a:t>docker</a:t>
            </a:r>
            <a:r>
              <a:rPr lang="en-US" dirty="0">
                <a:latin typeface="Courier New" panose="02070309020205020404" pitchFamily="49" charset="0"/>
                <a:cs typeface="Courier New" panose="02070309020205020404" pitchFamily="49" charset="0"/>
              </a:rPr>
              <a:t> run –</a:t>
            </a:r>
            <a:r>
              <a:rPr lang="en-US" dirty="0" smtClean="0">
                <a:latin typeface="Courier New" panose="02070309020205020404" pitchFamily="49" charset="0"/>
                <a:cs typeface="Courier New" panose="02070309020205020404" pitchFamily="49" charset="0"/>
              </a:rPr>
              <a:t>help, </a:t>
            </a:r>
            <a:r>
              <a:rPr lang="en-US" dirty="0" err="1" smtClean="0">
                <a:latin typeface="Courier New" panose="02070309020205020404" pitchFamily="49" charset="0"/>
                <a:cs typeface="Courier New" panose="02070309020205020404" pitchFamily="49" charset="0"/>
              </a:rPr>
              <a:t>dockerfile</a:t>
            </a:r>
            <a:endParaRPr lang="en-US" dirty="0">
              <a:latin typeface="Courier New" panose="02070309020205020404" pitchFamily="49" charset="0"/>
              <a:cs typeface="Courier New" panose="02070309020205020404" pitchFamily="49" charset="0"/>
            </a:endParaRPr>
          </a:p>
          <a:p>
            <a:pPr lvl="1"/>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35535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p:cNvSpPr>
          <p:nvPr>
            <p:ph type="title"/>
          </p:nvPr>
        </p:nvSpPr>
        <p:spPr>
          <a:xfrm>
            <a:off x="177164" y="333372"/>
            <a:ext cx="9860282" cy="514352"/>
          </a:xfrm>
          <a:prstGeom prst="rect">
            <a:avLst/>
          </a:prstGeom>
        </p:spPr>
        <p:txBody>
          <a:bodyPr/>
          <a:lstStyle/>
          <a:p>
            <a:r>
              <a:rPr lang="en-US" b="0" dirty="0" smtClean="0"/>
              <a:t>1.1 Containers</a:t>
            </a:r>
            <a:r>
              <a:rPr lang="en-US" b="0" dirty="0" smtClean="0"/>
              <a:t>?#!</a:t>
            </a:r>
            <a:endParaRPr dirty="0"/>
          </a:p>
        </p:txBody>
      </p:sp>
      <p:sp>
        <p:nvSpPr>
          <p:cNvPr id="53" name="Shape 53"/>
          <p:cNvSpPr>
            <a:spLocks noGrp="1"/>
          </p:cNvSpPr>
          <p:nvPr>
            <p:ph type="body" idx="1"/>
          </p:nvPr>
        </p:nvSpPr>
        <p:spPr>
          <a:xfrm>
            <a:off x="178117" y="1235782"/>
            <a:ext cx="4197940" cy="4668629"/>
          </a:xfrm>
          <a:prstGeom prst="rect">
            <a:avLst/>
          </a:prstGeom>
        </p:spPr>
        <p:txBody>
          <a:bodyPr/>
          <a:lstStyle>
            <a:lvl2pPr marL="800100" indent="-228600">
              <a:spcBef>
                <a:spcPts val="500"/>
              </a:spcBef>
              <a:buFont typeface="Courier New"/>
              <a:defRPr sz="2000"/>
            </a:lvl2pPr>
            <a:lvl3pPr marL="1428750" indent="-228600">
              <a:spcBef>
                <a:spcPts val="500"/>
              </a:spcBef>
              <a:defRPr sz="1800"/>
            </a:lvl3pPr>
            <a:lvl4pPr marL="2057400" indent="-228600">
              <a:spcBef>
                <a:spcPts val="500"/>
              </a:spcBef>
              <a:defRPr sz="1600"/>
            </a:lvl4pPr>
          </a:lstStyle>
          <a:p>
            <a:pPr marL="0" lvl="1" indent="0">
              <a:lnSpc>
                <a:spcPct val="100000"/>
              </a:lnSpc>
              <a:spcBef>
                <a:spcPts val="0"/>
              </a:spcBef>
              <a:buClrTx/>
              <a:buSzTx/>
              <a:buNone/>
            </a:pPr>
            <a:r>
              <a:rPr lang="en-US" sz="2800" b="1" dirty="0"/>
              <a:t>What are containers</a:t>
            </a:r>
            <a:r>
              <a:rPr lang="en-US" sz="2800" b="1" dirty="0" smtClean="0"/>
              <a:t>?</a:t>
            </a:r>
          </a:p>
          <a:p>
            <a:pPr marL="0" lvl="1" indent="0">
              <a:lnSpc>
                <a:spcPct val="100000"/>
              </a:lnSpc>
              <a:spcBef>
                <a:spcPts val="0"/>
              </a:spcBef>
              <a:buClrTx/>
              <a:buSzTx/>
              <a:buNone/>
            </a:pPr>
            <a:r>
              <a:rPr lang="en-US" dirty="0"/>
              <a:t>Containers are a solution to the problem of how to get software to run reliably when moved from one computing environment to another. This could be from a developer's laptop to a test environment, from a staging environment into production and perhaps from a physical machine in a data center to a virtual machine in a private or public cloud.</a:t>
            </a:r>
          </a:p>
          <a:p>
            <a:pPr marL="0" lvl="1" indent="0">
              <a:lnSpc>
                <a:spcPct val="100000"/>
              </a:lnSpc>
              <a:spcBef>
                <a:spcPts val="0"/>
              </a:spcBef>
              <a:buClrTx/>
              <a:buSzTx/>
              <a:buNone/>
            </a:pPr>
            <a:endParaRPr lang="en-US" dirty="0" smtClean="0"/>
          </a:p>
          <a:p>
            <a:pPr marL="0" lvl="1" indent="0">
              <a:lnSpc>
                <a:spcPct val="100000"/>
              </a:lnSpc>
              <a:spcBef>
                <a:spcPts val="0"/>
              </a:spcBef>
              <a:buClrTx/>
              <a:buSzTx/>
              <a:buNone/>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389257"/>
            <a:ext cx="7878944" cy="4515154"/>
          </a:xfrm>
          <a:prstGeom prst="rect">
            <a:avLst/>
          </a:prstGeom>
        </p:spPr>
      </p:pic>
    </p:spTree>
    <p:extLst>
      <p:ext uri="{BB962C8B-B14F-4D97-AF65-F5344CB8AC3E}">
        <p14:creationId xmlns:p14="http://schemas.microsoft.com/office/powerpoint/2010/main" val="1061226295"/>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3.21 Create </a:t>
            </a:r>
            <a:r>
              <a:rPr lang="en-US" dirty="0" smtClean="0"/>
              <a:t>apache server - solution</a:t>
            </a:r>
            <a:endParaRPr lang="en-US" dirty="0"/>
          </a:p>
        </p:txBody>
      </p:sp>
      <p:sp>
        <p:nvSpPr>
          <p:cNvPr id="3" name="Content Placeholder 2"/>
          <p:cNvSpPr>
            <a:spLocks noGrp="1"/>
          </p:cNvSpPr>
          <p:nvPr>
            <p:ph idx="1"/>
          </p:nvPr>
        </p:nvSpPr>
        <p:spPr/>
        <p:txBody>
          <a:bodyPr/>
          <a:lstStyle/>
          <a:p>
            <a:r>
              <a:rPr lang="en-US" dirty="0" smtClean="0"/>
              <a:t>Solution</a:t>
            </a:r>
            <a:r>
              <a:rPr lang="en-US" dirty="0" smtClean="0"/>
              <a:t>:</a:t>
            </a:r>
          </a:p>
          <a:p>
            <a:pPr lvl="1"/>
            <a:r>
              <a:rPr lang="en-US" dirty="0" err="1" smtClean="0"/>
              <a:t>Dockerfile</a:t>
            </a:r>
            <a:endParaRPr lang="en-US" dirty="0" smtClean="0"/>
          </a:p>
          <a:p>
            <a:pPr marL="571500" lvl="1" indent="0">
              <a:buNone/>
            </a:pPr>
            <a:r>
              <a:rPr lang="en-US" dirty="0">
                <a:latin typeface="Courier New" charset="0"/>
                <a:ea typeface="Courier New" charset="0"/>
                <a:cs typeface="Courier New" charset="0"/>
              </a:rPr>
              <a:t>FROM httpd:2.4 </a:t>
            </a:r>
            <a:endParaRPr lang="en-US" dirty="0" smtClean="0">
              <a:latin typeface="Courier New" charset="0"/>
              <a:ea typeface="Courier New" charset="0"/>
              <a:cs typeface="Courier New" charset="0"/>
            </a:endParaRPr>
          </a:p>
          <a:p>
            <a:pPr marL="571500" lvl="1" indent="0">
              <a:buNone/>
            </a:pPr>
            <a:r>
              <a:rPr lang="en-US" dirty="0" smtClean="0">
                <a:latin typeface="Courier New" charset="0"/>
                <a:ea typeface="Courier New" charset="0"/>
                <a:cs typeface="Courier New" charset="0"/>
              </a:rPr>
              <a:t>COPY </a:t>
            </a:r>
            <a:r>
              <a:rPr lang="en-US" dirty="0">
                <a:latin typeface="Courier New" charset="0"/>
                <a:ea typeface="Courier New" charset="0"/>
                <a:cs typeface="Courier New" charset="0"/>
              </a:rPr>
              <a:t>./public-html/ /</a:t>
            </a:r>
            <a:r>
              <a:rPr lang="en-US" dirty="0" err="1">
                <a:latin typeface="Courier New" charset="0"/>
                <a:ea typeface="Courier New" charset="0"/>
                <a:cs typeface="Courier New" charset="0"/>
              </a:rPr>
              <a:t>usr</a:t>
            </a:r>
            <a:r>
              <a:rPr lang="en-US" dirty="0">
                <a:latin typeface="Courier New" charset="0"/>
                <a:ea typeface="Courier New" charset="0"/>
                <a:cs typeface="Courier New" charset="0"/>
              </a:rPr>
              <a:t>/local/apache2/</a:t>
            </a:r>
            <a:r>
              <a:rPr lang="en-US" dirty="0" err="1">
                <a:latin typeface="Courier New" charset="0"/>
                <a:ea typeface="Courier New" charset="0"/>
                <a:cs typeface="Courier New" charset="0"/>
              </a:rPr>
              <a:t>htdocs</a:t>
            </a:r>
            <a:r>
              <a:rPr lang="en-US" dirty="0" smtClean="0">
                <a:latin typeface="Courier New" charset="0"/>
                <a:ea typeface="Courier New" charset="0"/>
                <a:cs typeface="Courier New" charset="0"/>
              </a:rPr>
              <a:t>/</a:t>
            </a:r>
          </a:p>
          <a:p>
            <a:pPr lvl="1"/>
            <a:r>
              <a:rPr lang="en-US" dirty="0" smtClean="0"/>
              <a:t>Build</a:t>
            </a:r>
          </a:p>
          <a:p>
            <a:pPr marL="571500" lvl="1" indent="0">
              <a:buNone/>
            </a:pPr>
            <a:r>
              <a:rPr lang="en-US" sz="2400" dirty="0" err="1">
                <a:latin typeface="Courier New" panose="02070309020205020404" pitchFamily="49" charset="0"/>
                <a:cs typeface="Courier New" panose="02070309020205020404" pitchFamily="49" charset="0"/>
              </a:rPr>
              <a:t>docker</a:t>
            </a:r>
            <a:r>
              <a:rPr lang="en-US" sz="2400" dirty="0">
                <a:latin typeface="Courier New" panose="02070309020205020404" pitchFamily="49" charset="0"/>
                <a:cs typeface="Courier New" panose="02070309020205020404" pitchFamily="49" charset="0"/>
              </a:rPr>
              <a:t> build –t </a:t>
            </a:r>
            <a:r>
              <a:rPr lang="en-US" sz="2400" dirty="0" err="1" smtClean="0">
                <a:latin typeface="Courier New" panose="02070309020205020404" pitchFamily="49" charset="0"/>
                <a:cs typeface="Courier New" panose="02070309020205020404" pitchFamily="49" charset="0"/>
              </a:rPr>
              <a:t>myweb</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–f </a:t>
            </a:r>
            <a:r>
              <a:rPr lang="en-US" sz="2400" dirty="0" err="1" smtClean="0">
                <a:latin typeface="Courier New" panose="02070309020205020404" pitchFamily="49" charset="0"/>
                <a:cs typeface="Courier New" panose="02070309020205020404" pitchFamily="49" charset="0"/>
              </a:rPr>
              <a:t>dockerfile</a:t>
            </a:r>
            <a:r>
              <a:rPr lang="en-US" sz="2400" dirty="0" smtClean="0">
                <a:latin typeface="Courier New" panose="02070309020205020404" pitchFamily="49" charset="0"/>
                <a:cs typeface="Courier New" panose="02070309020205020404" pitchFamily="49" charset="0"/>
              </a:rPr>
              <a:t> .</a:t>
            </a:r>
            <a:endParaRPr lang="en-US" sz="2400" dirty="0" smtClean="0"/>
          </a:p>
          <a:p>
            <a:pPr lvl="1"/>
            <a:r>
              <a:rPr lang="en-US" dirty="0" smtClean="0"/>
              <a:t>R</a:t>
            </a:r>
            <a:r>
              <a:rPr lang="en-US" dirty="0" smtClean="0"/>
              <a:t>un</a:t>
            </a:r>
            <a:endParaRPr lang="en-US" dirty="0"/>
          </a:p>
          <a:p>
            <a:pPr marL="571500" lvl="1" indent="0">
              <a:buNone/>
            </a:pPr>
            <a:r>
              <a:rPr lang="en-US" sz="2400" dirty="0" err="1" smtClean="0">
                <a:latin typeface="Courier New" panose="02070309020205020404" pitchFamily="49" charset="0"/>
                <a:cs typeface="Courier New" panose="02070309020205020404" pitchFamily="49" charset="0"/>
              </a:rPr>
              <a:t>docker</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run -d -p 80:80 </a:t>
            </a:r>
            <a:r>
              <a:rPr lang="en-US" sz="2400" dirty="0" err="1" smtClean="0">
                <a:latin typeface="Courier New" panose="02070309020205020404" pitchFamily="49" charset="0"/>
                <a:cs typeface="Courier New" panose="02070309020205020404" pitchFamily="49" charset="0"/>
              </a:rPr>
              <a:t>myweb</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88176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64" y="333373"/>
            <a:ext cx="10105679" cy="514351"/>
          </a:xfrm>
        </p:spPr>
        <p:txBody>
          <a:bodyPr/>
          <a:lstStyle/>
          <a:p>
            <a:r>
              <a:rPr lang="en-US" dirty="0" smtClean="0"/>
              <a:t>3.22 Create </a:t>
            </a:r>
            <a:r>
              <a:rPr lang="en-US" dirty="0" err="1" smtClean="0"/>
              <a:t>DockerHub</a:t>
            </a:r>
            <a:r>
              <a:rPr lang="en-US" dirty="0" smtClean="0"/>
              <a:t> account and push there your image</a:t>
            </a:r>
            <a:endParaRPr lang="en-US" dirty="0"/>
          </a:p>
        </p:txBody>
      </p:sp>
      <p:sp>
        <p:nvSpPr>
          <p:cNvPr id="3" name="Content Placeholder 2"/>
          <p:cNvSpPr>
            <a:spLocks noGrp="1"/>
          </p:cNvSpPr>
          <p:nvPr>
            <p:ph idx="1"/>
          </p:nvPr>
        </p:nvSpPr>
        <p:spPr/>
        <p:txBody>
          <a:bodyPr/>
          <a:lstStyle/>
          <a:p>
            <a:r>
              <a:rPr lang="en-US" dirty="0" smtClean="0"/>
              <a:t>Assignment:</a:t>
            </a:r>
          </a:p>
          <a:p>
            <a:pPr lvl="1"/>
            <a:r>
              <a:rPr lang="en-US" dirty="0" smtClean="0"/>
              <a:t>Create your own account on hub.docker.com</a:t>
            </a:r>
          </a:p>
          <a:p>
            <a:pPr lvl="1"/>
            <a:r>
              <a:rPr lang="en-US" dirty="0" smtClean="0"/>
              <a:t>Set the account as a </a:t>
            </a:r>
            <a:r>
              <a:rPr lang="en-US" dirty="0" err="1" smtClean="0"/>
              <a:t>docker</a:t>
            </a:r>
            <a:r>
              <a:rPr lang="en-US" dirty="0" smtClean="0"/>
              <a:t> registry for your local </a:t>
            </a:r>
            <a:r>
              <a:rPr lang="en-US" dirty="0" err="1" smtClean="0"/>
              <a:t>docker</a:t>
            </a:r>
            <a:endParaRPr lang="en-US" dirty="0"/>
          </a:p>
          <a:p>
            <a:pPr lvl="1"/>
            <a:r>
              <a:rPr lang="en-US" dirty="0" smtClean="0"/>
              <a:t>Push your </a:t>
            </a:r>
            <a:r>
              <a:rPr lang="en-US" dirty="0" err="1" smtClean="0"/>
              <a:t>docker</a:t>
            </a:r>
            <a:r>
              <a:rPr lang="en-US" dirty="0" smtClean="0"/>
              <a:t> image to the </a:t>
            </a:r>
            <a:r>
              <a:rPr lang="en-US" dirty="0" err="1" smtClean="0"/>
              <a:t>docker</a:t>
            </a:r>
            <a:r>
              <a:rPr lang="en-US" dirty="0" smtClean="0"/>
              <a:t> registry</a:t>
            </a:r>
          </a:p>
          <a:p>
            <a:pPr lvl="1"/>
            <a:endParaRPr lang="en-US" dirty="0"/>
          </a:p>
          <a:p>
            <a:pPr lvl="1"/>
            <a:endParaRPr lang="en-US" dirty="0" smtClean="0"/>
          </a:p>
          <a:p>
            <a:pPr lvl="1"/>
            <a:r>
              <a:rPr lang="en-US" dirty="0" smtClean="0"/>
              <a:t>Hint: </a:t>
            </a: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build --help, </a:t>
            </a: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login --help, </a:t>
            </a: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push –help</a:t>
            </a:r>
          </a:p>
          <a:p>
            <a:pPr lvl="1"/>
            <a:r>
              <a:rPr lang="en-US" dirty="0" smtClean="0">
                <a:latin typeface="+mj-lt"/>
                <a:cs typeface="Courier New" panose="02070309020205020404" pitchFamily="49" charset="0"/>
              </a:rPr>
              <a:t>Hint: address for </a:t>
            </a:r>
            <a:r>
              <a:rPr lang="en-US" dirty="0" err="1" smtClean="0">
                <a:latin typeface="+mj-lt"/>
                <a:cs typeface="Courier New" panose="02070309020205020404" pitchFamily="49" charset="0"/>
              </a:rPr>
              <a:t>docker</a:t>
            </a:r>
            <a:r>
              <a:rPr lang="en-US" dirty="0" smtClean="0">
                <a:latin typeface="+mj-lt"/>
                <a:cs typeface="Courier New" panose="02070309020205020404" pitchFamily="49" charset="0"/>
              </a:rPr>
              <a:t> connection to </a:t>
            </a:r>
            <a:r>
              <a:rPr lang="en-US" dirty="0" err="1" smtClean="0">
                <a:latin typeface="+mj-lt"/>
                <a:cs typeface="Courier New" panose="02070309020205020404" pitchFamily="49" charset="0"/>
              </a:rPr>
              <a:t>hub.docker</a:t>
            </a:r>
            <a:r>
              <a:rPr lang="en-US" dirty="0" smtClean="0">
                <a:latin typeface="+mj-lt"/>
                <a:cs typeface="Courier New" panose="02070309020205020404" pitchFamily="49" charset="0"/>
              </a:rPr>
              <a:t>: </a:t>
            </a:r>
            <a:r>
              <a:rPr lang="en-US" dirty="0">
                <a:latin typeface="Courier New" panose="02070309020205020404" pitchFamily="49" charset="0"/>
                <a:cs typeface="Courier New" panose="02070309020205020404" pitchFamily="49" charset="0"/>
              </a:rPr>
              <a:t>https://index.docker.io/v1</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752404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65" y="333373"/>
            <a:ext cx="10055802" cy="514351"/>
          </a:xfrm>
        </p:spPr>
        <p:txBody>
          <a:bodyPr/>
          <a:lstStyle/>
          <a:p>
            <a:r>
              <a:rPr lang="en-US" dirty="0" smtClean="0"/>
              <a:t>3.23 Create </a:t>
            </a:r>
            <a:r>
              <a:rPr lang="en-US" dirty="0" err="1" smtClean="0"/>
              <a:t>DockerHub</a:t>
            </a:r>
            <a:r>
              <a:rPr lang="en-US" dirty="0" smtClean="0"/>
              <a:t> account and push there your image</a:t>
            </a:r>
            <a:endParaRPr lang="en-US" dirty="0"/>
          </a:p>
        </p:txBody>
      </p:sp>
      <p:sp>
        <p:nvSpPr>
          <p:cNvPr id="3" name="Content Placeholder 2"/>
          <p:cNvSpPr>
            <a:spLocks noGrp="1"/>
          </p:cNvSpPr>
          <p:nvPr>
            <p:ph idx="1"/>
          </p:nvPr>
        </p:nvSpPr>
        <p:spPr/>
        <p:txBody>
          <a:bodyPr/>
          <a:lstStyle/>
          <a:p>
            <a:r>
              <a:rPr lang="en-US" dirty="0" smtClean="0"/>
              <a:t>Solution:</a:t>
            </a:r>
          </a:p>
          <a:p>
            <a:endParaRPr lang="en-US" dirty="0"/>
          </a:p>
          <a:p>
            <a:pPr lvl="1"/>
            <a:r>
              <a:rPr lang="en-US" dirty="0" smtClean="0"/>
              <a:t>Create your account on hub.docker.com</a:t>
            </a:r>
          </a:p>
          <a:p>
            <a:pPr lvl="1"/>
            <a:r>
              <a:rPr lang="en-US" dirty="0" smtClean="0"/>
              <a:t>Perform these steps:</a:t>
            </a:r>
          </a:p>
          <a:p>
            <a:pPr marL="571500" lvl="1" indent="0">
              <a:buNone/>
            </a:pPr>
            <a:endParaRPr lang="en-US" dirty="0" smtClean="0"/>
          </a:p>
          <a:p>
            <a:pPr marL="571500" lvl="1" indent="0">
              <a:buNone/>
            </a:pPr>
            <a:r>
              <a:rPr lang="en-US" sz="1800" dirty="0" err="1">
                <a:latin typeface="Courier New" panose="02070309020205020404" pitchFamily="49" charset="0"/>
                <a:cs typeface="Courier New" panose="02070309020205020404" pitchFamily="49" charset="0"/>
              </a:rPr>
              <a:t>docker</a:t>
            </a:r>
            <a:r>
              <a:rPr lang="en-US" sz="1800" dirty="0">
                <a:latin typeface="Courier New" panose="02070309020205020404" pitchFamily="49" charset="0"/>
                <a:cs typeface="Courier New" panose="02070309020205020404" pitchFamily="49" charset="0"/>
              </a:rPr>
              <a:t> build -t </a:t>
            </a:r>
            <a:r>
              <a:rPr lang="en-US" sz="1800" dirty="0" smtClean="0">
                <a:latin typeface="Courier New" panose="02070309020205020404" pitchFamily="49" charset="0"/>
                <a:cs typeface="Courier New" panose="02070309020205020404" pitchFamily="49" charset="0"/>
              </a:rPr>
              <a:t>&lt;your login&gt;/&lt;your project name&gt; -f &lt;your </a:t>
            </a:r>
            <a:r>
              <a:rPr lang="en-US" sz="1800" dirty="0" err="1" smtClean="0">
                <a:latin typeface="Courier New" panose="02070309020205020404" pitchFamily="49" charset="0"/>
                <a:cs typeface="Courier New" panose="02070309020205020404" pitchFamily="49" charset="0"/>
              </a:rPr>
              <a:t>docker</a:t>
            </a:r>
            <a:r>
              <a:rPr lang="en-US" sz="1800" dirty="0" smtClean="0">
                <a:latin typeface="Courier New" panose="02070309020205020404" pitchFamily="49" charset="0"/>
                <a:cs typeface="Courier New" panose="02070309020205020404" pitchFamily="49" charset="0"/>
              </a:rPr>
              <a:t> file&gt; .</a:t>
            </a:r>
          </a:p>
          <a:p>
            <a:pPr marL="571500" lvl="1" indent="0">
              <a:buNone/>
            </a:pPr>
            <a:r>
              <a:rPr lang="en-US" sz="1800" dirty="0" err="1" smtClean="0">
                <a:latin typeface="Courier New" panose="02070309020205020404" pitchFamily="49" charset="0"/>
                <a:cs typeface="Courier New" panose="02070309020205020404" pitchFamily="49" charset="0"/>
              </a:rPr>
              <a:t>docker</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login https://index.docker.io/v1</a:t>
            </a:r>
            <a:r>
              <a:rPr lang="en-US" sz="1800" dirty="0" smtClean="0">
                <a:latin typeface="Courier New" panose="02070309020205020404" pitchFamily="49" charset="0"/>
                <a:cs typeface="Courier New" panose="02070309020205020404" pitchFamily="49" charset="0"/>
              </a:rPr>
              <a:t>/</a:t>
            </a:r>
          </a:p>
          <a:p>
            <a:pPr marL="571500" lvl="1" indent="0">
              <a:buNone/>
            </a:pPr>
            <a:r>
              <a:rPr lang="en-US" sz="1800" dirty="0" err="1">
                <a:latin typeface="Courier New" panose="02070309020205020404" pitchFamily="49" charset="0"/>
                <a:cs typeface="Courier New" panose="02070309020205020404" pitchFamily="49" charset="0"/>
              </a:rPr>
              <a:t>d</a:t>
            </a:r>
            <a:r>
              <a:rPr lang="en-US" sz="1800" dirty="0" err="1" smtClean="0">
                <a:latin typeface="Courier New" panose="02070309020205020404" pitchFamily="49" charset="0"/>
                <a:cs typeface="Courier New" panose="02070309020205020404" pitchFamily="49" charset="0"/>
              </a:rPr>
              <a:t>ocker</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push &lt;your </a:t>
            </a:r>
            <a:r>
              <a:rPr lang="en-US" sz="1800" dirty="0" smtClean="0">
                <a:latin typeface="Courier New" panose="02070309020205020404" pitchFamily="49" charset="0"/>
                <a:cs typeface="Courier New" panose="02070309020205020404" pitchFamily="49" charset="0"/>
              </a:rPr>
              <a:t>login name&gt;/&lt;</a:t>
            </a:r>
            <a:r>
              <a:rPr lang="en-US" sz="1800" dirty="0">
                <a:latin typeface="Courier New" panose="02070309020205020404" pitchFamily="49" charset="0"/>
                <a:cs typeface="Courier New" panose="02070309020205020404" pitchFamily="49" charset="0"/>
              </a:rPr>
              <a:t>your project name</a:t>
            </a:r>
            <a:r>
              <a:rPr lang="en-US" sz="1800" dirty="0" smtClean="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072110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3.24 Clean </a:t>
            </a:r>
            <a:r>
              <a:rPr lang="en-US" dirty="0" smtClean="0"/>
              <a:t>up your environment</a:t>
            </a:r>
            <a:endParaRPr lang="en-US" dirty="0"/>
          </a:p>
        </p:txBody>
      </p:sp>
      <p:sp>
        <p:nvSpPr>
          <p:cNvPr id="3" name="Content Placeholder 2"/>
          <p:cNvSpPr>
            <a:spLocks noGrp="1"/>
          </p:cNvSpPr>
          <p:nvPr>
            <p:ph idx="1"/>
          </p:nvPr>
        </p:nvSpPr>
        <p:spPr/>
        <p:txBody>
          <a:bodyPr/>
          <a:lstStyle/>
          <a:p>
            <a:r>
              <a:rPr lang="en-US" dirty="0" smtClean="0"/>
              <a:t>Assignment:</a:t>
            </a:r>
          </a:p>
          <a:p>
            <a:pPr lvl="1"/>
            <a:r>
              <a:rPr lang="en-US" dirty="0" smtClean="0"/>
              <a:t>Delete all containers </a:t>
            </a:r>
          </a:p>
          <a:p>
            <a:pPr lvl="1"/>
            <a:r>
              <a:rPr lang="en-US" dirty="0" smtClean="0"/>
              <a:t>Delete all images</a:t>
            </a:r>
            <a:endParaRPr lang="en-US" dirty="0"/>
          </a:p>
          <a:p>
            <a:pPr lvl="1"/>
            <a:endParaRPr lang="en-US" dirty="0"/>
          </a:p>
          <a:p>
            <a:pPr lvl="1"/>
            <a:endParaRPr lang="en-US" dirty="0" smtClean="0"/>
          </a:p>
          <a:p>
            <a:pPr lvl="1"/>
            <a:r>
              <a:rPr lang="en-US" dirty="0" smtClean="0"/>
              <a:t>Hint: </a:t>
            </a: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rm</a:t>
            </a:r>
            <a:r>
              <a:rPr lang="en-US" dirty="0" smtClean="0">
                <a:latin typeface="Courier New" panose="02070309020205020404" pitchFamily="49" charset="0"/>
                <a:cs typeface="Courier New" panose="02070309020205020404" pitchFamily="49" charset="0"/>
              </a:rPr>
              <a:t> --help, </a:t>
            </a: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rmi</a:t>
            </a:r>
            <a:r>
              <a:rPr lang="en-US" dirty="0" smtClean="0">
                <a:latin typeface="Courier New" panose="02070309020205020404" pitchFamily="49" charset="0"/>
                <a:cs typeface="Courier New" panose="02070309020205020404" pitchFamily="49" charset="0"/>
              </a:rPr>
              <a:t> --help</a:t>
            </a:r>
          </a:p>
        </p:txBody>
      </p:sp>
    </p:spTree>
    <p:extLst>
      <p:ext uri="{BB962C8B-B14F-4D97-AF65-F5344CB8AC3E}">
        <p14:creationId xmlns:p14="http://schemas.microsoft.com/office/powerpoint/2010/main" val="8358471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3.25 Clean </a:t>
            </a:r>
            <a:r>
              <a:rPr lang="en-US" dirty="0" smtClean="0"/>
              <a:t>up your environment - solution</a:t>
            </a:r>
            <a:endParaRPr lang="en-US" dirty="0"/>
          </a:p>
        </p:txBody>
      </p:sp>
      <p:sp>
        <p:nvSpPr>
          <p:cNvPr id="3" name="Content Placeholder 2"/>
          <p:cNvSpPr>
            <a:spLocks noGrp="1"/>
          </p:cNvSpPr>
          <p:nvPr>
            <p:ph idx="1"/>
          </p:nvPr>
        </p:nvSpPr>
        <p:spPr/>
        <p:txBody>
          <a:bodyPr/>
          <a:lstStyle/>
          <a:p>
            <a:r>
              <a:rPr lang="en-US" dirty="0" smtClean="0"/>
              <a:t>Solution:</a:t>
            </a:r>
          </a:p>
          <a:p>
            <a:pPr marL="0" indent="0">
              <a:buNone/>
            </a:pPr>
            <a:endParaRPr lang="en-US" dirty="0"/>
          </a:p>
          <a:p>
            <a:pPr marL="0" indent="0">
              <a:buNone/>
            </a:pPr>
            <a:r>
              <a:rPr lang="en-US" dirty="0" err="1">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ocker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ps</a:t>
            </a:r>
            <a:r>
              <a:rPr lang="en-US" dirty="0" smtClean="0">
                <a:latin typeface="Courier New" panose="02070309020205020404" pitchFamily="49" charset="0"/>
                <a:cs typeface="Courier New" panose="02070309020205020404" pitchFamily="49" charset="0"/>
              </a:rPr>
              <a:t> –a</a:t>
            </a:r>
          </a:p>
          <a:p>
            <a:pPr marL="0" indent="0">
              <a:buNone/>
            </a:pP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rm</a:t>
            </a:r>
            <a:r>
              <a:rPr lang="en-US" dirty="0" smtClean="0">
                <a:latin typeface="Courier New" panose="02070309020205020404" pitchFamily="49" charset="0"/>
                <a:cs typeface="Courier New" panose="02070309020205020404" pitchFamily="49" charset="0"/>
              </a:rPr>
              <a:t> –f &lt;container id&gt;</a:t>
            </a:r>
          </a:p>
          <a:p>
            <a:pPr marL="0" indent="0">
              <a:buNone/>
            </a:pP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images</a:t>
            </a:r>
          </a:p>
          <a:p>
            <a:pPr marL="0" indent="0">
              <a:buNone/>
            </a:pPr>
            <a:r>
              <a:rPr lang="en-US" dirty="0" err="1" smtClean="0">
                <a:latin typeface="Courier New" panose="02070309020205020404" pitchFamily="49" charset="0"/>
                <a:cs typeface="Courier New" panose="02070309020205020404" pitchFamily="49" charset="0"/>
              </a:rPr>
              <a:t>docker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rmi</a:t>
            </a:r>
            <a:r>
              <a:rPr lang="en-US" dirty="0" smtClean="0">
                <a:latin typeface="Courier New" panose="02070309020205020404" pitchFamily="49" charset="0"/>
                <a:cs typeface="Courier New" panose="02070309020205020404" pitchFamily="49" charset="0"/>
              </a:rPr>
              <a:t> &lt;image id&gt;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3128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64" y="390578"/>
            <a:ext cx="9860282" cy="514353"/>
          </a:xfrm>
        </p:spPr>
        <p:txBody>
          <a:bodyPr/>
          <a:lstStyle/>
          <a:p>
            <a:r>
              <a:rPr lang="en-US" dirty="0" smtClean="0"/>
              <a:t>1.2 Docker</a:t>
            </a:r>
            <a:endParaRPr lang="en-US" dirty="0"/>
          </a:p>
        </p:txBody>
      </p:sp>
      <p:sp>
        <p:nvSpPr>
          <p:cNvPr id="3" name="Text Placeholder 2"/>
          <p:cNvSpPr>
            <a:spLocks noGrp="1"/>
          </p:cNvSpPr>
          <p:nvPr>
            <p:ph type="body" idx="1"/>
          </p:nvPr>
        </p:nvSpPr>
        <p:spPr>
          <a:xfrm>
            <a:off x="177164" y="1311274"/>
            <a:ext cx="11835766" cy="3339103"/>
          </a:xfrm>
        </p:spPr>
        <p:txBody>
          <a:bodyPr/>
          <a:lstStyle/>
          <a:p>
            <a:pPr marL="0" indent="0">
              <a:lnSpc>
                <a:spcPct val="100000"/>
              </a:lnSpc>
              <a:spcBef>
                <a:spcPts val="0"/>
              </a:spcBef>
              <a:buClrTx/>
              <a:buSzTx/>
              <a:buNone/>
            </a:pPr>
            <a:r>
              <a:rPr lang="en-US" sz="2800" b="1" dirty="0"/>
              <a:t>What is Docker?</a:t>
            </a:r>
          </a:p>
          <a:p>
            <a:pPr marL="0" indent="0">
              <a:buNone/>
            </a:pPr>
            <a:r>
              <a:rPr lang="en-US" dirty="0"/>
              <a:t> Wikipedia defines Docker as:</a:t>
            </a:r>
          </a:p>
          <a:p>
            <a:pPr marL="0" indent="0">
              <a:buNone/>
            </a:pPr>
            <a:r>
              <a:rPr lang="en-US" dirty="0"/>
              <a:t>	 an open-source project that automates the deployment of software applications 	inside </a:t>
            </a:r>
            <a:r>
              <a:rPr lang="en-US" b="1" dirty="0"/>
              <a:t>containers</a:t>
            </a:r>
            <a:r>
              <a:rPr lang="en-US" dirty="0"/>
              <a:t> by providing an additional layer of abstraction and automation 	of </a:t>
            </a:r>
            <a:r>
              <a:rPr lang="en-US" b="1" dirty="0"/>
              <a:t>OS-level virtualization</a:t>
            </a:r>
            <a:r>
              <a:rPr lang="en-US" dirty="0"/>
              <a:t> on Linux</a:t>
            </a:r>
            <a:r>
              <a:rPr lang="en-US" dirty="0" smtClean="0"/>
              <a:t>.</a:t>
            </a:r>
          </a:p>
          <a:p>
            <a:pPr marL="0" indent="0">
              <a:buNone/>
            </a:pPr>
            <a:endParaRPr lang="en-US" dirty="0"/>
          </a:p>
          <a:p>
            <a:pPr marL="0" indent="0">
              <a:buNone/>
            </a:pPr>
            <a:r>
              <a:rPr lang="en-US" b="1" dirty="0" smtClean="0">
                <a:sym typeface="Calibri"/>
              </a:rPr>
              <a:t>Developers </a:t>
            </a:r>
            <a:r>
              <a:rPr lang="en-US" b="1" dirty="0">
                <a:sym typeface="Calibri"/>
              </a:rPr>
              <a:t>use Docker to eliminate “works on my machine” problems when collaborating on code with co-workers. </a:t>
            </a:r>
            <a:endParaRPr lang="en-US" b="1" dirty="0"/>
          </a:p>
          <a:p>
            <a:pPr marL="0" indent="0">
              <a:buNone/>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046" y="4650377"/>
            <a:ext cx="8661400" cy="2070100"/>
          </a:xfrm>
          <a:prstGeom prst="rect">
            <a:avLst/>
          </a:prstGeom>
        </p:spPr>
      </p:pic>
    </p:spTree>
    <p:extLst>
      <p:ext uri="{BB962C8B-B14F-4D97-AF65-F5344CB8AC3E}">
        <p14:creationId xmlns:p14="http://schemas.microsoft.com/office/powerpoint/2010/main" val="11925328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Docker</a:t>
            </a:r>
            <a:endParaRPr lang="en-US" dirty="0"/>
          </a:p>
        </p:txBody>
      </p:sp>
      <p:sp>
        <p:nvSpPr>
          <p:cNvPr id="3" name="Text Placeholder 2"/>
          <p:cNvSpPr>
            <a:spLocks noGrp="1"/>
          </p:cNvSpPr>
          <p:nvPr>
            <p:ph type="body" idx="1"/>
          </p:nvPr>
        </p:nvSpPr>
        <p:spPr/>
        <p:txBody>
          <a:bodyPr>
            <a:normAutofit/>
          </a:bodyPr>
          <a:lstStyle/>
          <a:p>
            <a:pPr marL="0" indent="0">
              <a:buNone/>
            </a:pPr>
            <a:r>
              <a:rPr lang="en-US" sz="2800" b="1" dirty="0"/>
              <a:t>Images and layers</a:t>
            </a:r>
          </a:p>
        </p:txBody>
      </p:sp>
      <p:pic>
        <p:nvPicPr>
          <p:cNvPr id="4"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3835" y="1730449"/>
            <a:ext cx="6371429" cy="4909832"/>
          </a:xfrm>
          <a:prstGeom prst="rect">
            <a:avLst/>
          </a:prstGeom>
          <a:ln w="12700">
            <a:miter lim="400000"/>
          </a:ln>
          <a:extLst>
            <a:ext uri="{C572A759-6A51-4108-AA02-DFA0A04FC94B}">
              <ma14:wrappingTextBoxFlag xmlns:ma14="http://schemas.microsoft.com/office/mac/drawingml/2011/main" val="1"/>
            </a:ext>
          </a:extLst>
        </p:spPr>
      </p:pic>
    </p:spTree>
    <p:extLst>
      <p:ext uri="{BB962C8B-B14F-4D97-AF65-F5344CB8AC3E}">
        <p14:creationId xmlns:p14="http://schemas.microsoft.com/office/powerpoint/2010/main" val="1356650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Docker</a:t>
            </a:r>
            <a:endParaRPr lang="en-US" dirty="0"/>
          </a:p>
        </p:txBody>
      </p:sp>
      <p:sp>
        <p:nvSpPr>
          <p:cNvPr id="3" name="Text Placeholder 2"/>
          <p:cNvSpPr>
            <a:spLocks noGrp="1"/>
          </p:cNvSpPr>
          <p:nvPr>
            <p:ph type="body" idx="1"/>
          </p:nvPr>
        </p:nvSpPr>
        <p:spPr>
          <a:xfrm>
            <a:off x="177164" y="1311274"/>
            <a:ext cx="11835766" cy="3887743"/>
          </a:xfrm>
        </p:spPr>
        <p:txBody>
          <a:bodyPr/>
          <a:lstStyle/>
          <a:p>
            <a:pPr marL="0" lvl="0" indent="0">
              <a:lnSpc>
                <a:spcPct val="100000"/>
              </a:lnSpc>
              <a:spcBef>
                <a:spcPts val="0"/>
              </a:spcBef>
              <a:buClrTx/>
              <a:buSzTx/>
              <a:buNone/>
            </a:pPr>
            <a:r>
              <a:rPr lang="en-US" sz="2800" b="1" dirty="0" smtClean="0"/>
              <a:t>Registry</a:t>
            </a:r>
          </a:p>
          <a:p>
            <a:r>
              <a:rPr lang="en-US" b="1" dirty="0"/>
              <a:t>The Registry</a:t>
            </a:r>
            <a:r>
              <a:rPr lang="en-US" dirty="0"/>
              <a:t> is a stateless, highly scalable server side application that stores and lets you distribute Docker images. The Registry is open-source, under the permissive Apache license.</a:t>
            </a:r>
          </a:p>
          <a:p>
            <a:r>
              <a:rPr lang="en-US" dirty="0"/>
              <a:t>You should use the Registry if you want to:</a:t>
            </a:r>
          </a:p>
          <a:p>
            <a:pPr lvl="1"/>
            <a:r>
              <a:rPr lang="en-US" dirty="0"/>
              <a:t>Tightly control where your images are being stored</a:t>
            </a:r>
          </a:p>
          <a:p>
            <a:pPr lvl="1"/>
            <a:r>
              <a:rPr lang="en-US" dirty="0"/>
              <a:t>Fully own your images distribution pipeline</a:t>
            </a:r>
          </a:p>
          <a:p>
            <a:pPr lvl="1"/>
            <a:r>
              <a:rPr lang="en-US" dirty="0"/>
              <a:t>Integrate image storage and distribution tightly into your in-house development workflow</a:t>
            </a:r>
          </a:p>
          <a:p>
            <a:pPr marL="0" lvl="0" indent="0">
              <a:lnSpc>
                <a:spcPct val="100000"/>
              </a:lnSpc>
              <a:spcBef>
                <a:spcPts val="0"/>
              </a:spcBef>
              <a:buClrTx/>
              <a:buSzTx/>
              <a:buNone/>
            </a:pPr>
            <a:endParaRPr lang="en-US" sz="2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546" y="4699000"/>
            <a:ext cx="5168900" cy="2159000"/>
          </a:xfrm>
          <a:prstGeom prst="rect">
            <a:avLst/>
          </a:prstGeom>
        </p:spPr>
      </p:pic>
    </p:spTree>
    <p:extLst>
      <p:ext uri="{BB962C8B-B14F-4D97-AF65-F5344CB8AC3E}">
        <p14:creationId xmlns:p14="http://schemas.microsoft.com/office/powerpoint/2010/main" val="619313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Docker</a:t>
            </a:r>
            <a:endParaRPr lang="en-US" dirty="0"/>
          </a:p>
        </p:txBody>
      </p:sp>
      <p:sp>
        <p:nvSpPr>
          <p:cNvPr id="3" name="Text Placeholder 2"/>
          <p:cNvSpPr>
            <a:spLocks noGrp="1"/>
          </p:cNvSpPr>
          <p:nvPr>
            <p:ph type="body"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b="1" dirty="0" smtClean="0"/>
              <a:t>Docker hub</a:t>
            </a:r>
            <a:endParaRPr lang="en-US" sz="2800" b="1" dirty="0"/>
          </a:p>
        </p:txBody>
      </p:sp>
      <p:pic>
        <p:nvPicPr>
          <p:cNvPr id="4"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64" y="2038720"/>
            <a:ext cx="11835766" cy="2873629"/>
          </a:xfrm>
          <a:prstGeom prst="rect">
            <a:avLst/>
          </a:prstGeom>
          <a:ln w="12700">
            <a:miter lim="400000"/>
          </a:ln>
          <a:extLst>
            <a:ext uri="{C572A759-6A51-4108-AA02-DFA0A04FC94B}">
              <ma14:wrappingTextBoxFlag xmlns:ma14="http://schemas.microsoft.com/office/mac/drawingml/2011/main" val="1"/>
            </a:ext>
          </a:extLst>
        </p:spPr>
      </p:pic>
    </p:spTree>
    <p:extLst>
      <p:ext uri="{BB962C8B-B14F-4D97-AF65-F5344CB8AC3E}">
        <p14:creationId xmlns:p14="http://schemas.microsoft.com/office/powerpoint/2010/main" val="19802054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164" y="333373"/>
            <a:ext cx="9860280" cy="514351"/>
          </a:xfrm>
        </p:spPr>
        <p:txBody>
          <a:bodyPr/>
          <a:lstStyle/>
          <a:p>
            <a:r>
              <a:rPr lang="en-US" dirty="0" smtClean="0"/>
              <a:t>2.1 </a:t>
            </a:r>
            <a:r>
              <a:rPr lang="en-US" dirty="0"/>
              <a:t>D</a:t>
            </a:r>
            <a:r>
              <a:rPr lang="en-US" dirty="0" smtClean="0"/>
              <a:t>ocker </a:t>
            </a:r>
            <a:r>
              <a:rPr lang="en-US" dirty="0" smtClean="0"/>
              <a:t>run</a:t>
            </a:r>
            <a:endParaRPr lang="en-US" dirty="0"/>
          </a:p>
        </p:txBody>
      </p:sp>
      <p:sp>
        <p:nvSpPr>
          <p:cNvPr id="3" name="Rectangle 2"/>
          <p:cNvSpPr/>
          <p:nvPr/>
        </p:nvSpPr>
        <p:spPr>
          <a:xfrm>
            <a:off x="177164" y="1339702"/>
            <a:ext cx="11835765" cy="4832092"/>
          </a:xfrm>
          <a:prstGeom prst="rect">
            <a:avLst/>
          </a:prstGeom>
        </p:spPr>
        <p:txBody>
          <a:bodyPr wrap="square">
            <a:spAutoFit/>
          </a:bodyPr>
          <a:lstStyle/>
          <a:p>
            <a:pPr marL="457200" indent="-457200">
              <a:buFont typeface="Arial" panose="020B0604020202020204" pitchFamily="34" charset="0"/>
              <a:buChar char="•"/>
            </a:pPr>
            <a:r>
              <a:rPr lang="en-US" sz="2800" dirty="0" smtClean="0"/>
              <a:t>last parameter is always command which you run in (is optional)</a:t>
            </a:r>
          </a:p>
          <a:p>
            <a:pPr marL="457200" indent="-457200">
              <a:buFont typeface="Arial" panose="020B0604020202020204" pitchFamily="34" charset="0"/>
              <a:buChar char="•"/>
            </a:pPr>
            <a:r>
              <a:rPr lang="en-US" sz="2800" dirty="0" smtClean="0"/>
              <a:t>-</a:t>
            </a:r>
            <a:r>
              <a:rPr lang="en-US" sz="2800" dirty="0" err="1" smtClean="0"/>
              <a:t>i</a:t>
            </a:r>
            <a:r>
              <a:rPr lang="en-US" sz="2800" dirty="0" smtClean="0"/>
              <a:t> parameter: interactive mode</a:t>
            </a:r>
          </a:p>
          <a:p>
            <a:pPr marL="457200" indent="-457200">
              <a:buFont typeface="Arial" panose="020B0604020202020204" pitchFamily="34" charset="0"/>
              <a:buChar char="•"/>
            </a:pPr>
            <a:r>
              <a:rPr lang="en-US" sz="2800" dirty="0" smtClean="0"/>
              <a:t>-d </a:t>
            </a:r>
            <a:r>
              <a:rPr lang="en-US" sz="2800" dirty="0"/>
              <a:t>parameter: </a:t>
            </a:r>
            <a:r>
              <a:rPr lang="en-US" sz="2800" dirty="0" smtClean="0"/>
              <a:t>background </a:t>
            </a:r>
            <a:r>
              <a:rPr lang="en-US" sz="2800" dirty="0"/>
              <a:t>mode</a:t>
            </a:r>
          </a:p>
          <a:p>
            <a:pPr marL="457200" indent="-457200">
              <a:buFont typeface="Arial" panose="020B0604020202020204" pitchFamily="34" charset="0"/>
              <a:buChar char="•"/>
            </a:pPr>
            <a:endParaRPr lang="en-US" sz="2800" dirty="0" smtClean="0"/>
          </a:p>
          <a:p>
            <a:endParaRPr lang="en-US" sz="2800" dirty="0" smtClean="0"/>
          </a:p>
          <a:p>
            <a:pPr marL="457200" indent="-457200">
              <a:buFont typeface="Arial" panose="020B0604020202020204" pitchFamily="34" charset="0"/>
              <a:buChar char="•"/>
            </a:pPr>
            <a:r>
              <a:rPr lang="en-US" sz="2800" dirty="0" smtClean="0"/>
              <a:t>Example: </a:t>
            </a:r>
            <a:r>
              <a:rPr lang="en-US" sz="2800" b="1" dirty="0" err="1" smtClean="0"/>
              <a:t>docker</a:t>
            </a:r>
            <a:r>
              <a:rPr lang="en-US" sz="2800" b="1" dirty="0" smtClean="0"/>
              <a:t> </a:t>
            </a:r>
            <a:r>
              <a:rPr lang="en-US" sz="2800" b="1" dirty="0"/>
              <a:t>run -</a:t>
            </a:r>
            <a:r>
              <a:rPr lang="en-US" sz="2800" b="1" dirty="0" err="1"/>
              <a:t>i</a:t>
            </a:r>
            <a:r>
              <a:rPr lang="en-US" sz="2800" b="1" dirty="0"/>
              <a:t> -t ubuntu:14.04 /bin/bash</a:t>
            </a:r>
            <a:r>
              <a:rPr lang="en-US" sz="2800" dirty="0"/>
              <a:t> </a:t>
            </a:r>
          </a:p>
          <a:p>
            <a:endParaRPr lang="en-US" sz="28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703660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164" y="333373"/>
            <a:ext cx="9860280" cy="514351"/>
          </a:xfrm>
        </p:spPr>
        <p:txBody>
          <a:bodyPr/>
          <a:lstStyle/>
          <a:p>
            <a:r>
              <a:rPr lang="en-US" dirty="0" smtClean="0"/>
              <a:t>2.2 Other commands</a:t>
            </a:r>
            <a:endParaRPr lang="en-US" dirty="0"/>
          </a:p>
        </p:txBody>
      </p:sp>
      <p:sp>
        <p:nvSpPr>
          <p:cNvPr id="3" name="Rectangle 2"/>
          <p:cNvSpPr/>
          <p:nvPr/>
        </p:nvSpPr>
        <p:spPr>
          <a:xfrm>
            <a:off x="177164" y="1339702"/>
            <a:ext cx="11835765" cy="5262979"/>
          </a:xfrm>
          <a:prstGeom prst="rect">
            <a:avLst/>
          </a:prstGeom>
        </p:spPr>
        <p:txBody>
          <a:bodyPr wrap="square">
            <a:spAutoFit/>
          </a:bodyPr>
          <a:lstStyle/>
          <a:p>
            <a:pPr marL="457200" indent="-457200">
              <a:buFont typeface="Arial" panose="020B0604020202020204" pitchFamily="34" charset="0"/>
              <a:buChar char="•"/>
            </a:pPr>
            <a:r>
              <a:rPr lang="en-US" sz="2800" dirty="0" smtClean="0"/>
              <a:t>“</a:t>
            </a:r>
            <a:r>
              <a:rPr lang="en-US" sz="2800" b="1" dirty="0" err="1" smtClean="0"/>
              <a:t>docker</a:t>
            </a:r>
            <a:r>
              <a:rPr lang="en-US" sz="2800" b="1" dirty="0" smtClean="0"/>
              <a:t> images</a:t>
            </a:r>
            <a:r>
              <a:rPr lang="en-US" sz="2800" dirty="0" smtClean="0"/>
              <a:t>” – list images which you have in the system</a:t>
            </a:r>
          </a:p>
          <a:p>
            <a:pPr marL="457200" indent="-457200">
              <a:buFont typeface="Arial" panose="020B0604020202020204" pitchFamily="34" charset="0"/>
              <a:buChar char="•"/>
            </a:pPr>
            <a:r>
              <a:rPr lang="en-US" sz="2800" dirty="0" smtClean="0"/>
              <a:t>“</a:t>
            </a:r>
            <a:r>
              <a:rPr lang="en-US" sz="2800" b="1" dirty="0" err="1" smtClean="0"/>
              <a:t>docker</a:t>
            </a:r>
            <a:r>
              <a:rPr lang="en-US" sz="2800" b="1" dirty="0" smtClean="0"/>
              <a:t> </a:t>
            </a:r>
            <a:r>
              <a:rPr lang="en-US" sz="2800" b="1" dirty="0" err="1" smtClean="0"/>
              <a:t>ps</a:t>
            </a:r>
            <a:r>
              <a:rPr lang="en-US" sz="2800" dirty="0" smtClean="0"/>
              <a:t>” – list running containers</a:t>
            </a:r>
          </a:p>
          <a:p>
            <a:pPr marL="457200" indent="-457200">
              <a:buFont typeface="Arial" panose="020B0604020202020204" pitchFamily="34" charset="0"/>
              <a:buChar char="•"/>
            </a:pPr>
            <a:r>
              <a:rPr lang="en-US" sz="2800" dirty="0" smtClean="0"/>
              <a:t>“</a:t>
            </a:r>
            <a:r>
              <a:rPr lang="en-US" sz="2800" b="1" dirty="0" err="1" smtClean="0"/>
              <a:t>docker</a:t>
            </a:r>
            <a:r>
              <a:rPr lang="en-US" sz="2800" b="1" dirty="0"/>
              <a:t> </a:t>
            </a:r>
            <a:r>
              <a:rPr lang="en-US" sz="2800" b="1" dirty="0" err="1" smtClean="0"/>
              <a:t>ps</a:t>
            </a:r>
            <a:r>
              <a:rPr lang="en-US" sz="2800" b="1" dirty="0" smtClean="0"/>
              <a:t> -a</a:t>
            </a:r>
            <a:r>
              <a:rPr lang="en-US" sz="2800" dirty="0" smtClean="0"/>
              <a:t>” – list all containers</a:t>
            </a:r>
          </a:p>
          <a:p>
            <a:pPr marL="457200" indent="-457200">
              <a:buFont typeface="Arial" panose="020B0604020202020204" pitchFamily="34" charset="0"/>
              <a:buChar char="•"/>
            </a:pPr>
            <a:r>
              <a:rPr lang="en-US" sz="2800" dirty="0" smtClean="0"/>
              <a:t>“</a:t>
            </a:r>
            <a:r>
              <a:rPr lang="en-US" sz="2800" b="1" dirty="0" err="1" smtClean="0"/>
              <a:t>docker</a:t>
            </a:r>
            <a:r>
              <a:rPr lang="en-US" sz="2800" b="1" dirty="0" smtClean="0"/>
              <a:t> </a:t>
            </a:r>
            <a:r>
              <a:rPr lang="en-US" sz="2800" b="1" dirty="0" err="1" smtClean="0"/>
              <a:t>rmi</a:t>
            </a:r>
            <a:r>
              <a:rPr lang="en-US" sz="2800" b="1" dirty="0" smtClean="0"/>
              <a:t> &lt;image name&gt;</a:t>
            </a:r>
            <a:r>
              <a:rPr lang="en-US" sz="2800" dirty="0" smtClean="0"/>
              <a:t>” – remove the image</a:t>
            </a:r>
          </a:p>
          <a:p>
            <a:pPr marL="457200" indent="-457200">
              <a:buFont typeface="Arial" panose="020B0604020202020204" pitchFamily="34" charset="0"/>
              <a:buChar char="•"/>
            </a:pPr>
            <a:r>
              <a:rPr lang="en-US" sz="2800" dirty="0" smtClean="0"/>
              <a:t>“</a:t>
            </a:r>
            <a:r>
              <a:rPr lang="en-US" sz="2800" b="1" dirty="0" err="1" smtClean="0"/>
              <a:t>docker</a:t>
            </a:r>
            <a:r>
              <a:rPr lang="en-US" sz="2800" b="1" dirty="0" smtClean="0"/>
              <a:t> </a:t>
            </a:r>
            <a:r>
              <a:rPr lang="en-US" sz="2800" b="1" dirty="0" err="1" smtClean="0"/>
              <a:t>rm</a:t>
            </a:r>
            <a:r>
              <a:rPr lang="en-US" sz="2800" b="1" dirty="0" smtClean="0"/>
              <a:t> &lt;container name&gt;</a:t>
            </a:r>
            <a:r>
              <a:rPr lang="en-US" sz="2800" dirty="0" smtClean="0"/>
              <a:t>” – remove container</a:t>
            </a:r>
          </a:p>
          <a:p>
            <a:pPr marL="457200" indent="-457200">
              <a:buFont typeface="Arial" panose="020B0604020202020204" pitchFamily="34" charset="0"/>
              <a:buChar char="•"/>
            </a:pPr>
            <a:r>
              <a:rPr lang="en-US" sz="2800" dirty="0" smtClean="0"/>
              <a:t>“</a:t>
            </a:r>
            <a:r>
              <a:rPr lang="en-US" sz="2800" b="1" dirty="0" err="1" smtClean="0"/>
              <a:t>docker</a:t>
            </a:r>
            <a:r>
              <a:rPr lang="en-US" sz="2800" b="1" dirty="0" smtClean="0"/>
              <a:t> build –t &lt;new image&gt; .</a:t>
            </a:r>
            <a:r>
              <a:rPr lang="en-US" sz="2800" dirty="0" smtClean="0"/>
              <a:t>” – build new container</a:t>
            </a:r>
          </a:p>
          <a:p>
            <a:pPr marL="457200" indent="-457200">
              <a:buFont typeface="Arial" panose="020B0604020202020204" pitchFamily="34" charset="0"/>
              <a:buChar char="•"/>
            </a:pPr>
            <a:r>
              <a:rPr lang="en-US" sz="2800" dirty="0" smtClean="0"/>
              <a:t>“</a:t>
            </a:r>
            <a:r>
              <a:rPr lang="en-US" sz="2800" b="1" dirty="0" err="1" smtClean="0"/>
              <a:t>docker</a:t>
            </a:r>
            <a:r>
              <a:rPr lang="en-US" sz="2800" b="1" dirty="0" smtClean="0"/>
              <a:t> exec &lt;container name&gt; &lt;command&gt;</a:t>
            </a:r>
            <a:r>
              <a:rPr lang="en-US" sz="2800" dirty="0" smtClean="0"/>
              <a:t>” – execute command inside running container</a:t>
            </a:r>
          </a:p>
          <a:p>
            <a:pPr marL="457200" indent="-457200">
              <a:buFont typeface="Arial" panose="020B0604020202020204" pitchFamily="34" charset="0"/>
              <a:buChar char="•"/>
            </a:pPr>
            <a:r>
              <a:rPr lang="en-US" sz="2800" dirty="0" smtClean="0"/>
              <a:t>“</a:t>
            </a:r>
            <a:r>
              <a:rPr lang="en-US" sz="2800" b="1" dirty="0" err="1" smtClean="0"/>
              <a:t>docker</a:t>
            </a:r>
            <a:r>
              <a:rPr lang="en-US" sz="2800" b="1" dirty="0" smtClean="0"/>
              <a:t> start &lt;container name&gt;</a:t>
            </a:r>
            <a:r>
              <a:rPr lang="en-US" sz="2800" dirty="0" smtClean="0"/>
              <a:t>” – start existing container</a:t>
            </a:r>
          </a:p>
          <a:p>
            <a:pPr marL="457200" indent="-457200">
              <a:buFont typeface="Arial" panose="020B0604020202020204" pitchFamily="34" charset="0"/>
              <a:buChar char="•"/>
            </a:pPr>
            <a:r>
              <a:rPr lang="en-US" sz="2800" dirty="0" smtClean="0"/>
              <a:t>“</a:t>
            </a:r>
            <a:r>
              <a:rPr lang="en-US" sz="2800" b="1" dirty="0" err="1" smtClean="0"/>
              <a:t>docker</a:t>
            </a:r>
            <a:r>
              <a:rPr lang="en-US" sz="2800" b="1" dirty="0" smtClean="0"/>
              <a:t> attach &lt;container name&gt;</a:t>
            </a:r>
            <a:r>
              <a:rPr lang="en-US" sz="2800" dirty="0" smtClean="0"/>
              <a:t>” – attach to existing session</a:t>
            </a:r>
          </a:p>
          <a:p>
            <a:pPr marL="457200" indent="-457200">
              <a:buFont typeface="Arial" panose="020B0604020202020204" pitchFamily="34" charset="0"/>
              <a:buChar char="•"/>
            </a:pPr>
            <a:r>
              <a:rPr lang="en-US" sz="2800" dirty="0"/>
              <a:t>“</a:t>
            </a:r>
            <a:r>
              <a:rPr lang="en-US" sz="2800" b="1" dirty="0" err="1"/>
              <a:t>docker</a:t>
            </a:r>
            <a:r>
              <a:rPr lang="en-US" sz="2800" b="1" dirty="0"/>
              <a:t> </a:t>
            </a:r>
            <a:r>
              <a:rPr lang="en-US" sz="2800" b="1" dirty="0" smtClean="0"/>
              <a:t>history &lt;image name&gt;</a:t>
            </a:r>
            <a:r>
              <a:rPr lang="en-US" sz="2800" dirty="0" smtClean="0"/>
              <a:t>” </a:t>
            </a:r>
            <a:r>
              <a:rPr lang="en-US" sz="2800" dirty="0"/>
              <a:t>– </a:t>
            </a:r>
            <a:r>
              <a:rPr lang="en-US" sz="2800" dirty="0" smtClean="0"/>
              <a:t>list layers in the image</a:t>
            </a:r>
          </a:p>
          <a:p>
            <a:pPr marL="457200" indent="-457200">
              <a:buFont typeface="Arial" panose="020B0604020202020204" pitchFamily="34" charset="0"/>
              <a:buChar char="•"/>
            </a:pPr>
            <a:r>
              <a:rPr lang="en-US" sz="2800" dirty="0" smtClean="0"/>
              <a:t>“</a:t>
            </a:r>
            <a:r>
              <a:rPr lang="en-US" sz="2800" b="1" dirty="0" err="1" smtClean="0"/>
              <a:t>docker</a:t>
            </a:r>
            <a:r>
              <a:rPr lang="en-US" sz="2800" b="1" dirty="0" smtClean="0"/>
              <a:t> login</a:t>
            </a:r>
            <a:r>
              <a:rPr lang="en-US" sz="2800" dirty="0" smtClean="0"/>
              <a:t>”, “</a:t>
            </a:r>
            <a:r>
              <a:rPr lang="en-US" sz="2800" b="1" dirty="0" err="1" smtClean="0"/>
              <a:t>docker</a:t>
            </a:r>
            <a:r>
              <a:rPr lang="en-US" sz="2800" b="1" dirty="0" smtClean="0"/>
              <a:t> push</a:t>
            </a:r>
            <a:r>
              <a:rPr lang="en-US" sz="2800" dirty="0" smtClean="0"/>
              <a:t>” – use when pushing to Docker hub</a:t>
            </a:r>
            <a:endParaRPr lang="en-US" sz="2800" dirty="0"/>
          </a:p>
        </p:txBody>
      </p:sp>
    </p:spTree>
    <p:extLst>
      <p:ext uri="{BB962C8B-B14F-4D97-AF65-F5344CB8AC3E}">
        <p14:creationId xmlns:p14="http://schemas.microsoft.com/office/powerpoint/2010/main" val="470652061"/>
      </p:ext>
    </p:extLst>
  </p:cSld>
  <p:clrMapOvr>
    <a:masterClrMapping/>
  </p:clrMapOvr>
</p:sld>
</file>

<file path=ppt/theme/theme1.xml><?xml version="1.0" encoding="utf-8"?>
<a:theme xmlns:a="http://schemas.openxmlformats.org/drawingml/2006/main" name="SolarWinds_Template">
  <a:themeElements>
    <a:clrScheme name="SolarWinds Colors">
      <a:dk1>
        <a:srgbClr val="161616"/>
      </a:dk1>
      <a:lt1>
        <a:srgbClr val="FFFFFF"/>
      </a:lt1>
      <a:dk2>
        <a:srgbClr val="2C2C2C"/>
      </a:dk2>
      <a:lt2>
        <a:srgbClr val="FFFFFF"/>
      </a:lt2>
      <a:accent1>
        <a:srgbClr val="359AC0"/>
      </a:accent1>
      <a:accent2>
        <a:srgbClr val="F99D1C"/>
      </a:accent2>
      <a:accent3>
        <a:srgbClr val="94BD51"/>
      </a:accent3>
      <a:accent4>
        <a:srgbClr val="666666"/>
      </a:accent4>
      <a:accent5>
        <a:srgbClr val="BFC7C4"/>
      </a:accent5>
      <a:accent6>
        <a:srgbClr val="CD502F"/>
      </a:accent6>
      <a:hlink>
        <a:srgbClr val="F99D1C"/>
      </a:hlink>
      <a:folHlink>
        <a:srgbClr val="F99D1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larWinds_Template" id="{C5AD1AC4-B1C6-475E-AEB8-8FC74EA8C0A5}" vid="{D6777609-3263-4012-A804-AA977A2584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SolarWinds_Template</Template>
  <TotalTime>992</TotalTime>
  <Words>1502</Words>
  <Application>Microsoft Macintosh PowerPoint</Application>
  <PresentationFormat>Widescreen</PresentationFormat>
  <Paragraphs>295</Paragraphs>
  <Slides>34</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Calibri</vt:lpstr>
      <vt:lpstr>Courier New</vt:lpstr>
      <vt:lpstr>MS PGothic</vt:lpstr>
      <vt:lpstr>Arial</vt:lpstr>
      <vt:lpstr>SolarWinds_Template</vt:lpstr>
      <vt:lpstr>Docker – Internship Containers  </vt:lpstr>
      <vt:lpstr>Agenda</vt:lpstr>
      <vt:lpstr>1.1 Containers?#!</vt:lpstr>
      <vt:lpstr>1.2 Docker</vt:lpstr>
      <vt:lpstr>1.3 Docker</vt:lpstr>
      <vt:lpstr>1.4 Docker</vt:lpstr>
      <vt:lpstr>1.5 Docker</vt:lpstr>
      <vt:lpstr>2.1 Docker run</vt:lpstr>
      <vt:lpstr>2.2 Other commands</vt:lpstr>
      <vt:lpstr>3.1 HELLO WORLD</vt:lpstr>
      <vt:lpstr>3.2 Instantiate container with UBUNTU</vt:lpstr>
      <vt:lpstr>3.3 Instantiate container with UBUNTU - solution</vt:lpstr>
      <vt:lpstr>3.4 List all containers</vt:lpstr>
      <vt:lpstr>3.5 List all containers - solution</vt:lpstr>
      <vt:lpstr>3.6 Start existing stopped container</vt:lpstr>
      <vt:lpstr>3.7 Start existing stopped container - solution</vt:lpstr>
      <vt:lpstr>3.8 Attach to the running container</vt:lpstr>
      <vt:lpstr>3.9 Attach to the running container - solution</vt:lpstr>
      <vt:lpstr>3.10 Interactive execution</vt:lpstr>
      <vt:lpstr>3.11 Interactive execution - solution</vt:lpstr>
      <vt:lpstr>3.12 Backgroud execution</vt:lpstr>
      <vt:lpstr>3.13 Interactive execution - solution</vt:lpstr>
      <vt:lpstr>3.14 List all local images</vt:lpstr>
      <vt:lpstr>3.15 List all local images - solution</vt:lpstr>
      <vt:lpstr>3.16 Create your own dockerfile</vt:lpstr>
      <vt:lpstr>3.17 Create your own dockerfile - solution</vt:lpstr>
      <vt:lpstr>3.18 Build your own docker image</vt:lpstr>
      <vt:lpstr>3.19 Build your own docker image - solution</vt:lpstr>
      <vt:lpstr>3.20 Create apache server</vt:lpstr>
      <vt:lpstr>3.21 Create apache server - solution</vt:lpstr>
      <vt:lpstr>3.22 Create DockerHub account and push there your image</vt:lpstr>
      <vt:lpstr>3.23 Create DockerHub account and push there your image</vt:lpstr>
      <vt:lpstr>3.24 Clean up your environment</vt:lpstr>
      <vt:lpstr>3.25 Clean up your environment - solution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Bonnie Glendinning</dc:creator>
  <cp:lastModifiedBy>Ivo Klimsa</cp:lastModifiedBy>
  <cp:revision>54</cp:revision>
  <dcterms:created xsi:type="dcterms:W3CDTF">2016-04-28T15:50:24Z</dcterms:created>
  <dcterms:modified xsi:type="dcterms:W3CDTF">2017-08-03T13:56:32Z</dcterms:modified>
</cp:coreProperties>
</file>