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BA1A-199C-4C16-8C04-179D12E39D05}"/>
              </a:ext>
            </a:extLst>
          </p:cNvPr>
          <p:cNvSpPr>
            <a:spLocks noGrp="1"/>
          </p:cNvSpPr>
          <p:nvPr>
            <p:ph type="ctrTitle"/>
          </p:nvPr>
        </p:nvSpPr>
        <p:spPr/>
        <p:txBody>
          <a:bodyPr>
            <a:normAutofit fontScale="90000"/>
          </a:bodyPr>
          <a:lstStyle/>
          <a:p>
            <a:r>
              <a:rPr lang="en-GB" dirty="0">
                <a:solidFill>
                  <a:schemeClr val="bg1"/>
                </a:solidFill>
              </a:rPr>
              <a:t>Capstone Project - The Battle of </a:t>
            </a:r>
            <a:r>
              <a:rPr lang="en-GB" dirty="0" err="1">
                <a:solidFill>
                  <a:schemeClr val="bg1"/>
                </a:solidFill>
              </a:rPr>
              <a:t>Neighborhoods</a:t>
            </a:r>
            <a:br>
              <a:rPr lang="en-GB" dirty="0"/>
            </a:br>
            <a:endParaRPr lang="en-GB" dirty="0"/>
          </a:p>
        </p:txBody>
      </p:sp>
      <p:sp>
        <p:nvSpPr>
          <p:cNvPr id="3" name="Subtitle 2">
            <a:extLst>
              <a:ext uri="{FF2B5EF4-FFF2-40B4-BE49-F238E27FC236}">
                <a16:creationId xmlns:a16="http://schemas.microsoft.com/office/drawing/2014/main" id="{27AFB0AF-99C3-4ED0-9986-4B186C40ABB7}"/>
              </a:ext>
            </a:extLst>
          </p:cNvPr>
          <p:cNvSpPr>
            <a:spLocks noGrp="1"/>
          </p:cNvSpPr>
          <p:nvPr>
            <p:ph type="subTitle" idx="1"/>
          </p:nvPr>
        </p:nvSpPr>
        <p:spPr/>
        <p:txBody>
          <a:bodyPr/>
          <a:lstStyle/>
          <a:p>
            <a:r>
              <a:rPr lang="en-GB" dirty="0">
                <a:solidFill>
                  <a:schemeClr val="bg1"/>
                </a:solidFill>
              </a:rPr>
              <a:t>A case study for Toronto’s Tourism Association</a:t>
            </a:r>
          </a:p>
        </p:txBody>
      </p:sp>
    </p:spTree>
    <p:extLst>
      <p:ext uri="{BB962C8B-B14F-4D97-AF65-F5344CB8AC3E}">
        <p14:creationId xmlns:p14="http://schemas.microsoft.com/office/powerpoint/2010/main" val="319768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Visualization</a:t>
            </a:r>
          </a:p>
        </p:txBody>
      </p:sp>
      <p:pic>
        <p:nvPicPr>
          <p:cNvPr id="4" name="Content Placeholder 3">
            <a:extLst>
              <a:ext uri="{FF2B5EF4-FFF2-40B4-BE49-F238E27FC236}">
                <a16:creationId xmlns:a16="http://schemas.microsoft.com/office/drawing/2014/main" id="{7621AC58-2944-4E1B-8CFC-628A24F9013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084" y="779197"/>
            <a:ext cx="5639510" cy="3614738"/>
          </a:xfrm>
          <a:prstGeom prst="rect">
            <a:avLst/>
          </a:prstGeom>
          <a:noFill/>
          <a:ln>
            <a:noFill/>
          </a:ln>
        </p:spPr>
      </p:pic>
      <p:sp>
        <p:nvSpPr>
          <p:cNvPr id="5" name="Rectangle 4">
            <a:extLst>
              <a:ext uri="{FF2B5EF4-FFF2-40B4-BE49-F238E27FC236}">
                <a16:creationId xmlns:a16="http://schemas.microsoft.com/office/drawing/2014/main" id="{E9ECCDEC-27D9-4DA7-9490-908E2EE8C831}"/>
              </a:ext>
            </a:extLst>
          </p:cNvPr>
          <p:cNvSpPr/>
          <p:nvPr/>
        </p:nvSpPr>
        <p:spPr>
          <a:xfrm>
            <a:off x="828084" y="316468"/>
            <a:ext cx="3159391" cy="369332"/>
          </a:xfrm>
          <a:prstGeom prst="rect">
            <a:avLst/>
          </a:prstGeom>
        </p:spPr>
        <p:txBody>
          <a:bodyPr wrap="none">
            <a:spAutoFit/>
          </a:bodyPr>
          <a:lstStyle/>
          <a:p>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neighbourhoods we loaded</a:t>
            </a:r>
            <a:endParaRPr lang="en-GB" dirty="0">
              <a:solidFill>
                <a:schemeClr val="bg1"/>
              </a:solidFill>
            </a:endParaRPr>
          </a:p>
        </p:txBody>
      </p:sp>
    </p:spTree>
    <p:extLst>
      <p:ext uri="{BB962C8B-B14F-4D97-AF65-F5344CB8AC3E}">
        <p14:creationId xmlns:p14="http://schemas.microsoft.com/office/powerpoint/2010/main" val="77452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Visualization</a:t>
            </a:r>
          </a:p>
        </p:txBody>
      </p:sp>
      <p:sp>
        <p:nvSpPr>
          <p:cNvPr id="5" name="Rectangle 4">
            <a:extLst>
              <a:ext uri="{FF2B5EF4-FFF2-40B4-BE49-F238E27FC236}">
                <a16:creationId xmlns:a16="http://schemas.microsoft.com/office/drawing/2014/main" id="{E9ECCDEC-27D9-4DA7-9490-908E2EE8C831}"/>
              </a:ext>
            </a:extLst>
          </p:cNvPr>
          <p:cNvSpPr/>
          <p:nvPr/>
        </p:nvSpPr>
        <p:spPr>
          <a:xfrm>
            <a:off x="828084" y="316468"/>
            <a:ext cx="3159070" cy="369332"/>
          </a:xfrm>
          <a:prstGeom prst="rect">
            <a:avLst/>
          </a:prstGeom>
        </p:spPr>
        <p:txBody>
          <a:bodyPr wrap="none">
            <a:spAutoFit/>
          </a:bodyPr>
          <a:lstStyle/>
          <a:p>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clusters of Avenues created</a:t>
            </a:r>
            <a:endParaRPr lang="en-GB" dirty="0">
              <a:solidFill>
                <a:schemeClr val="bg1"/>
              </a:solidFill>
            </a:endParaRPr>
          </a:p>
        </p:txBody>
      </p:sp>
      <p:pic>
        <p:nvPicPr>
          <p:cNvPr id="6" name="Picture 5">
            <a:extLst>
              <a:ext uri="{FF2B5EF4-FFF2-40B4-BE49-F238E27FC236}">
                <a16:creationId xmlns:a16="http://schemas.microsoft.com/office/drawing/2014/main" id="{9B7214F1-C882-4D25-8880-DC130F487B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2084" y="779197"/>
            <a:ext cx="5731510" cy="3522980"/>
          </a:xfrm>
          <a:prstGeom prst="rect">
            <a:avLst/>
          </a:prstGeom>
          <a:noFill/>
          <a:ln>
            <a:noFill/>
          </a:ln>
        </p:spPr>
      </p:pic>
    </p:spTree>
    <p:extLst>
      <p:ext uri="{BB962C8B-B14F-4D97-AF65-F5344CB8AC3E}">
        <p14:creationId xmlns:p14="http://schemas.microsoft.com/office/powerpoint/2010/main" val="93333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Visualization</a:t>
            </a:r>
          </a:p>
        </p:txBody>
      </p:sp>
      <p:sp>
        <p:nvSpPr>
          <p:cNvPr id="5" name="Rectangle 4">
            <a:extLst>
              <a:ext uri="{FF2B5EF4-FFF2-40B4-BE49-F238E27FC236}">
                <a16:creationId xmlns:a16="http://schemas.microsoft.com/office/drawing/2014/main" id="{E9ECCDEC-27D9-4DA7-9490-908E2EE8C831}"/>
              </a:ext>
            </a:extLst>
          </p:cNvPr>
          <p:cNvSpPr/>
          <p:nvPr/>
        </p:nvSpPr>
        <p:spPr>
          <a:xfrm>
            <a:off x="828084" y="316468"/>
            <a:ext cx="6537367" cy="369332"/>
          </a:xfrm>
          <a:prstGeom prst="rect">
            <a:avLst/>
          </a:prstGeom>
        </p:spPr>
        <p:txBody>
          <a:bodyPr wrap="none">
            <a:spAutoFit/>
          </a:bodyPr>
          <a:lstStyle/>
          <a:p>
            <a:r>
              <a:rPr lang="en-GB" dirty="0">
                <a:solidFill>
                  <a:schemeClr val="bg1"/>
                </a:solidFill>
              </a:rPr>
              <a:t>The most sought-after Avenue across all neighbourhoods</a:t>
            </a:r>
          </a:p>
        </p:txBody>
      </p:sp>
      <p:pic>
        <p:nvPicPr>
          <p:cNvPr id="7" name="Picture 6">
            <a:extLst>
              <a:ext uri="{FF2B5EF4-FFF2-40B4-BE49-F238E27FC236}">
                <a16:creationId xmlns:a16="http://schemas.microsoft.com/office/drawing/2014/main" id="{3439DB7C-3C2A-48DC-8808-3EA145229A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8084" y="863601"/>
            <a:ext cx="4962525" cy="2400300"/>
          </a:xfrm>
          <a:prstGeom prst="rect">
            <a:avLst/>
          </a:prstGeom>
          <a:noFill/>
          <a:ln>
            <a:noFill/>
          </a:ln>
        </p:spPr>
      </p:pic>
    </p:spTree>
    <p:extLst>
      <p:ext uri="{BB962C8B-B14F-4D97-AF65-F5344CB8AC3E}">
        <p14:creationId xmlns:p14="http://schemas.microsoft.com/office/powerpoint/2010/main" val="405154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Visualization</a:t>
            </a:r>
          </a:p>
        </p:txBody>
      </p:sp>
      <p:sp>
        <p:nvSpPr>
          <p:cNvPr id="5" name="Rectangle 4">
            <a:extLst>
              <a:ext uri="{FF2B5EF4-FFF2-40B4-BE49-F238E27FC236}">
                <a16:creationId xmlns:a16="http://schemas.microsoft.com/office/drawing/2014/main" id="{E9ECCDEC-27D9-4DA7-9490-908E2EE8C831}"/>
              </a:ext>
            </a:extLst>
          </p:cNvPr>
          <p:cNvSpPr/>
          <p:nvPr/>
        </p:nvSpPr>
        <p:spPr>
          <a:xfrm>
            <a:off x="828084" y="316468"/>
            <a:ext cx="6841938" cy="369332"/>
          </a:xfrm>
          <a:prstGeom prst="rect">
            <a:avLst/>
          </a:prstGeom>
        </p:spPr>
        <p:txBody>
          <a:bodyPr wrap="none">
            <a:spAutoFit/>
          </a:bodyPr>
          <a:lstStyle/>
          <a:p>
            <a:r>
              <a:rPr lang="en-GB" dirty="0">
                <a:solidFill>
                  <a:schemeClr val="bg1"/>
                </a:solidFill>
              </a:rPr>
              <a:t>The second sought-after Avenue across all neighbourhoods</a:t>
            </a:r>
          </a:p>
        </p:txBody>
      </p:sp>
      <p:pic>
        <p:nvPicPr>
          <p:cNvPr id="6" name="Picture 5">
            <a:extLst>
              <a:ext uri="{FF2B5EF4-FFF2-40B4-BE49-F238E27FC236}">
                <a16:creationId xmlns:a16="http://schemas.microsoft.com/office/drawing/2014/main" id="{838EBC50-D998-4A2D-AFCC-3DEB7FBF9D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8084" y="863601"/>
            <a:ext cx="4791075" cy="2486025"/>
          </a:xfrm>
          <a:prstGeom prst="rect">
            <a:avLst/>
          </a:prstGeom>
          <a:noFill/>
          <a:ln>
            <a:noFill/>
          </a:ln>
        </p:spPr>
      </p:pic>
    </p:spTree>
    <p:extLst>
      <p:ext uri="{BB962C8B-B14F-4D97-AF65-F5344CB8AC3E}">
        <p14:creationId xmlns:p14="http://schemas.microsoft.com/office/powerpoint/2010/main" val="90102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Visualization</a:t>
            </a:r>
          </a:p>
        </p:txBody>
      </p:sp>
      <p:sp>
        <p:nvSpPr>
          <p:cNvPr id="5" name="Rectangle 4">
            <a:extLst>
              <a:ext uri="{FF2B5EF4-FFF2-40B4-BE49-F238E27FC236}">
                <a16:creationId xmlns:a16="http://schemas.microsoft.com/office/drawing/2014/main" id="{E9ECCDEC-27D9-4DA7-9490-908E2EE8C831}"/>
              </a:ext>
            </a:extLst>
          </p:cNvPr>
          <p:cNvSpPr/>
          <p:nvPr/>
        </p:nvSpPr>
        <p:spPr>
          <a:xfrm>
            <a:off x="828084" y="316468"/>
            <a:ext cx="6495689" cy="369332"/>
          </a:xfrm>
          <a:prstGeom prst="rect">
            <a:avLst/>
          </a:prstGeom>
        </p:spPr>
        <p:txBody>
          <a:bodyPr wrap="none">
            <a:spAutoFit/>
          </a:bodyPr>
          <a:lstStyle/>
          <a:p>
            <a:r>
              <a:rPr lang="en-GB" dirty="0">
                <a:solidFill>
                  <a:schemeClr val="bg1"/>
                </a:solidFill>
              </a:rPr>
              <a:t>The third sought-after Avenue across all neighbourhoods</a:t>
            </a:r>
          </a:p>
        </p:txBody>
      </p:sp>
      <p:pic>
        <p:nvPicPr>
          <p:cNvPr id="7" name="Picture 6">
            <a:extLst>
              <a:ext uri="{FF2B5EF4-FFF2-40B4-BE49-F238E27FC236}">
                <a16:creationId xmlns:a16="http://schemas.microsoft.com/office/drawing/2014/main" id="{70AA6B70-F4A1-4705-A843-1D7958E4A2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8084" y="863601"/>
            <a:ext cx="4791075" cy="2466975"/>
          </a:xfrm>
          <a:prstGeom prst="rect">
            <a:avLst/>
          </a:prstGeom>
          <a:noFill/>
          <a:ln>
            <a:noFill/>
          </a:ln>
        </p:spPr>
      </p:pic>
    </p:spTree>
    <p:extLst>
      <p:ext uri="{BB962C8B-B14F-4D97-AF65-F5344CB8AC3E}">
        <p14:creationId xmlns:p14="http://schemas.microsoft.com/office/powerpoint/2010/main" val="364838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results</a:t>
            </a:r>
          </a:p>
        </p:txBody>
      </p:sp>
      <p:sp>
        <p:nvSpPr>
          <p:cNvPr id="3" name="Rectangle 2">
            <a:extLst>
              <a:ext uri="{FF2B5EF4-FFF2-40B4-BE49-F238E27FC236}">
                <a16:creationId xmlns:a16="http://schemas.microsoft.com/office/drawing/2014/main" id="{458D5503-0F69-4B08-80E9-894A7FBDFB9A}"/>
              </a:ext>
            </a:extLst>
          </p:cNvPr>
          <p:cNvSpPr/>
          <p:nvPr/>
        </p:nvSpPr>
        <p:spPr>
          <a:xfrm>
            <a:off x="766194" y="477707"/>
            <a:ext cx="6096000" cy="3145413"/>
          </a:xfrm>
          <a:prstGeom prst="rect">
            <a:avLst/>
          </a:prstGeom>
        </p:spPr>
        <p:txBody>
          <a:bodyPr>
            <a:spAutoFit/>
          </a:bodyPr>
          <a:lstStyle/>
          <a:p>
            <a:pPr>
              <a:lnSpc>
                <a:spcPct val="107000"/>
              </a:lnSpc>
              <a:spcAft>
                <a:spcPts val="800"/>
              </a:spcAft>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From the combination of this data set we can conclude:</a:t>
            </a:r>
          </a:p>
          <a:p>
            <a:pPr marL="342900" lvl="0" indent="-342900">
              <a:lnSpc>
                <a:spcPct val="107000"/>
              </a:lnSpc>
              <a:spcAft>
                <a:spcPts val="0"/>
              </a:spcAft>
              <a:buFont typeface="Calibri" panose="020F050202020403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density of Avenue clusters indicated by the graph chart;</a:t>
            </a:r>
          </a:p>
          <a:p>
            <a:pPr marL="342900" lvl="0" indent="-342900">
              <a:lnSpc>
                <a:spcPct val="107000"/>
              </a:lnSpc>
              <a:spcAft>
                <a:spcPts val="0"/>
              </a:spcAft>
              <a:buFont typeface="Calibri" panose="020F050202020403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most sought-after Avenue across all neighbourhoods is </a:t>
            </a:r>
            <a:r>
              <a:rPr lang="en-GB" dirty="0">
                <a:solidFill>
                  <a:srgbClr val="FFC000"/>
                </a:solidFill>
                <a:latin typeface="Calibri" panose="020F0502020204030204" pitchFamily="34" charset="0"/>
                <a:ea typeface="Calibri" panose="020F0502020204030204" pitchFamily="34" charset="0"/>
                <a:cs typeface="Times New Roman" panose="02020603050405020304" pitchFamily="18" charset="0"/>
              </a:rPr>
              <a:t>Music Avenue</a:t>
            </a:r>
          </a:p>
          <a:p>
            <a:pPr marL="342900" lvl="0" indent="-342900">
              <a:lnSpc>
                <a:spcPct val="107000"/>
              </a:lnSpc>
              <a:spcAft>
                <a:spcPts val="0"/>
              </a:spcAft>
              <a:buFont typeface="Calibri" panose="020F050202020403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second sought-after Avenue across all neighbourhoods is </a:t>
            </a:r>
            <a:r>
              <a:rPr lang="en-GB" dirty="0">
                <a:solidFill>
                  <a:srgbClr val="FFC000"/>
                </a:solidFill>
                <a:latin typeface="Calibri" panose="020F0502020204030204" pitchFamily="34" charset="0"/>
                <a:ea typeface="Calibri" panose="020F0502020204030204" pitchFamily="34" charset="0"/>
                <a:cs typeface="Times New Roman" panose="02020603050405020304" pitchFamily="18" charset="0"/>
              </a:rPr>
              <a:t>Art Gallery</a:t>
            </a:r>
          </a:p>
          <a:p>
            <a:pPr marL="342900" lvl="0" indent="-342900">
              <a:lnSpc>
                <a:spcPct val="107000"/>
              </a:lnSpc>
              <a:spcAft>
                <a:spcPts val="0"/>
              </a:spcAft>
              <a:buFont typeface="Calibri" panose="020F050202020403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third sought-after Avenue across all neighbourhoods is </a:t>
            </a:r>
            <a:r>
              <a:rPr lang="en-GB" dirty="0">
                <a:solidFill>
                  <a:srgbClr val="FFC000"/>
                </a:solidFill>
                <a:latin typeface="Calibri" panose="020F0502020204030204" pitchFamily="34" charset="0"/>
                <a:ea typeface="Calibri" panose="020F0502020204030204" pitchFamily="34" charset="0"/>
                <a:cs typeface="Times New Roman" panose="02020603050405020304" pitchFamily="18" charset="0"/>
              </a:rPr>
              <a:t>Performing Arts Venue</a:t>
            </a:r>
          </a:p>
          <a:p>
            <a:pPr marL="342900" lvl="0" indent="-342900">
              <a:lnSpc>
                <a:spcPct val="107000"/>
              </a:lnSpc>
              <a:spcAft>
                <a:spcPts val="800"/>
              </a:spcAft>
              <a:buFont typeface="Calibri" panose="020F050202020403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most common avenue by Neighbourhood given by the following table:</a:t>
            </a:r>
          </a:p>
        </p:txBody>
      </p:sp>
    </p:spTree>
    <p:extLst>
      <p:ext uri="{BB962C8B-B14F-4D97-AF65-F5344CB8AC3E}">
        <p14:creationId xmlns:p14="http://schemas.microsoft.com/office/powerpoint/2010/main" val="2045333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results</a:t>
            </a:r>
          </a:p>
        </p:txBody>
      </p:sp>
      <p:pic>
        <p:nvPicPr>
          <p:cNvPr id="4" name="Picture 3">
            <a:extLst>
              <a:ext uri="{FF2B5EF4-FFF2-40B4-BE49-F238E27FC236}">
                <a16:creationId xmlns:a16="http://schemas.microsoft.com/office/drawing/2014/main" id="{6653B99D-1572-4ED4-ABA9-E17B63420B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7017" y="742164"/>
            <a:ext cx="5705475" cy="2571750"/>
          </a:xfrm>
          <a:prstGeom prst="rect">
            <a:avLst/>
          </a:prstGeom>
          <a:noFill/>
          <a:ln>
            <a:noFill/>
          </a:ln>
        </p:spPr>
      </p:pic>
    </p:spTree>
    <p:extLst>
      <p:ext uri="{BB962C8B-B14F-4D97-AF65-F5344CB8AC3E}">
        <p14:creationId xmlns:p14="http://schemas.microsoft.com/office/powerpoint/2010/main" val="208529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discussion</a:t>
            </a:r>
          </a:p>
        </p:txBody>
      </p:sp>
      <p:sp>
        <p:nvSpPr>
          <p:cNvPr id="3" name="Rectangle 2">
            <a:extLst>
              <a:ext uri="{FF2B5EF4-FFF2-40B4-BE49-F238E27FC236}">
                <a16:creationId xmlns:a16="http://schemas.microsoft.com/office/drawing/2014/main" id="{427018BF-E5B3-4483-AF48-82D9810123EA}"/>
              </a:ext>
            </a:extLst>
          </p:cNvPr>
          <p:cNvSpPr/>
          <p:nvPr/>
        </p:nvSpPr>
        <p:spPr>
          <a:xfrm>
            <a:off x="808140" y="626483"/>
            <a:ext cx="6096000" cy="2031325"/>
          </a:xfrm>
          <a:prstGeom prst="rect">
            <a:avLst/>
          </a:prstGeom>
        </p:spPr>
        <p:txBody>
          <a:bodyPr>
            <a:spAutoFit/>
          </a:bodyPr>
          <a:lstStyle/>
          <a:p>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We can clearly see that the most overall rated cultural place is "</a:t>
            </a:r>
            <a:r>
              <a:rPr lang="en-GB" dirty="0">
                <a:solidFill>
                  <a:srgbClr val="FFC000"/>
                </a:solidFill>
                <a:latin typeface="Calibri" panose="020F0502020204030204" pitchFamily="34" charset="0"/>
                <a:ea typeface="Calibri" panose="020F0502020204030204" pitchFamily="34" charset="0"/>
                <a:cs typeface="Times New Roman" panose="02020603050405020304" pitchFamily="18" charset="0"/>
              </a:rPr>
              <a:t>Performing Arts Venue</a:t>
            </a: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 followed by "</a:t>
            </a:r>
            <a:r>
              <a:rPr lang="en-GB" dirty="0">
                <a:solidFill>
                  <a:srgbClr val="FFC000"/>
                </a:solidFill>
                <a:latin typeface="Calibri" panose="020F0502020204030204" pitchFamily="34" charset="0"/>
                <a:ea typeface="Calibri" panose="020F0502020204030204" pitchFamily="34" charset="0"/>
                <a:cs typeface="Times New Roman" panose="02020603050405020304" pitchFamily="18" charset="0"/>
              </a:rPr>
              <a:t>Music Avenue</a:t>
            </a: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 when combining all the data. Therefore</a:t>
            </a:r>
            <a:r>
              <a:rPr lang="en-GB" dirty="0">
                <a:solidFill>
                  <a:srgbClr val="FF0000"/>
                </a:solidFill>
                <a:latin typeface="Calibri" panose="020F0502020204030204" pitchFamily="34" charset="0"/>
                <a:ea typeface="Calibri" panose="020F0502020204030204" pitchFamily="34" charset="0"/>
                <a:cs typeface="Times New Roman" panose="02020603050405020304" pitchFamily="18" charset="0"/>
              </a:rPr>
              <a:t>, our </a:t>
            </a: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advice to the stakeholders would be to</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a:solidFill>
                  <a:srgbClr val="FFC000"/>
                </a:solidFill>
                <a:latin typeface="Calibri" panose="020F0502020204030204" pitchFamily="34" charset="0"/>
                <a:ea typeface="Calibri" panose="020F0502020204030204" pitchFamily="34" charset="0"/>
                <a:cs typeface="Times New Roman" panose="02020603050405020304" pitchFamily="18" charset="0"/>
              </a:rPr>
              <a:t>increase this particular Avenue type </a:t>
            </a: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if possible and make sure to also </a:t>
            </a:r>
            <a:r>
              <a:rPr lang="en-GB" dirty="0">
                <a:solidFill>
                  <a:srgbClr val="FFC000"/>
                </a:solidFill>
                <a:latin typeface="Calibri" panose="020F0502020204030204" pitchFamily="34" charset="0"/>
                <a:ea typeface="Calibri" panose="020F0502020204030204" pitchFamily="34" charset="0"/>
                <a:cs typeface="Times New Roman" panose="02020603050405020304" pitchFamily="18" charset="0"/>
              </a:rPr>
              <a:t>increase the budget on marketing the other cultural avenues </a:t>
            </a: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as well to help promoting them for the city</a:t>
            </a:r>
            <a:endParaRPr lang="en-GB" dirty="0">
              <a:solidFill>
                <a:schemeClr val="bg1"/>
              </a:solidFill>
            </a:endParaRPr>
          </a:p>
        </p:txBody>
      </p:sp>
    </p:spTree>
    <p:extLst>
      <p:ext uri="{BB962C8B-B14F-4D97-AF65-F5344CB8AC3E}">
        <p14:creationId xmlns:p14="http://schemas.microsoft.com/office/powerpoint/2010/main" val="2456273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conclusions</a:t>
            </a:r>
          </a:p>
        </p:txBody>
      </p:sp>
      <p:sp>
        <p:nvSpPr>
          <p:cNvPr id="4" name="Rectangle 3">
            <a:extLst>
              <a:ext uri="{FF2B5EF4-FFF2-40B4-BE49-F238E27FC236}">
                <a16:creationId xmlns:a16="http://schemas.microsoft.com/office/drawing/2014/main" id="{B31DB4D2-AF32-4367-A003-DFBF28F64671}"/>
              </a:ext>
            </a:extLst>
          </p:cNvPr>
          <p:cNvSpPr/>
          <p:nvPr/>
        </p:nvSpPr>
        <p:spPr>
          <a:xfrm>
            <a:off x="464190" y="221408"/>
            <a:ext cx="8067413" cy="3350597"/>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analysis of this data is rather limited because we were to use Foursquare. The basis for the ranking positions is based on this platform and are given by users directly. It’s possible to have different results if the data set were other than Foursquare, for example, official data provided by some Government division.</a:t>
            </a:r>
          </a:p>
          <a:p>
            <a:pPr marL="285750" indent="-285750">
              <a:lnSpc>
                <a:spcPct val="107000"/>
              </a:lnSpc>
              <a:spcAft>
                <a:spcPts val="800"/>
              </a:spcAft>
              <a:buFont typeface="Arial" panose="020B060402020202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Clustering function can be changed and will yield different clusters. We assumed 5, but stakeholders can change this at will.</a:t>
            </a:r>
          </a:p>
          <a:p>
            <a:pPr marL="285750" indent="-285750">
              <a:lnSpc>
                <a:spcPct val="107000"/>
              </a:lnSpc>
              <a:spcAft>
                <a:spcPts val="800"/>
              </a:spcAft>
              <a:buFont typeface="Arial" panose="020B060402020202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Was interesting to note that Museums, are popular but not as much as one might think.</a:t>
            </a:r>
          </a:p>
          <a:p>
            <a:pPr marL="285750" indent="-285750">
              <a:lnSpc>
                <a:spcPct val="107000"/>
              </a:lnSpc>
              <a:spcAft>
                <a:spcPts val="800"/>
              </a:spcAft>
              <a:buFont typeface="Arial" panose="020B060402020202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Given the time allowed and the limited data, this was an interesting project that could very well benefit the Tourism agencies of Toronto!</a:t>
            </a:r>
          </a:p>
        </p:txBody>
      </p:sp>
    </p:spTree>
    <p:extLst>
      <p:ext uri="{BB962C8B-B14F-4D97-AF65-F5344CB8AC3E}">
        <p14:creationId xmlns:p14="http://schemas.microsoft.com/office/powerpoint/2010/main" val="1103380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338-B8D5-4F5B-BF23-C70845DCF987}"/>
              </a:ext>
            </a:extLst>
          </p:cNvPr>
          <p:cNvSpPr>
            <a:spLocks noGrp="1"/>
          </p:cNvSpPr>
          <p:nvPr>
            <p:ph type="title"/>
          </p:nvPr>
        </p:nvSpPr>
        <p:spPr/>
        <p:txBody>
          <a:bodyPr/>
          <a:lstStyle/>
          <a:p>
            <a:r>
              <a:rPr lang="en-GB" dirty="0"/>
              <a:t>Thank you </a:t>
            </a:r>
            <a:r>
              <a:rPr lang="en-GB" dirty="0">
                <a:sym typeface="Wingdings" panose="05000000000000000000" pitchFamily="2" charset="2"/>
              </a:rPr>
              <a:t></a:t>
            </a:r>
            <a:endParaRPr lang="en-GB" dirty="0"/>
          </a:p>
        </p:txBody>
      </p:sp>
      <p:sp>
        <p:nvSpPr>
          <p:cNvPr id="4" name="Rectangle 3">
            <a:extLst>
              <a:ext uri="{FF2B5EF4-FFF2-40B4-BE49-F238E27FC236}">
                <a16:creationId xmlns:a16="http://schemas.microsoft.com/office/drawing/2014/main" id="{B31DB4D2-AF32-4367-A003-DFBF28F64671}"/>
              </a:ext>
            </a:extLst>
          </p:cNvPr>
          <p:cNvSpPr/>
          <p:nvPr/>
        </p:nvSpPr>
        <p:spPr>
          <a:xfrm>
            <a:off x="464190" y="221408"/>
            <a:ext cx="8067413" cy="774507"/>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Thanks for taking the time to review my work!</a:t>
            </a:r>
          </a:p>
          <a:p>
            <a:pPr marL="285750" indent="-285750">
              <a:lnSpc>
                <a:spcPct val="107000"/>
              </a:lnSpc>
              <a:spcAft>
                <a:spcPts val="800"/>
              </a:spcAft>
              <a:buFont typeface="Arial" panose="020B0604020202020204" pitchFamily="34" charset="0"/>
              <a:buChar char="•"/>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As an appreciation gesture, here’s a </a:t>
            </a:r>
            <a:r>
              <a:rPr lang="en-GB">
                <a:solidFill>
                  <a:schemeClr val="bg1"/>
                </a:solidFill>
                <a:latin typeface="Calibri" panose="020F0502020204030204" pitchFamily="34" charset="0"/>
                <a:ea typeface="Calibri" panose="020F0502020204030204" pitchFamily="34" charset="0"/>
                <a:cs typeface="Times New Roman" panose="02020603050405020304" pitchFamily="18" charset="0"/>
              </a:rPr>
              <a:t>cool potato for you:</a:t>
            </a:r>
            <a:endPar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Image result for cool potato">
            <a:extLst>
              <a:ext uri="{FF2B5EF4-FFF2-40B4-BE49-F238E27FC236}">
                <a16:creationId xmlns:a16="http://schemas.microsoft.com/office/drawing/2014/main" id="{8C0C8F11-692A-4F1C-8B10-22DE87960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231" y="1695232"/>
            <a:ext cx="2905125"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7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5CF6-F260-4336-9876-FFE318B9728C}"/>
              </a:ext>
            </a:extLst>
          </p:cNvPr>
          <p:cNvSpPr>
            <a:spLocks noGrp="1"/>
          </p:cNvSpPr>
          <p:nvPr>
            <p:ph type="title"/>
          </p:nvPr>
        </p:nvSpPr>
        <p:spPr/>
        <p:txBody>
          <a:bodyPr/>
          <a:lstStyle/>
          <a:p>
            <a:r>
              <a:rPr lang="en-GB" b="1" dirty="0"/>
              <a:t>Introduction/Business Problem</a:t>
            </a:r>
            <a:br>
              <a:rPr lang="en-GB" b="1" dirty="0"/>
            </a:br>
            <a:endParaRPr lang="en-GB" dirty="0"/>
          </a:p>
        </p:txBody>
      </p:sp>
      <p:sp>
        <p:nvSpPr>
          <p:cNvPr id="3" name="Content Placeholder 2">
            <a:extLst>
              <a:ext uri="{FF2B5EF4-FFF2-40B4-BE49-F238E27FC236}">
                <a16:creationId xmlns:a16="http://schemas.microsoft.com/office/drawing/2014/main" id="{32E5DB2E-ADEC-419C-A170-F6F4CC9C3E59}"/>
              </a:ext>
            </a:extLst>
          </p:cNvPr>
          <p:cNvSpPr>
            <a:spLocks noGrp="1"/>
          </p:cNvSpPr>
          <p:nvPr>
            <p:ph idx="1"/>
          </p:nvPr>
        </p:nvSpPr>
        <p:spPr/>
        <p:txBody>
          <a:bodyPr>
            <a:normAutofit fontScale="55000" lnSpcReduction="20000"/>
          </a:bodyPr>
          <a:lstStyle/>
          <a:p>
            <a:pPr marL="0" indent="0">
              <a:buNone/>
            </a:pPr>
            <a:r>
              <a:rPr lang="en-GB" dirty="0"/>
              <a:t>Toronto is the largest city if Canada and home of many touristic attractions. The city is full of museums, theatres, art galleries and festival events.</a:t>
            </a:r>
          </a:p>
          <a:p>
            <a:pPr marL="0" indent="0">
              <a:buNone/>
            </a:pPr>
            <a:r>
              <a:rPr lang="en-GB" dirty="0"/>
              <a:t>The Toronto City Culture Association heard about the capabilities of Data Science and were interested in a working with us to create a recommendation system for city visitors, based on where they planned to stay.</a:t>
            </a:r>
          </a:p>
          <a:p>
            <a:pPr marL="0" indent="0">
              <a:buNone/>
            </a:pPr>
            <a:r>
              <a:rPr lang="en-GB" dirty="0"/>
              <a:t>As such, they contacted us, proposing the project with a list of requirements.</a:t>
            </a:r>
          </a:p>
          <a:p>
            <a:pPr marL="0" indent="0">
              <a:buNone/>
            </a:pPr>
            <a:r>
              <a:rPr lang="en-GB" dirty="0"/>
              <a:t> </a:t>
            </a:r>
          </a:p>
          <a:p>
            <a:pPr marL="0" indent="0">
              <a:buNone/>
            </a:pPr>
            <a:r>
              <a:rPr lang="en-GB" b="1" dirty="0">
                <a:solidFill>
                  <a:schemeClr val="bg1"/>
                </a:solidFill>
              </a:rPr>
              <a:t>Requirements</a:t>
            </a:r>
            <a:endParaRPr lang="en-GB" dirty="0">
              <a:solidFill>
                <a:schemeClr val="bg1"/>
              </a:solidFill>
            </a:endParaRPr>
          </a:p>
          <a:p>
            <a:pPr marL="0" indent="0">
              <a:buNone/>
            </a:pPr>
            <a:r>
              <a:rPr lang="en-GB" dirty="0"/>
              <a:t>- The system should be capable of get the list of all cultural places in Toronto, worth visiting (e.g. Museums);</a:t>
            </a:r>
          </a:p>
          <a:p>
            <a:pPr marL="0" indent="0">
              <a:buNone/>
            </a:pPr>
            <a:r>
              <a:rPr lang="en-GB" dirty="0"/>
              <a:t>- Be able to rate the places according to typical user experience</a:t>
            </a:r>
          </a:p>
          <a:p>
            <a:pPr marL="0" indent="0">
              <a:buNone/>
            </a:pPr>
            <a:r>
              <a:rPr lang="en-GB" dirty="0"/>
              <a:t>- Get the top 3 cultural places</a:t>
            </a:r>
          </a:p>
          <a:p>
            <a:pPr marL="0" indent="0">
              <a:buNone/>
            </a:pPr>
            <a:r>
              <a:rPr lang="en-GB" dirty="0"/>
              <a:t>- Cluster the selected places by Neighbourhood</a:t>
            </a:r>
          </a:p>
          <a:p>
            <a:pPr marL="0" indent="0">
              <a:buNone/>
            </a:pPr>
            <a:r>
              <a:rPr lang="en-GB" dirty="0"/>
              <a:t>- Display the results Graphically on a map</a:t>
            </a:r>
          </a:p>
          <a:p>
            <a:pPr marL="0" indent="0">
              <a:buNone/>
            </a:pPr>
            <a:r>
              <a:rPr lang="en-GB" dirty="0"/>
              <a:t>- Create bar graphs analysing the results</a:t>
            </a:r>
          </a:p>
          <a:p>
            <a:endParaRPr lang="en-GB" dirty="0"/>
          </a:p>
        </p:txBody>
      </p:sp>
    </p:spTree>
    <p:extLst>
      <p:ext uri="{BB962C8B-B14F-4D97-AF65-F5344CB8AC3E}">
        <p14:creationId xmlns:p14="http://schemas.microsoft.com/office/powerpoint/2010/main" val="192802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79F9-FAE7-4896-8F72-1D9755D71331}"/>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61A16790-C06C-4B3C-AA68-659B27309D71}"/>
              </a:ext>
            </a:extLst>
          </p:cNvPr>
          <p:cNvSpPr>
            <a:spLocks noGrp="1"/>
          </p:cNvSpPr>
          <p:nvPr>
            <p:ph idx="1"/>
          </p:nvPr>
        </p:nvSpPr>
        <p:spPr/>
        <p:txBody>
          <a:bodyPr/>
          <a:lstStyle/>
          <a:p>
            <a:r>
              <a:rPr lang="en-GB" dirty="0"/>
              <a:t>In order to be able to carry out this project we need data from a few sources:</a:t>
            </a:r>
          </a:p>
          <a:p>
            <a:r>
              <a:rPr lang="en-GB" b="1" dirty="0"/>
              <a:t>1) Wikipedia website - we need the information regarding the Boroughs and Neighbourhoods of Toronto</a:t>
            </a:r>
            <a:r>
              <a:rPr lang="en-GB" dirty="0"/>
              <a:t> - </a:t>
            </a:r>
            <a:r>
              <a:rPr lang="en-GB" u="sng" dirty="0">
                <a:hlinkClick r:id="rId2"/>
              </a:rPr>
              <a:t>https://en.wikipedia.org/wiki/List_of_postal_codes_of_Canada:_M</a:t>
            </a:r>
            <a:endParaRPr lang="en-GB" dirty="0"/>
          </a:p>
          <a:p>
            <a:endParaRPr lang="en-GB" dirty="0"/>
          </a:p>
        </p:txBody>
      </p:sp>
    </p:spTree>
    <p:extLst>
      <p:ext uri="{BB962C8B-B14F-4D97-AF65-F5344CB8AC3E}">
        <p14:creationId xmlns:p14="http://schemas.microsoft.com/office/powerpoint/2010/main" val="163350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79F9-FAE7-4896-8F72-1D9755D71331}"/>
              </a:ext>
            </a:extLst>
          </p:cNvPr>
          <p:cNvSpPr>
            <a:spLocks noGrp="1"/>
          </p:cNvSpPr>
          <p:nvPr>
            <p:ph type="title"/>
          </p:nvPr>
        </p:nvSpPr>
        <p:spPr/>
        <p:txBody>
          <a:bodyPr/>
          <a:lstStyle/>
          <a:p>
            <a:r>
              <a:rPr lang="en-GB" dirty="0"/>
              <a:t>Data</a:t>
            </a:r>
          </a:p>
        </p:txBody>
      </p:sp>
      <p:pic>
        <p:nvPicPr>
          <p:cNvPr id="4" name="Picture 3">
            <a:extLst>
              <a:ext uri="{FF2B5EF4-FFF2-40B4-BE49-F238E27FC236}">
                <a16:creationId xmlns:a16="http://schemas.microsoft.com/office/drawing/2014/main" id="{79B5ABAB-679B-4B84-A52F-B6A89284AD84}"/>
              </a:ext>
            </a:extLst>
          </p:cNvPr>
          <p:cNvPicPr/>
          <p:nvPr/>
        </p:nvPicPr>
        <p:blipFill>
          <a:blip r:embed="rId2">
            <a:extLst>
              <a:ext uri="{28A0092B-C50C-407E-A947-70E740481C1C}">
                <a14:useLocalDpi xmlns:a14="http://schemas.microsoft.com/office/drawing/2010/main" val="0"/>
              </a:ext>
            </a:extLst>
          </a:blip>
          <a:stretch>
            <a:fillRect/>
          </a:stretch>
        </p:blipFill>
        <p:spPr>
          <a:xfrm>
            <a:off x="2384981" y="685799"/>
            <a:ext cx="3874932" cy="3615267"/>
          </a:xfrm>
          <a:prstGeom prst="rect">
            <a:avLst/>
          </a:prstGeom>
        </p:spPr>
      </p:pic>
    </p:spTree>
    <p:extLst>
      <p:ext uri="{BB962C8B-B14F-4D97-AF65-F5344CB8AC3E}">
        <p14:creationId xmlns:p14="http://schemas.microsoft.com/office/powerpoint/2010/main" val="283870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F799-4DB3-4272-9CC8-B96659C78499}"/>
              </a:ext>
            </a:extLst>
          </p:cNvPr>
          <p:cNvSpPr>
            <a:spLocks noGrp="1"/>
          </p:cNvSpPr>
          <p:nvPr>
            <p:ph type="title"/>
          </p:nvPr>
        </p:nvSpPr>
        <p:spPr/>
        <p:txBody>
          <a:bodyPr/>
          <a:lstStyle/>
          <a:p>
            <a:r>
              <a:rPr lang="en-GB" dirty="0"/>
              <a:t>Data	</a:t>
            </a:r>
          </a:p>
        </p:txBody>
      </p:sp>
      <p:sp>
        <p:nvSpPr>
          <p:cNvPr id="3" name="Content Placeholder 2">
            <a:extLst>
              <a:ext uri="{FF2B5EF4-FFF2-40B4-BE49-F238E27FC236}">
                <a16:creationId xmlns:a16="http://schemas.microsoft.com/office/drawing/2014/main" id="{CD07263C-5454-46CA-A7A8-A2E2228EF29C}"/>
              </a:ext>
            </a:extLst>
          </p:cNvPr>
          <p:cNvSpPr>
            <a:spLocks noGrp="1"/>
          </p:cNvSpPr>
          <p:nvPr>
            <p:ph idx="1"/>
          </p:nvPr>
        </p:nvSpPr>
        <p:spPr/>
        <p:txBody>
          <a:bodyPr/>
          <a:lstStyle/>
          <a:p>
            <a:pPr marL="0" indent="0">
              <a:buNone/>
            </a:pPr>
            <a:r>
              <a:rPr lang="en-GB" b="1" dirty="0"/>
              <a:t>2) Foursquare website:</a:t>
            </a:r>
            <a:endParaRPr lang="en-GB" dirty="0"/>
          </a:p>
          <a:p>
            <a:pPr marL="0" indent="0">
              <a:buNone/>
            </a:pPr>
            <a:r>
              <a:rPr lang="en-GB" dirty="0"/>
              <a:t>- from here we can extract the information about the list of all Cultural venues of Toronto</a:t>
            </a:r>
          </a:p>
          <a:p>
            <a:pPr marL="0" indent="0">
              <a:buNone/>
            </a:pPr>
            <a:r>
              <a:rPr lang="en-GB" dirty="0"/>
              <a:t>- we can also see the popularity of each venue to create our top list</a:t>
            </a:r>
          </a:p>
          <a:p>
            <a:endParaRPr lang="en-GB" dirty="0"/>
          </a:p>
        </p:txBody>
      </p:sp>
    </p:spTree>
    <p:extLst>
      <p:ext uri="{BB962C8B-B14F-4D97-AF65-F5344CB8AC3E}">
        <p14:creationId xmlns:p14="http://schemas.microsoft.com/office/powerpoint/2010/main" val="94716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F799-4DB3-4272-9CC8-B96659C78499}"/>
              </a:ext>
            </a:extLst>
          </p:cNvPr>
          <p:cNvSpPr>
            <a:spLocks noGrp="1"/>
          </p:cNvSpPr>
          <p:nvPr>
            <p:ph type="title"/>
          </p:nvPr>
        </p:nvSpPr>
        <p:spPr/>
        <p:txBody>
          <a:bodyPr/>
          <a:lstStyle/>
          <a:p>
            <a:r>
              <a:rPr lang="en-GB" dirty="0"/>
              <a:t>Data	</a:t>
            </a:r>
          </a:p>
        </p:txBody>
      </p:sp>
      <p:pic>
        <p:nvPicPr>
          <p:cNvPr id="4" name="Content Placeholder 3">
            <a:extLst>
              <a:ext uri="{FF2B5EF4-FFF2-40B4-BE49-F238E27FC236}">
                <a16:creationId xmlns:a16="http://schemas.microsoft.com/office/drawing/2014/main" id="{0D241EDB-DCA5-4EE9-8750-E1A77DEAB3A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776" y="685800"/>
            <a:ext cx="6981273" cy="3614738"/>
          </a:xfrm>
          <a:prstGeom prst="rect">
            <a:avLst/>
          </a:prstGeom>
        </p:spPr>
      </p:pic>
    </p:spTree>
    <p:extLst>
      <p:ext uri="{BB962C8B-B14F-4D97-AF65-F5344CB8AC3E}">
        <p14:creationId xmlns:p14="http://schemas.microsoft.com/office/powerpoint/2010/main" val="124878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F799-4DB3-4272-9CC8-B96659C78499}"/>
              </a:ext>
            </a:extLst>
          </p:cNvPr>
          <p:cNvSpPr>
            <a:spLocks noGrp="1"/>
          </p:cNvSpPr>
          <p:nvPr>
            <p:ph type="title"/>
          </p:nvPr>
        </p:nvSpPr>
        <p:spPr/>
        <p:txBody>
          <a:bodyPr/>
          <a:lstStyle/>
          <a:p>
            <a:r>
              <a:rPr lang="en-GB" dirty="0"/>
              <a:t>Data	</a:t>
            </a:r>
          </a:p>
        </p:txBody>
      </p:sp>
      <p:sp>
        <p:nvSpPr>
          <p:cNvPr id="5" name="Content Placeholder 4">
            <a:extLst>
              <a:ext uri="{FF2B5EF4-FFF2-40B4-BE49-F238E27FC236}">
                <a16:creationId xmlns:a16="http://schemas.microsoft.com/office/drawing/2014/main" id="{D4CC409F-14FC-4993-B2C6-62A7EFD1A07A}"/>
              </a:ext>
            </a:extLst>
          </p:cNvPr>
          <p:cNvSpPr>
            <a:spLocks noGrp="1"/>
          </p:cNvSpPr>
          <p:nvPr>
            <p:ph idx="1"/>
          </p:nvPr>
        </p:nvSpPr>
        <p:spPr/>
        <p:txBody>
          <a:bodyPr/>
          <a:lstStyle/>
          <a:p>
            <a:pPr marL="0" indent="0">
              <a:buNone/>
            </a:pPr>
            <a:r>
              <a:rPr lang="en-GB" b="1" dirty="0"/>
              <a:t>3) Geospatial_Coordinates.csv file which contains the coordinates for each Toronto </a:t>
            </a:r>
            <a:r>
              <a:rPr lang="en-GB" b="1" dirty="0" err="1"/>
              <a:t>PostCode</a:t>
            </a:r>
            <a:endParaRPr lang="en-GB" b="1" dirty="0"/>
          </a:p>
          <a:p>
            <a:pPr marL="0" indent="0">
              <a:buNone/>
            </a:pPr>
            <a:endParaRPr lang="en-GB" dirty="0"/>
          </a:p>
          <a:p>
            <a:endParaRPr lang="en-GB" dirty="0"/>
          </a:p>
        </p:txBody>
      </p:sp>
    </p:spTree>
    <p:extLst>
      <p:ext uri="{BB962C8B-B14F-4D97-AF65-F5344CB8AC3E}">
        <p14:creationId xmlns:p14="http://schemas.microsoft.com/office/powerpoint/2010/main" val="320394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F799-4DB3-4272-9CC8-B96659C78499}"/>
              </a:ext>
            </a:extLst>
          </p:cNvPr>
          <p:cNvSpPr>
            <a:spLocks noGrp="1"/>
          </p:cNvSpPr>
          <p:nvPr>
            <p:ph type="title"/>
          </p:nvPr>
        </p:nvSpPr>
        <p:spPr/>
        <p:txBody>
          <a:bodyPr/>
          <a:lstStyle/>
          <a:p>
            <a:r>
              <a:rPr lang="en-GB" dirty="0"/>
              <a:t>Data	</a:t>
            </a:r>
          </a:p>
        </p:txBody>
      </p:sp>
      <p:sp>
        <p:nvSpPr>
          <p:cNvPr id="5" name="Content Placeholder 4">
            <a:extLst>
              <a:ext uri="{FF2B5EF4-FFF2-40B4-BE49-F238E27FC236}">
                <a16:creationId xmlns:a16="http://schemas.microsoft.com/office/drawing/2014/main" id="{D4CC409F-14FC-4993-B2C6-62A7EFD1A07A}"/>
              </a:ext>
            </a:extLst>
          </p:cNvPr>
          <p:cNvSpPr>
            <a:spLocks noGrp="1"/>
          </p:cNvSpPr>
          <p:nvPr>
            <p:ph idx="1"/>
          </p:nvPr>
        </p:nvSpPr>
        <p:spPr/>
        <p:txBody>
          <a:bodyPr/>
          <a:lstStyle/>
          <a:p>
            <a:pPr marL="0" indent="0">
              <a:buNone/>
            </a:pPr>
            <a:endParaRPr lang="en-GB" dirty="0"/>
          </a:p>
          <a:p>
            <a:endParaRPr lang="en-GB" dirty="0"/>
          </a:p>
        </p:txBody>
      </p:sp>
      <p:pic>
        <p:nvPicPr>
          <p:cNvPr id="4" name="Picture 3">
            <a:extLst>
              <a:ext uri="{FF2B5EF4-FFF2-40B4-BE49-F238E27FC236}">
                <a16:creationId xmlns:a16="http://schemas.microsoft.com/office/drawing/2014/main" id="{AE7CFCA0-C85F-4CF3-AEA1-FDB7D33C7528}"/>
              </a:ext>
            </a:extLst>
          </p:cNvPr>
          <p:cNvPicPr/>
          <p:nvPr/>
        </p:nvPicPr>
        <p:blipFill>
          <a:blip r:embed="rId2">
            <a:extLst>
              <a:ext uri="{28A0092B-C50C-407E-A947-70E740481C1C}">
                <a14:useLocalDpi xmlns:a14="http://schemas.microsoft.com/office/drawing/2010/main" val="0"/>
              </a:ext>
            </a:extLst>
          </a:blip>
          <a:stretch>
            <a:fillRect/>
          </a:stretch>
        </p:blipFill>
        <p:spPr>
          <a:xfrm>
            <a:off x="2973388" y="685800"/>
            <a:ext cx="2847975" cy="3381375"/>
          </a:xfrm>
          <a:prstGeom prst="rect">
            <a:avLst/>
          </a:prstGeom>
        </p:spPr>
      </p:pic>
    </p:spTree>
    <p:extLst>
      <p:ext uri="{BB962C8B-B14F-4D97-AF65-F5344CB8AC3E}">
        <p14:creationId xmlns:p14="http://schemas.microsoft.com/office/powerpoint/2010/main" val="204446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F799-4DB3-4272-9CC8-B96659C78499}"/>
              </a:ext>
            </a:extLst>
          </p:cNvPr>
          <p:cNvSpPr>
            <a:spLocks noGrp="1"/>
          </p:cNvSpPr>
          <p:nvPr>
            <p:ph type="title"/>
          </p:nvPr>
        </p:nvSpPr>
        <p:spPr/>
        <p:txBody>
          <a:bodyPr/>
          <a:lstStyle/>
          <a:p>
            <a:r>
              <a:rPr lang="en-GB" dirty="0"/>
              <a:t>methodology</a:t>
            </a:r>
          </a:p>
        </p:txBody>
      </p:sp>
      <p:sp>
        <p:nvSpPr>
          <p:cNvPr id="5" name="Content Placeholder 4">
            <a:extLst>
              <a:ext uri="{FF2B5EF4-FFF2-40B4-BE49-F238E27FC236}">
                <a16:creationId xmlns:a16="http://schemas.microsoft.com/office/drawing/2014/main" id="{D4CC409F-14FC-4993-B2C6-62A7EFD1A07A}"/>
              </a:ext>
            </a:extLst>
          </p:cNvPr>
          <p:cNvSpPr>
            <a:spLocks noGrp="1"/>
          </p:cNvSpPr>
          <p:nvPr>
            <p:ph idx="1"/>
          </p:nvPr>
        </p:nvSpPr>
        <p:spPr/>
        <p:txBody>
          <a:bodyPr/>
          <a:lstStyle/>
          <a:p>
            <a:pPr marL="0" indent="0">
              <a:buNone/>
            </a:pPr>
            <a:endParaRPr lang="en-GB" dirty="0"/>
          </a:p>
          <a:p>
            <a:endParaRPr lang="en-GB" dirty="0"/>
          </a:p>
        </p:txBody>
      </p:sp>
      <p:sp>
        <p:nvSpPr>
          <p:cNvPr id="3" name="Rectangle 2">
            <a:extLst>
              <a:ext uri="{FF2B5EF4-FFF2-40B4-BE49-F238E27FC236}">
                <a16:creationId xmlns:a16="http://schemas.microsoft.com/office/drawing/2014/main" id="{284C27FD-7D18-43E1-B4EF-11DBEED6C728}"/>
              </a:ext>
            </a:extLst>
          </p:cNvPr>
          <p:cNvSpPr/>
          <p:nvPr/>
        </p:nvSpPr>
        <p:spPr>
          <a:xfrm>
            <a:off x="1076587" y="863601"/>
            <a:ext cx="6096000" cy="2384564"/>
          </a:xfrm>
          <a:prstGeom prst="rect">
            <a:avLst/>
          </a:prstGeom>
        </p:spPr>
        <p:txBody>
          <a:bodyPr>
            <a:spAutoFit/>
          </a:bodyPr>
          <a:lstStyle/>
          <a:p>
            <a:pPr>
              <a:lnSpc>
                <a:spcPct val="107000"/>
              </a:lnSpc>
              <a:spcAft>
                <a:spcPts val="800"/>
              </a:spcAft>
            </a:pPr>
            <a:r>
              <a:rPr lang="en-GB"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approach to achieve this work was fundamentally the following:</a:t>
            </a:r>
          </a:p>
          <a:p>
            <a:pPr>
              <a:lnSpc>
                <a:spcPct val="107000"/>
              </a:lnSpc>
              <a:spcBef>
                <a:spcPts val="200"/>
              </a:spcBef>
              <a:spcAft>
                <a:spcPts val="0"/>
              </a:spcAft>
            </a:pPr>
            <a:r>
              <a:rPr lang="en-GB"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1 – Getting the data</a:t>
            </a:r>
          </a:p>
          <a:p>
            <a:pPr>
              <a:lnSpc>
                <a:spcPct val="107000"/>
              </a:lnSpc>
              <a:spcBef>
                <a:spcPts val="200"/>
              </a:spcBef>
              <a:spcAft>
                <a:spcPts val="0"/>
              </a:spcAft>
            </a:pPr>
            <a:r>
              <a:rPr lang="en-GB"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2 – Cleaning and preparing the data sets</a:t>
            </a:r>
          </a:p>
          <a:p>
            <a:pPr>
              <a:lnSpc>
                <a:spcPct val="107000"/>
              </a:lnSpc>
              <a:spcBef>
                <a:spcPts val="200"/>
              </a:spcBef>
              <a:spcAft>
                <a:spcPts val="0"/>
              </a:spcAft>
            </a:pPr>
            <a:r>
              <a:rPr lang="en-GB"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3 – Create Machine learning Clusters</a:t>
            </a:r>
          </a:p>
          <a:p>
            <a:pPr>
              <a:lnSpc>
                <a:spcPct val="107000"/>
              </a:lnSpc>
              <a:spcBef>
                <a:spcPts val="200"/>
              </a:spcBef>
              <a:spcAft>
                <a:spcPts val="0"/>
              </a:spcAft>
            </a:pPr>
            <a:r>
              <a:rPr lang="en-GB"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4 – Plot graphs for graphical analysis</a:t>
            </a:r>
          </a:p>
          <a:p>
            <a:pPr>
              <a:lnSpc>
                <a:spcPct val="107000"/>
              </a:lnSpc>
              <a:spcBef>
                <a:spcPts val="200"/>
              </a:spcBef>
              <a:spcAft>
                <a:spcPts val="0"/>
              </a:spcAft>
            </a:pPr>
            <a:r>
              <a:rPr lang="en-GB"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5 – Plot bar charts to make conclusions</a:t>
            </a:r>
          </a:p>
        </p:txBody>
      </p:sp>
    </p:spTree>
    <p:extLst>
      <p:ext uri="{BB962C8B-B14F-4D97-AF65-F5344CB8AC3E}">
        <p14:creationId xmlns:p14="http://schemas.microsoft.com/office/powerpoint/2010/main" val="180770184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TotalTime>
  <Words>587</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 Gothic</vt:lpstr>
      <vt:lpstr>Wingdings 3</vt:lpstr>
      <vt:lpstr>Slice</vt:lpstr>
      <vt:lpstr>Capstone Project - The Battle of Neighborhoods </vt:lpstr>
      <vt:lpstr>Introduction/Business Problem </vt:lpstr>
      <vt:lpstr>Data</vt:lpstr>
      <vt:lpstr>Data</vt:lpstr>
      <vt:lpstr>Data </vt:lpstr>
      <vt:lpstr>Data </vt:lpstr>
      <vt:lpstr>Data </vt:lpstr>
      <vt:lpstr>Data </vt:lpstr>
      <vt:lpstr>methodology</vt:lpstr>
      <vt:lpstr>Visualization</vt:lpstr>
      <vt:lpstr>Visualization</vt:lpstr>
      <vt:lpstr>Visualization</vt:lpstr>
      <vt:lpstr>Visualization</vt:lpstr>
      <vt:lpstr>Visualization</vt:lpstr>
      <vt:lpstr>results</vt:lpstr>
      <vt:lpstr>results</vt:lpstr>
      <vt:lpstr>discussion</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Ivo Marcelino</dc:creator>
  <cp:lastModifiedBy>Ivo Marcelino</cp:lastModifiedBy>
  <cp:revision>3</cp:revision>
  <dcterms:created xsi:type="dcterms:W3CDTF">2019-01-02T20:36:04Z</dcterms:created>
  <dcterms:modified xsi:type="dcterms:W3CDTF">2019-01-02T20:53:02Z</dcterms:modified>
</cp:coreProperties>
</file>