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58" r:id="rId4"/>
    <p:sldId id="259" r:id="rId5"/>
    <p:sldId id="300" r:id="rId6"/>
    <p:sldId id="302" r:id="rId7"/>
    <p:sldId id="303" r:id="rId8"/>
    <p:sldId id="297" r:id="rId9"/>
    <p:sldId id="301" r:id="rId10"/>
    <p:sldId id="310" r:id="rId11"/>
    <p:sldId id="311" r:id="rId12"/>
    <p:sldId id="312" r:id="rId13"/>
    <p:sldId id="313" r:id="rId14"/>
    <p:sldId id="314" r:id="rId15"/>
    <p:sldId id="298" r:id="rId16"/>
    <p:sldId id="307" r:id="rId17"/>
    <p:sldId id="299" r:id="rId18"/>
    <p:sldId id="305" r:id="rId19"/>
    <p:sldId id="296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ubik" panose="020B0604020202020204" charset="-79"/>
      <p:regular r:id="rId30"/>
      <p:bold r:id="rId31"/>
      <p:italic r:id="rId32"/>
      <p:boldItalic r:id="rId33"/>
    </p:embeddedFont>
    <p:embeddedFont>
      <p:font typeface="Proxima Nova Semibold" panose="020B0604020202020204" charset="0"/>
      <p:regular r:id="rId34"/>
      <p:bold r:id="rId35"/>
      <p:boldItalic r:id="rId36"/>
    </p:embeddedFont>
    <p:embeddedFont>
      <p:font typeface="Poppi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9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5459705-5F93-47D9-8F61-857AA93A3C6C}">
  <a:tblStyle styleId="{15459705-5F93-47D9-8F61-857AA93A3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70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5" name="Google Shape;8795;g2797fc01700_0_17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6" name="Google Shape;8796;g2797fc01700_0_17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790cc737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790cc737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48" name="Google Shape;148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189" name="Google Shape;189;p13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" name="Google Shape;196;p1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7" hasCustomPrompt="1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22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2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22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475" name="Google Shape;475;p22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2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9" name="Google Shape;519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8" name="Google Shape;528;p27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31" name="Google Shape;531;p27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32" name="Google Shape;532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7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55" name="Google Shape;555;p2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7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574" name="Google Shape;574;p27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7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578" name="Google Shape;578;p2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27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169100" y="2302654"/>
            <a:ext cx="4268100" cy="108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THE LOOK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</a:rPr>
              <a:t>Business case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7848872" cy="6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800" b="0" dirty="0" err="1" smtClean="0"/>
              <a:t>Customers</a:t>
            </a:r>
            <a:r>
              <a:rPr lang="es-ES" sz="1800" b="0" dirty="0" smtClean="0"/>
              <a:t> </a:t>
            </a:r>
            <a:r>
              <a:rPr lang="es-ES" sz="1800" b="0" dirty="0" err="1" smtClean="0"/>
              <a:t>with</a:t>
            </a:r>
            <a:r>
              <a:rPr lang="es-ES" sz="1800" b="0" dirty="0" smtClean="0"/>
              <a:t> </a:t>
            </a:r>
            <a:r>
              <a:rPr lang="es-ES" sz="1800" b="0" dirty="0" err="1" smtClean="0"/>
              <a:t>high</a:t>
            </a:r>
            <a:r>
              <a:rPr lang="es-ES" sz="1800" b="0" dirty="0"/>
              <a:t> </a:t>
            </a:r>
            <a:r>
              <a:rPr lang="es-ES" sz="1800" b="0" dirty="0" err="1"/>
              <a:t>repurchase</a:t>
            </a:r>
            <a:r>
              <a:rPr lang="es-ES" sz="1800" b="0" dirty="0"/>
              <a:t> </a:t>
            </a:r>
            <a:r>
              <a:rPr lang="es-ES" sz="1800" b="0" dirty="0" smtClean="0"/>
              <a:t/>
            </a:r>
            <a:br>
              <a:rPr lang="es-ES" sz="1800" b="0" dirty="0" smtClean="0"/>
            </a:br>
            <a:r>
              <a:rPr lang="es-ES" sz="1800" b="0" dirty="0" err="1" smtClean="0"/>
              <a:t>probability</a:t>
            </a:r>
            <a:r>
              <a:rPr lang="es-ES" sz="1800" b="0" dirty="0" smtClean="0"/>
              <a:t> </a:t>
            </a:r>
            <a:r>
              <a:rPr lang="es-ES" sz="1800" b="0" dirty="0" smtClean="0"/>
              <a:t>in </a:t>
            </a:r>
            <a:r>
              <a:rPr lang="es-ES" sz="1800" b="0" dirty="0" err="1" smtClean="0"/>
              <a:t>the</a:t>
            </a:r>
            <a:r>
              <a:rPr lang="es-ES" sz="1800" b="0" dirty="0" smtClean="0"/>
              <a:t> </a:t>
            </a:r>
            <a:r>
              <a:rPr lang="es-ES" sz="1800" b="0" dirty="0" err="1" smtClean="0"/>
              <a:t>next</a:t>
            </a:r>
            <a:r>
              <a:rPr lang="es-ES" sz="1800" b="0" dirty="0" smtClean="0"/>
              <a:t> 60 </a:t>
            </a:r>
            <a:r>
              <a:rPr lang="es-ES" sz="1800" b="0" dirty="0" err="1" smtClean="0"/>
              <a:t>days</a:t>
            </a:r>
            <a:r>
              <a:rPr lang="es-ES" sz="1800" b="0" dirty="0" smtClean="0"/>
              <a:t>.</a:t>
            </a:r>
            <a:endParaRPr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9954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threshold</a:t>
            </a:r>
            <a:r>
              <a:rPr lang="es-ES" dirty="0" smtClean="0"/>
              <a:t> :0.082</a:t>
            </a:r>
            <a:endParaRPr lang="es-PE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7881"/>
              </p:ext>
            </p:extLst>
          </p:nvPr>
        </p:nvGraphicFramePr>
        <p:xfrm>
          <a:off x="2483768" y="1419622"/>
          <a:ext cx="3786962" cy="3444872"/>
        </p:xfrm>
        <a:graphic>
          <a:graphicData uri="http://schemas.openxmlformats.org/drawingml/2006/table">
            <a:tbl>
              <a:tblPr/>
              <a:tblGrid>
                <a:gridCol w="504648"/>
                <a:gridCol w="504648"/>
                <a:gridCol w="504648"/>
                <a:gridCol w="613988"/>
                <a:gridCol w="504648"/>
                <a:gridCol w="504648"/>
                <a:gridCol w="649734"/>
              </a:tblGrid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s-P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traffic_source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probabilidad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ParaÃ­ba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JoÃ£o Pessoa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0.2954598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Henan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Shan Tou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Facebook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0.137097665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Fujian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Dongguan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0.097524016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ParÃ¡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Barcarena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0.870588235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Heilongjiang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Lan'Zhou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0.395635278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Galt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Facebook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0.498667971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Nordrhein-Westfalen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Krefeld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Germany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0.418657003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Rancho Cucamonga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0.336648392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CataluÃ±a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Palafolls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0.627923949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Guangdong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Guangzhou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0.438292895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Hebei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0.250782272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Mato Grosso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TangarÃ¡ da Serra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0.77903071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Texas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Dallas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0.452469128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Sichuan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Yichun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0.966666667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CataluÃ±a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CornellÃ  de Llobregat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0.584879032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Liaoning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Putian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Facebook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0.502917188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Jersey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Evesham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0.240319773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ParanÃ¡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Jacarezinho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0.720260089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England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Winterton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Kingdom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0.79727712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7004411" y="115971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68 </a:t>
            </a:r>
            <a:r>
              <a:rPr lang="es-ES" dirty="0" err="1" smtClean="0"/>
              <a:t>customers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80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8784976" cy="130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b="0" dirty="0" err="1" smtClean="0"/>
              <a:t>Characteristics</a:t>
            </a:r>
            <a:r>
              <a:rPr lang="es-ES" b="0" dirty="0" smtClean="0"/>
              <a:t> of </a:t>
            </a:r>
            <a:r>
              <a:rPr lang="es-ES" b="0" dirty="0" err="1" smtClean="0"/>
              <a:t>customers</a:t>
            </a:r>
            <a:r>
              <a:rPr lang="es-ES" b="0" dirty="0"/>
              <a:t> </a:t>
            </a:r>
            <a:r>
              <a:rPr lang="es-ES" b="0" dirty="0" err="1"/>
              <a:t>that</a:t>
            </a:r>
            <a:r>
              <a:rPr lang="es-ES" b="0" dirty="0"/>
              <a:t> </a:t>
            </a:r>
            <a:r>
              <a:rPr lang="es-ES" b="0" dirty="0" err="1"/>
              <a:t>repurchase</a:t>
            </a:r>
            <a:r>
              <a:rPr lang="es-ES" b="0" dirty="0"/>
              <a:t> 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/>
          <a:stretch/>
        </p:blipFill>
        <p:spPr bwMode="auto">
          <a:xfrm>
            <a:off x="4860032" y="1789085"/>
            <a:ext cx="2376264" cy="26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8707"/>
            <a:ext cx="2376264" cy="248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3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/>
          <a:stretch/>
        </p:blipFill>
        <p:spPr bwMode="auto">
          <a:xfrm>
            <a:off x="4211960" y="1558702"/>
            <a:ext cx="3312368" cy="261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7"/>
          <a:stretch/>
        </p:blipFill>
        <p:spPr bwMode="auto">
          <a:xfrm>
            <a:off x="1115616" y="1530586"/>
            <a:ext cx="2880320" cy="280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8784976" cy="130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b="0" dirty="0" err="1" smtClean="0"/>
              <a:t>Characteristics</a:t>
            </a:r>
            <a:r>
              <a:rPr lang="es-ES" b="0" dirty="0" smtClean="0"/>
              <a:t> of </a:t>
            </a:r>
            <a:r>
              <a:rPr lang="es-ES" b="0" dirty="0" err="1" smtClean="0"/>
              <a:t>customers</a:t>
            </a:r>
            <a:r>
              <a:rPr lang="es-ES" b="0" dirty="0"/>
              <a:t> </a:t>
            </a:r>
            <a:r>
              <a:rPr lang="es-ES" b="0" dirty="0" err="1"/>
              <a:t>that</a:t>
            </a:r>
            <a:r>
              <a:rPr lang="es-ES" b="0" dirty="0"/>
              <a:t> </a:t>
            </a:r>
            <a:r>
              <a:rPr lang="es-ES" b="0" dirty="0" err="1"/>
              <a:t>repurchase</a:t>
            </a:r>
            <a:r>
              <a:rPr lang="es-ES" b="0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6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3638"/>
            <a:ext cx="3400797" cy="2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63638"/>
            <a:ext cx="3845832" cy="263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685;p31"/>
          <p:cNvSpPr txBox="1">
            <a:spLocks/>
          </p:cNvSpPr>
          <p:nvPr/>
        </p:nvSpPr>
        <p:spPr>
          <a:xfrm>
            <a:off x="467544" y="400632"/>
            <a:ext cx="8784976" cy="1307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3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buSzPts val="1100"/>
            </a:pPr>
            <a:r>
              <a:rPr lang="en-US" b="0" smtClean="0"/>
              <a:t>Characteristics of customers that repurchase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512631" y="2009367"/>
            <a:ext cx="4394484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Deployment &amp; </a:t>
            </a:r>
            <a:r>
              <a:rPr lang="en" dirty="0" smtClean="0">
                <a:solidFill>
                  <a:schemeClr val="accent1"/>
                </a:solidFill>
              </a:rPr>
              <a:t>Production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03</a:t>
            </a:r>
            <a:endParaRPr b="1" dirty="0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827584" y="555526"/>
            <a:ext cx="7632848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/>
              <a:t>Deployment architecture in AWS</a:t>
            </a:r>
            <a:endParaRPr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22528"/>
            <a:ext cx="7524328" cy="324888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7894"/>
            <a:ext cx="504056" cy="63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3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094297" y="2009367"/>
            <a:ext cx="4812818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Conclusions &amp; </a:t>
            </a:r>
            <a:r>
              <a:rPr lang="en" sz="3600" dirty="0" smtClean="0">
                <a:solidFill>
                  <a:schemeClr val="accent1"/>
                </a:solidFill>
              </a:rPr>
              <a:t>Recomendations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429906" y="1009867"/>
            <a:ext cx="1476809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04</a:t>
            </a:r>
            <a:endParaRPr b="1" dirty="0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5;p31"/>
          <p:cNvSpPr txBox="1">
            <a:spLocks noGrp="1"/>
          </p:cNvSpPr>
          <p:nvPr>
            <p:ph type="title"/>
          </p:nvPr>
        </p:nvSpPr>
        <p:spPr>
          <a:xfrm>
            <a:off x="827584" y="555526"/>
            <a:ext cx="7632848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/>
              <a:t>Conclusions </a:t>
            </a:r>
            <a:r>
              <a:rPr lang="en" b="0" dirty="0" smtClean="0"/>
              <a:t>y </a:t>
            </a:r>
            <a:r>
              <a:rPr lang="en" b="0" dirty="0" smtClean="0"/>
              <a:t>recomendations</a:t>
            </a:r>
            <a:endParaRPr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1275606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factors found to affect repeat purchases: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Geographic </a:t>
            </a:r>
            <a:r>
              <a:rPr lang="en-US" dirty="0"/>
              <a:t>factors (City, Country)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</a:t>
            </a:r>
            <a:r>
              <a:rPr lang="en-US" dirty="0"/>
              <a:t>of items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</a:t>
            </a:r>
            <a:r>
              <a:rPr lang="en-US" dirty="0"/>
              <a:t>purchased Interactions on the e-commerce site in the last 7 days</a:t>
            </a:r>
            <a:endParaRPr lang="es-PE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833492" y="2355726"/>
            <a:ext cx="7698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 presence in the user's mind: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Ads</a:t>
            </a:r>
            <a:r>
              <a:rPr lang="en-US" dirty="0"/>
              <a:t>, social media, and email. 1% average decrease in organic traffic.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suggested to optimize e-commerce SEO by taking into account the variables of the </a:t>
            </a:r>
            <a:r>
              <a:rPr lang="en-US" dirty="0" smtClean="0"/>
              <a:t>repurchase model</a:t>
            </a:r>
            <a:r>
              <a:rPr lang="en-US" dirty="0"/>
              <a:t>.</a:t>
            </a:r>
            <a:endParaRPr lang="es-PE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852206" y="3525277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 items per purchase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69.7</a:t>
            </a:r>
            <a:r>
              <a:rPr lang="en-US" dirty="0"/>
              <a:t>% of purchases included only one item, 20% included two items, and 4.5% included more than two items.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suggested that a recommendation system be implemented to improve the user experience (more items per purchase and more repeat purchases per user).</a:t>
            </a: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535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7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600" name="Google Shape;600;p29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Current situation</a:t>
            </a:r>
            <a:endParaRPr dirty="0"/>
          </a:p>
        </p:txBody>
      </p:sp>
      <p:sp>
        <p:nvSpPr>
          <p:cNvPr id="602" name="Google Shape;602;p29"/>
          <p:cNvSpPr txBox="1">
            <a:spLocks noGrp="1"/>
          </p:cNvSpPr>
          <p:nvPr>
            <p:ph type="subTitle" idx="3"/>
          </p:nvPr>
        </p:nvSpPr>
        <p:spPr>
          <a:xfrm>
            <a:off x="928186" y="2283950"/>
            <a:ext cx="3720527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 smtClean="0"/>
              <a:t>Repurchase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dirty="0"/>
          </a:p>
        </p:txBody>
      </p:sp>
      <p:sp>
        <p:nvSpPr>
          <p:cNvPr id="603" name="Google Shape;603;p29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 smtClean="0"/>
              <a:t>Model</a:t>
            </a:r>
            <a:r>
              <a:rPr lang="es-ES" dirty="0" smtClean="0"/>
              <a:t> </a:t>
            </a:r>
            <a:r>
              <a:rPr lang="es-ES" dirty="0" err="1" smtClean="0"/>
              <a:t>proposition</a:t>
            </a:r>
            <a:endParaRPr dirty="0"/>
          </a:p>
        </p:txBody>
      </p:sp>
      <p:sp>
        <p:nvSpPr>
          <p:cNvPr id="605" name="Google Shape;605;p29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 smtClean="0"/>
              <a:t>Catboost</a:t>
            </a:r>
            <a:r>
              <a:rPr lang="es-ES" dirty="0" smtClean="0"/>
              <a:t> </a:t>
            </a:r>
            <a:r>
              <a:rPr lang="es-ES" dirty="0" err="1" smtClean="0"/>
              <a:t>model</a:t>
            </a:r>
            <a:r>
              <a:rPr lang="es-ES" dirty="0" smtClean="0"/>
              <a:t> and </a:t>
            </a:r>
            <a:r>
              <a:rPr lang="es-ES" dirty="0" err="1" smtClean="0"/>
              <a:t>feature</a:t>
            </a:r>
            <a:r>
              <a:rPr lang="es-ES" dirty="0" smtClean="0"/>
              <a:t> </a:t>
            </a:r>
            <a:r>
              <a:rPr lang="es-ES" dirty="0" err="1" smtClean="0"/>
              <a:t>importance</a:t>
            </a:r>
            <a:endParaRPr dirty="0"/>
          </a:p>
        </p:txBody>
      </p:sp>
      <p:sp>
        <p:nvSpPr>
          <p:cNvPr id="606" name="Google Shape;606;p29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7" name="Google Shape;607;p29"/>
          <p:cNvSpPr txBox="1">
            <a:spLocks noGrp="1"/>
          </p:cNvSpPr>
          <p:nvPr>
            <p:ph type="subTitle" idx="8"/>
          </p:nvPr>
        </p:nvSpPr>
        <p:spPr>
          <a:xfrm>
            <a:off x="928189" y="3340225"/>
            <a:ext cx="3757226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 smtClean="0"/>
              <a:t>Deployment</a:t>
            </a:r>
            <a:r>
              <a:rPr lang="es-ES" dirty="0" smtClean="0"/>
              <a:t> and </a:t>
            </a:r>
            <a:r>
              <a:rPr lang="es-ES" dirty="0" err="1" smtClean="0"/>
              <a:t>prod</a:t>
            </a:r>
            <a:endParaRPr dirty="0"/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err="1" smtClean="0"/>
              <a:t>Arquitecture</a:t>
            </a:r>
            <a:r>
              <a:rPr lang="es-ES" dirty="0" smtClean="0"/>
              <a:t> </a:t>
            </a:r>
            <a:r>
              <a:rPr lang="es-ES" dirty="0" err="1" smtClean="0"/>
              <a:t>design</a:t>
            </a:r>
            <a:r>
              <a:rPr lang="es-ES" dirty="0" smtClean="0"/>
              <a:t> and </a:t>
            </a:r>
            <a:r>
              <a:rPr lang="es-ES" dirty="0" err="1" smtClean="0"/>
              <a:t>deployment</a:t>
            </a:r>
            <a:endParaRPr dirty="0"/>
          </a:p>
        </p:txBody>
      </p:sp>
      <p:sp>
        <p:nvSpPr>
          <p:cNvPr id="609" name="Google Shape;609;p29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14"/>
          </p:nvPr>
        </p:nvSpPr>
        <p:spPr>
          <a:xfrm>
            <a:off x="4868334" y="3488017"/>
            <a:ext cx="4301686" cy="59590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Conclusions and recommendations</a:t>
            </a:r>
            <a:endParaRPr dirty="0"/>
          </a:p>
        </p:txBody>
      </p:sp>
      <p:sp>
        <p:nvSpPr>
          <p:cNvPr id="612" name="Google Shape;612;p29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9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9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9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995936" y="2009367"/>
            <a:ext cx="3911179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Current situation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77" y="1203598"/>
            <a:ext cx="4935725" cy="3701794"/>
          </a:xfrm>
          <a:prstGeom prst="rect">
            <a:avLst/>
          </a:prstGeom>
        </p:spPr>
      </p:pic>
      <p:sp>
        <p:nvSpPr>
          <p:cNvPr id="9" name="Google Shape;685;p31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488832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sz="2800" b="0" dirty="0"/>
              <a:t>Evolution of traffic with purchase intent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306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488832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US" sz="2800" b="0" dirty="0" smtClean="0"/>
              <a:t>Where </a:t>
            </a:r>
            <a:r>
              <a:rPr lang="en-US" sz="2800" b="0" dirty="0"/>
              <a:t>does the traffic come from?</a:t>
            </a:r>
            <a:endParaRPr sz="28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/>
          <a:stretch/>
        </p:blipFill>
        <p:spPr>
          <a:xfrm>
            <a:off x="2291378" y="1242916"/>
            <a:ext cx="4486627" cy="3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488832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PE" sz="2800" b="0" dirty="0" err="1" smtClean="0"/>
              <a:t>Ecommerce</a:t>
            </a:r>
            <a:r>
              <a:rPr lang="es-PE" sz="2800" b="0" dirty="0" smtClean="0"/>
              <a:t> </a:t>
            </a:r>
            <a:r>
              <a:rPr lang="es-PE" sz="2800" b="0" dirty="0" err="1"/>
              <a:t>traffic</a:t>
            </a:r>
            <a:r>
              <a:rPr lang="es-PE" sz="2800" b="0" dirty="0"/>
              <a:t> - </a:t>
            </a:r>
            <a:r>
              <a:rPr lang="es-PE" sz="2800" b="0" dirty="0" err="1"/>
              <a:t>repurchase</a:t>
            </a:r>
            <a:r>
              <a:rPr lang="es-PE" sz="2800" b="0" dirty="0"/>
              <a:t> ratio</a:t>
            </a:r>
            <a:endParaRPr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99477"/>
              </p:ext>
            </p:extLst>
          </p:nvPr>
        </p:nvGraphicFramePr>
        <p:xfrm>
          <a:off x="2195736" y="1203598"/>
          <a:ext cx="4608510" cy="725805"/>
        </p:xfrm>
        <a:graphic>
          <a:graphicData uri="http://schemas.openxmlformats.org/drawingml/2006/table">
            <a:tbl>
              <a:tblPr>
                <a:tableStyleId>{15459705-5F93-47D9-8F61-857AA93A3C6C}</a:tableStyleId>
              </a:tblPr>
              <a:tblGrid>
                <a:gridCol w="1412119"/>
                <a:gridCol w="661021"/>
                <a:gridCol w="946735"/>
                <a:gridCol w="529545"/>
                <a:gridCol w="529545"/>
                <a:gridCol w="52954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 err="1" smtClean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Repurchase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Traffic</a:t>
                      </a:r>
                      <a:endParaRPr lang="es-PE" sz="1100" b="1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baseline="0" dirty="0" err="1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organic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Social </a:t>
                      </a:r>
                      <a:r>
                        <a:rPr lang="es-PE" sz="11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networks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Email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Adds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Total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No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7.5%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26.6%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39.0%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Sí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8.3%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24.1%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40.3%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100.0%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65131"/>
              </p:ext>
            </p:extLst>
          </p:nvPr>
        </p:nvGraphicFramePr>
        <p:xfrm>
          <a:off x="2699791" y="2139702"/>
          <a:ext cx="3312371" cy="2385060"/>
        </p:xfrm>
        <a:graphic>
          <a:graphicData uri="http://schemas.openxmlformats.org/drawingml/2006/table">
            <a:tbl>
              <a:tblPr>
                <a:tableStyleId>{15459705-5F93-47D9-8F61-857AA93A3C6C}</a:tableStyleId>
              </a:tblPr>
              <a:tblGrid>
                <a:gridCol w="714003"/>
                <a:gridCol w="649592"/>
                <a:gridCol w="649592"/>
                <a:gridCol w="649592"/>
                <a:gridCol w="64959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 err="1" smtClean="0">
                          <a:effectLst/>
                        </a:rPr>
                        <a:t>Users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 err="1" smtClean="0">
                          <a:effectLst/>
                        </a:rPr>
                        <a:t>year</a:t>
                      </a:r>
                      <a:r>
                        <a:rPr lang="es-PE" sz="1100" b="1" u="none" strike="noStrike" dirty="0" smtClean="0">
                          <a:effectLst/>
                        </a:rPr>
                        <a:t> </a:t>
                      </a:r>
                      <a:r>
                        <a:rPr lang="es-PE" sz="1100" b="1" u="none" strike="noStrike" baseline="0" dirty="0" smtClean="0">
                          <a:effectLst/>
                        </a:rPr>
                        <a:t>\</a:t>
                      </a:r>
                      <a:r>
                        <a:rPr lang="es-PE" sz="1100" b="1" u="none" strike="noStrike" dirty="0" smtClean="0">
                          <a:effectLst/>
                        </a:rPr>
                        <a:t> </a:t>
                      </a:r>
                      <a:r>
                        <a:rPr lang="es-PE" sz="1100" b="1" u="none" strike="noStrike" dirty="0" smtClean="0">
                          <a:effectLst/>
                        </a:rPr>
                        <a:t>PO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1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3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4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2019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408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2020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1339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29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2021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2581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60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2022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4037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111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2023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6209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2024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10478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674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38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2025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3260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183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average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4044.571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189.571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8.714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0.286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791393" y="2009367"/>
            <a:ext cx="4115722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PE" b="0" dirty="0" err="1" smtClean="0">
                <a:solidFill>
                  <a:schemeClr val="lt1"/>
                </a:solidFill>
              </a:rPr>
              <a:t>Model</a:t>
            </a:r>
            <a:r>
              <a:rPr lang="es-PE" b="0" dirty="0" smtClean="0">
                <a:solidFill>
                  <a:schemeClr val="lt1"/>
                </a:solidFill>
              </a:rPr>
              <a:t/>
            </a:r>
            <a:br>
              <a:rPr lang="es-PE" b="0" dirty="0" smtClean="0">
                <a:solidFill>
                  <a:schemeClr val="lt1"/>
                </a:solidFill>
              </a:rPr>
            </a:br>
            <a:r>
              <a:rPr lang="es-PE" dirty="0" err="1" smtClean="0">
                <a:solidFill>
                  <a:schemeClr val="accent1"/>
                </a:solidFill>
              </a:rPr>
              <a:t>proposition</a:t>
            </a:r>
            <a:r>
              <a:rPr lang="es-PE" b="0" dirty="0">
                <a:solidFill>
                  <a:schemeClr val="lt1"/>
                </a:solidFill>
              </a:rPr>
              <a:t/>
            </a:r>
            <a:br>
              <a:rPr lang="es-PE" b="0" dirty="0">
                <a:solidFill>
                  <a:schemeClr val="lt1"/>
                </a:solidFill>
              </a:rPr>
            </a:br>
            <a:r>
              <a:rPr lang="en" dirty="0" smtClean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02</a:t>
            </a:r>
            <a:endParaRPr b="1" dirty="0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755576" y="668281"/>
            <a:ext cx="7776864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PE" b="0" dirty="0" err="1" smtClean="0"/>
              <a:t>Repurchase</a:t>
            </a:r>
            <a:r>
              <a:rPr lang="es-PE" b="0" dirty="0" smtClean="0"/>
              <a:t> </a:t>
            </a:r>
            <a:r>
              <a:rPr lang="es-PE" b="0" dirty="0" err="1"/>
              <a:t>model</a:t>
            </a:r>
            <a:r>
              <a:rPr lang="es-PE" b="0" dirty="0"/>
              <a:t> and variables</a:t>
            </a:r>
            <a:endParaRPr dirty="0"/>
          </a:p>
        </p:txBody>
      </p:sp>
      <p:sp>
        <p:nvSpPr>
          <p:cNvPr id="2" name="AutoShape 2" descr="Yandex open-sources CatBoost, a machine learning library that can be  trained with minimal data - SiliconA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2" name="Picture 4" descr="Yandex open-sources CatBoost, a machine learning library that can be  trained with minimal data - Silicon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5606"/>
            <a:ext cx="3539739" cy="21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9592" y="2211710"/>
            <a:ext cx="4032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variables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User </a:t>
            </a:r>
            <a:r>
              <a:rPr lang="en-US" sz="1600" dirty="0"/>
              <a:t>behavior variables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Product </a:t>
            </a:r>
            <a:r>
              <a:rPr lang="en-US" sz="1600" dirty="0"/>
              <a:t>variables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Purchase </a:t>
            </a:r>
            <a:r>
              <a:rPr lang="en-US" sz="1600" dirty="0"/>
              <a:t>order variables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Event </a:t>
            </a:r>
            <a:r>
              <a:rPr lang="en-US" sz="1600" dirty="0"/>
              <a:t>variables (interactions) in e-commerce</a:t>
            </a:r>
            <a:endParaRPr lang="es-PE" sz="16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051596" y="4081702"/>
            <a:ext cx="157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Rubik" panose="020B0604020202020204" charset="-79"/>
                <a:cs typeface="Rubik" panose="020B0604020202020204" charset="-79"/>
              </a:rPr>
              <a:t>AUC: 0.85</a:t>
            </a:r>
            <a:endParaRPr lang="es-ES" sz="1600" dirty="0" smtClean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162271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ubik" panose="020B0604020202020204" charset="-79"/>
                <a:cs typeface="Rubik" panose="020B0604020202020204" charset="-79"/>
              </a:rPr>
              <a:t>Predictive </a:t>
            </a:r>
            <a:r>
              <a:rPr lang="en-US" dirty="0">
                <a:latin typeface="Rubik" panose="020B0604020202020204" charset="-79"/>
                <a:cs typeface="Rubik" panose="020B0604020202020204" charset="-79"/>
              </a:rPr>
              <a:t>model of repurchase probability</a:t>
            </a:r>
            <a:endParaRPr lang="es-PE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51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7848872" cy="6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dirty="0" err="1" smtClean="0"/>
              <a:t>Feature</a:t>
            </a:r>
            <a:r>
              <a:rPr lang="es-ES" b="0" dirty="0" smtClean="0"/>
              <a:t> </a:t>
            </a:r>
            <a:r>
              <a:rPr lang="es-ES" b="0" dirty="0" err="1" smtClean="0"/>
              <a:t>importance</a:t>
            </a:r>
            <a:endParaRPr dirty="0"/>
          </a:p>
        </p:txBody>
      </p:sp>
      <p:pic>
        <p:nvPicPr>
          <p:cNvPr id="7170" name="Picture 2" descr="D:\Ivonne\Downloads\business_ecommerce\ppts\feature_impor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606"/>
            <a:ext cx="4627389" cy="34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483</Words>
  <Application>Microsoft Office PowerPoint</Application>
  <PresentationFormat>Presentación en pantalla (16:9)</PresentationFormat>
  <Paragraphs>257</Paragraphs>
  <Slides>18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Proxima Nova</vt:lpstr>
      <vt:lpstr>Calibri</vt:lpstr>
      <vt:lpstr>Rubik</vt:lpstr>
      <vt:lpstr>Proxima Nova Semibold</vt:lpstr>
      <vt:lpstr>Poppins</vt:lpstr>
      <vt:lpstr>Delivery Plan Consulting by Slidesgo</vt:lpstr>
      <vt:lpstr>Slidesgo Final Pages</vt:lpstr>
      <vt:lpstr>THE LOOK</vt:lpstr>
      <vt:lpstr>Table of contents</vt:lpstr>
      <vt:lpstr>Current situation</vt:lpstr>
      <vt:lpstr>Evolution of traffic with purchase intent</vt:lpstr>
      <vt:lpstr>Where does the traffic come from?</vt:lpstr>
      <vt:lpstr>Ecommerce traffic - repurchase ratio</vt:lpstr>
      <vt:lpstr>Model proposition  </vt:lpstr>
      <vt:lpstr>Repurchase model and variables</vt:lpstr>
      <vt:lpstr>Feature importance</vt:lpstr>
      <vt:lpstr>Customers with high repurchase  probability in the next 60 days.</vt:lpstr>
      <vt:lpstr>Characteristics of customers that repurchase </vt:lpstr>
      <vt:lpstr>Characteristics of customers that repurchase </vt:lpstr>
      <vt:lpstr>Presentación de PowerPoint</vt:lpstr>
      <vt:lpstr>Deployment &amp; Production</vt:lpstr>
      <vt:lpstr>Deployment architecture in AWS</vt:lpstr>
      <vt:lpstr>Conclusions &amp; Recomendations</vt:lpstr>
      <vt:lpstr>Conclusions y recomendations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LOOK</dc:title>
  <dc:creator>Ivonne</dc:creator>
  <cp:lastModifiedBy>Ivonne</cp:lastModifiedBy>
  <cp:revision>38</cp:revision>
  <dcterms:modified xsi:type="dcterms:W3CDTF">2025-07-24T22:26:20Z</dcterms:modified>
</cp:coreProperties>
</file>