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21"/>
  </p:notesMasterIdLst>
  <p:sldIdLst>
    <p:sldId id="256" r:id="rId3"/>
    <p:sldId id="258" r:id="rId4"/>
    <p:sldId id="259" r:id="rId5"/>
    <p:sldId id="300" r:id="rId6"/>
    <p:sldId id="302" r:id="rId7"/>
    <p:sldId id="303" r:id="rId8"/>
    <p:sldId id="297" r:id="rId9"/>
    <p:sldId id="301" r:id="rId10"/>
    <p:sldId id="310" r:id="rId11"/>
    <p:sldId id="311" r:id="rId12"/>
    <p:sldId id="312" r:id="rId13"/>
    <p:sldId id="313" r:id="rId14"/>
    <p:sldId id="314" r:id="rId15"/>
    <p:sldId id="298" r:id="rId16"/>
    <p:sldId id="307" r:id="rId17"/>
    <p:sldId id="299" r:id="rId18"/>
    <p:sldId id="305" r:id="rId19"/>
    <p:sldId id="296" r:id="rId20"/>
  </p:sldIdLst>
  <p:sldSz cx="9144000" cy="5143500" type="screen16x9"/>
  <p:notesSz cx="6858000" cy="9144000"/>
  <p:embeddedFontLst>
    <p:embeddedFont>
      <p:font typeface="Poppins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Rubik" panose="020B0604020202020204" charset="-79"/>
      <p:regular r:id="rId30"/>
      <p:bold r:id="rId31"/>
      <p:italic r:id="rId32"/>
      <p:boldItalic r:id="rId33"/>
    </p:embeddedFont>
    <p:embeddedFont>
      <p:font typeface="Proxima Nova" panose="020B0604020202020204" charset="0"/>
      <p:regular r:id="rId34"/>
      <p:bold r:id="rId35"/>
      <p:italic r:id="rId36"/>
      <p:boldItalic r:id="rId37"/>
    </p:embeddedFont>
    <p:embeddedFont>
      <p:font typeface="Proxima Nova Semibold" panose="020B0604020202020204" charset="0"/>
      <p:regular r:id="rId38"/>
      <p:bold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A9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5459705-5F93-47D9-8F61-857AA93A3C6C}">
  <a:tblStyle styleId="{15459705-5F93-47D9-8F61-857AA93A3C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02" y="11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74706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5" name="Google Shape;8795;g2797fc01700_0_17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6" name="Google Shape;8796;g2797fc01700_0_17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790cc73778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790cc73778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78ae5f976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78ae5f976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78ae5f976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78ae5f976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78ae5f976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78ae5f976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78ae5f976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78ae5f976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78ae5f976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78ae5f976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78ae5f976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78ae5f976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78ae5f976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78ae5f976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69100" y="1820750"/>
            <a:ext cx="4268100" cy="15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110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69100" y="3383000"/>
            <a:ext cx="24804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305015" y="2009367"/>
            <a:ext cx="3602100" cy="14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6754415" y="1009867"/>
            <a:ext cx="1152300" cy="9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419915" y="3493692"/>
            <a:ext cx="2486700" cy="7056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-2070595" y="138930"/>
            <a:ext cx="12497838" cy="9541363"/>
            <a:chOff x="-2070595" y="138930"/>
            <a:chExt cx="12497838" cy="9541363"/>
          </a:xfrm>
        </p:grpSpPr>
        <p:grpSp>
          <p:nvGrpSpPr>
            <p:cNvPr id="116" name="Google Shape;116;p7"/>
            <p:cNvGrpSpPr/>
            <p:nvPr/>
          </p:nvGrpSpPr>
          <p:grpSpPr>
            <a:xfrm>
              <a:off x="5896649" y="4604007"/>
              <a:ext cx="4530594" cy="5076286"/>
              <a:chOff x="4826000" y="4400753"/>
              <a:chExt cx="4530594" cy="5076286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" name="Google Shape;119;p7"/>
            <p:cNvGrpSpPr/>
            <p:nvPr/>
          </p:nvGrpSpPr>
          <p:grpSpPr>
            <a:xfrm rot="-4838195">
              <a:off x="-1944007" y="352516"/>
              <a:ext cx="2325055" cy="2229662"/>
              <a:chOff x="5165475" y="-713653"/>
              <a:chExt cx="2324999" cy="2229609"/>
            </a:xfrm>
          </p:grpSpPr>
          <p:sp>
            <p:nvSpPr>
              <p:cNvPr id="120" name="Google Shape;120;p7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7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7"/>
            <p:cNvGrpSpPr/>
            <p:nvPr/>
          </p:nvGrpSpPr>
          <p:grpSpPr>
            <a:xfrm rot="5400000">
              <a:off x="151942" y="4400150"/>
              <a:ext cx="722099" cy="407700"/>
              <a:chOff x="1211425" y="918075"/>
              <a:chExt cx="722099" cy="407700"/>
            </a:xfrm>
          </p:grpSpPr>
          <p:sp>
            <p:nvSpPr>
              <p:cNvPr id="123" name="Google Shape;123;p7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7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7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7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7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7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7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7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7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7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7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7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7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7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712568" y="1388800"/>
            <a:ext cx="4307700" cy="13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subTitle" idx="1"/>
          </p:nvPr>
        </p:nvSpPr>
        <p:spPr>
          <a:xfrm>
            <a:off x="712568" y="2628220"/>
            <a:ext cx="4860000" cy="11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7"/>
          <p:cNvSpPr>
            <a:spLocks noGrp="1"/>
          </p:cNvSpPr>
          <p:nvPr>
            <p:ph type="pic" idx="2"/>
          </p:nvPr>
        </p:nvSpPr>
        <p:spPr>
          <a:xfrm>
            <a:off x="5763458" y="1274475"/>
            <a:ext cx="2608200" cy="2608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9"/>
          <p:cNvGrpSpPr/>
          <p:nvPr/>
        </p:nvGrpSpPr>
        <p:grpSpPr>
          <a:xfrm flipH="1">
            <a:off x="-4654543" y="1551078"/>
            <a:ext cx="13605016" cy="5724229"/>
            <a:chOff x="185623" y="1551078"/>
            <a:chExt cx="13605016" cy="5724229"/>
          </a:xfrm>
        </p:grpSpPr>
        <p:grpSp>
          <p:nvGrpSpPr>
            <p:cNvPr id="148" name="Google Shape;148;p9"/>
            <p:cNvGrpSpPr/>
            <p:nvPr/>
          </p:nvGrpSpPr>
          <p:grpSpPr>
            <a:xfrm rot="5400000">
              <a:off x="-88908" y="2405016"/>
              <a:ext cx="882533" cy="333471"/>
              <a:chOff x="3551575" y="3215125"/>
              <a:chExt cx="389450" cy="147150"/>
            </a:xfrm>
          </p:grpSpPr>
          <p:sp>
            <p:nvSpPr>
              <p:cNvPr id="149" name="Google Shape;149;p9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9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9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9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9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171;p9"/>
            <p:cNvGrpSpPr/>
            <p:nvPr/>
          </p:nvGrpSpPr>
          <p:grpSpPr>
            <a:xfrm rot="6249845">
              <a:off x="2612509" y="4760549"/>
              <a:ext cx="2325002" cy="2229611"/>
              <a:chOff x="5165475" y="-713653"/>
              <a:chExt cx="2324999" cy="2229609"/>
            </a:xfrm>
          </p:grpSpPr>
          <p:sp>
            <p:nvSpPr>
              <p:cNvPr id="172" name="Google Shape;172;p9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9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9"/>
            <p:cNvGrpSpPr/>
            <p:nvPr/>
          </p:nvGrpSpPr>
          <p:grpSpPr>
            <a:xfrm rot="-5400000" flipH="1">
              <a:off x="8987199" y="1278232"/>
              <a:ext cx="4530594" cy="5076286"/>
              <a:chOff x="4826000" y="4400753"/>
              <a:chExt cx="4530594" cy="5076286"/>
            </a:xfrm>
          </p:grpSpPr>
          <p:sp>
            <p:nvSpPr>
              <p:cNvPr id="175" name="Google Shape;175;p9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9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7" name="Google Shape;177;p9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>
            <a:spLocks noGrp="1"/>
          </p:cNvSpPr>
          <p:nvPr>
            <p:ph type="pic" idx="2"/>
          </p:nvPr>
        </p:nvSpPr>
        <p:spPr>
          <a:xfrm>
            <a:off x="-31800" y="-50850"/>
            <a:ext cx="9207600" cy="52452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10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3"/>
          <p:cNvGrpSpPr/>
          <p:nvPr/>
        </p:nvGrpSpPr>
        <p:grpSpPr>
          <a:xfrm>
            <a:off x="1049536" y="1456947"/>
            <a:ext cx="9644714" cy="6935114"/>
            <a:chOff x="1049536" y="1456947"/>
            <a:chExt cx="9644714" cy="6935114"/>
          </a:xfrm>
        </p:grpSpPr>
        <p:grpSp>
          <p:nvGrpSpPr>
            <p:cNvPr id="189" name="Google Shape;189;p13"/>
            <p:cNvGrpSpPr/>
            <p:nvPr/>
          </p:nvGrpSpPr>
          <p:grpSpPr>
            <a:xfrm rot="1004114">
              <a:off x="1470040" y="4575799"/>
              <a:ext cx="3325019" cy="3409752"/>
              <a:chOff x="7159200" y="2117361"/>
              <a:chExt cx="2271501" cy="2329387"/>
            </a:xfrm>
          </p:grpSpPr>
          <p:sp>
            <p:nvSpPr>
              <p:cNvPr id="190" name="Google Shape;190;p13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" name="Google Shape;193;p13"/>
            <p:cNvGrpSpPr/>
            <p:nvPr/>
          </p:nvGrpSpPr>
          <p:grpSpPr>
            <a:xfrm>
              <a:off x="8369250" y="1456947"/>
              <a:ext cx="2324999" cy="2229609"/>
              <a:chOff x="5165475" y="-713653"/>
              <a:chExt cx="2324999" cy="2229609"/>
            </a:xfrm>
          </p:grpSpPr>
          <p:sp>
            <p:nvSpPr>
              <p:cNvPr id="194" name="Google Shape;194;p13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6" name="Google Shape;196;p13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2" hasCustomPrompt="1"/>
          </p:nvPr>
        </p:nvSpPr>
        <p:spPr>
          <a:xfrm>
            <a:off x="928183" y="1421625"/>
            <a:ext cx="683100" cy="4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1"/>
          </p:nvPr>
        </p:nvSpPr>
        <p:spPr>
          <a:xfrm>
            <a:off x="928187" y="1828750"/>
            <a:ext cx="36438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3"/>
          </p:nvPr>
        </p:nvSpPr>
        <p:spPr>
          <a:xfrm>
            <a:off x="928187" y="2283950"/>
            <a:ext cx="3643800" cy="341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4" hasCustomPrompt="1"/>
          </p:nvPr>
        </p:nvSpPr>
        <p:spPr>
          <a:xfrm>
            <a:off x="4725409" y="1421625"/>
            <a:ext cx="683100" cy="4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5"/>
          </p:nvPr>
        </p:nvSpPr>
        <p:spPr>
          <a:xfrm>
            <a:off x="4725412" y="1828750"/>
            <a:ext cx="36438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6"/>
          </p:nvPr>
        </p:nvSpPr>
        <p:spPr>
          <a:xfrm>
            <a:off x="4725412" y="2283950"/>
            <a:ext cx="3643800" cy="341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7" hasCustomPrompt="1"/>
          </p:nvPr>
        </p:nvSpPr>
        <p:spPr>
          <a:xfrm>
            <a:off x="928183" y="2965575"/>
            <a:ext cx="683100" cy="4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8"/>
          </p:nvPr>
        </p:nvSpPr>
        <p:spPr>
          <a:xfrm>
            <a:off x="928187" y="3372700"/>
            <a:ext cx="36438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9"/>
          </p:nvPr>
        </p:nvSpPr>
        <p:spPr>
          <a:xfrm>
            <a:off x="928187" y="3827900"/>
            <a:ext cx="3643800" cy="341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13" hasCustomPrompt="1"/>
          </p:nvPr>
        </p:nvSpPr>
        <p:spPr>
          <a:xfrm>
            <a:off x="4725409" y="2965575"/>
            <a:ext cx="683100" cy="4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14"/>
          </p:nvPr>
        </p:nvSpPr>
        <p:spPr>
          <a:xfrm>
            <a:off x="4725412" y="3372700"/>
            <a:ext cx="36438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subTitle" idx="15"/>
          </p:nvPr>
        </p:nvSpPr>
        <p:spPr>
          <a:xfrm>
            <a:off x="4725412" y="3827900"/>
            <a:ext cx="3643800" cy="341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22"/>
          <p:cNvGrpSpPr/>
          <p:nvPr/>
        </p:nvGrpSpPr>
        <p:grpSpPr>
          <a:xfrm>
            <a:off x="1282800" y="1181425"/>
            <a:ext cx="5419675" cy="3409212"/>
            <a:chOff x="1282800" y="1181425"/>
            <a:chExt cx="5419675" cy="3409212"/>
          </a:xfrm>
        </p:grpSpPr>
        <p:grpSp>
          <p:nvGrpSpPr>
            <p:cNvPr id="429" name="Google Shape;429;p22"/>
            <p:cNvGrpSpPr/>
            <p:nvPr/>
          </p:nvGrpSpPr>
          <p:grpSpPr>
            <a:xfrm>
              <a:off x="5819942" y="4257166"/>
              <a:ext cx="882533" cy="333471"/>
              <a:chOff x="3551575" y="3215125"/>
              <a:chExt cx="389450" cy="147150"/>
            </a:xfrm>
          </p:grpSpPr>
          <p:sp>
            <p:nvSpPr>
              <p:cNvPr id="430" name="Google Shape;430;p22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2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2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2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2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2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2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2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2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2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2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2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2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2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2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2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2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2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2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2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2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2" name="Google Shape;452;p22"/>
            <p:cNvGrpSpPr/>
            <p:nvPr/>
          </p:nvGrpSpPr>
          <p:grpSpPr>
            <a:xfrm>
              <a:off x="1282800" y="1181425"/>
              <a:ext cx="722099" cy="407700"/>
              <a:chOff x="1211425" y="918075"/>
              <a:chExt cx="722099" cy="407700"/>
            </a:xfrm>
          </p:grpSpPr>
          <p:sp>
            <p:nvSpPr>
              <p:cNvPr id="453" name="Google Shape;453;p22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2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2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2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2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2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2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2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2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2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2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2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2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2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2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2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2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1" name="Google Shape;471;p22"/>
          <p:cNvGrpSpPr/>
          <p:nvPr/>
        </p:nvGrpSpPr>
        <p:grpSpPr>
          <a:xfrm>
            <a:off x="527100" y="368100"/>
            <a:ext cx="7903675" cy="4407033"/>
            <a:chOff x="527100" y="368100"/>
            <a:chExt cx="7903675" cy="4407033"/>
          </a:xfrm>
        </p:grpSpPr>
        <p:sp>
          <p:nvSpPr>
            <p:cNvPr id="472" name="Google Shape;472;p22"/>
            <p:cNvSpPr/>
            <p:nvPr/>
          </p:nvSpPr>
          <p:spPr>
            <a:xfrm>
              <a:off x="527100" y="368100"/>
              <a:ext cx="5953005" cy="4407033"/>
            </a:xfrm>
            <a:custGeom>
              <a:avLst/>
              <a:gdLst/>
              <a:ahLst/>
              <a:cxnLst/>
              <a:rect l="l" t="t" r="r" b="b"/>
              <a:pathLst>
                <a:path w="130577" h="99375" extrusionOk="0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2"/>
            <p:cNvSpPr/>
            <p:nvPr/>
          </p:nvSpPr>
          <p:spPr>
            <a:xfrm rot="10800000">
              <a:off x="8080473" y="3890000"/>
              <a:ext cx="350302" cy="700625"/>
            </a:xfrm>
            <a:custGeom>
              <a:avLst/>
              <a:gdLst/>
              <a:ahLst/>
              <a:cxnLst/>
              <a:rect l="l" t="t" r="r" b="b"/>
              <a:pathLst>
                <a:path w="2013" h="4026" extrusionOk="0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22"/>
          <p:cNvGrpSpPr/>
          <p:nvPr/>
        </p:nvGrpSpPr>
        <p:grpSpPr>
          <a:xfrm>
            <a:off x="2199253" y="-1225893"/>
            <a:ext cx="9985543" cy="8502990"/>
            <a:chOff x="2199253" y="-1225893"/>
            <a:chExt cx="9985543" cy="8502990"/>
          </a:xfrm>
        </p:grpSpPr>
        <p:grpSp>
          <p:nvGrpSpPr>
            <p:cNvPr id="475" name="Google Shape;475;p22"/>
            <p:cNvGrpSpPr/>
            <p:nvPr/>
          </p:nvGrpSpPr>
          <p:grpSpPr>
            <a:xfrm rot="5400000">
              <a:off x="2472099" y="2473657"/>
              <a:ext cx="4530594" cy="5076286"/>
              <a:chOff x="4826000" y="4400753"/>
              <a:chExt cx="4530594" cy="5076286"/>
            </a:xfrm>
          </p:grpSpPr>
          <p:sp>
            <p:nvSpPr>
              <p:cNvPr id="476" name="Google Shape;476;p22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2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22"/>
            <p:cNvGrpSpPr/>
            <p:nvPr/>
          </p:nvGrpSpPr>
          <p:grpSpPr>
            <a:xfrm rot="-1163065">
              <a:off x="5174738" y="-903253"/>
              <a:ext cx="2324967" cy="2229578"/>
              <a:chOff x="5165475" y="-713653"/>
              <a:chExt cx="2324999" cy="2229609"/>
            </a:xfrm>
          </p:grpSpPr>
          <p:sp>
            <p:nvSpPr>
              <p:cNvPr id="479" name="Google Shape;479;p22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2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1" name="Google Shape;481;p22"/>
            <p:cNvGrpSpPr/>
            <p:nvPr/>
          </p:nvGrpSpPr>
          <p:grpSpPr>
            <a:xfrm rot="-3325703">
              <a:off x="8175152" y="580592"/>
              <a:ext cx="3324971" cy="3409704"/>
              <a:chOff x="7159200" y="2117361"/>
              <a:chExt cx="2271501" cy="2329387"/>
            </a:xfrm>
          </p:grpSpPr>
          <p:sp>
            <p:nvSpPr>
              <p:cNvPr id="482" name="Google Shape;482;p22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486;p23"/>
          <p:cNvGrpSpPr/>
          <p:nvPr/>
        </p:nvGrpSpPr>
        <p:grpSpPr>
          <a:xfrm>
            <a:off x="185623" y="1551078"/>
            <a:ext cx="13605016" cy="5724229"/>
            <a:chOff x="185623" y="1551078"/>
            <a:chExt cx="13605016" cy="5724229"/>
          </a:xfrm>
        </p:grpSpPr>
        <p:grpSp>
          <p:nvGrpSpPr>
            <p:cNvPr id="487" name="Google Shape;487;p23"/>
            <p:cNvGrpSpPr/>
            <p:nvPr/>
          </p:nvGrpSpPr>
          <p:grpSpPr>
            <a:xfrm rot="5400000">
              <a:off x="-88908" y="2405016"/>
              <a:ext cx="882533" cy="333471"/>
              <a:chOff x="3551575" y="3215125"/>
              <a:chExt cx="389450" cy="147150"/>
            </a:xfrm>
          </p:grpSpPr>
          <p:sp>
            <p:nvSpPr>
              <p:cNvPr id="488" name="Google Shape;488;p23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3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3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3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3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3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3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3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3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3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3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3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3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3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3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3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3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3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3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3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0" name="Google Shape;510;p23"/>
            <p:cNvGrpSpPr/>
            <p:nvPr/>
          </p:nvGrpSpPr>
          <p:grpSpPr>
            <a:xfrm rot="6249845">
              <a:off x="2612509" y="4760549"/>
              <a:ext cx="2325002" cy="2229611"/>
              <a:chOff x="5165475" y="-713653"/>
              <a:chExt cx="2324999" cy="2229609"/>
            </a:xfrm>
          </p:grpSpPr>
          <p:sp>
            <p:nvSpPr>
              <p:cNvPr id="511" name="Google Shape;511;p23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3" name="Google Shape;513;p23"/>
            <p:cNvGrpSpPr/>
            <p:nvPr/>
          </p:nvGrpSpPr>
          <p:grpSpPr>
            <a:xfrm rot="-5400000" flipH="1">
              <a:off x="8987199" y="1278232"/>
              <a:ext cx="4530594" cy="5076286"/>
              <a:chOff x="4826000" y="4400753"/>
              <a:chExt cx="4530594" cy="5076286"/>
            </a:xfrm>
          </p:grpSpPr>
          <p:sp>
            <p:nvSpPr>
              <p:cNvPr id="514" name="Google Shape;514;p23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6" name="Google Shape;516;p23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8501"/>
            <a:ext cx="7717500" cy="3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○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■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○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■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○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■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6" r:id="rId5"/>
    <p:sldLayoutId id="2147483658" r:id="rId6"/>
    <p:sldLayoutId id="2147483659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19" name="Google Shape;519;p2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27"/>
          <p:cNvGrpSpPr/>
          <p:nvPr/>
        </p:nvGrpSpPr>
        <p:grpSpPr>
          <a:xfrm>
            <a:off x="527100" y="368100"/>
            <a:ext cx="7903675" cy="4407033"/>
            <a:chOff x="527100" y="368100"/>
            <a:chExt cx="7903675" cy="4407033"/>
          </a:xfrm>
        </p:grpSpPr>
        <p:sp>
          <p:nvSpPr>
            <p:cNvPr id="528" name="Google Shape;528;p27"/>
            <p:cNvSpPr/>
            <p:nvPr/>
          </p:nvSpPr>
          <p:spPr>
            <a:xfrm>
              <a:off x="527100" y="368100"/>
              <a:ext cx="5953005" cy="4407033"/>
            </a:xfrm>
            <a:custGeom>
              <a:avLst/>
              <a:gdLst/>
              <a:ahLst/>
              <a:cxnLst/>
              <a:rect l="l" t="t" r="r" b="b"/>
              <a:pathLst>
                <a:path w="130577" h="99375" extrusionOk="0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 rot="10800000">
              <a:off x="8080473" y="3890000"/>
              <a:ext cx="350302" cy="700625"/>
            </a:xfrm>
            <a:custGeom>
              <a:avLst/>
              <a:gdLst/>
              <a:ahLst/>
              <a:cxnLst/>
              <a:rect l="l" t="t" r="r" b="b"/>
              <a:pathLst>
                <a:path w="2013" h="4026" extrusionOk="0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27"/>
          <p:cNvGrpSpPr/>
          <p:nvPr/>
        </p:nvGrpSpPr>
        <p:grpSpPr>
          <a:xfrm>
            <a:off x="1282800" y="1181425"/>
            <a:ext cx="5419675" cy="3409212"/>
            <a:chOff x="1282800" y="1181425"/>
            <a:chExt cx="5419675" cy="3409212"/>
          </a:xfrm>
        </p:grpSpPr>
        <p:grpSp>
          <p:nvGrpSpPr>
            <p:cNvPr id="531" name="Google Shape;531;p27"/>
            <p:cNvGrpSpPr/>
            <p:nvPr/>
          </p:nvGrpSpPr>
          <p:grpSpPr>
            <a:xfrm>
              <a:off x="5819942" y="4257166"/>
              <a:ext cx="882533" cy="333471"/>
              <a:chOff x="3551575" y="3215125"/>
              <a:chExt cx="389450" cy="147150"/>
            </a:xfrm>
          </p:grpSpPr>
          <p:sp>
            <p:nvSpPr>
              <p:cNvPr id="532" name="Google Shape;532;p27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7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7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7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7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7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7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7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7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7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7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7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7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7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7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7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7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7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7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7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7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7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4" name="Google Shape;554;p27"/>
            <p:cNvGrpSpPr/>
            <p:nvPr/>
          </p:nvGrpSpPr>
          <p:grpSpPr>
            <a:xfrm>
              <a:off x="1282800" y="1181425"/>
              <a:ext cx="722099" cy="407700"/>
              <a:chOff x="1211425" y="918075"/>
              <a:chExt cx="722099" cy="407700"/>
            </a:xfrm>
          </p:grpSpPr>
          <p:sp>
            <p:nvSpPr>
              <p:cNvPr id="555" name="Google Shape;555;p27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7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7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7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7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7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7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7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7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7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7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7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7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7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7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7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7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7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3" name="Google Shape;573;p27"/>
          <p:cNvGrpSpPr/>
          <p:nvPr/>
        </p:nvGrpSpPr>
        <p:grpSpPr>
          <a:xfrm>
            <a:off x="2199253" y="-1225893"/>
            <a:ext cx="9985543" cy="8502990"/>
            <a:chOff x="2199253" y="-1225893"/>
            <a:chExt cx="9985543" cy="8502990"/>
          </a:xfrm>
        </p:grpSpPr>
        <p:grpSp>
          <p:nvGrpSpPr>
            <p:cNvPr id="574" name="Google Shape;574;p27"/>
            <p:cNvGrpSpPr/>
            <p:nvPr/>
          </p:nvGrpSpPr>
          <p:grpSpPr>
            <a:xfrm rot="5400000">
              <a:off x="2472099" y="2473657"/>
              <a:ext cx="4530594" cy="5076286"/>
              <a:chOff x="4826000" y="4400753"/>
              <a:chExt cx="4530594" cy="5076286"/>
            </a:xfrm>
          </p:grpSpPr>
          <p:sp>
            <p:nvSpPr>
              <p:cNvPr id="575" name="Google Shape;575;p27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7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7" name="Google Shape;577;p27"/>
            <p:cNvGrpSpPr/>
            <p:nvPr/>
          </p:nvGrpSpPr>
          <p:grpSpPr>
            <a:xfrm rot="-1163065">
              <a:off x="5174738" y="-903253"/>
              <a:ext cx="2324967" cy="2229578"/>
              <a:chOff x="5165475" y="-713653"/>
              <a:chExt cx="2324999" cy="2229609"/>
            </a:xfrm>
          </p:grpSpPr>
          <p:sp>
            <p:nvSpPr>
              <p:cNvPr id="578" name="Google Shape;578;p27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7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0" name="Google Shape;580;p27"/>
            <p:cNvGrpSpPr/>
            <p:nvPr/>
          </p:nvGrpSpPr>
          <p:grpSpPr>
            <a:xfrm rot="-3325703">
              <a:off x="8175152" y="580592"/>
              <a:ext cx="3324971" cy="3409704"/>
              <a:chOff x="7159200" y="2117361"/>
              <a:chExt cx="2271501" cy="2329387"/>
            </a:xfrm>
          </p:grpSpPr>
          <p:sp>
            <p:nvSpPr>
              <p:cNvPr id="581" name="Google Shape;581;p27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7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7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4" name="Google Shape;584;p27"/>
          <p:cNvSpPr txBox="1">
            <a:spLocks noGrp="1"/>
          </p:cNvSpPr>
          <p:nvPr>
            <p:ph type="ctrTitle"/>
          </p:nvPr>
        </p:nvSpPr>
        <p:spPr>
          <a:xfrm>
            <a:off x="1169100" y="2302654"/>
            <a:ext cx="4268100" cy="1087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20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THE LOOK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85" name="Google Shape;585;p27"/>
          <p:cNvSpPr txBox="1">
            <a:spLocks noGrp="1"/>
          </p:cNvSpPr>
          <p:nvPr>
            <p:ph type="subTitle" idx="1"/>
          </p:nvPr>
        </p:nvSpPr>
        <p:spPr>
          <a:xfrm>
            <a:off x="1169100" y="3383000"/>
            <a:ext cx="24804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dirty="0" smtClean="0">
                <a:solidFill>
                  <a:schemeClr val="lt1"/>
                </a:solidFill>
              </a:rPr>
              <a:t>C</a:t>
            </a:r>
            <a:r>
              <a:rPr lang="en" dirty="0" smtClean="0">
                <a:solidFill>
                  <a:schemeClr val="lt1"/>
                </a:solidFill>
              </a:rPr>
              <a:t>aso de negocio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85;p31"/>
          <p:cNvSpPr txBox="1">
            <a:spLocks noGrp="1"/>
          </p:cNvSpPr>
          <p:nvPr>
            <p:ph type="title"/>
          </p:nvPr>
        </p:nvSpPr>
        <p:spPr>
          <a:xfrm>
            <a:off x="467544" y="400632"/>
            <a:ext cx="7848872" cy="658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800" b="0" dirty="0"/>
              <a:t>Clientes con alta</a:t>
            </a:r>
            <a:br>
              <a:rPr lang="es-ES" sz="1800" b="0" dirty="0"/>
            </a:br>
            <a:r>
              <a:rPr lang="es-ES" sz="1800" b="0" dirty="0"/>
              <a:t>probabilidad de recompra en los próximos 60 días.</a:t>
            </a:r>
            <a:endParaRPr sz="18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876256" y="699542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threshold</a:t>
            </a:r>
            <a:r>
              <a:rPr lang="es-ES" dirty="0" smtClean="0"/>
              <a:t> :0.082</a:t>
            </a:r>
            <a:endParaRPr lang="es-PE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87881"/>
              </p:ext>
            </p:extLst>
          </p:nvPr>
        </p:nvGraphicFramePr>
        <p:xfrm>
          <a:off x="2483768" y="1419622"/>
          <a:ext cx="3786962" cy="3444872"/>
        </p:xfrm>
        <a:graphic>
          <a:graphicData uri="http://schemas.openxmlformats.org/drawingml/2006/table">
            <a:tbl>
              <a:tblPr/>
              <a:tblGrid>
                <a:gridCol w="504648"/>
                <a:gridCol w="504648"/>
                <a:gridCol w="504648"/>
                <a:gridCol w="613988"/>
                <a:gridCol w="504648"/>
                <a:gridCol w="504648"/>
                <a:gridCol w="649734"/>
              </a:tblGrid>
              <a:tr h="22848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  <a:endParaRPr lang="es-P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state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city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country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traffic_source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probabilidad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23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ParaÃ­ba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JoÃ£o Pessoa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Brasil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Search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0.2954598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23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Henan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Shan Tou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China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Facebook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0.137097665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23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Fujian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Dongguan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China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Organic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0.097524016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23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ParÃ¡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Barcarena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Brasil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Display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0.870588235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23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Heilongjiang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Lan'Zhou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China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Organic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0.395635278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48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California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Galt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United States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Facebook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0.498667971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48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Nordrhein-Westfalen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Krefeld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Germany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Email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0.418657003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48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California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Rancho Cucamonga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United States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Search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0.336648392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23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CataluÃ±a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Palafolls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Spain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Search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0.627923949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23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Guangdong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Guangzhou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China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Organic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0.438292895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23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Hebei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Handan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China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Email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0.250782272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48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Mato Grosso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TangarÃ¡ da Serra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Brasil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Search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0.77903071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48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Texas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Dallas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United States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Search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0.452469128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23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Sichuan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Yichun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China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Organic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0.966666667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48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CataluÃ±a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CornellÃ  de Llobregat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Spain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Organic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0.584879032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23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Liaoning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Putian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China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Facebook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0.502917188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48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Jersey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Evesham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United States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Search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0.240319773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232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ParanÃ¡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Jacarezinho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Brasil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Search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0.720260089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48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England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Winterton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United Kingdom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Search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0.79727712</a:t>
                      </a:r>
                    </a:p>
                  </a:txBody>
                  <a:tcPr marL="6312" marR="6312" marT="63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7004411" y="1159719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68 clientes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48033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85;p31"/>
          <p:cNvSpPr txBox="1">
            <a:spLocks noGrp="1"/>
          </p:cNvSpPr>
          <p:nvPr>
            <p:ph type="title"/>
          </p:nvPr>
        </p:nvSpPr>
        <p:spPr>
          <a:xfrm>
            <a:off x="467544" y="400632"/>
            <a:ext cx="8784976" cy="1307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0" dirty="0" smtClean="0"/>
              <a:t>Características de clientes con recompras</a:t>
            </a:r>
            <a:endParaRPr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0"/>
          <a:stretch/>
        </p:blipFill>
        <p:spPr bwMode="auto">
          <a:xfrm>
            <a:off x="4860032" y="1789085"/>
            <a:ext cx="2376264" cy="26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68707"/>
            <a:ext cx="2376264" cy="248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1343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5"/>
          <a:stretch/>
        </p:blipFill>
        <p:spPr bwMode="auto">
          <a:xfrm>
            <a:off x="4211960" y="1558702"/>
            <a:ext cx="3312368" cy="2614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7"/>
          <a:stretch/>
        </p:blipFill>
        <p:spPr bwMode="auto">
          <a:xfrm>
            <a:off x="1115616" y="1530586"/>
            <a:ext cx="2880320" cy="2803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oogle Shape;685;p31"/>
          <p:cNvSpPr txBox="1">
            <a:spLocks noGrp="1"/>
          </p:cNvSpPr>
          <p:nvPr>
            <p:ph type="title"/>
          </p:nvPr>
        </p:nvSpPr>
        <p:spPr>
          <a:xfrm>
            <a:off x="467544" y="400632"/>
            <a:ext cx="8784976" cy="1307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0" dirty="0" smtClean="0"/>
              <a:t>Características de clientes con recompras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3687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63638"/>
            <a:ext cx="3400797" cy="257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Google Shape;685;p31"/>
          <p:cNvSpPr txBox="1">
            <a:spLocks noGrp="1"/>
          </p:cNvSpPr>
          <p:nvPr>
            <p:ph type="title"/>
          </p:nvPr>
        </p:nvSpPr>
        <p:spPr>
          <a:xfrm>
            <a:off x="467544" y="400632"/>
            <a:ext cx="8784976" cy="1307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0" dirty="0" smtClean="0"/>
              <a:t>Características de OC de clientes con recompras</a:t>
            </a:r>
            <a:endParaRPr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563638"/>
            <a:ext cx="3845832" cy="2630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229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30"/>
          <p:cNvGrpSpPr/>
          <p:nvPr/>
        </p:nvGrpSpPr>
        <p:grpSpPr>
          <a:xfrm>
            <a:off x="710321" y="368238"/>
            <a:ext cx="7920460" cy="4407033"/>
            <a:chOff x="710321" y="368238"/>
            <a:chExt cx="7920460" cy="4407033"/>
          </a:xfrm>
        </p:grpSpPr>
        <p:sp>
          <p:nvSpPr>
            <p:cNvPr id="621" name="Google Shape;621;p30"/>
            <p:cNvSpPr/>
            <p:nvPr/>
          </p:nvSpPr>
          <p:spPr>
            <a:xfrm flipH="1">
              <a:off x="2677775" y="368238"/>
              <a:ext cx="5953005" cy="4407033"/>
            </a:xfrm>
            <a:custGeom>
              <a:avLst/>
              <a:gdLst/>
              <a:ahLst/>
              <a:cxnLst/>
              <a:rect l="l" t="t" r="r" b="b"/>
              <a:pathLst>
                <a:path w="130577" h="99375" extrusionOk="0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 rot="10800000">
              <a:off x="710321" y="3890000"/>
              <a:ext cx="350302" cy="700625"/>
            </a:xfrm>
            <a:custGeom>
              <a:avLst/>
              <a:gdLst/>
              <a:ahLst/>
              <a:cxnLst/>
              <a:rect l="l" t="t" r="r" b="b"/>
              <a:pathLst>
                <a:path w="2013" h="4026" extrusionOk="0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30"/>
          <p:cNvSpPr txBox="1">
            <a:spLocks noGrp="1"/>
          </p:cNvSpPr>
          <p:nvPr>
            <p:ph type="title"/>
          </p:nvPr>
        </p:nvSpPr>
        <p:spPr>
          <a:xfrm>
            <a:off x="4305015" y="2009367"/>
            <a:ext cx="3602100" cy="14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0" dirty="0" smtClean="0">
                <a:solidFill>
                  <a:schemeClr val="lt1"/>
                </a:solidFill>
              </a:rPr>
              <a:t>Flujo en </a:t>
            </a:r>
            <a:r>
              <a:rPr lang="en" dirty="0" smtClean="0">
                <a:solidFill>
                  <a:schemeClr val="accent1"/>
                </a:solidFill>
              </a:rPr>
              <a:t> Producción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24" name="Google Shape;624;p30"/>
          <p:cNvSpPr txBox="1">
            <a:spLocks noGrp="1"/>
          </p:cNvSpPr>
          <p:nvPr>
            <p:ph type="title" idx="2"/>
          </p:nvPr>
        </p:nvSpPr>
        <p:spPr>
          <a:xfrm>
            <a:off x="6754415" y="1009867"/>
            <a:ext cx="1152300" cy="9741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03</a:t>
            </a:r>
            <a:endParaRPr b="1" dirty="0"/>
          </a:p>
        </p:txBody>
      </p:sp>
      <p:grpSp>
        <p:nvGrpSpPr>
          <p:cNvPr id="626" name="Google Shape;626;p30"/>
          <p:cNvGrpSpPr/>
          <p:nvPr/>
        </p:nvGrpSpPr>
        <p:grpSpPr>
          <a:xfrm>
            <a:off x="1254948" y="829025"/>
            <a:ext cx="2561448" cy="2522537"/>
            <a:chOff x="1254948" y="829025"/>
            <a:chExt cx="2561448" cy="2522537"/>
          </a:xfrm>
        </p:grpSpPr>
        <p:grpSp>
          <p:nvGrpSpPr>
            <p:cNvPr id="627" name="Google Shape;627;p30"/>
            <p:cNvGrpSpPr/>
            <p:nvPr/>
          </p:nvGrpSpPr>
          <p:grpSpPr>
            <a:xfrm flipH="1">
              <a:off x="1254948" y="3018091"/>
              <a:ext cx="882533" cy="333471"/>
              <a:chOff x="3551575" y="3215125"/>
              <a:chExt cx="389450" cy="147150"/>
            </a:xfrm>
          </p:grpSpPr>
          <p:sp>
            <p:nvSpPr>
              <p:cNvPr id="628" name="Google Shape;628;p30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0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0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0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0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0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0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0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0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0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0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0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0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0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0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0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0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0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0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0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0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0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0" name="Google Shape;650;p30"/>
            <p:cNvGrpSpPr/>
            <p:nvPr/>
          </p:nvGrpSpPr>
          <p:grpSpPr>
            <a:xfrm flipH="1">
              <a:off x="3094297" y="829025"/>
              <a:ext cx="722099" cy="407700"/>
              <a:chOff x="1211425" y="918075"/>
              <a:chExt cx="722099" cy="407700"/>
            </a:xfrm>
          </p:grpSpPr>
          <p:sp>
            <p:nvSpPr>
              <p:cNvPr id="651" name="Google Shape;651;p30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0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0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0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0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0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0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0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0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0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0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0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0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0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0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0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0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0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9" name="Google Shape;669;p30"/>
          <p:cNvGrpSpPr/>
          <p:nvPr/>
        </p:nvGrpSpPr>
        <p:grpSpPr>
          <a:xfrm>
            <a:off x="685904" y="-2339247"/>
            <a:ext cx="6632641" cy="10060256"/>
            <a:chOff x="685904" y="-2339247"/>
            <a:chExt cx="6632641" cy="10060256"/>
          </a:xfrm>
        </p:grpSpPr>
        <p:grpSp>
          <p:nvGrpSpPr>
            <p:cNvPr id="670" name="Google Shape;670;p30"/>
            <p:cNvGrpSpPr/>
            <p:nvPr/>
          </p:nvGrpSpPr>
          <p:grpSpPr>
            <a:xfrm rot="-5400000">
              <a:off x="1527805" y="-2612093"/>
              <a:ext cx="4530594" cy="5076286"/>
              <a:chOff x="4826000" y="4400753"/>
              <a:chExt cx="4530594" cy="5076286"/>
            </a:xfrm>
          </p:grpSpPr>
          <p:sp>
            <p:nvSpPr>
              <p:cNvPr id="671" name="Google Shape;671;p30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0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3" name="Google Shape;673;p30"/>
            <p:cNvGrpSpPr/>
            <p:nvPr/>
          </p:nvGrpSpPr>
          <p:grpSpPr>
            <a:xfrm rot="-2006149" flipH="1">
              <a:off x="4571687" y="-1036201"/>
              <a:ext cx="2324989" cy="2229599"/>
              <a:chOff x="5165475" y="-713653"/>
              <a:chExt cx="2324999" cy="2229609"/>
            </a:xfrm>
          </p:grpSpPr>
          <p:sp>
            <p:nvSpPr>
              <p:cNvPr id="674" name="Google Shape;674;p30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0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6" name="Google Shape;676;p30"/>
            <p:cNvGrpSpPr/>
            <p:nvPr/>
          </p:nvGrpSpPr>
          <p:grpSpPr>
            <a:xfrm rot="490164" flipH="1">
              <a:off x="911290" y="4092424"/>
              <a:ext cx="3324918" cy="3409649"/>
              <a:chOff x="7159200" y="2117361"/>
              <a:chExt cx="2271501" cy="2329387"/>
            </a:xfrm>
          </p:grpSpPr>
          <p:sp>
            <p:nvSpPr>
              <p:cNvPr id="677" name="Google Shape;677;p30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0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0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61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85;p31"/>
          <p:cNvSpPr txBox="1">
            <a:spLocks noGrp="1"/>
          </p:cNvSpPr>
          <p:nvPr>
            <p:ph type="title"/>
          </p:nvPr>
        </p:nvSpPr>
        <p:spPr>
          <a:xfrm>
            <a:off x="827584" y="555526"/>
            <a:ext cx="7632848" cy="13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0" dirty="0" smtClean="0"/>
              <a:t>Arquitectura en producción en AWS</a:t>
            </a:r>
            <a:endParaRPr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22528"/>
            <a:ext cx="7524328" cy="3248885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867894"/>
            <a:ext cx="504056" cy="631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436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30"/>
          <p:cNvGrpSpPr/>
          <p:nvPr/>
        </p:nvGrpSpPr>
        <p:grpSpPr>
          <a:xfrm>
            <a:off x="710321" y="368238"/>
            <a:ext cx="7920460" cy="4407033"/>
            <a:chOff x="710321" y="368238"/>
            <a:chExt cx="7920460" cy="4407033"/>
          </a:xfrm>
        </p:grpSpPr>
        <p:sp>
          <p:nvSpPr>
            <p:cNvPr id="621" name="Google Shape;621;p30"/>
            <p:cNvSpPr/>
            <p:nvPr/>
          </p:nvSpPr>
          <p:spPr>
            <a:xfrm flipH="1">
              <a:off x="2677775" y="368238"/>
              <a:ext cx="5953005" cy="4407033"/>
            </a:xfrm>
            <a:custGeom>
              <a:avLst/>
              <a:gdLst/>
              <a:ahLst/>
              <a:cxnLst/>
              <a:rect l="l" t="t" r="r" b="b"/>
              <a:pathLst>
                <a:path w="130577" h="99375" extrusionOk="0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 rot="10800000">
              <a:off x="710321" y="3890000"/>
              <a:ext cx="350302" cy="700625"/>
            </a:xfrm>
            <a:custGeom>
              <a:avLst/>
              <a:gdLst/>
              <a:ahLst/>
              <a:cxnLst/>
              <a:rect l="l" t="t" r="r" b="b"/>
              <a:pathLst>
                <a:path w="2013" h="4026" extrusionOk="0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30"/>
          <p:cNvSpPr txBox="1">
            <a:spLocks noGrp="1"/>
          </p:cNvSpPr>
          <p:nvPr>
            <p:ph type="title"/>
          </p:nvPr>
        </p:nvSpPr>
        <p:spPr>
          <a:xfrm>
            <a:off x="3094297" y="2009367"/>
            <a:ext cx="4812818" cy="14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0" dirty="0" smtClean="0">
                <a:solidFill>
                  <a:schemeClr val="lt1"/>
                </a:solidFill>
              </a:rPr>
              <a:t>Conclusiones y </a:t>
            </a:r>
            <a:r>
              <a:rPr lang="en" sz="3600" dirty="0" smtClean="0">
                <a:solidFill>
                  <a:schemeClr val="accent1"/>
                </a:solidFill>
              </a:rPr>
              <a:t>Recomendaciones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24" name="Google Shape;624;p30"/>
          <p:cNvSpPr txBox="1">
            <a:spLocks noGrp="1"/>
          </p:cNvSpPr>
          <p:nvPr>
            <p:ph type="title" idx="2"/>
          </p:nvPr>
        </p:nvSpPr>
        <p:spPr>
          <a:xfrm>
            <a:off x="6429906" y="1009867"/>
            <a:ext cx="1476809" cy="9741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04</a:t>
            </a:r>
            <a:endParaRPr b="1" dirty="0"/>
          </a:p>
        </p:txBody>
      </p:sp>
      <p:grpSp>
        <p:nvGrpSpPr>
          <p:cNvPr id="626" name="Google Shape;626;p30"/>
          <p:cNvGrpSpPr/>
          <p:nvPr/>
        </p:nvGrpSpPr>
        <p:grpSpPr>
          <a:xfrm>
            <a:off x="1254948" y="829025"/>
            <a:ext cx="2561448" cy="2522537"/>
            <a:chOff x="1254948" y="829025"/>
            <a:chExt cx="2561448" cy="2522537"/>
          </a:xfrm>
        </p:grpSpPr>
        <p:grpSp>
          <p:nvGrpSpPr>
            <p:cNvPr id="627" name="Google Shape;627;p30"/>
            <p:cNvGrpSpPr/>
            <p:nvPr/>
          </p:nvGrpSpPr>
          <p:grpSpPr>
            <a:xfrm flipH="1">
              <a:off x="1254948" y="3018091"/>
              <a:ext cx="882533" cy="333471"/>
              <a:chOff x="3551575" y="3215125"/>
              <a:chExt cx="389450" cy="147150"/>
            </a:xfrm>
          </p:grpSpPr>
          <p:sp>
            <p:nvSpPr>
              <p:cNvPr id="628" name="Google Shape;628;p30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0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0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0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0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0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0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0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0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0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0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0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0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0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0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0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0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0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0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0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0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0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0" name="Google Shape;650;p30"/>
            <p:cNvGrpSpPr/>
            <p:nvPr/>
          </p:nvGrpSpPr>
          <p:grpSpPr>
            <a:xfrm flipH="1">
              <a:off x="3094297" y="829025"/>
              <a:ext cx="722099" cy="407700"/>
              <a:chOff x="1211425" y="918075"/>
              <a:chExt cx="722099" cy="407700"/>
            </a:xfrm>
          </p:grpSpPr>
          <p:sp>
            <p:nvSpPr>
              <p:cNvPr id="651" name="Google Shape;651;p30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0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0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0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0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0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0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0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0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0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0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0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0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0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0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0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0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0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9" name="Google Shape;669;p30"/>
          <p:cNvGrpSpPr/>
          <p:nvPr/>
        </p:nvGrpSpPr>
        <p:grpSpPr>
          <a:xfrm>
            <a:off x="685904" y="-2339247"/>
            <a:ext cx="6632641" cy="10060256"/>
            <a:chOff x="685904" y="-2339247"/>
            <a:chExt cx="6632641" cy="10060256"/>
          </a:xfrm>
        </p:grpSpPr>
        <p:grpSp>
          <p:nvGrpSpPr>
            <p:cNvPr id="670" name="Google Shape;670;p30"/>
            <p:cNvGrpSpPr/>
            <p:nvPr/>
          </p:nvGrpSpPr>
          <p:grpSpPr>
            <a:xfrm rot="-5400000">
              <a:off x="1527805" y="-2612093"/>
              <a:ext cx="4530594" cy="5076286"/>
              <a:chOff x="4826000" y="4400753"/>
              <a:chExt cx="4530594" cy="5076286"/>
            </a:xfrm>
          </p:grpSpPr>
          <p:sp>
            <p:nvSpPr>
              <p:cNvPr id="671" name="Google Shape;671;p30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0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3" name="Google Shape;673;p30"/>
            <p:cNvGrpSpPr/>
            <p:nvPr/>
          </p:nvGrpSpPr>
          <p:grpSpPr>
            <a:xfrm rot="-2006149" flipH="1">
              <a:off x="4571687" y="-1036201"/>
              <a:ext cx="2324989" cy="2229599"/>
              <a:chOff x="5165475" y="-713653"/>
              <a:chExt cx="2324999" cy="2229609"/>
            </a:xfrm>
          </p:grpSpPr>
          <p:sp>
            <p:nvSpPr>
              <p:cNvPr id="674" name="Google Shape;674;p30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0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6" name="Google Shape;676;p30"/>
            <p:cNvGrpSpPr/>
            <p:nvPr/>
          </p:nvGrpSpPr>
          <p:grpSpPr>
            <a:xfrm rot="490164" flipH="1">
              <a:off x="911290" y="4092424"/>
              <a:ext cx="3324918" cy="3409649"/>
              <a:chOff x="7159200" y="2117361"/>
              <a:chExt cx="2271501" cy="2329387"/>
            </a:xfrm>
          </p:grpSpPr>
          <p:sp>
            <p:nvSpPr>
              <p:cNvPr id="677" name="Google Shape;677;p30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0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0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61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85;p31"/>
          <p:cNvSpPr txBox="1">
            <a:spLocks noGrp="1"/>
          </p:cNvSpPr>
          <p:nvPr>
            <p:ph type="title"/>
          </p:nvPr>
        </p:nvSpPr>
        <p:spPr>
          <a:xfrm>
            <a:off x="827584" y="555526"/>
            <a:ext cx="7632848" cy="720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0" dirty="0" smtClean="0"/>
              <a:t>Conclusiones y recomendaciones</a:t>
            </a:r>
            <a:endParaRPr dirty="0"/>
          </a:p>
        </p:txBody>
      </p:sp>
      <p:sp>
        <p:nvSpPr>
          <p:cNvPr id="5" name="4 CuadroTexto"/>
          <p:cNvSpPr txBox="1"/>
          <p:nvPr/>
        </p:nvSpPr>
        <p:spPr>
          <a:xfrm>
            <a:off x="827584" y="1275606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Principales factores encontrados que afectan a la recompra: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Factores geográficos (Ciudad, País)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Cantidad de ítems en compra actual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Interacciones en el </a:t>
            </a:r>
            <a:r>
              <a:rPr lang="es-ES" dirty="0" err="1" smtClean="0"/>
              <a:t>ecommerce</a:t>
            </a:r>
            <a:r>
              <a:rPr lang="es-ES" dirty="0" smtClean="0"/>
              <a:t> en los últimos 7 días</a:t>
            </a:r>
            <a:endParaRPr lang="es-PE" dirty="0" smtClean="0"/>
          </a:p>
        </p:txBody>
      </p:sp>
      <p:sp>
        <p:nvSpPr>
          <p:cNvPr id="11" name="10 CuadroTexto"/>
          <p:cNvSpPr txBox="1"/>
          <p:nvPr/>
        </p:nvSpPr>
        <p:spPr>
          <a:xfrm>
            <a:off x="833492" y="2355726"/>
            <a:ext cx="76989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Presencia de la marca en la mente del usuario: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Anuncios y redes sociales e email.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Decrecimiento 1% en promedio en tráfico orgánico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Se sugiere optimizar SEO de </a:t>
            </a:r>
            <a:r>
              <a:rPr lang="es-ES" dirty="0" err="1" smtClean="0"/>
              <a:t>ecommerce</a:t>
            </a:r>
            <a:r>
              <a:rPr lang="es-ES" dirty="0"/>
              <a:t> </a:t>
            </a:r>
            <a:r>
              <a:rPr lang="es-ES" dirty="0" smtClean="0"/>
              <a:t>tomando en cuenta las variables del modelo de recompra</a:t>
            </a:r>
            <a:endParaRPr lang="es-PE" dirty="0" smtClean="0"/>
          </a:p>
        </p:txBody>
      </p:sp>
      <p:sp>
        <p:nvSpPr>
          <p:cNvPr id="13" name="12 CuadroTexto"/>
          <p:cNvSpPr txBox="1"/>
          <p:nvPr/>
        </p:nvSpPr>
        <p:spPr>
          <a:xfrm>
            <a:off x="852206" y="3525277"/>
            <a:ext cx="7200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Pocos ítems por compra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69.7% de compras solo con un ítem, 20% con 2  ítem y 4,5% con más de 2 ítems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Se sugiere implementar un sistema de recomendación para mejorar la experiencia de usuario (mayor </a:t>
            </a:r>
            <a:r>
              <a:rPr lang="es-ES" dirty="0" err="1" smtClean="0"/>
              <a:t>cant</a:t>
            </a:r>
            <a:r>
              <a:rPr lang="es-ES" dirty="0" smtClean="0"/>
              <a:t>. ítems por compra y mayor recompra por usuario)</a:t>
            </a:r>
            <a:endParaRPr lang="es-ES" dirty="0"/>
          </a:p>
          <a:p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55359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7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9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0"/>
              <a:t>Table of </a:t>
            </a:r>
            <a:r>
              <a:rPr lang="en" b="1"/>
              <a:t>contents</a:t>
            </a:r>
            <a:endParaRPr b="1"/>
          </a:p>
        </p:txBody>
      </p:sp>
      <p:sp>
        <p:nvSpPr>
          <p:cNvPr id="600" name="Google Shape;600;p29"/>
          <p:cNvSpPr txBox="1">
            <a:spLocks noGrp="1"/>
          </p:cNvSpPr>
          <p:nvPr>
            <p:ph type="title" idx="2"/>
          </p:nvPr>
        </p:nvSpPr>
        <p:spPr>
          <a:xfrm>
            <a:off x="928183" y="1421625"/>
            <a:ext cx="6831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01" name="Google Shape;601;p29"/>
          <p:cNvSpPr txBox="1">
            <a:spLocks noGrp="1"/>
          </p:cNvSpPr>
          <p:nvPr>
            <p:ph type="subTitle" idx="1"/>
          </p:nvPr>
        </p:nvSpPr>
        <p:spPr>
          <a:xfrm>
            <a:off x="928187" y="1828750"/>
            <a:ext cx="36438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Problemática</a:t>
            </a:r>
            <a:endParaRPr dirty="0"/>
          </a:p>
        </p:txBody>
      </p:sp>
      <p:sp>
        <p:nvSpPr>
          <p:cNvPr id="602" name="Google Shape;602;p29"/>
          <p:cNvSpPr txBox="1">
            <a:spLocks noGrp="1"/>
          </p:cNvSpPr>
          <p:nvPr>
            <p:ph type="subTitle" idx="3"/>
          </p:nvPr>
        </p:nvSpPr>
        <p:spPr>
          <a:xfrm>
            <a:off x="928186" y="2283950"/>
            <a:ext cx="3720527" cy="341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dirty="0" smtClean="0"/>
              <a:t>A</a:t>
            </a:r>
            <a:r>
              <a:rPr lang="en" dirty="0" smtClean="0"/>
              <a:t>nálisis de recompra</a:t>
            </a:r>
            <a:endParaRPr dirty="0"/>
          </a:p>
        </p:txBody>
      </p:sp>
      <p:sp>
        <p:nvSpPr>
          <p:cNvPr id="603" name="Google Shape;603;p29"/>
          <p:cNvSpPr txBox="1">
            <a:spLocks noGrp="1"/>
          </p:cNvSpPr>
          <p:nvPr>
            <p:ph type="title" idx="4"/>
          </p:nvPr>
        </p:nvSpPr>
        <p:spPr>
          <a:xfrm>
            <a:off x="4725409" y="1421625"/>
            <a:ext cx="6831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04" name="Google Shape;604;p29"/>
          <p:cNvSpPr txBox="1">
            <a:spLocks noGrp="1"/>
          </p:cNvSpPr>
          <p:nvPr>
            <p:ph type="subTitle" idx="5"/>
          </p:nvPr>
        </p:nvSpPr>
        <p:spPr>
          <a:xfrm>
            <a:off x="4725412" y="1828750"/>
            <a:ext cx="36438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dirty="0" smtClean="0"/>
              <a:t>P</a:t>
            </a:r>
            <a:r>
              <a:rPr lang="en" dirty="0" smtClean="0"/>
              <a:t>ropuesta de modelo</a:t>
            </a:r>
            <a:endParaRPr dirty="0"/>
          </a:p>
        </p:txBody>
      </p:sp>
      <p:sp>
        <p:nvSpPr>
          <p:cNvPr id="605" name="Google Shape;605;p29"/>
          <p:cNvSpPr txBox="1">
            <a:spLocks noGrp="1"/>
          </p:cNvSpPr>
          <p:nvPr>
            <p:ph type="subTitle" idx="6"/>
          </p:nvPr>
        </p:nvSpPr>
        <p:spPr>
          <a:xfrm>
            <a:off x="4725412" y="2283950"/>
            <a:ext cx="3643800" cy="341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dirty="0" smtClean="0"/>
              <a:t>M</a:t>
            </a:r>
            <a:r>
              <a:rPr lang="en" dirty="0" smtClean="0"/>
              <a:t>odelo Catboost y variables relevantes</a:t>
            </a:r>
            <a:endParaRPr dirty="0"/>
          </a:p>
        </p:txBody>
      </p:sp>
      <p:sp>
        <p:nvSpPr>
          <p:cNvPr id="606" name="Google Shape;606;p29"/>
          <p:cNvSpPr txBox="1">
            <a:spLocks noGrp="1"/>
          </p:cNvSpPr>
          <p:nvPr>
            <p:ph type="title" idx="7"/>
          </p:nvPr>
        </p:nvSpPr>
        <p:spPr>
          <a:xfrm>
            <a:off x="928183" y="2965575"/>
            <a:ext cx="6831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07" name="Google Shape;607;p29"/>
          <p:cNvSpPr txBox="1">
            <a:spLocks noGrp="1"/>
          </p:cNvSpPr>
          <p:nvPr>
            <p:ph type="subTitle" idx="8"/>
          </p:nvPr>
        </p:nvSpPr>
        <p:spPr>
          <a:xfrm>
            <a:off x="928189" y="3340225"/>
            <a:ext cx="3757226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F</a:t>
            </a:r>
            <a:r>
              <a:rPr lang="es-PE" dirty="0" smtClean="0"/>
              <a:t>l</a:t>
            </a:r>
            <a:r>
              <a:rPr lang="en" dirty="0" smtClean="0"/>
              <a:t>ujo en producción</a:t>
            </a:r>
            <a:endParaRPr dirty="0"/>
          </a:p>
        </p:txBody>
      </p:sp>
      <p:sp>
        <p:nvSpPr>
          <p:cNvPr id="608" name="Google Shape;608;p29"/>
          <p:cNvSpPr txBox="1">
            <a:spLocks noGrp="1"/>
          </p:cNvSpPr>
          <p:nvPr>
            <p:ph type="subTitle" idx="9"/>
          </p:nvPr>
        </p:nvSpPr>
        <p:spPr>
          <a:xfrm>
            <a:off x="928187" y="3827900"/>
            <a:ext cx="3643800" cy="341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dirty="0" smtClean="0"/>
              <a:t>D</a:t>
            </a:r>
            <a:r>
              <a:rPr lang="en" dirty="0" smtClean="0"/>
              <a:t>iseño de la arquitectura en producción</a:t>
            </a:r>
            <a:endParaRPr dirty="0"/>
          </a:p>
        </p:txBody>
      </p:sp>
      <p:sp>
        <p:nvSpPr>
          <p:cNvPr id="609" name="Google Shape;609;p29"/>
          <p:cNvSpPr txBox="1">
            <a:spLocks noGrp="1"/>
          </p:cNvSpPr>
          <p:nvPr>
            <p:ph type="title" idx="13"/>
          </p:nvPr>
        </p:nvSpPr>
        <p:spPr>
          <a:xfrm>
            <a:off x="4725409" y="2965575"/>
            <a:ext cx="6831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10" name="Google Shape;610;p29"/>
          <p:cNvSpPr txBox="1">
            <a:spLocks noGrp="1"/>
          </p:cNvSpPr>
          <p:nvPr>
            <p:ph type="subTitle" idx="14"/>
          </p:nvPr>
        </p:nvSpPr>
        <p:spPr>
          <a:xfrm>
            <a:off x="4868334" y="3488017"/>
            <a:ext cx="4301686" cy="595901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Conclusiones y recomendaciones</a:t>
            </a:r>
            <a:endParaRPr dirty="0"/>
          </a:p>
        </p:txBody>
      </p:sp>
      <p:sp>
        <p:nvSpPr>
          <p:cNvPr id="612" name="Google Shape;612;p29"/>
          <p:cNvSpPr/>
          <p:nvPr/>
        </p:nvSpPr>
        <p:spPr>
          <a:xfrm flipH="1">
            <a:off x="774788" y="1489474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9"/>
          <p:cNvSpPr/>
          <p:nvPr/>
        </p:nvSpPr>
        <p:spPr>
          <a:xfrm flipH="1">
            <a:off x="4572013" y="1489474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9"/>
          <p:cNvSpPr/>
          <p:nvPr/>
        </p:nvSpPr>
        <p:spPr>
          <a:xfrm flipH="1">
            <a:off x="4572013" y="3033424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9"/>
          <p:cNvSpPr/>
          <p:nvPr/>
        </p:nvSpPr>
        <p:spPr>
          <a:xfrm flipH="1">
            <a:off x="774788" y="3033424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30"/>
          <p:cNvGrpSpPr/>
          <p:nvPr/>
        </p:nvGrpSpPr>
        <p:grpSpPr>
          <a:xfrm>
            <a:off x="710321" y="368238"/>
            <a:ext cx="7920460" cy="4407033"/>
            <a:chOff x="710321" y="368238"/>
            <a:chExt cx="7920460" cy="4407033"/>
          </a:xfrm>
        </p:grpSpPr>
        <p:sp>
          <p:nvSpPr>
            <p:cNvPr id="621" name="Google Shape;621;p30"/>
            <p:cNvSpPr/>
            <p:nvPr/>
          </p:nvSpPr>
          <p:spPr>
            <a:xfrm flipH="1">
              <a:off x="2677775" y="368238"/>
              <a:ext cx="5953005" cy="4407033"/>
            </a:xfrm>
            <a:custGeom>
              <a:avLst/>
              <a:gdLst/>
              <a:ahLst/>
              <a:cxnLst/>
              <a:rect l="l" t="t" r="r" b="b"/>
              <a:pathLst>
                <a:path w="130577" h="99375" extrusionOk="0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 rot="10800000">
              <a:off x="710321" y="3890000"/>
              <a:ext cx="350302" cy="700625"/>
            </a:xfrm>
            <a:custGeom>
              <a:avLst/>
              <a:gdLst/>
              <a:ahLst/>
              <a:cxnLst/>
              <a:rect l="l" t="t" r="r" b="b"/>
              <a:pathLst>
                <a:path w="2013" h="4026" extrusionOk="0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30"/>
          <p:cNvSpPr txBox="1">
            <a:spLocks noGrp="1"/>
          </p:cNvSpPr>
          <p:nvPr>
            <p:ph type="title"/>
          </p:nvPr>
        </p:nvSpPr>
        <p:spPr>
          <a:xfrm>
            <a:off x="3995936" y="2009367"/>
            <a:ext cx="3911179" cy="14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0" dirty="0" smtClean="0">
                <a:solidFill>
                  <a:schemeClr val="lt1"/>
                </a:solidFill>
              </a:rPr>
              <a:t>Problemática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24" name="Google Shape;624;p30"/>
          <p:cNvSpPr txBox="1">
            <a:spLocks noGrp="1"/>
          </p:cNvSpPr>
          <p:nvPr>
            <p:ph type="title" idx="2"/>
          </p:nvPr>
        </p:nvSpPr>
        <p:spPr>
          <a:xfrm>
            <a:off x="6754415" y="1009867"/>
            <a:ext cx="1152300" cy="9741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01</a:t>
            </a:r>
            <a:endParaRPr b="1"/>
          </a:p>
        </p:txBody>
      </p:sp>
      <p:grpSp>
        <p:nvGrpSpPr>
          <p:cNvPr id="626" name="Google Shape;626;p30"/>
          <p:cNvGrpSpPr/>
          <p:nvPr/>
        </p:nvGrpSpPr>
        <p:grpSpPr>
          <a:xfrm>
            <a:off x="1254948" y="829025"/>
            <a:ext cx="2561448" cy="2522537"/>
            <a:chOff x="1254948" y="829025"/>
            <a:chExt cx="2561448" cy="2522537"/>
          </a:xfrm>
        </p:grpSpPr>
        <p:grpSp>
          <p:nvGrpSpPr>
            <p:cNvPr id="627" name="Google Shape;627;p30"/>
            <p:cNvGrpSpPr/>
            <p:nvPr/>
          </p:nvGrpSpPr>
          <p:grpSpPr>
            <a:xfrm flipH="1">
              <a:off x="1254948" y="3018091"/>
              <a:ext cx="882533" cy="333471"/>
              <a:chOff x="3551575" y="3215125"/>
              <a:chExt cx="389450" cy="147150"/>
            </a:xfrm>
          </p:grpSpPr>
          <p:sp>
            <p:nvSpPr>
              <p:cNvPr id="628" name="Google Shape;628;p30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0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0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0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0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0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0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0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0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0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0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0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0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0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0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0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0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0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0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0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0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0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0" name="Google Shape;650;p30"/>
            <p:cNvGrpSpPr/>
            <p:nvPr/>
          </p:nvGrpSpPr>
          <p:grpSpPr>
            <a:xfrm flipH="1">
              <a:off x="3094297" y="829025"/>
              <a:ext cx="722099" cy="407700"/>
              <a:chOff x="1211425" y="918075"/>
              <a:chExt cx="722099" cy="407700"/>
            </a:xfrm>
          </p:grpSpPr>
          <p:sp>
            <p:nvSpPr>
              <p:cNvPr id="651" name="Google Shape;651;p30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0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0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0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0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0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0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0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0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0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0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0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0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0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0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0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0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0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9" name="Google Shape;669;p30"/>
          <p:cNvGrpSpPr/>
          <p:nvPr/>
        </p:nvGrpSpPr>
        <p:grpSpPr>
          <a:xfrm>
            <a:off x="685904" y="-2339247"/>
            <a:ext cx="6632641" cy="10060256"/>
            <a:chOff x="685904" y="-2339247"/>
            <a:chExt cx="6632641" cy="10060256"/>
          </a:xfrm>
        </p:grpSpPr>
        <p:grpSp>
          <p:nvGrpSpPr>
            <p:cNvPr id="670" name="Google Shape;670;p30"/>
            <p:cNvGrpSpPr/>
            <p:nvPr/>
          </p:nvGrpSpPr>
          <p:grpSpPr>
            <a:xfrm rot="-5400000">
              <a:off x="1527805" y="-2612093"/>
              <a:ext cx="4530594" cy="5076286"/>
              <a:chOff x="4826000" y="4400753"/>
              <a:chExt cx="4530594" cy="5076286"/>
            </a:xfrm>
          </p:grpSpPr>
          <p:sp>
            <p:nvSpPr>
              <p:cNvPr id="671" name="Google Shape;671;p30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0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3" name="Google Shape;673;p30"/>
            <p:cNvGrpSpPr/>
            <p:nvPr/>
          </p:nvGrpSpPr>
          <p:grpSpPr>
            <a:xfrm rot="-2006149" flipH="1">
              <a:off x="4571687" y="-1036201"/>
              <a:ext cx="2324989" cy="2229599"/>
              <a:chOff x="5165475" y="-713653"/>
              <a:chExt cx="2324999" cy="2229609"/>
            </a:xfrm>
          </p:grpSpPr>
          <p:sp>
            <p:nvSpPr>
              <p:cNvPr id="674" name="Google Shape;674;p30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0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6" name="Google Shape;676;p30"/>
            <p:cNvGrpSpPr/>
            <p:nvPr/>
          </p:nvGrpSpPr>
          <p:grpSpPr>
            <a:xfrm rot="490164" flipH="1">
              <a:off x="911290" y="4092424"/>
              <a:ext cx="3324918" cy="3409649"/>
              <a:chOff x="7159200" y="2117361"/>
              <a:chExt cx="2271501" cy="2329387"/>
            </a:xfrm>
          </p:grpSpPr>
          <p:sp>
            <p:nvSpPr>
              <p:cNvPr id="677" name="Google Shape;677;p30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0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0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77" y="1203598"/>
            <a:ext cx="4935725" cy="3701794"/>
          </a:xfrm>
          <a:prstGeom prst="rect">
            <a:avLst/>
          </a:prstGeom>
        </p:spPr>
      </p:pic>
      <p:sp>
        <p:nvSpPr>
          <p:cNvPr id="9" name="Google Shape;685;p31"/>
          <p:cNvSpPr txBox="1">
            <a:spLocks noGrp="1"/>
          </p:cNvSpPr>
          <p:nvPr>
            <p:ph type="title"/>
          </p:nvPr>
        </p:nvSpPr>
        <p:spPr>
          <a:xfrm>
            <a:off x="683568" y="627534"/>
            <a:ext cx="7488832" cy="1008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0" dirty="0" smtClean="0"/>
              <a:t>Evolución del tráfico con intención de compra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423064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85;p31"/>
          <p:cNvSpPr txBox="1">
            <a:spLocks noGrp="1"/>
          </p:cNvSpPr>
          <p:nvPr>
            <p:ph type="title"/>
          </p:nvPr>
        </p:nvSpPr>
        <p:spPr>
          <a:xfrm>
            <a:off x="683568" y="627534"/>
            <a:ext cx="7488832" cy="1008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0" dirty="0" smtClean="0"/>
              <a:t>¿De dónde viene el tráfico?</a:t>
            </a:r>
            <a:endParaRPr sz="2800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1"/>
          <a:stretch/>
        </p:blipFill>
        <p:spPr>
          <a:xfrm>
            <a:off x="2291378" y="1242916"/>
            <a:ext cx="4486627" cy="354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9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85;p31"/>
          <p:cNvSpPr txBox="1">
            <a:spLocks noGrp="1"/>
          </p:cNvSpPr>
          <p:nvPr>
            <p:ph type="title"/>
          </p:nvPr>
        </p:nvSpPr>
        <p:spPr>
          <a:xfrm>
            <a:off x="683568" y="627534"/>
            <a:ext cx="7488832" cy="1008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2800" b="0" dirty="0" smtClean="0"/>
              <a:t>R</a:t>
            </a:r>
            <a:r>
              <a:rPr lang="en" sz="2800" b="0" dirty="0" smtClean="0"/>
              <a:t>elación tráfico ecommerce - recompra</a:t>
            </a:r>
            <a:endParaRPr sz="2800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655143"/>
              </p:ext>
            </p:extLst>
          </p:nvPr>
        </p:nvGraphicFramePr>
        <p:xfrm>
          <a:off x="2195736" y="1203598"/>
          <a:ext cx="4608510" cy="725805"/>
        </p:xfrm>
        <a:graphic>
          <a:graphicData uri="http://schemas.openxmlformats.org/drawingml/2006/table">
            <a:tbl>
              <a:tblPr>
                <a:tableStyleId>{15459705-5F93-47D9-8F61-857AA93A3C6C}</a:tableStyleId>
              </a:tblPr>
              <a:tblGrid>
                <a:gridCol w="1412119"/>
                <a:gridCol w="661021"/>
                <a:gridCol w="946735"/>
                <a:gridCol w="529545"/>
                <a:gridCol w="529545"/>
                <a:gridCol w="529545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u="none" strike="noStrike" dirty="0" smtClean="0">
                          <a:effectLst/>
                          <a:latin typeface="Rubik" panose="020B0604020202020204" charset="-79"/>
                          <a:cs typeface="Rubik" panose="020B0604020202020204" charset="-79"/>
                        </a:rPr>
                        <a:t>Recompra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Rubik" panose="020B0604020202020204" charset="-79"/>
                        <a:cs typeface="Rubik" panose="020B0604020202020204" charset="-79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1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ubik" panose="020B0604020202020204" charset="-79"/>
                          <a:ea typeface="Arial"/>
                          <a:cs typeface="Rubik" panose="020B0604020202020204" charset="-79"/>
                          <a:sym typeface="Arial"/>
                        </a:rPr>
                        <a:t>Tráfico orgánico</a:t>
                      </a:r>
                      <a:endParaRPr lang="es-PE" sz="1100" b="1" i="0" u="none" strike="noStrike" cap="none" dirty="0">
                        <a:solidFill>
                          <a:srgbClr val="000000"/>
                        </a:solidFill>
                        <a:effectLst/>
                        <a:latin typeface="Rubik" panose="020B0604020202020204" charset="-79"/>
                        <a:ea typeface="Arial"/>
                        <a:cs typeface="Rubik" panose="020B0604020202020204" charset="-79"/>
                        <a:sym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Rubik" panose="020B0604020202020204" charset="-79"/>
                          <a:ea typeface="Arial"/>
                          <a:cs typeface="Rubik" panose="020B0604020202020204" charset="-79"/>
                          <a:sym typeface="Arial"/>
                        </a:rPr>
                        <a:t>Redes Sociales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1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ubik" panose="020B0604020202020204" charset="-79"/>
                          <a:ea typeface="Arial"/>
                          <a:cs typeface="Rubik" panose="020B0604020202020204" charset="-79"/>
                          <a:sym typeface="Arial"/>
                        </a:rPr>
                        <a:t>Email</a:t>
                      </a:r>
                      <a:endParaRPr lang="es-PE" sz="1100" b="1" i="0" u="none" strike="noStrike" cap="none" dirty="0">
                        <a:solidFill>
                          <a:srgbClr val="000000"/>
                        </a:solidFill>
                        <a:effectLst/>
                        <a:latin typeface="Rubik" panose="020B0604020202020204" charset="-79"/>
                        <a:ea typeface="Arial"/>
                        <a:cs typeface="Rubik" panose="020B0604020202020204" charset="-79"/>
                        <a:sym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1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ubik" panose="020B0604020202020204" charset="-79"/>
                          <a:ea typeface="Arial"/>
                          <a:cs typeface="Rubik" panose="020B0604020202020204" charset="-79"/>
                          <a:sym typeface="Arial"/>
                        </a:rPr>
                        <a:t>Adds</a:t>
                      </a:r>
                      <a:endParaRPr lang="es-PE" sz="1100" b="1" i="0" u="none" strike="noStrike" cap="none" dirty="0">
                        <a:solidFill>
                          <a:srgbClr val="000000"/>
                        </a:solidFill>
                        <a:effectLst/>
                        <a:latin typeface="Rubik" panose="020B0604020202020204" charset="-79"/>
                        <a:ea typeface="Arial"/>
                        <a:cs typeface="Rubik" panose="020B0604020202020204" charset="-79"/>
                        <a:sym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1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ubik" panose="020B0604020202020204" charset="-79"/>
                          <a:ea typeface="Arial"/>
                          <a:cs typeface="Rubik" panose="020B0604020202020204" charset="-79"/>
                          <a:sym typeface="Arial"/>
                        </a:rPr>
                        <a:t>Total</a:t>
                      </a:r>
                      <a:endParaRPr lang="es-PE" sz="1100" b="1" i="0" u="none" strike="noStrike" cap="none" dirty="0">
                        <a:solidFill>
                          <a:srgbClr val="000000"/>
                        </a:solidFill>
                        <a:effectLst/>
                        <a:latin typeface="Rubik" panose="020B0604020202020204" charset="-79"/>
                        <a:ea typeface="Arial"/>
                        <a:cs typeface="Rubik" panose="020B0604020202020204" charset="-79"/>
                        <a:sym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ubik" panose="020B0604020202020204" charset="-79"/>
                          <a:ea typeface="Arial"/>
                          <a:cs typeface="Rubik" panose="020B0604020202020204" charset="-79"/>
                          <a:sym typeface="Arial"/>
                        </a:rPr>
                        <a:t>No</a:t>
                      </a:r>
                      <a:endParaRPr lang="es-PE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Rubik" panose="020B0604020202020204" charset="-79"/>
                        <a:ea typeface="Arial"/>
                        <a:cs typeface="Rubik" panose="020B0604020202020204" charset="-79"/>
                        <a:sym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ubik" panose="020B0604020202020204" charset="-79"/>
                          <a:ea typeface="Arial"/>
                          <a:cs typeface="Rubik" panose="020B0604020202020204" charset="-79"/>
                          <a:sym typeface="Arial"/>
                        </a:rPr>
                        <a:t>7.5%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ubik" panose="020B0604020202020204" charset="-79"/>
                          <a:ea typeface="Arial"/>
                          <a:cs typeface="Rubik" panose="020B0604020202020204" charset="-79"/>
                          <a:sym typeface="Arial"/>
                        </a:rPr>
                        <a:t>26.9%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ubik" panose="020B0604020202020204" charset="-79"/>
                          <a:ea typeface="Arial"/>
                          <a:cs typeface="Rubik" panose="020B0604020202020204" charset="-79"/>
                          <a:sym typeface="Arial"/>
                        </a:rPr>
                        <a:t>26.6%</a:t>
                      </a:r>
                      <a:endParaRPr lang="es-PE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Rubik" panose="020B0604020202020204" charset="-79"/>
                        <a:ea typeface="Arial"/>
                        <a:cs typeface="Rubik" panose="020B0604020202020204" charset="-79"/>
                        <a:sym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ubik" panose="020B0604020202020204" charset="-79"/>
                          <a:ea typeface="Arial"/>
                          <a:cs typeface="Rubik" panose="020B0604020202020204" charset="-79"/>
                          <a:sym typeface="Arial"/>
                        </a:rPr>
                        <a:t>39.0%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ubik" panose="020B0604020202020204" charset="-79"/>
                          <a:ea typeface="Arial"/>
                          <a:cs typeface="Rubik" panose="020B0604020202020204" charset="-79"/>
                          <a:sym typeface="Arial"/>
                        </a:rPr>
                        <a:t>100.0%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ubik" panose="020B0604020202020204" charset="-79"/>
                          <a:ea typeface="Arial"/>
                          <a:cs typeface="Rubik" panose="020B0604020202020204" charset="-79"/>
                          <a:sym typeface="Arial"/>
                        </a:rPr>
                        <a:t>Sí</a:t>
                      </a:r>
                      <a:endParaRPr lang="es-PE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Rubik" panose="020B0604020202020204" charset="-79"/>
                        <a:ea typeface="Arial"/>
                        <a:cs typeface="Rubik" panose="020B0604020202020204" charset="-79"/>
                        <a:sym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ubik" panose="020B0604020202020204" charset="-79"/>
                          <a:ea typeface="Arial"/>
                          <a:cs typeface="Rubik" panose="020B0604020202020204" charset="-79"/>
                          <a:sym typeface="Arial"/>
                        </a:rPr>
                        <a:t>8.3%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ubik" panose="020B0604020202020204" charset="-79"/>
                          <a:ea typeface="Arial"/>
                          <a:cs typeface="Rubik" panose="020B0604020202020204" charset="-79"/>
                          <a:sym typeface="Arial"/>
                        </a:rPr>
                        <a:t>27.3%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ubik" panose="020B0604020202020204" charset="-79"/>
                          <a:ea typeface="Arial"/>
                          <a:cs typeface="Rubik" panose="020B0604020202020204" charset="-79"/>
                          <a:sym typeface="Arial"/>
                        </a:rPr>
                        <a:t>24.1%</a:t>
                      </a:r>
                      <a:endParaRPr lang="es-PE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Rubik" panose="020B0604020202020204" charset="-79"/>
                        <a:ea typeface="Arial"/>
                        <a:cs typeface="Rubik" panose="020B0604020202020204" charset="-79"/>
                        <a:sym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PE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ubik" panose="020B0604020202020204" charset="-79"/>
                          <a:ea typeface="Arial"/>
                          <a:cs typeface="Rubik" panose="020B0604020202020204" charset="-79"/>
                          <a:sym typeface="Arial"/>
                        </a:rPr>
                        <a:t>40.3%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1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Rubik" panose="020B0604020202020204" charset="-79"/>
                          <a:ea typeface="Arial"/>
                          <a:cs typeface="Rubik" panose="020B0604020202020204" charset="-79"/>
                          <a:sym typeface="Arial"/>
                        </a:rPr>
                        <a:t>100.0%</a:t>
                      </a:r>
                      <a:endParaRPr lang="es-PE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Rubik" panose="020B0604020202020204" charset="-79"/>
                        <a:ea typeface="Arial"/>
                        <a:cs typeface="Rubik" panose="020B0604020202020204" charset="-79"/>
                        <a:sym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915553"/>
              </p:ext>
            </p:extLst>
          </p:nvPr>
        </p:nvGraphicFramePr>
        <p:xfrm>
          <a:off x="2699791" y="2139702"/>
          <a:ext cx="3312371" cy="2385060"/>
        </p:xfrm>
        <a:graphic>
          <a:graphicData uri="http://schemas.openxmlformats.org/drawingml/2006/table">
            <a:tbl>
              <a:tblPr>
                <a:tableStyleId>{15459705-5F93-47D9-8F61-857AA93A3C6C}</a:tableStyleId>
              </a:tblPr>
              <a:tblGrid>
                <a:gridCol w="714003"/>
                <a:gridCol w="649592"/>
                <a:gridCol w="649592"/>
                <a:gridCol w="649592"/>
                <a:gridCol w="649592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PE" sz="1100" b="1" u="none" strike="noStrike" dirty="0" smtClean="0">
                          <a:effectLst/>
                        </a:rPr>
                        <a:t>Usuarios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u="none" strike="noStrike" dirty="0" smtClean="0">
                          <a:effectLst/>
                        </a:rPr>
                        <a:t>Año </a:t>
                      </a:r>
                      <a:r>
                        <a:rPr lang="es-PE" sz="1100" b="1" u="none" strike="noStrike" baseline="0" dirty="0" smtClean="0">
                          <a:effectLst/>
                        </a:rPr>
                        <a:t>\</a:t>
                      </a:r>
                      <a:r>
                        <a:rPr lang="es-PE" sz="1100" b="1" u="none" strike="noStrike" dirty="0" smtClean="0">
                          <a:effectLst/>
                        </a:rPr>
                        <a:t> OC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u="none" strike="noStrike" dirty="0">
                          <a:effectLst/>
                        </a:rPr>
                        <a:t>1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u="none" strike="noStrike" dirty="0">
                          <a:effectLst/>
                        </a:rPr>
                        <a:t>2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u="none" strike="noStrike" dirty="0">
                          <a:effectLst/>
                        </a:rPr>
                        <a:t>3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u="none" strike="noStrike" dirty="0">
                          <a:effectLst/>
                        </a:rPr>
                        <a:t>4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u="none" strike="noStrike" dirty="0">
                          <a:effectLst/>
                        </a:rPr>
                        <a:t>2019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408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10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0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0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u="none" strike="noStrike" dirty="0">
                          <a:effectLst/>
                        </a:rPr>
                        <a:t>2020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1339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29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0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u="none" strike="noStrike" dirty="0">
                          <a:effectLst/>
                        </a:rPr>
                        <a:t>2021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2581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60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0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0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u="none" strike="noStrike" dirty="0">
                          <a:effectLst/>
                        </a:rPr>
                        <a:t>2022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4037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111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4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0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u="none" strike="noStrike" dirty="0">
                          <a:effectLst/>
                        </a:rPr>
                        <a:t>2023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6209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260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4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0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u="none" strike="noStrike" dirty="0">
                          <a:effectLst/>
                        </a:rPr>
                        <a:t>2024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10478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>
                          <a:effectLst/>
                        </a:rPr>
                        <a:t>674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38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0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1" u="none" strike="noStrike" dirty="0">
                          <a:effectLst/>
                        </a:rPr>
                        <a:t>2025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3260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183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15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</a:rPr>
                        <a:t>2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promedio</a:t>
                      </a:r>
                      <a:endParaRPr lang="es-PE" sz="1100" b="1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4044.571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189.571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8.714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ubik"/>
                        </a:rPr>
                        <a:t>0.286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Rubik"/>
                      </a:endParaRPr>
                    </a:p>
                  </a:txBody>
                  <a:tcPr marL="9525" marR="9525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09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30"/>
          <p:cNvGrpSpPr/>
          <p:nvPr/>
        </p:nvGrpSpPr>
        <p:grpSpPr>
          <a:xfrm>
            <a:off x="710321" y="368238"/>
            <a:ext cx="7920460" cy="4407033"/>
            <a:chOff x="710321" y="368238"/>
            <a:chExt cx="7920460" cy="4407033"/>
          </a:xfrm>
        </p:grpSpPr>
        <p:sp>
          <p:nvSpPr>
            <p:cNvPr id="621" name="Google Shape;621;p30"/>
            <p:cNvSpPr/>
            <p:nvPr/>
          </p:nvSpPr>
          <p:spPr>
            <a:xfrm flipH="1">
              <a:off x="2677775" y="368238"/>
              <a:ext cx="5953005" cy="4407033"/>
            </a:xfrm>
            <a:custGeom>
              <a:avLst/>
              <a:gdLst/>
              <a:ahLst/>
              <a:cxnLst/>
              <a:rect l="l" t="t" r="r" b="b"/>
              <a:pathLst>
                <a:path w="130577" h="99375" extrusionOk="0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 rot="10800000">
              <a:off x="710321" y="3890000"/>
              <a:ext cx="350302" cy="700625"/>
            </a:xfrm>
            <a:custGeom>
              <a:avLst/>
              <a:gdLst/>
              <a:ahLst/>
              <a:cxnLst/>
              <a:rect l="l" t="t" r="r" b="b"/>
              <a:pathLst>
                <a:path w="2013" h="4026" extrusionOk="0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30"/>
          <p:cNvSpPr txBox="1">
            <a:spLocks noGrp="1"/>
          </p:cNvSpPr>
          <p:nvPr>
            <p:ph type="title"/>
          </p:nvPr>
        </p:nvSpPr>
        <p:spPr>
          <a:xfrm>
            <a:off x="3791393" y="2009367"/>
            <a:ext cx="4115722" cy="14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0" dirty="0" smtClean="0">
                <a:solidFill>
                  <a:schemeClr val="lt1"/>
                </a:solidFill>
              </a:rPr>
              <a:t>Propuesta de</a:t>
            </a:r>
            <a:r>
              <a:rPr lang="en" dirty="0" smtClean="0">
                <a:solidFill>
                  <a:schemeClr val="accent1"/>
                </a:solidFill>
              </a:rPr>
              <a:t> modelo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24" name="Google Shape;624;p30"/>
          <p:cNvSpPr txBox="1">
            <a:spLocks noGrp="1"/>
          </p:cNvSpPr>
          <p:nvPr>
            <p:ph type="title" idx="2"/>
          </p:nvPr>
        </p:nvSpPr>
        <p:spPr>
          <a:xfrm>
            <a:off x="6754415" y="1009867"/>
            <a:ext cx="1152300" cy="9741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02</a:t>
            </a:r>
            <a:endParaRPr b="1" dirty="0"/>
          </a:p>
        </p:txBody>
      </p:sp>
      <p:grpSp>
        <p:nvGrpSpPr>
          <p:cNvPr id="626" name="Google Shape;626;p30"/>
          <p:cNvGrpSpPr/>
          <p:nvPr/>
        </p:nvGrpSpPr>
        <p:grpSpPr>
          <a:xfrm>
            <a:off x="1254948" y="829025"/>
            <a:ext cx="2561448" cy="2522537"/>
            <a:chOff x="1254948" y="829025"/>
            <a:chExt cx="2561448" cy="2522537"/>
          </a:xfrm>
        </p:grpSpPr>
        <p:grpSp>
          <p:nvGrpSpPr>
            <p:cNvPr id="627" name="Google Shape;627;p30"/>
            <p:cNvGrpSpPr/>
            <p:nvPr/>
          </p:nvGrpSpPr>
          <p:grpSpPr>
            <a:xfrm flipH="1">
              <a:off x="1254948" y="3018091"/>
              <a:ext cx="882533" cy="333471"/>
              <a:chOff x="3551575" y="3215125"/>
              <a:chExt cx="389450" cy="147150"/>
            </a:xfrm>
          </p:grpSpPr>
          <p:sp>
            <p:nvSpPr>
              <p:cNvPr id="628" name="Google Shape;628;p30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0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0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0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0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0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0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0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0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0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0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0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0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0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0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0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0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0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0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0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0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0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0" name="Google Shape;650;p30"/>
            <p:cNvGrpSpPr/>
            <p:nvPr/>
          </p:nvGrpSpPr>
          <p:grpSpPr>
            <a:xfrm flipH="1">
              <a:off x="3094297" y="829025"/>
              <a:ext cx="722099" cy="407700"/>
              <a:chOff x="1211425" y="918075"/>
              <a:chExt cx="722099" cy="407700"/>
            </a:xfrm>
          </p:grpSpPr>
          <p:sp>
            <p:nvSpPr>
              <p:cNvPr id="651" name="Google Shape;651;p30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0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0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0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0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0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0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0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0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0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0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0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0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0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0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0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0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0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9" name="Google Shape;669;p30"/>
          <p:cNvGrpSpPr/>
          <p:nvPr/>
        </p:nvGrpSpPr>
        <p:grpSpPr>
          <a:xfrm>
            <a:off x="685904" y="-2339247"/>
            <a:ext cx="6632641" cy="10060256"/>
            <a:chOff x="685904" y="-2339247"/>
            <a:chExt cx="6632641" cy="10060256"/>
          </a:xfrm>
        </p:grpSpPr>
        <p:grpSp>
          <p:nvGrpSpPr>
            <p:cNvPr id="670" name="Google Shape;670;p30"/>
            <p:cNvGrpSpPr/>
            <p:nvPr/>
          </p:nvGrpSpPr>
          <p:grpSpPr>
            <a:xfrm rot="-5400000">
              <a:off x="1527805" y="-2612093"/>
              <a:ext cx="4530594" cy="5076286"/>
              <a:chOff x="4826000" y="4400753"/>
              <a:chExt cx="4530594" cy="5076286"/>
            </a:xfrm>
          </p:grpSpPr>
          <p:sp>
            <p:nvSpPr>
              <p:cNvPr id="671" name="Google Shape;671;p30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0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3" name="Google Shape;673;p30"/>
            <p:cNvGrpSpPr/>
            <p:nvPr/>
          </p:nvGrpSpPr>
          <p:grpSpPr>
            <a:xfrm rot="-2006149" flipH="1">
              <a:off x="4571687" y="-1036201"/>
              <a:ext cx="2324989" cy="2229599"/>
              <a:chOff x="5165475" y="-713653"/>
              <a:chExt cx="2324999" cy="2229609"/>
            </a:xfrm>
          </p:grpSpPr>
          <p:sp>
            <p:nvSpPr>
              <p:cNvPr id="674" name="Google Shape;674;p30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0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6" name="Google Shape;676;p30"/>
            <p:cNvGrpSpPr/>
            <p:nvPr/>
          </p:nvGrpSpPr>
          <p:grpSpPr>
            <a:xfrm rot="490164" flipH="1">
              <a:off x="911290" y="4092424"/>
              <a:ext cx="3324918" cy="3409649"/>
              <a:chOff x="7159200" y="2117361"/>
              <a:chExt cx="2271501" cy="2329387"/>
            </a:xfrm>
          </p:grpSpPr>
          <p:sp>
            <p:nvSpPr>
              <p:cNvPr id="677" name="Google Shape;677;p30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0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0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61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1"/>
          <p:cNvSpPr txBox="1">
            <a:spLocks noGrp="1"/>
          </p:cNvSpPr>
          <p:nvPr>
            <p:ph type="title"/>
          </p:nvPr>
        </p:nvSpPr>
        <p:spPr>
          <a:xfrm>
            <a:off x="755576" y="668281"/>
            <a:ext cx="7776864" cy="13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0" dirty="0" smtClean="0"/>
              <a:t>Modelo de recompra y variables</a:t>
            </a:r>
            <a:endParaRPr dirty="0"/>
          </a:p>
        </p:txBody>
      </p:sp>
      <p:sp>
        <p:nvSpPr>
          <p:cNvPr id="2" name="AutoShape 2" descr="Yandex open-sources CatBoost, a machine learning library that can be  trained with minimal data - SiliconANG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2052" name="Picture 4" descr="Yandex open-sources CatBoost, a machine learning library that can be  trained with minimal data - Silicon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275606"/>
            <a:ext cx="3539739" cy="214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899592" y="2211710"/>
            <a:ext cx="4032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Rubik" panose="020B0604020202020204" charset="-79"/>
                <a:cs typeface="Rubik" panose="020B0604020202020204" charset="-79"/>
              </a:rPr>
              <a:t>Variables </a:t>
            </a:r>
            <a:r>
              <a:rPr lang="es-ES" sz="1600" dirty="0" smtClean="0">
                <a:latin typeface="Rubik" panose="020B0604020202020204" charset="-79"/>
                <a:cs typeface="Rubik" panose="020B0604020202020204" charset="-79"/>
              </a:rPr>
              <a:t>de usuario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Rubik" panose="020B0604020202020204" charset="-79"/>
                <a:cs typeface="Rubik" panose="020B0604020202020204" charset="-79"/>
              </a:rPr>
              <a:t>Variables del comportamiento del usuario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Rubik" panose="020B0604020202020204" charset="-79"/>
                <a:cs typeface="Rubik" panose="020B0604020202020204" charset="-79"/>
              </a:rPr>
              <a:t>Variables del producto: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Rubik" panose="020B0604020202020204" charset="-79"/>
                <a:cs typeface="Rubik" panose="020B0604020202020204" charset="-79"/>
              </a:rPr>
              <a:t>Variables de la </a:t>
            </a:r>
            <a:r>
              <a:rPr lang="es-ES" sz="1600" dirty="0">
                <a:latin typeface="Rubik" panose="020B0604020202020204" charset="-79"/>
                <a:cs typeface="Rubik" panose="020B0604020202020204" charset="-79"/>
              </a:rPr>
              <a:t>o</a:t>
            </a:r>
            <a:r>
              <a:rPr lang="es-ES" sz="1600" dirty="0" smtClean="0">
                <a:latin typeface="Rubik" panose="020B0604020202020204" charset="-79"/>
                <a:cs typeface="Rubik" panose="020B0604020202020204" charset="-79"/>
              </a:rPr>
              <a:t>rden de compra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Rubik" panose="020B0604020202020204" charset="-79"/>
                <a:cs typeface="Rubik" panose="020B0604020202020204" charset="-79"/>
              </a:rPr>
              <a:t>Variables de los eventos (interacciones) en el </a:t>
            </a:r>
            <a:r>
              <a:rPr lang="es-ES" sz="1600" dirty="0" err="1" smtClean="0">
                <a:latin typeface="Rubik" panose="020B0604020202020204" charset="-79"/>
                <a:cs typeface="Rubik" panose="020B0604020202020204" charset="-79"/>
              </a:rPr>
              <a:t>ecommerce</a:t>
            </a:r>
            <a:endParaRPr lang="es-PE" sz="1600"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1051596" y="4081702"/>
            <a:ext cx="1576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Rubik" panose="020B0604020202020204" charset="-79"/>
                <a:cs typeface="Rubik" panose="020B0604020202020204" charset="-79"/>
              </a:rPr>
              <a:t>AUC: 0.85</a:t>
            </a:r>
            <a:endParaRPr lang="es-ES" sz="1600" dirty="0" smtClean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755576" y="1622716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Rubik" panose="020B0604020202020204" charset="-79"/>
                <a:cs typeface="Rubik" panose="020B0604020202020204" charset="-79"/>
              </a:rPr>
              <a:t>Modelo predictivo de probabilidad de recompra</a:t>
            </a:r>
            <a:endParaRPr lang="es-PE" dirty="0">
              <a:latin typeface="Rubik" panose="020B0604020202020204" charset="-79"/>
              <a:cs typeface="Rubi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1516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85;p31"/>
          <p:cNvSpPr txBox="1">
            <a:spLocks noGrp="1"/>
          </p:cNvSpPr>
          <p:nvPr>
            <p:ph type="title"/>
          </p:nvPr>
        </p:nvSpPr>
        <p:spPr>
          <a:xfrm>
            <a:off x="467544" y="400632"/>
            <a:ext cx="7848872" cy="658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0" dirty="0" smtClean="0"/>
              <a:t>Importancia de variables</a:t>
            </a:r>
            <a:endParaRPr dirty="0"/>
          </a:p>
        </p:txBody>
      </p:sp>
      <p:pic>
        <p:nvPicPr>
          <p:cNvPr id="7170" name="Picture 2" descr="D:\Ivonne\Downloads\business_ecommerce\ppts\feature_importa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75606"/>
            <a:ext cx="4627389" cy="347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84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livery Plan Consulting by Slidesgo">
  <a:themeElements>
    <a:clrScheme name="Simple Light">
      <a:dk1>
        <a:srgbClr val="15153E"/>
      </a:dk1>
      <a:lt1>
        <a:srgbClr val="FFFFFF"/>
      </a:lt1>
      <a:dk2>
        <a:srgbClr val="5571FB"/>
      </a:dk2>
      <a:lt2>
        <a:srgbClr val="7A7A7A"/>
      </a:lt2>
      <a:accent1>
        <a:srgbClr val="A7F6C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5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511</Words>
  <Application>Microsoft Office PowerPoint</Application>
  <PresentationFormat>Presentación en pantalla (16:9)</PresentationFormat>
  <Paragraphs>257</Paragraphs>
  <Slides>18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Poppins</vt:lpstr>
      <vt:lpstr>Calibri</vt:lpstr>
      <vt:lpstr>Rubik</vt:lpstr>
      <vt:lpstr>Proxima Nova</vt:lpstr>
      <vt:lpstr>Proxima Nova Semibold</vt:lpstr>
      <vt:lpstr>Delivery Plan Consulting by Slidesgo</vt:lpstr>
      <vt:lpstr>Slidesgo Final Pages</vt:lpstr>
      <vt:lpstr>THE LOOK</vt:lpstr>
      <vt:lpstr>Table of contents</vt:lpstr>
      <vt:lpstr>Problemática</vt:lpstr>
      <vt:lpstr>Evolución del tráfico con intención de compra</vt:lpstr>
      <vt:lpstr>¿De dónde viene el tráfico?</vt:lpstr>
      <vt:lpstr>Relación tráfico ecommerce - recompra</vt:lpstr>
      <vt:lpstr>Propuesta de modelo</vt:lpstr>
      <vt:lpstr>Modelo de recompra y variables</vt:lpstr>
      <vt:lpstr>Importancia de variables</vt:lpstr>
      <vt:lpstr>Clientes con alta probabilidad de recompra en los próximos 60 días.</vt:lpstr>
      <vt:lpstr>Características de clientes con recompras</vt:lpstr>
      <vt:lpstr>Características de clientes con recompras</vt:lpstr>
      <vt:lpstr>Características de OC de clientes con recompras</vt:lpstr>
      <vt:lpstr>Flujo en  Producción</vt:lpstr>
      <vt:lpstr>Arquitectura en producción en AWS</vt:lpstr>
      <vt:lpstr>Conclusiones y Recomendaciones</vt:lpstr>
      <vt:lpstr>Conclusiones y recomendaciones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LOOK</dc:title>
  <dc:creator>Ivonne</dc:creator>
  <cp:lastModifiedBy>Ivonne</cp:lastModifiedBy>
  <cp:revision>35</cp:revision>
  <dcterms:modified xsi:type="dcterms:W3CDTF">2025-07-14T09:24:04Z</dcterms:modified>
</cp:coreProperties>
</file>