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3" r:id="rId3"/>
    <p:sldId id="257" r:id="rId4"/>
    <p:sldId id="277" r:id="rId5"/>
    <p:sldId id="258" r:id="rId6"/>
    <p:sldId id="278" r:id="rId7"/>
    <p:sldId id="276" r:id="rId8"/>
    <p:sldId id="260" r:id="rId9"/>
    <p:sldId id="274" r:id="rId10"/>
    <p:sldId id="264" r:id="rId11"/>
    <p:sldId id="261" r:id="rId12"/>
    <p:sldId id="262" r:id="rId13"/>
    <p:sldId id="265" r:id="rId14"/>
    <p:sldId id="279" r:id="rId15"/>
    <p:sldId id="267" r:id="rId16"/>
    <p:sldId id="269" r:id="rId17"/>
    <p:sldId id="271" r:id="rId18"/>
    <p:sldId id="272" r:id="rId19"/>
    <p:sldId id="275" r:id="rId20"/>
    <p:sldId id="280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9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C398-BB0D-4DCC-96AB-E03044C7BA20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D3C1AEB-D7BA-4637-BA07-52E9849D0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90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C398-BB0D-4DCC-96AB-E03044C7BA20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3C1AEB-D7BA-4637-BA07-52E9849D0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82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C398-BB0D-4DCC-96AB-E03044C7BA20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3C1AEB-D7BA-4637-BA07-52E9849D022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19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C398-BB0D-4DCC-96AB-E03044C7BA20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3C1AEB-D7BA-4637-BA07-52E9849D0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01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C398-BB0D-4DCC-96AB-E03044C7BA20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3C1AEB-D7BA-4637-BA07-52E9849D022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05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C398-BB0D-4DCC-96AB-E03044C7BA20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3C1AEB-D7BA-4637-BA07-52E9849D0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495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C398-BB0D-4DCC-96AB-E03044C7BA20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1AEB-D7BA-4637-BA07-52E9849D0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40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C398-BB0D-4DCC-96AB-E03044C7BA20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1AEB-D7BA-4637-BA07-52E9849D0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19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C398-BB0D-4DCC-96AB-E03044C7BA20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1AEB-D7BA-4637-BA07-52E9849D0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96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C398-BB0D-4DCC-96AB-E03044C7BA20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3C1AEB-D7BA-4637-BA07-52E9849D0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1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C398-BB0D-4DCC-96AB-E03044C7BA20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3C1AEB-D7BA-4637-BA07-52E9849D0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027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C398-BB0D-4DCC-96AB-E03044C7BA20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3C1AEB-D7BA-4637-BA07-52E9849D0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84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C398-BB0D-4DCC-96AB-E03044C7BA20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1AEB-D7BA-4637-BA07-52E9849D0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22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C398-BB0D-4DCC-96AB-E03044C7BA20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1AEB-D7BA-4637-BA07-52E9849D0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13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C398-BB0D-4DCC-96AB-E03044C7BA20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1AEB-D7BA-4637-BA07-52E9849D0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62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C398-BB0D-4DCC-96AB-E03044C7BA20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3C1AEB-D7BA-4637-BA07-52E9849D0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56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2C398-BB0D-4DCC-96AB-E03044C7BA20}" type="datetimeFigureOut">
              <a:rPr lang="es-ES" smtClean="0"/>
              <a:t>29/08/2018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D3C1AEB-D7BA-4637-BA07-52E9849D02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35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05818" y="180474"/>
            <a:ext cx="9036214" cy="4800601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sz="5300" dirty="0" smtClean="0"/>
              <a:t>PROYECTO: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VEEDURIA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 JUNTAS DE ACCIÓN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COMUNAL</a:t>
            </a:r>
            <a:r>
              <a:rPr lang="es-ES" b="1" dirty="0" smtClean="0">
                <a:solidFill>
                  <a:srgbClr val="FF0000"/>
                </a:solidFill>
              </a:rPr>
              <a:t/>
            </a:r>
            <a:br>
              <a:rPr lang="es-ES" b="1" dirty="0" smtClean="0">
                <a:solidFill>
                  <a:srgbClr val="FF0000"/>
                </a:solidFill>
              </a:rPr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		</a:t>
            </a:r>
            <a:r>
              <a:rPr lang="es-ES" sz="4000" dirty="0" smtClean="0"/>
              <a:t>LOCALIDAD: LA CANDELARIA.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68435" y="4690877"/>
            <a:ext cx="9144000" cy="1655762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PROPONENTES: </a:t>
            </a:r>
          </a:p>
          <a:p>
            <a:r>
              <a:rPr lang="es-ES" sz="1900" dirty="0" smtClean="0"/>
              <a:t>Viviana Patricia Londoño Castro</a:t>
            </a:r>
          </a:p>
          <a:p>
            <a:r>
              <a:rPr lang="es-ES" sz="1900" dirty="0" smtClean="0"/>
              <a:t>Astrid </a:t>
            </a:r>
            <a:r>
              <a:rPr lang="es-ES" sz="1900" dirty="0"/>
              <a:t>Liliana Bohórquez </a:t>
            </a:r>
            <a:r>
              <a:rPr lang="es-ES" sz="1900" dirty="0" smtClean="0"/>
              <a:t>Sandoval </a:t>
            </a:r>
          </a:p>
          <a:p>
            <a:r>
              <a:rPr lang="es-ES" sz="1900" dirty="0" smtClean="0"/>
              <a:t>Ivonne </a:t>
            </a:r>
            <a:r>
              <a:rPr lang="es-ES" sz="1900" dirty="0"/>
              <a:t>Andrea </a:t>
            </a:r>
            <a:r>
              <a:rPr lang="es-ES" sz="1900" dirty="0" smtClean="0"/>
              <a:t>Sánchez</a:t>
            </a:r>
            <a:endParaRPr lang="es-ES" sz="1900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/>
              <a:t>¿Cómo se hace</a:t>
            </a:r>
            <a:r>
              <a:rPr lang="es-ES" sz="4800" b="1" dirty="0" smtClean="0"/>
              <a:t>?: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1833" y="1905000"/>
            <a:ext cx="6626978" cy="3777622"/>
          </a:xfrm>
        </p:spPr>
        <p:txBody>
          <a:bodyPr>
            <a:noAutofit/>
          </a:bodyPr>
          <a:lstStyle/>
          <a:p>
            <a:pPr algn="just"/>
            <a:r>
              <a:rPr lang="es-ES" sz="2800" dirty="0"/>
              <a:t>La plataforma permite el cargue de archivos </a:t>
            </a:r>
            <a:r>
              <a:rPr lang="es-ES" sz="2800" dirty="0" err="1"/>
              <a:t>pdf</a:t>
            </a:r>
            <a:r>
              <a:rPr lang="es-ES" sz="2800" dirty="0"/>
              <a:t> correspondientes a la información de Gestión y finanzas de la JAC, la cual quedará disponible para su consulta</a:t>
            </a:r>
            <a:r>
              <a:rPr lang="es-ES" sz="2800" dirty="0" smtClean="0"/>
              <a:t>.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062" y="2087729"/>
            <a:ext cx="28765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2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/>
              <a:t>¿Cómo se hace</a:t>
            </a:r>
            <a:r>
              <a:rPr lang="es-ES" sz="4800" b="1" dirty="0" smtClean="0"/>
              <a:t>?: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48001" y="1650274"/>
            <a:ext cx="5143999" cy="4907280"/>
          </a:xfrm>
        </p:spPr>
        <p:txBody>
          <a:bodyPr/>
          <a:lstStyle/>
          <a:p>
            <a:pPr marL="400050"/>
            <a:r>
              <a:rPr lang="es-ES" sz="2000" dirty="0"/>
              <a:t>Esta actividad pueda ser realizado directamente por los administradores de cada Junta de Acción Comunal.</a:t>
            </a:r>
          </a:p>
          <a:p>
            <a:pPr marL="400050"/>
            <a:r>
              <a:rPr lang="es-ES" sz="2000" dirty="0"/>
              <a:t>Tener los documentos categorizados para que a la ciudadanía sea fácil su búsqueda y obtención:</a:t>
            </a:r>
          </a:p>
          <a:p>
            <a:pPr marL="514350" lvl="1" indent="0">
              <a:buNone/>
            </a:pPr>
            <a:r>
              <a:rPr lang="es-ES" sz="2000" dirty="0"/>
              <a:t>Actas de constitución</a:t>
            </a:r>
          </a:p>
          <a:p>
            <a:pPr marL="514350" lvl="1" indent="0">
              <a:buNone/>
            </a:pPr>
            <a:r>
              <a:rPr lang="es-ES" sz="2000" dirty="0"/>
              <a:t>Actas de reuniones</a:t>
            </a:r>
          </a:p>
          <a:p>
            <a:pPr marL="514350" lvl="1" indent="0">
              <a:buNone/>
            </a:pPr>
            <a:r>
              <a:rPr lang="es-ES" sz="2000" dirty="0"/>
              <a:t>Informes financieros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3" y="1033582"/>
            <a:ext cx="12192000" cy="59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0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/>
              <a:t>¿Cómo se hace</a:t>
            </a:r>
            <a:r>
              <a:rPr lang="es-ES" sz="4800" b="1" dirty="0" smtClean="0"/>
              <a:t>?: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76822" y="2201778"/>
            <a:ext cx="6364020" cy="281195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ES" sz="4000" dirty="0"/>
              <a:t>Para la información de eventos la plataforma muestra una pantalla tipo calendario con el enunciado del evento y al seleccionarlo despliega el detalle del mismo junto con el mapa de la ubicación</a:t>
            </a:r>
            <a:r>
              <a:rPr lang="es-ES" sz="4000" dirty="0" smtClean="0"/>
              <a:t>.</a:t>
            </a:r>
          </a:p>
          <a:p>
            <a:pPr marL="457200" lvl="1" indent="0">
              <a:buNone/>
            </a:pPr>
            <a:endParaRPr lang="es-ES" dirty="0" smtClean="0"/>
          </a:p>
          <a:p>
            <a:pPr lvl="1"/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2" r="29298"/>
          <a:stretch/>
        </p:blipFill>
        <p:spPr>
          <a:xfrm>
            <a:off x="8578514" y="1905000"/>
            <a:ext cx="3202823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es-ES" sz="4800" b="1" dirty="0">
                <a:solidFill>
                  <a:schemeClr val="tx1"/>
                </a:solidFill>
              </a:rPr>
              <a:t>¿Cómo se hace?:</a:t>
            </a:r>
            <a:endParaRPr lang="es-ES" sz="4800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5412" y="1875117"/>
            <a:ext cx="5832894" cy="3777622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Sección de comentarios de la comunidad donde puede denunciar, felicitar, solicitar o sugerir temas de beneficio a la comunidad posteriormente a un registro de usuario, todas estas serán notificadas por vía correo a las directivas de la junta para ser tramitadas</a:t>
            </a:r>
            <a:r>
              <a:rPr lang="es-ES" sz="2400" dirty="0" smtClean="0"/>
              <a:t>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214" y="2212234"/>
            <a:ext cx="4461849" cy="2464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2" descr="Resultado de imagen para notificado 3d">
            <a:extLst>
              <a:ext uri="{FF2B5EF4-FFF2-40B4-BE49-F238E27FC236}">
                <a16:creationId xmlns:a16="http://schemas.microsoft.com/office/drawing/2014/main" id="{7BE8C37F-7912-438E-909D-05090D757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053" y="3763928"/>
            <a:ext cx="913010" cy="91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02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es-ES" sz="4800" b="1" dirty="0">
                <a:solidFill>
                  <a:schemeClr val="tx1"/>
                </a:solidFill>
              </a:rPr>
              <a:t>¿Cómo se hace?:</a:t>
            </a:r>
            <a:endParaRPr lang="es-ES" sz="4800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5412" y="1875117"/>
            <a:ext cx="5832894" cy="1109152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Sección de </a:t>
            </a:r>
            <a:r>
              <a:rPr lang="es-ES" sz="2400" dirty="0" smtClean="0"/>
              <a:t>noticias de interés para la comunidad.</a:t>
            </a:r>
          </a:p>
          <a:p>
            <a:pPr algn="just"/>
            <a:endParaRPr lang="es-ES" sz="2400" dirty="0" smtClean="0"/>
          </a:p>
          <a:p>
            <a:pPr marL="0" indent="0" algn="just">
              <a:buNone/>
            </a:pPr>
            <a:endParaRPr lang="es-ES" sz="2400" dirty="0" smtClean="0"/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745325" y="286300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s-ES" sz="4800" b="1" dirty="0"/>
              <a:t>Actividades clave: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947812" y="4114011"/>
            <a:ext cx="6342450" cy="1679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400" dirty="0" smtClean="0"/>
              <a:t>Diseño </a:t>
            </a:r>
            <a:r>
              <a:rPr lang="es-ES" sz="2400" dirty="0"/>
              <a:t>de la aplicación.</a:t>
            </a:r>
          </a:p>
          <a:p>
            <a:pPr algn="just"/>
            <a:r>
              <a:rPr lang="es-ES" sz="2400" dirty="0" smtClean="0"/>
              <a:t>Desarrollo </a:t>
            </a:r>
            <a:r>
              <a:rPr lang="es-ES" sz="2400" dirty="0"/>
              <a:t>de la aplicación.</a:t>
            </a:r>
          </a:p>
          <a:p>
            <a:pPr algn="just"/>
            <a:r>
              <a:rPr lang="es-ES" sz="2400" dirty="0" smtClean="0"/>
              <a:t>Seguimiento </a:t>
            </a:r>
            <a:r>
              <a:rPr lang="es-ES" sz="2400" dirty="0"/>
              <a:t>a los servicios para garantizar el mejor uso y </a:t>
            </a:r>
            <a:r>
              <a:rPr lang="es-ES" sz="2400" dirty="0" smtClean="0"/>
              <a:t>la satisfacción </a:t>
            </a:r>
            <a:r>
              <a:rPr lang="es-ES" sz="2400" dirty="0"/>
              <a:t>de los usuarios.</a:t>
            </a:r>
            <a:endParaRPr lang="es-ES" sz="2400" dirty="0" smtClean="0"/>
          </a:p>
          <a:p>
            <a:pPr marL="0" indent="0" algn="just">
              <a:buFont typeface="Wingdings 3" charset="2"/>
              <a:buNone/>
            </a:pPr>
            <a:endParaRPr lang="es-ES" sz="2400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935" y="4953880"/>
            <a:ext cx="2172581" cy="107180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782" y="624110"/>
            <a:ext cx="1729775" cy="384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3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es-ES" sz="4800" b="1" dirty="0">
                <a:solidFill>
                  <a:schemeClr val="tx1"/>
                </a:solidFill>
              </a:rPr>
              <a:t>¿Cómo se hace?:</a:t>
            </a:r>
            <a:endParaRPr lang="es-ES" sz="4800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03412" y="1905000"/>
            <a:ext cx="5580230" cy="3777622"/>
          </a:xfrm>
        </p:spPr>
        <p:txBody>
          <a:bodyPr>
            <a:normAutofit fontScale="92500"/>
          </a:bodyPr>
          <a:lstStyle/>
          <a:p>
            <a:r>
              <a:rPr lang="es-ES" sz="2600" dirty="0"/>
              <a:t>La plataforma permite el registro de usuarios dividido en 2 roles: Directivo de la JAC y usuario de la comunidad, El directivo será asignado por la alcaldía local y el usuario de comunidad hará su registro por medio de la plataforma, la cual le solicitará el ingreso de información básica que permita identificar al usuario</a:t>
            </a:r>
            <a:r>
              <a:rPr lang="es-ES" sz="2600" dirty="0" smtClean="0"/>
              <a:t>.</a:t>
            </a:r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6"/>
          <a:stretch/>
        </p:blipFill>
        <p:spPr>
          <a:xfrm>
            <a:off x="7722643" y="1396539"/>
            <a:ext cx="1709566" cy="16302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4" t="32753" r="67508" b="29503"/>
          <a:stretch/>
        </p:blipFill>
        <p:spPr>
          <a:xfrm>
            <a:off x="9901712" y="2711740"/>
            <a:ext cx="1266890" cy="161361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501" y="4325358"/>
            <a:ext cx="1912352" cy="14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7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/>
              <a:t>Relación con los clientes</a:t>
            </a:r>
            <a:r>
              <a:rPr lang="es-ES" sz="4800" b="1" dirty="0" smtClean="0"/>
              <a:t>: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34970" y="2008521"/>
            <a:ext cx="5917114" cy="3777622"/>
          </a:xfrm>
        </p:spPr>
        <p:txBody>
          <a:bodyPr>
            <a:normAutofit fontScale="92500" lnSpcReduction="10000"/>
          </a:bodyPr>
          <a:lstStyle/>
          <a:p>
            <a:pPr lvl="1" fontAlgn="base"/>
            <a:r>
              <a:rPr lang="es-ES" sz="2600" dirty="0"/>
              <a:t>Hacer conexión con redes sociales para que las persona puedan ir contando la experiencia de los servicios y por medio de estos medios hacer comunidades de ayuda mutua.</a:t>
            </a:r>
          </a:p>
          <a:p>
            <a:pPr lvl="1" fontAlgn="base"/>
            <a:r>
              <a:rPr lang="es-ES" sz="2600" dirty="0"/>
              <a:t>Se tendrá un correo dedicado a la ayuda a los clientes en cualquier tema relacionado con la aplicación o con su misión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008521"/>
            <a:ext cx="3810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3496" y="1116239"/>
            <a:ext cx="8915400" cy="3777622"/>
          </a:xfrm>
        </p:spPr>
        <p:txBody>
          <a:bodyPr>
            <a:normAutofit fontScale="92500" lnSpcReduction="10000"/>
          </a:bodyPr>
          <a:lstStyle/>
          <a:p>
            <a:pPr lvl="0" fontAlgn="base"/>
            <a:r>
              <a:rPr lang="es-ES" sz="2800" b="1" dirty="0"/>
              <a:t>Segmentos del cliente:</a:t>
            </a:r>
            <a:endParaRPr lang="es-ES" sz="2800" dirty="0"/>
          </a:p>
          <a:p>
            <a:pPr lvl="1" fontAlgn="base"/>
            <a:r>
              <a:rPr lang="es-ES" sz="2600" dirty="0"/>
              <a:t>Directivos y Administrativos de la JAC. </a:t>
            </a:r>
            <a:endParaRPr lang="es-ES" sz="2600" dirty="0" smtClean="0"/>
          </a:p>
          <a:p>
            <a:pPr lvl="1" fontAlgn="base"/>
            <a:r>
              <a:rPr lang="es-ES" sz="2600" dirty="0" smtClean="0"/>
              <a:t>La </a:t>
            </a:r>
            <a:r>
              <a:rPr lang="es-ES" sz="2600" dirty="0"/>
              <a:t>comunidad que pertenece a la </a:t>
            </a:r>
            <a:r>
              <a:rPr lang="es-ES" sz="2600" dirty="0" smtClean="0"/>
              <a:t>JAC. </a:t>
            </a:r>
          </a:p>
          <a:p>
            <a:pPr lvl="1" fontAlgn="base"/>
            <a:endParaRPr lang="es-ES" sz="2600" b="1" dirty="0"/>
          </a:p>
          <a:p>
            <a:pPr fontAlgn="base"/>
            <a:r>
              <a:rPr lang="es-ES" sz="2800" b="1" dirty="0" smtClean="0"/>
              <a:t>Alianzas </a:t>
            </a:r>
            <a:r>
              <a:rPr lang="es-ES" sz="2800" b="1" dirty="0"/>
              <a:t>claves:</a:t>
            </a:r>
            <a:r>
              <a:rPr lang="es-ES" sz="2800" dirty="0"/>
              <a:t> </a:t>
            </a:r>
            <a:endParaRPr lang="es-ES" sz="2800" dirty="0" smtClean="0"/>
          </a:p>
          <a:p>
            <a:pPr lvl="1" fontAlgn="base"/>
            <a:r>
              <a:rPr lang="es-ES" sz="2400" dirty="0" smtClean="0"/>
              <a:t>Alcaldía </a:t>
            </a:r>
            <a:r>
              <a:rPr lang="es-ES" sz="2400" dirty="0"/>
              <a:t>Mayor de Bogotá.</a:t>
            </a:r>
          </a:p>
          <a:p>
            <a:pPr lvl="1" fontAlgn="base"/>
            <a:r>
              <a:rPr lang="es-ES" sz="2600" dirty="0"/>
              <a:t>Alcaldías Locales.</a:t>
            </a:r>
          </a:p>
          <a:p>
            <a:pPr lvl="1" fontAlgn="base"/>
            <a:r>
              <a:rPr lang="es-ES" sz="2600" dirty="0"/>
              <a:t>Juntas de Acción Comunal.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59" y="2532523"/>
            <a:ext cx="4601279" cy="306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BENEFICIOS PARA LA COMUNIDAD</a:t>
            </a:r>
            <a:endParaRPr lang="es-ES" b="1" dirty="0"/>
          </a:p>
        </p:txBody>
      </p:sp>
      <p:pic>
        <p:nvPicPr>
          <p:cNvPr id="4" name="Picture 2" descr="Resultado de imagen para web services  3d">
            <a:extLst>
              <a:ext uri="{FF2B5EF4-FFF2-40B4-BE49-F238E27FC236}">
                <a16:creationId xmlns:a16="http://schemas.microsoft.com/office/drawing/2014/main" id="{5CDE1A00-3B21-45BA-B380-863C0F7165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223" y="1445136"/>
            <a:ext cx="2232948" cy="219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430135" y="2616898"/>
            <a:ext cx="6096000" cy="27699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600" dirty="0"/>
              <a:t>Promoción </a:t>
            </a:r>
            <a:r>
              <a:rPr lang="es-CO" sz="2600" dirty="0" smtClean="0"/>
              <a:t>de eventos.</a:t>
            </a:r>
            <a:endParaRPr lang="es-CO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600" dirty="0"/>
              <a:t>Vinculación </a:t>
            </a:r>
            <a:r>
              <a:rPr lang="es-CO" sz="2600" dirty="0" smtClean="0"/>
              <a:t>de la </a:t>
            </a:r>
            <a:r>
              <a:rPr lang="es-CO" sz="2600" dirty="0"/>
              <a:t>ciudadanía</a:t>
            </a:r>
            <a:r>
              <a:rPr lang="es-CO" sz="2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/>
              <a:t>Mayor participación de la ciudadanía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/>
              <a:t>Conocer los requerimientos de la </a:t>
            </a:r>
            <a:r>
              <a:rPr lang="es-ES" sz="2600" dirty="0" smtClean="0"/>
              <a:t>ciudadanía</a:t>
            </a:r>
          </a:p>
          <a:p>
            <a:endParaRPr lang="es-CO" dirty="0"/>
          </a:p>
        </p:txBody>
      </p:sp>
      <p:sp>
        <p:nvSpPr>
          <p:cNvPr id="5" name="AutoShape 2" descr="Resultado de imagen para comunidad feli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31" y="3640237"/>
            <a:ext cx="3847475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0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BENEFICIOS PARA LA COMUNIDAD</a:t>
            </a:r>
            <a:endParaRPr lang="es-ES" b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899256" y="1905000"/>
            <a:ext cx="5307879" cy="5011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sz="2600" dirty="0" smtClean="0"/>
              <a:t>Independencia </a:t>
            </a:r>
            <a:r>
              <a:rPr lang="es-ES" sz="2600" dirty="0"/>
              <a:t>en la administración de cada </a:t>
            </a:r>
            <a:r>
              <a:rPr lang="es-ES" sz="2600" dirty="0" smtClean="0"/>
              <a:t>JAC.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sz="2600" dirty="0" smtClean="0"/>
              <a:t>Gestión de las JAC con transparencia y control ciudadano.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sz="2600" dirty="0" smtClean="0"/>
              <a:t>Espacio </a:t>
            </a:r>
            <a:r>
              <a:rPr lang="es-ES" sz="2600" dirty="0"/>
              <a:t>para dar a conocer el emprendimiento de las personas de la comunidad.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ES" sz="26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ES" sz="2600" dirty="0"/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2786755"/>
            <a:ext cx="4333403" cy="263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2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74914" y="637173"/>
            <a:ext cx="8911687" cy="1021810"/>
          </a:xfrm>
        </p:spPr>
        <p:txBody>
          <a:bodyPr>
            <a:normAutofit/>
          </a:bodyPr>
          <a:lstStyle/>
          <a:p>
            <a:pPr algn="ctr"/>
            <a:r>
              <a:rPr lang="es-ES" sz="4800" b="1" dirty="0" smtClean="0"/>
              <a:t>SITUACIÓN</a:t>
            </a:r>
            <a:endParaRPr lang="es-ES" sz="4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5029" y="1856874"/>
            <a:ext cx="7779213" cy="3777622"/>
          </a:xfrm>
        </p:spPr>
        <p:txBody>
          <a:bodyPr>
            <a:normAutofit/>
          </a:bodyPr>
          <a:lstStyle/>
          <a:p>
            <a:r>
              <a:rPr lang="es-CO" sz="2800" dirty="0"/>
              <a:t>N</a:t>
            </a:r>
            <a:r>
              <a:rPr lang="es-CO" sz="2800" dirty="0" smtClean="0"/>
              <a:t>ecesidad de transparencia en la gestión pública.</a:t>
            </a:r>
          </a:p>
          <a:p>
            <a:r>
              <a:rPr lang="es-CO" sz="2800" dirty="0" smtClean="0"/>
              <a:t>No se cuenta con:</a:t>
            </a:r>
          </a:p>
          <a:p>
            <a:pPr lvl="1"/>
            <a:r>
              <a:rPr lang="es-CO" sz="2600" dirty="0" smtClean="0"/>
              <a:t>Información a la mano de la comunidad.</a:t>
            </a:r>
          </a:p>
          <a:p>
            <a:pPr lvl="1"/>
            <a:r>
              <a:rPr lang="es-CO" sz="2600" dirty="0" smtClean="0"/>
              <a:t>Información sin sesgo institucional.</a:t>
            </a:r>
          </a:p>
          <a:p>
            <a:pPr lvl="1"/>
            <a:r>
              <a:rPr lang="es-CO" sz="2600" dirty="0" smtClean="0"/>
              <a:t>Impacto de las Juntas de Acción Comunal JAC en la comunidad.</a:t>
            </a:r>
          </a:p>
          <a:p>
            <a:pPr marL="0" indent="0">
              <a:buNone/>
            </a:pPr>
            <a:endParaRPr lang="es-CO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075" y="2440951"/>
            <a:ext cx="3441032" cy="2808326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3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BENEFICIOS PARA LA COMUNIDAD</a:t>
            </a:r>
            <a:endParaRPr lang="es-ES" b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765048" y="2095643"/>
            <a:ext cx="3903668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sz="2600" dirty="0" smtClean="0"/>
              <a:t>Esta propuesta esta encaminada a un reto solicitado por la Candelaria pero sus beneficios podrían proyectarse a cualquier localidad.</a:t>
            </a:r>
            <a:endParaRPr lang="es-ES" sz="2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ES" sz="26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ES" sz="2600" dirty="0"/>
          </a:p>
          <a:p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3252" t="23334" r="38334" b="44359"/>
          <a:stretch/>
        </p:blipFill>
        <p:spPr>
          <a:xfrm>
            <a:off x="4569740" y="2095643"/>
            <a:ext cx="7025055" cy="332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5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/>
              <a:t>PROBLEMATICA</a:t>
            </a:r>
            <a:endParaRPr lang="es-ES" sz="4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41527" y="2009274"/>
            <a:ext cx="7481368" cy="4382445"/>
          </a:xfrm>
        </p:spPr>
        <p:txBody>
          <a:bodyPr>
            <a:normAutofit/>
          </a:bodyPr>
          <a:lstStyle/>
          <a:p>
            <a:pPr algn="just"/>
            <a:r>
              <a:rPr lang="es-CO" sz="3200" dirty="0"/>
              <a:t>Falta de mecanismos para </a:t>
            </a:r>
            <a:r>
              <a:rPr lang="es-CO" sz="3200" dirty="0" smtClean="0"/>
              <a:t>realizar </a:t>
            </a:r>
            <a:r>
              <a:rPr lang="es-CO" sz="3200" u="sng" dirty="0" smtClean="0">
                <a:solidFill>
                  <a:schemeClr val="accent1">
                    <a:lumMod val="75000"/>
                  </a:schemeClr>
                </a:solidFill>
              </a:rPr>
              <a:t>seguimiento y control público </a:t>
            </a:r>
            <a:r>
              <a:rPr lang="es-CO" sz="3200" dirty="0" smtClean="0"/>
              <a:t>a las JAC.</a:t>
            </a:r>
          </a:p>
          <a:p>
            <a:pPr marL="0" indent="0" algn="just">
              <a:buNone/>
            </a:pPr>
            <a:endParaRPr lang="es-CO" sz="3200" dirty="0" smtClean="0"/>
          </a:p>
          <a:p>
            <a:pPr algn="just"/>
            <a:r>
              <a:rPr lang="es-CO" sz="3200" dirty="0" smtClean="0"/>
              <a:t>Limitado </a:t>
            </a:r>
            <a:r>
              <a:rPr lang="es-CO" sz="3200" u="sng" dirty="0" smtClean="0">
                <a:solidFill>
                  <a:schemeClr val="accent1">
                    <a:lumMod val="75000"/>
                  </a:schemeClr>
                </a:solidFill>
              </a:rPr>
              <a:t>acceso a información de gestión</a:t>
            </a:r>
            <a:r>
              <a:rPr lang="es-CO" sz="3200" u="sng" dirty="0" smtClean="0"/>
              <a:t> </a:t>
            </a:r>
            <a:r>
              <a:rPr lang="es-CO" sz="3200" dirty="0" smtClean="0"/>
              <a:t>de las JAC.</a:t>
            </a:r>
          </a:p>
          <a:p>
            <a:pPr marL="0" indent="0" algn="just">
              <a:buNone/>
            </a:pPr>
            <a:endParaRPr lang="es-CO" sz="4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443" y="2009274"/>
            <a:ext cx="2699084" cy="26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/>
              <a:t>PROBLEMATICA</a:t>
            </a:r>
            <a:endParaRPr lang="es-ES" sz="4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41526" y="2009274"/>
            <a:ext cx="8022789" cy="4382445"/>
          </a:xfrm>
        </p:spPr>
        <p:txBody>
          <a:bodyPr>
            <a:normAutofit/>
          </a:bodyPr>
          <a:lstStyle/>
          <a:p>
            <a:r>
              <a:rPr lang="es-CO" sz="3200" dirty="0"/>
              <a:t>Poco espacio de </a:t>
            </a:r>
            <a:r>
              <a:rPr lang="es-CO" sz="3200" u="sng" dirty="0">
                <a:solidFill>
                  <a:schemeClr val="accent1">
                    <a:lumMod val="75000"/>
                  </a:schemeClr>
                </a:solidFill>
              </a:rPr>
              <a:t>participación</a:t>
            </a:r>
            <a:r>
              <a:rPr lang="es-CO" sz="3200" dirty="0"/>
              <a:t> por parte de la ciudadanía.</a:t>
            </a:r>
          </a:p>
          <a:p>
            <a:pPr marL="0" indent="0">
              <a:buNone/>
            </a:pPr>
            <a:endParaRPr lang="es-ES" sz="3200" dirty="0"/>
          </a:p>
          <a:p>
            <a:r>
              <a:rPr lang="es-ES" sz="3200" dirty="0"/>
              <a:t>Falta de promocionar las </a:t>
            </a:r>
            <a:r>
              <a:rPr lang="es-ES" sz="3200" u="sng" dirty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r>
              <a:rPr lang="es-ES" sz="3200" dirty="0"/>
              <a:t> que realiza la JAC para beneficio de la comunidad.</a:t>
            </a:r>
          </a:p>
          <a:p>
            <a:pPr marL="0" indent="0" algn="just">
              <a:buNone/>
            </a:pPr>
            <a:endParaRPr lang="es-CO" sz="4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15" y="2129590"/>
            <a:ext cx="2699084" cy="26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3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978" y="360905"/>
            <a:ext cx="8911687" cy="1280890"/>
          </a:xfrm>
        </p:spPr>
        <p:txBody>
          <a:bodyPr>
            <a:normAutofit/>
          </a:bodyPr>
          <a:lstStyle/>
          <a:p>
            <a:r>
              <a:rPr lang="es-ES" sz="4800" b="1" dirty="0" smtClean="0"/>
              <a:t>EXPECTATIVA.</a:t>
            </a:r>
            <a:endParaRPr lang="es-ES" sz="4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3864" y="1641795"/>
            <a:ext cx="8215147" cy="4820194"/>
          </a:xfrm>
        </p:spPr>
        <p:txBody>
          <a:bodyPr>
            <a:normAutofit/>
          </a:bodyPr>
          <a:lstStyle/>
          <a:p>
            <a:r>
              <a:rPr lang="es-CO" sz="3600" dirty="0" smtClean="0"/>
              <a:t>Construir una </a:t>
            </a:r>
            <a:r>
              <a:rPr lang="es-CO" sz="3600" u="sng" dirty="0" smtClean="0">
                <a:solidFill>
                  <a:schemeClr val="accent1">
                    <a:lumMod val="75000"/>
                  </a:schemeClr>
                </a:solidFill>
              </a:rPr>
              <a:t>plataforma tecnológica </a:t>
            </a:r>
            <a:r>
              <a:rPr lang="es-CO" sz="3600" dirty="0" smtClean="0"/>
              <a:t>de fácil acceso y uso para la ciudadanía.</a:t>
            </a:r>
          </a:p>
          <a:p>
            <a:endParaRPr lang="es-CO" sz="3600" dirty="0" smtClean="0"/>
          </a:p>
          <a:p>
            <a:r>
              <a:rPr lang="es-CO" sz="3600" dirty="0" smtClean="0"/>
              <a:t>Que permita </a:t>
            </a:r>
            <a:r>
              <a:rPr lang="es-CO" sz="3600" u="sng" dirty="0" smtClean="0">
                <a:solidFill>
                  <a:schemeClr val="accent1">
                    <a:lumMod val="75000"/>
                  </a:schemeClr>
                </a:solidFill>
              </a:rPr>
              <a:t>fortalecer la relación </a:t>
            </a:r>
            <a:r>
              <a:rPr lang="es-CO" sz="3600" dirty="0" smtClean="0"/>
              <a:t>entre la comunidad y los entes públicos y el mas cercano que son las JAC.</a:t>
            </a:r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507" y="2333137"/>
            <a:ext cx="1984272" cy="24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6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978" y="360905"/>
            <a:ext cx="8911687" cy="1280890"/>
          </a:xfrm>
        </p:spPr>
        <p:txBody>
          <a:bodyPr>
            <a:normAutofit/>
          </a:bodyPr>
          <a:lstStyle/>
          <a:p>
            <a:r>
              <a:rPr lang="es-ES" sz="4800" b="1" dirty="0" smtClean="0"/>
              <a:t>EXPECTATIVA.</a:t>
            </a:r>
            <a:endParaRPr lang="es-ES" sz="4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3864" y="1641795"/>
            <a:ext cx="8215147" cy="4820194"/>
          </a:xfrm>
        </p:spPr>
        <p:txBody>
          <a:bodyPr>
            <a:normAutofit/>
          </a:bodyPr>
          <a:lstStyle/>
          <a:p>
            <a:r>
              <a:rPr lang="es-CO" sz="3600" dirty="0" smtClean="0"/>
              <a:t>Fortalecer la </a:t>
            </a:r>
            <a:r>
              <a:rPr lang="es-CO" sz="3600" u="sng" dirty="0" smtClean="0">
                <a:solidFill>
                  <a:schemeClr val="accent1">
                    <a:lumMod val="75000"/>
                  </a:schemeClr>
                </a:solidFill>
              </a:rPr>
              <a:t>transparencia</a:t>
            </a:r>
            <a:r>
              <a:rPr lang="es-CO" sz="3600" dirty="0" smtClean="0"/>
              <a:t> en la administración.</a:t>
            </a:r>
          </a:p>
          <a:p>
            <a:endParaRPr lang="es-CO" sz="3600" dirty="0" smtClean="0"/>
          </a:p>
          <a:p>
            <a:r>
              <a:rPr lang="es-CO" sz="3600" dirty="0" smtClean="0"/>
              <a:t>Permitir un espacio virtual de </a:t>
            </a:r>
            <a:r>
              <a:rPr lang="es-CO" sz="3600" u="sng" dirty="0" smtClean="0">
                <a:solidFill>
                  <a:schemeClr val="accent1">
                    <a:lumMod val="75000"/>
                  </a:schemeClr>
                </a:solidFill>
              </a:rPr>
              <a:t>participación a la ciudadanía</a:t>
            </a:r>
            <a:r>
              <a:rPr lang="es-CO" sz="3600" dirty="0" smtClean="0"/>
              <a:t>.</a:t>
            </a:r>
          </a:p>
          <a:p>
            <a:pPr marL="0" indent="0">
              <a:buNone/>
            </a:pPr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507" y="2333137"/>
            <a:ext cx="1984272" cy="24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4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/>
              <a:t>PROPUESTA</a:t>
            </a:r>
            <a:endParaRPr lang="es-ES" sz="4800" b="1" dirty="0"/>
          </a:p>
        </p:txBody>
      </p:sp>
      <p:grpSp>
        <p:nvGrpSpPr>
          <p:cNvPr id="11" name="Grupo 10"/>
          <p:cNvGrpSpPr/>
          <p:nvPr/>
        </p:nvGrpSpPr>
        <p:grpSpPr>
          <a:xfrm>
            <a:off x="4148050" y="1784599"/>
            <a:ext cx="6238701" cy="4364182"/>
            <a:chOff x="2153651" y="1648595"/>
            <a:chExt cx="8373979" cy="5209405"/>
          </a:xfrm>
        </p:grpSpPr>
        <p:pic>
          <p:nvPicPr>
            <p:cNvPr id="6" name="Picture 2" descr="Resultado de imagen para camino 3d">
              <a:extLst>
                <a:ext uri="{FF2B5EF4-FFF2-40B4-BE49-F238E27FC236}">
                  <a16:creationId xmlns:a16="http://schemas.microsoft.com/office/drawing/2014/main" id="{FFDEDA64-078B-4BC4-BB1C-C6CD1A087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651" y="1648595"/>
              <a:ext cx="8373979" cy="5209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7778" y="2803358"/>
              <a:ext cx="4359214" cy="2379003"/>
            </a:xfrm>
            <a:prstGeom prst="rect">
              <a:avLst/>
            </a:prstGeom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99" y="232024"/>
            <a:ext cx="2933700" cy="15525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405" y="1786949"/>
            <a:ext cx="2361941" cy="43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4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6291" y="808038"/>
            <a:ext cx="10515600" cy="824820"/>
          </a:xfrm>
        </p:spPr>
        <p:txBody>
          <a:bodyPr>
            <a:normAutofit/>
          </a:bodyPr>
          <a:lstStyle/>
          <a:p>
            <a:r>
              <a:rPr lang="es-ES" sz="4800" b="1" dirty="0"/>
              <a:t>¿Qué hace</a:t>
            </a:r>
            <a:r>
              <a:rPr lang="es-ES" sz="4800" b="1" dirty="0" smtClean="0"/>
              <a:t>?: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98617" y="2133600"/>
            <a:ext cx="9505995" cy="3777622"/>
          </a:xfrm>
        </p:spPr>
        <p:txBody>
          <a:bodyPr>
            <a:normAutofit fontScale="85000" lnSpcReduction="10000"/>
          </a:bodyPr>
          <a:lstStyle/>
          <a:p>
            <a:pPr marL="0" indent="0" fontAlgn="base">
              <a:buNone/>
            </a:pPr>
            <a:r>
              <a:rPr lang="es-ES" sz="4000" dirty="0"/>
              <a:t>Esta plataforma tecnológica va a permitir:</a:t>
            </a:r>
          </a:p>
          <a:p>
            <a:pPr fontAlgn="base"/>
            <a:r>
              <a:rPr lang="es-ES" sz="4000" dirty="0" smtClean="0"/>
              <a:t>Realizar veeduría a las actividades y proyectos que lleva a cabo la JAC.</a:t>
            </a:r>
          </a:p>
          <a:p>
            <a:pPr fontAlgn="base"/>
            <a:r>
              <a:rPr lang="es-ES" sz="4000" dirty="0" smtClean="0"/>
              <a:t>Mostrar y promover la </a:t>
            </a:r>
            <a:r>
              <a:rPr lang="es-ES" sz="4000" dirty="0"/>
              <a:t>Gestión de la </a:t>
            </a:r>
            <a:r>
              <a:rPr lang="es-ES" sz="4000" dirty="0" smtClean="0"/>
              <a:t>JAC.</a:t>
            </a:r>
            <a:endParaRPr lang="es-ES" sz="4000" dirty="0"/>
          </a:p>
          <a:p>
            <a:pPr fontAlgn="base"/>
            <a:r>
              <a:rPr lang="es-ES" sz="4000" dirty="0"/>
              <a:t>Permitir la interacción de la JAC con su comunidad.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72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/>
              <a:t>¿Qué hace?: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s-ES" sz="4000" dirty="0" smtClean="0"/>
              <a:t>Permitir a la comunidad el acceso transparente a la información general y financiera de la JAC.</a:t>
            </a:r>
          </a:p>
          <a:p>
            <a:pPr fontAlgn="base"/>
            <a:r>
              <a:rPr lang="es-ES" sz="4000" dirty="0"/>
              <a:t>Impulsar las actividades que promueve la JAC.</a:t>
            </a:r>
          </a:p>
          <a:p>
            <a:pPr marL="0" indent="0" fontAlgn="base">
              <a:buNone/>
            </a:pPr>
            <a:endParaRPr lang="es-ES" sz="40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505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</TotalTime>
  <Words>679</Words>
  <Application>Microsoft Office PowerPoint</Application>
  <PresentationFormat>Panorámica</PresentationFormat>
  <Paragraphs>85</Paragraphs>
  <Slides>20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Espiral</vt:lpstr>
      <vt:lpstr>  PROYECTO:  VEEDURIA A JUNTAS DE ACCIÓN COMUNAL    LOCALIDAD: LA CANDELARIA. </vt:lpstr>
      <vt:lpstr>SITUACIÓN</vt:lpstr>
      <vt:lpstr>PROBLEMATICA</vt:lpstr>
      <vt:lpstr>PROBLEMATICA</vt:lpstr>
      <vt:lpstr>EXPECTATIVA.</vt:lpstr>
      <vt:lpstr>EXPECTATIVA.</vt:lpstr>
      <vt:lpstr>PROPUESTA</vt:lpstr>
      <vt:lpstr>¿Qué hace?:</vt:lpstr>
      <vt:lpstr>¿Qué hace?:</vt:lpstr>
      <vt:lpstr>¿Cómo se hace?:</vt:lpstr>
      <vt:lpstr>¿Cómo se hace?:</vt:lpstr>
      <vt:lpstr>¿Cómo se hace?:</vt:lpstr>
      <vt:lpstr>¿Cómo se hace?:</vt:lpstr>
      <vt:lpstr>¿Cómo se hace?:</vt:lpstr>
      <vt:lpstr>¿Cómo se hace?:</vt:lpstr>
      <vt:lpstr>Relación con los clientes:</vt:lpstr>
      <vt:lpstr>Presentación de PowerPoint</vt:lpstr>
      <vt:lpstr>BENEFICIOS PARA LA COMUNIDAD</vt:lpstr>
      <vt:lpstr>BENEFICIOS PARA LA COMUNIDAD</vt:lpstr>
      <vt:lpstr>BENEFICIOS PARA LA COMUNIDAD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VEEDURIA A JUNTAS DE ACCIÓN COMUNAL.  LOCALIDAD: LA CANDELARIA.</dc:title>
  <dc:creator>SALA COMPUTOC102</dc:creator>
  <cp:lastModifiedBy>Administrador</cp:lastModifiedBy>
  <cp:revision>50</cp:revision>
  <dcterms:created xsi:type="dcterms:W3CDTF">2018-08-28T01:36:20Z</dcterms:created>
  <dcterms:modified xsi:type="dcterms:W3CDTF">2018-08-29T23:25:18Z</dcterms:modified>
</cp:coreProperties>
</file>