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14393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5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19585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5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1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372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163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118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5D3DF-E511-4231-A226-010473CB0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br>
              <a:rPr lang="en-US" dirty="0"/>
            </a:br>
            <a:r>
              <a:rPr lang="en-US" dirty="0"/>
              <a:t>Anti-Patterns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BA8E25-0EB7-4AA9-9194-A4FEF18B1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054890"/>
            <a:ext cx="6831673" cy="1086237"/>
          </a:xfrm>
        </p:spPr>
        <p:txBody>
          <a:bodyPr>
            <a:normAutofit/>
          </a:bodyPr>
          <a:lstStyle/>
          <a:p>
            <a:r>
              <a:rPr lang="pt-PT" sz="2000" dirty="0"/>
              <a:t>Engenharia de Software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42EB9A-E4BA-43D8-B68D-1EDD836662E6}"/>
              </a:ext>
            </a:extLst>
          </p:cNvPr>
          <p:cNvSpPr txBox="1"/>
          <p:nvPr/>
        </p:nvSpPr>
        <p:spPr>
          <a:xfrm>
            <a:off x="8534400" y="4373890"/>
            <a:ext cx="2409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dirty="0"/>
              <a:t>Grupo 4</a:t>
            </a:r>
          </a:p>
          <a:p>
            <a:pPr algn="r"/>
            <a:r>
              <a:rPr lang="pt-PT" dirty="0"/>
              <a:t>Bernardo Costa 42165</a:t>
            </a:r>
          </a:p>
          <a:p>
            <a:pPr algn="r"/>
            <a:r>
              <a:rPr lang="pt-PT" dirty="0"/>
              <a:t>Ivo Pereira 42172</a:t>
            </a:r>
          </a:p>
          <a:p>
            <a:pPr algn="r"/>
            <a:r>
              <a:rPr lang="pt-PT" dirty="0"/>
              <a:t>Duarte Felício 42197</a:t>
            </a:r>
          </a:p>
        </p:txBody>
      </p:sp>
    </p:spTree>
    <p:extLst>
      <p:ext uri="{BB962C8B-B14F-4D97-AF65-F5344CB8AC3E}">
        <p14:creationId xmlns:p14="http://schemas.microsoft.com/office/powerpoint/2010/main" val="395631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6D095-ADCD-4276-87BF-1B0B648D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6" y="685800"/>
            <a:ext cx="4265584" cy="2157884"/>
          </a:xfrm>
        </p:spPr>
        <p:txBody>
          <a:bodyPr>
            <a:normAutofit/>
          </a:bodyPr>
          <a:lstStyle/>
          <a:p>
            <a:r>
              <a:rPr lang="pt-PT" dirty="0" err="1"/>
              <a:t>Functional</a:t>
            </a:r>
            <a:r>
              <a:rPr lang="pt-PT" dirty="0"/>
              <a:t> </a:t>
            </a:r>
            <a:r>
              <a:rPr lang="pt-PT" dirty="0" err="1"/>
              <a:t>Decomposition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4222C6-A49D-4985-876D-1D3C88E55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831" y="2496379"/>
            <a:ext cx="4770814" cy="4002032"/>
          </a:xfrm>
        </p:spPr>
        <p:txBody>
          <a:bodyPr>
            <a:normAutofit lnSpcReduction="10000"/>
          </a:bodyPr>
          <a:lstStyle/>
          <a:p>
            <a:r>
              <a:rPr lang="pt-PT" sz="2400" dirty="0"/>
              <a:t>Desvantagens: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i="0" dirty="0"/>
              <a:t>Difícil de reutilizar software.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i="0" dirty="0"/>
              <a:t>Difícil de testar.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i="0" dirty="0"/>
              <a:t>Resulta num modelo absurdo.</a:t>
            </a:r>
            <a:endParaRPr lang="pt-PT" sz="2400" dirty="0"/>
          </a:p>
          <a:p>
            <a:r>
              <a:rPr lang="pt-PT" sz="2400" dirty="0"/>
              <a:t>Solução: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i="0" dirty="0" err="1"/>
              <a:t>Remodular</a:t>
            </a:r>
            <a:r>
              <a:rPr lang="pt-PT" sz="2400" i="0" dirty="0"/>
              <a:t> a arquitetura agrupando funcionalidades em objetos.</a:t>
            </a:r>
          </a:p>
          <a:p>
            <a:endParaRPr lang="pt-PT" sz="2400" dirty="0"/>
          </a:p>
        </p:txBody>
      </p:sp>
      <p:pic>
        <p:nvPicPr>
          <p:cNvPr id="2050" name="Picture 2" descr="https://sourcemaking.com/files/v2/content/antipatterns/Functional%20Decomposition%20-%201-2x.png">
            <a:extLst>
              <a:ext uri="{FF2B5EF4-FFF2-40B4-BE49-F238E27FC236}">
                <a16:creationId xmlns:a16="http://schemas.microsoft.com/office/drawing/2014/main" id="{03B77F07-2F43-4E6B-8F5A-90AC2735D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8487" y="685800"/>
            <a:ext cx="6241418" cy="21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ourcemaking.com/files/v2/content/antipatterns/Functional%20Decomposition%20-%202-2x.png">
            <a:extLst>
              <a:ext uri="{FF2B5EF4-FFF2-40B4-BE49-F238E27FC236}">
                <a16:creationId xmlns:a16="http://schemas.microsoft.com/office/drawing/2014/main" id="{C9ACEAF0-3B96-4486-BA14-218031D62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64" y="3429000"/>
            <a:ext cx="5828064" cy="306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2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B4E72-D140-4811-8FED-8CA11394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Poltergeist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8F92205-E4AD-485C-8F3A-B588A6A3E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Não sei exatamente o que a classe faz, mas é importante de certeza!</a:t>
            </a:r>
          </a:p>
        </p:txBody>
      </p:sp>
    </p:spTree>
    <p:extLst>
      <p:ext uri="{BB962C8B-B14F-4D97-AF65-F5344CB8AC3E}">
        <p14:creationId xmlns:p14="http://schemas.microsoft.com/office/powerpoint/2010/main" val="294798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960E3B9-42CF-459B-8871-98F1FFB9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GB" b="1" dirty="0">
                <a:latin typeface="Franklin Gothic Book (Títulos)"/>
              </a:rPr>
              <a:t>Poltergeist</a:t>
            </a:r>
            <a:endParaRPr lang="pt-PT" dirty="0">
              <a:latin typeface="Franklin Gothic Book (Títulos)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58E32B7-8446-4675-AE11-ADFB1548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6545638" cy="3581400"/>
          </a:xfrm>
        </p:spPr>
        <p:txBody>
          <a:bodyPr>
            <a:normAutofit/>
          </a:bodyPr>
          <a:lstStyle/>
          <a:p>
            <a:r>
              <a:rPr lang="pt-PT" sz="2400" dirty="0"/>
              <a:t>Certas funções executam misteriosamente, sem se perceber como e de onde vem.</a:t>
            </a:r>
          </a:p>
          <a:p>
            <a:endParaRPr lang="pt-PT" sz="2400" dirty="0"/>
          </a:p>
          <a:p>
            <a:r>
              <a:rPr lang="pt-PT" sz="2400" dirty="0"/>
              <a:t>Objeto de curta duração, geralmente sem estado, que é usado para executar a inicialização ou a invocação de métodos presentes noutras classes mais permanentes.</a:t>
            </a:r>
          </a:p>
          <a:p>
            <a:endParaRPr lang="pt-PT" sz="1800" dirty="0"/>
          </a:p>
          <a:p>
            <a:endParaRPr lang="pt-PT" sz="1800" dirty="0"/>
          </a:p>
        </p:txBody>
      </p:sp>
      <p:pic>
        <p:nvPicPr>
          <p:cNvPr id="3074" name="Picture 2" descr="Resultado de imagem para poltergeist antipatterm&quot;">
            <a:extLst>
              <a:ext uri="{FF2B5EF4-FFF2-40B4-BE49-F238E27FC236}">
                <a16:creationId xmlns:a16="http://schemas.microsoft.com/office/drawing/2014/main" id="{08BFFE63-8155-42B8-AFAE-F87DAC77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8724162">
            <a:off x="8363228" y="2171258"/>
            <a:ext cx="5105445" cy="215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07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530C5-4649-4D52-BE9A-BFD282B7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Franklin Gothic Book (Títulos)"/>
              </a:rPr>
              <a:t>Poltergeist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E24BE3-66F5-48E6-867D-EE94D774E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93" y="1745673"/>
            <a:ext cx="5583382" cy="4744719"/>
          </a:xfrm>
        </p:spPr>
        <p:txBody>
          <a:bodyPr>
            <a:normAutofit fontScale="92500" lnSpcReduction="10000"/>
          </a:bodyPr>
          <a:lstStyle/>
          <a:p>
            <a:r>
              <a:rPr lang="pt-PT" sz="2400" dirty="0"/>
              <a:t>Desvantagens:</a:t>
            </a:r>
          </a:p>
          <a:p>
            <a:pPr lvl="1"/>
            <a:r>
              <a:rPr lang="pt-PT" sz="2400" i="0" dirty="0"/>
              <a:t>Criação de abstrações desnecessárias, que tornam o sistema mais difícil de compreender e de manter.</a:t>
            </a:r>
          </a:p>
          <a:p>
            <a:pPr lvl="1"/>
            <a:r>
              <a:rPr lang="pt-PT" sz="2400" i="0" dirty="0"/>
              <a:t>Classes sem estado.</a:t>
            </a:r>
          </a:p>
          <a:p>
            <a:pPr lvl="1"/>
            <a:r>
              <a:rPr lang="pt-PT" sz="2400" i="0" dirty="0"/>
              <a:t>Classes com uma única operação, que propagam ou invocam outras classes, com associações temporárias.</a:t>
            </a:r>
            <a:endParaRPr lang="pt-PT" sz="2400" dirty="0"/>
          </a:p>
          <a:p>
            <a:r>
              <a:rPr lang="pt-PT" sz="2400" dirty="0"/>
              <a:t>Soluções:</a:t>
            </a:r>
          </a:p>
          <a:p>
            <a:pPr lvl="1"/>
            <a:r>
              <a:rPr lang="pt-PT" sz="2400" i="0" dirty="0"/>
              <a:t>Remover a classe poltergeist e reformular a arquitetura de forma a encapsular funcionalidade.</a:t>
            </a:r>
          </a:p>
          <a:p>
            <a:pPr lvl="1"/>
            <a:endParaRPr lang="pt-PT" dirty="0"/>
          </a:p>
          <a:p>
            <a:pPr lvl="1"/>
            <a:endParaRPr lang="pt-PT" u="sng" dirty="0"/>
          </a:p>
          <a:p>
            <a:pPr lvl="1"/>
            <a:endParaRPr lang="pt-PT" dirty="0"/>
          </a:p>
        </p:txBody>
      </p:sp>
      <p:pic>
        <p:nvPicPr>
          <p:cNvPr id="1026" name="Picture 2" descr="https://sourcemaking.com/files/v2/content/antipatterns/Poltergeist%20-%201-2x.png">
            <a:extLst>
              <a:ext uri="{FF2B5EF4-FFF2-40B4-BE49-F238E27FC236}">
                <a16:creationId xmlns:a16="http://schemas.microsoft.com/office/drawing/2014/main" id="{F1E6064F-C8FF-43CF-B23A-8570475F1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784" y="443344"/>
            <a:ext cx="5272433" cy="246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ourcemaking.com/files/v2/content/antipatterns/Poltergeist%20-%202-2x.png">
            <a:extLst>
              <a:ext uri="{FF2B5EF4-FFF2-40B4-BE49-F238E27FC236}">
                <a16:creationId xmlns:a16="http://schemas.microsoft.com/office/drawing/2014/main" id="{6AEFF27C-A76F-4FA8-8A58-A21E09DC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745" y="3644699"/>
            <a:ext cx="5232255" cy="294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90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68DF-A58D-4D93-BC2E-79E38BD7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Software </a:t>
            </a:r>
            <a:r>
              <a:rPr lang="pt-PT" dirty="0" err="1"/>
              <a:t>Anti-Pattern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534264-1294-4DA6-B050-3DA8FF21D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723529" cy="3581400"/>
          </a:xfrm>
        </p:spPr>
        <p:txBody>
          <a:bodyPr>
            <a:normAutofit/>
          </a:bodyPr>
          <a:lstStyle/>
          <a:p>
            <a:r>
              <a:rPr lang="pt-PT" sz="2400" dirty="0"/>
              <a:t>Padrão de desenho que descreve uma solução comum a um problema.</a:t>
            </a:r>
          </a:p>
          <a:p>
            <a:endParaRPr lang="pt-PT" sz="2400" dirty="0"/>
          </a:p>
          <a:p>
            <a:r>
              <a:rPr lang="pt-PT" sz="2400" dirty="0"/>
              <a:t>Parece descrever uma boa solução, mas geralmente com consequências negativas.</a:t>
            </a:r>
          </a:p>
          <a:p>
            <a:endParaRPr lang="pt-PT" sz="2400" dirty="0"/>
          </a:p>
          <a:p>
            <a:r>
              <a:rPr lang="pt-PT" sz="2400" dirty="0"/>
              <a:t>Contém más práticas.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919D6FB-69E2-40F9-AE4F-9B55B7A0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596" y="2357718"/>
            <a:ext cx="280498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71B2B-5AE0-4475-B47B-81925E95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Software </a:t>
            </a:r>
            <a:r>
              <a:rPr lang="pt-PT" dirty="0" err="1"/>
              <a:t>Anti-Pattern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52D5F68-F094-4C94-AA52-4350B031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844988" cy="3581400"/>
          </a:xfrm>
        </p:spPr>
        <p:txBody>
          <a:bodyPr>
            <a:normAutofit lnSpcReduction="10000"/>
          </a:bodyPr>
          <a:lstStyle/>
          <a:p>
            <a:r>
              <a:rPr lang="pt-PT" sz="2400" dirty="0"/>
              <a:t>No entanto proporciona o reconhecimento de uma má solução.</a:t>
            </a:r>
          </a:p>
          <a:p>
            <a:endParaRPr lang="pt-PT" sz="2400" dirty="0"/>
          </a:p>
          <a:p>
            <a:r>
              <a:rPr lang="pt-PT" sz="2400" dirty="0"/>
              <a:t>Realça os problemas mais recorrentes na industria do software.</a:t>
            </a:r>
          </a:p>
          <a:p>
            <a:endParaRPr lang="pt-PT" sz="2400" dirty="0"/>
          </a:p>
          <a:p>
            <a:r>
              <a:rPr lang="pt-PT" sz="2400" dirty="0"/>
              <a:t>Proporciona também um plano para reverter o problema e criar uma boa solução.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55BC2AA-88BA-442F-8479-0226F1276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501" y="2447364"/>
            <a:ext cx="4289163" cy="28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0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792FD-B00E-413D-BBF2-E693BE51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Blob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CEA4F68-4968-4382-9FD2-50E16D074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classe que monopoliza o processamento</a:t>
            </a:r>
          </a:p>
        </p:txBody>
      </p:sp>
    </p:spTree>
    <p:extLst>
      <p:ext uri="{BB962C8B-B14F-4D97-AF65-F5344CB8AC3E}">
        <p14:creationId xmlns:p14="http://schemas.microsoft.com/office/powerpoint/2010/main" val="5413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62086-0B42-481B-85DC-DA0BE79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Blob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FA7307-0F75-477F-84C0-CF4C406C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pt-PT" sz="2400" dirty="0"/>
              <a:t>Nome originado do filme “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Blob</a:t>
            </a:r>
            <a:r>
              <a:rPr lang="pt-PT" sz="2400" dirty="0"/>
              <a:t>” (1958) onde um </a:t>
            </a:r>
            <a:r>
              <a:rPr lang="pt-PT" sz="2400" i="1" dirty="0" err="1"/>
              <a:t>blob</a:t>
            </a:r>
            <a:r>
              <a:rPr lang="pt-PT" sz="2400" dirty="0"/>
              <a:t> alienígena ameaçava absorver o mundo inteiro.</a:t>
            </a:r>
          </a:p>
          <a:p>
            <a:endParaRPr lang="pt-PT" sz="2400" dirty="0"/>
          </a:p>
          <a:p>
            <a:r>
              <a:rPr lang="pt-PT" sz="2400" dirty="0"/>
              <a:t>Usado como analogia para uma classe que contém todo o processamento.</a:t>
            </a:r>
          </a:p>
          <a:p>
            <a:endParaRPr lang="pt-PT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5E20695F-10E5-4429-9FA2-1A65BD4B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40" y="1046256"/>
            <a:ext cx="3299579" cy="47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0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62086-0B42-481B-85DC-DA0BE79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Blob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FA7307-0F75-477F-84C0-CF4C406C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pt-PT" sz="2400" dirty="0"/>
              <a:t>Frequentemente um módulo de software que contém responsabilidades que sobrepõem outros módulos do sistema.</a:t>
            </a:r>
          </a:p>
          <a:p>
            <a:endParaRPr lang="pt-PT" sz="2400" dirty="0"/>
          </a:p>
          <a:p>
            <a:r>
              <a:rPr lang="pt-PT" sz="2400" dirty="0"/>
              <a:t>Uma única classe com um grande número de atributos, campos e funções.</a:t>
            </a:r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02FA9F-8C3A-4605-AFA5-320D7559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362" y="2075872"/>
            <a:ext cx="4794119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9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595D5-7C3D-4624-84FD-1F0AADD1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Blob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45B31-35FB-4663-999A-947EB5D7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sz="2800" dirty="0"/>
              <a:t>Desvantagens:</a:t>
            </a:r>
          </a:p>
          <a:p>
            <a:pPr lvl="1"/>
            <a:r>
              <a:rPr lang="pt-PT" sz="2800" i="0" dirty="0"/>
              <a:t>Limita habilidade de modificar o sistema sem afetar a funcionalidade de outros objetos encapsulados.</a:t>
            </a:r>
          </a:p>
          <a:p>
            <a:pPr lvl="1"/>
            <a:r>
              <a:rPr lang="pt-PT" sz="2800" i="0" dirty="0"/>
              <a:t>Difícil de testar. </a:t>
            </a:r>
          </a:p>
          <a:p>
            <a:pPr lvl="1"/>
            <a:r>
              <a:rPr lang="pt-BR" sz="2800" i="0" dirty="0"/>
              <a:t>A classe Blob pode ser cara ao carregar em memória, usando recursos excessivos, mesmo para operações simples.</a:t>
            </a:r>
            <a:endParaRPr lang="pt-PT" sz="2800" dirty="0"/>
          </a:p>
          <a:p>
            <a:r>
              <a:rPr lang="pt-PT" sz="2800" dirty="0"/>
              <a:t>Solução:</a:t>
            </a:r>
          </a:p>
          <a:p>
            <a:pPr lvl="1"/>
            <a:r>
              <a:rPr lang="pt-PT" sz="2800" i="0" dirty="0"/>
              <a:t>Envolve </a:t>
            </a:r>
            <a:r>
              <a:rPr lang="pt-PT" sz="2800" i="0" dirty="0" err="1"/>
              <a:t>refatoração</a:t>
            </a:r>
            <a:r>
              <a:rPr lang="pt-PT" sz="2800" i="0" dirty="0"/>
              <a:t> de modo a mover funcionalidades do </a:t>
            </a:r>
            <a:r>
              <a:rPr lang="pt-PT" sz="2800" i="0" dirty="0" err="1"/>
              <a:t>Blob</a:t>
            </a:r>
            <a:r>
              <a:rPr lang="pt-PT" sz="2800" i="0" dirty="0"/>
              <a:t> para outros objetos.</a:t>
            </a:r>
          </a:p>
          <a:p>
            <a:pPr lvl="1"/>
            <a:endParaRPr lang="pt-PT" sz="2800" dirty="0"/>
          </a:p>
          <a:p>
            <a:pPr lvl="1"/>
            <a:endParaRPr lang="pt-PT" sz="2800" dirty="0"/>
          </a:p>
          <a:p>
            <a:pPr lvl="1"/>
            <a:endParaRPr lang="pt-BR" sz="2400" i="0" dirty="0"/>
          </a:p>
        </p:txBody>
      </p:sp>
    </p:spTree>
    <p:extLst>
      <p:ext uri="{BB962C8B-B14F-4D97-AF65-F5344CB8AC3E}">
        <p14:creationId xmlns:p14="http://schemas.microsoft.com/office/powerpoint/2010/main" val="52222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69415-5134-4D5E-BD40-2CBDC7E5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Functional</a:t>
            </a:r>
            <a:r>
              <a:rPr lang="pt-PT" dirty="0"/>
              <a:t> </a:t>
            </a:r>
            <a:r>
              <a:rPr lang="pt-PT" dirty="0" err="1"/>
              <a:t>Decomposition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DE4D31E-0F14-4C0E-89C5-489B0B4E0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Não aos Objetos!</a:t>
            </a:r>
          </a:p>
        </p:txBody>
      </p:sp>
    </p:spTree>
    <p:extLst>
      <p:ext uri="{BB962C8B-B14F-4D97-AF65-F5344CB8AC3E}">
        <p14:creationId xmlns:p14="http://schemas.microsoft.com/office/powerpoint/2010/main" val="418043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E12D1-CD1F-4B88-8F22-B8633F08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pt-PT" dirty="0" err="1"/>
              <a:t>Functional</a:t>
            </a:r>
            <a:r>
              <a:rPr lang="pt-PT" dirty="0"/>
              <a:t> </a:t>
            </a:r>
            <a:r>
              <a:rPr lang="pt-PT" dirty="0" err="1"/>
              <a:t>Decomposition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7C0840-EFF8-44C6-A324-1612F61C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2" y="2724150"/>
            <a:ext cx="5958837" cy="3581400"/>
          </a:xfrm>
        </p:spPr>
        <p:txBody>
          <a:bodyPr>
            <a:normAutofit/>
          </a:bodyPr>
          <a:lstStyle/>
          <a:p>
            <a:r>
              <a:rPr lang="pt-PT" sz="2400" dirty="0"/>
              <a:t>Consiste numa arquitetura não orientada a objetos, numa linguagem orientada a objetos.</a:t>
            </a:r>
          </a:p>
          <a:p>
            <a:endParaRPr lang="pt-PT" sz="2400" dirty="0"/>
          </a:p>
          <a:p>
            <a:r>
              <a:rPr lang="pt-PT" sz="2400" dirty="0"/>
              <a:t>Não tira partido da hierarquia de classes.</a:t>
            </a:r>
          </a:p>
          <a:p>
            <a:endParaRPr lang="pt-PT" sz="2400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026" name="Picture 2" descr="Resultado de imagem para no hierarchy&quot;">
            <a:extLst>
              <a:ext uri="{FF2B5EF4-FFF2-40B4-BE49-F238E27FC236}">
                <a16:creationId xmlns:a16="http://schemas.microsoft.com/office/drawing/2014/main" id="{A59A42AA-6D78-4E25-A6F4-33B15A23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2647" y="1472738"/>
            <a:ext cx="3912523" cy="391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74190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Tons de Cinzent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Recortar</Template>
  <TotalTime>42</TotalTime>
  <Words>386</Words>
  <Application>Microsoft Office PowerPoint</Application>
  <PresentationFormat>Ecrã Panorâmico</PresentationFormat>
  <Paragraphs>64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Franklin Gothic Book</vt:lpstr>
      <vt:lpstr>Franklin Gothic Book (Títulos)</vt:lpstr>
      <vt:lpstr>Recorte</vt:lpstr>
      <vt:lpstr>Software  Anti-Patterns</vt:lpstr>
      <vt:lpstr>Software Anti-Pattern</vt:lpstr>
      <vt:lpstr>Software Anti-Pattern</vt:lpstr>
      <vt:lpstr>The Blob</vt:lpstr>
      <vt:lpstr>The Blob</vt:lpstr>
      <vt:lpstr>The Blob</vt:lpstr>
      <vt:lpstr>The Blob</vt:lpstr>
      <vt:lpstr>Functional Decomposition</vt:lpstr>
      <vt:lpstr>Functional Decomposition</vt:lpstr>
      <vt:lpstr>Functional Decomposition</vt:lpstr>
      <vt:lpstr>Poltergeist</vt:lpstr>
      <vt:lpstr>Poltergeist</vt:lpstr>
      <vt:lpstr>Poltergeist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Anti-Patterns</dc:title>
  <dc:creator>Bernardo Costa</dc:creator>
  <cp:lastModifiedBy>Bernardo Costa</cp:lastModifiedBy>
  <cp:revision>10</cp:revision>
  <dcterms:created xsi:type="dcterms:W3CDTF">2019-12-18T18:04:11Z</dcterms:created>
  <dcterms:modified xsi:type="dcterms:W3CDTF">2019-12-18T19:02:24Z</dcterms:modified>
</cp:coreProperties>
</file>