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4.xml" ContentType="application/vnd.openxmlformats-officedocument.presentationml.notesSlide+xml"/>
  <Override PartName="/ppt/charts/chartEx1.xml" ContentType="application/vnd.ms-office.chartex+xml"/>
  <Override PartName="/ppt/charts/style16.xml" ContentType="application/vnd.ms-office.chartstyle+xml"/>
  <Override PartName="/ppt/charts/colors16.xml" ContentType="application/vnd.ms-office.chartcolorstyle+xml"/>
  <Override PartName="/ppt/charts/chartEx2.xml" ContentType="application/vnd.ms-office.chartex+xml"/>
  <Override PartName="/ppt/charts/style17.xml" ContentType="application/vnd.ms-office.chartstyle+xml"/>
  <Override PartName="/ppt/charts/colors17.xml" ContentType="application/vnd.ms-office.chartcolorstyle+xml"/>
  <Override PartName="/ppt/charts/chartEx3.xml" ContentType="application/vnd.ms-office.chartex+xml"/>
  <Override PartName="/ppt/charts/style18.xml" ContentType="application/vnd.ms-office.chartstyle+xml"/>
  <Override PartName="/ppt/charts/colors18.xml" ContentType="application/vnd.ms-office.chartcolorstyle+xml"/>
  <Override PartName="/ppt/notesSlides/notesSlide5.xml" ContentType="application/vnd.openxmlformats-officedocument.presentationml.notesSlide+xml"/>
  <Override PartName="/ppt/charts/chart16.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7.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8.xml" ContentType="application/vnd.openxmlformats-officedocument.drawingml.chart+xml"/>
  <Override PartName="/ppt/charts/style21.xml" ContentType="application/vnd.ms-office.chartstyle+xml"/>
  <Override PartName="/ppt/charts/colors2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9DEBA-FDBE-479F-BEAA-2F6EBD041B5C}" v="298" dt="2025-02-26T19:09:03.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891" autoAdjust="0"/>
  </p:normalViewPr>
  <p:slideViewPr>
    <p:cSldViewPr snapToGrid="0">
      <p:cViewPr varScale="1">
        <p:scale>
          <a:sx n="63" d="100"/>
          <a:sy n="63" d="100"/>
        </p:scale>
        <p:origin x="170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ylo Petrov" userId="d972af69f36c1ad7" providerId="LiveId" clId="{2069DEBA-FDBE-479F-BEAA-2F6EBD041B5C}"/>
    <pc:docChg chg="undo custSel addSld delSld modSld">
      <pc:chgData name="Ivaylo Petrov" userId="d972af69f36c1ad7" providerId="LiveId" clId="{2069DEBA-FDBE-479F-BEAA-2F6EBD041B5C}" dt="2025-02-26T19:17:07.061" v="9940" actId="1076"/>
      <pc:docMkLst>
        <pc:docMk/>
      </pc:docMkLst>
      <pc:sldChg chg="modSp mod">
        <pc:chgData name="Ivaylo Petrov" userId="d972af69f36c1ad7" providerId="LiveId" clId="{2069DEBA-FDBE-479F-BEAA-2F6EBD041B5C}" dt="2025-02-26T11:54:32.365" v="3808" actId="20577"/>
        <pc:sldMkLst>
          <pc:docMk/>
          <pc:sldMk cId="4126430222" sldId="256"/>
        </pc:sldMkLst>
        <pc:spChg chg="mod">
          <ac:chgData name="Ivaylo Petrov" userId="d972af69f36c1ad7" providerId="LiveId" clId="{2069DEBA-FDBE-479F-BEAA-2F6EBD041B5C}" dt="2025-02-26T11:54:25.749" v="3782" actId="20577"/>
          <ac:spMkLst>
            <pc:docMk/>
            <pc:sldMk cId="4126430222" sldId="256"/>
            <ac:spMk id="2" creationId="{D6D93E2A-9CD5-354C-CD67-68065EF12998}"/>
          </ac:spMkLst>
        </pc:spChg>
        <pc:spChg chg="mod">
          <ac:chgData name="Ivaylo Petrov" userId="d972af69f36c1ad7" providerId="LiveId" clId="{2069DEBA-FDBE-479F-BEAA-2F6EBD041B5C}" dt="2025-02-26T11:54:32.365" v="3808" actId="20577"/>
          <ac:spMkLst>
            <pc:docMk/>
            <pc:sldMk cId="4126430222" sldId="256"/>
            <ac:spMk id="3" creationId="{B43EF426-0A10-D781-6B41-AD189AD3758C}"/>
          </ac:spMkLst>
        </pc:spChg>
      </pc:sldChg>
      <pc:sldChg chg="addSp delSp modSp new mod modNotesTx">
        <pc:chgData name="Ivaylo Petrov" userId="d972af69f36c1ad7" providerId="LiveId" clId="{2069DEBA-FDBE-479F-BEAA-2F6EBD041B5C}" dt="2025-02-26T18:42:20.441" v="8860" actId="27918"/>
        <pc:sldMkLst>
          <pc:docMk/>
          <pc:sldMk cId="2571088664" sldId="257"/>
        </pc:sldMkLst>
        <pc:spChg chg="del mod">
          <ac:chgData name="Ivaylo Petrov" userId="d972af69f36c1ad7" providerId="LiveId" clId="{2069DEBA-FDBE-479F-BEAA-2F6EBD041B5C}" dt="2025-02-26T10:19:43.668" v="19" actId="478"/>
          <ac:spMkLst>
            <pc:docMk/>
            <pc:sldMk cId="2571088664" sldId="257"/>
            <ac:spMk id="2" creationId="{33B48A8B-F9F6-F2BD-BBE2-13B77522DF16}"/>
          </ac:spMkLst>
        </pc:spChg>
        <pc:spChg chg="mod">
          <ac:chgData name="Ivaylo Petrov" userId="d972af69f36c1ad7" providerId="LiveId" clId="{2069DEBA-FDBE-479F-BEAA-2F6EBD041B5C}" dt="2025-02-26T11:34:50.752" v="2248" actId="20577"/>
          <ac:spMkLst>
            <pc:docMk/>
            <pc:sldMk cId="2571088664" sldId="257"/>
            <ac:spMk id="3" creationId="{DD963445-740C-8766-0EEC-6215B152FC37}"/>
          </ac:spMkLst>
        </pc:spChg>
        <pc:spChg chg="add mod">
          <ac:chgData name="Ivaylo Petrov" userId="d972af69f36c1ad7" providerId="LiveId" clId="{2069DEBA-FDBE-479F-BEAA-2F6EBD041B5C}" dt="2025-02-26T15:49:26.840" v="6077" actId="12788"/>
          <ac:spMkLst>
            <pc:docMk/>
            <pc:sldMk cId="2571088664" sldId="257"/>
            <ac:spMk id="5" creationId="{18569F8A-64EC-52CB-9310-11B8985F7329}"/>
          </ac:spMkLst>
        </pc:spChg>
        <pc:graphicFrameChg chg="add del mod">
          <ac:chgData name="Ivaylo Petrov" userId="d972af69f36c1ad7" providerId="LiveId" clId="{2069DEBA-FDBE-479F-BEAA-2F6EBD041B5C}" dt="2025-02-26T10:21:02.329" v="46" actId="478"/>
          <ac:graphicFrameMkLst>
            <pc:docMk/>
            <pc:sldMk cId="2571088664" sldId="257"/>
            <ac:graphicFrameMk id="6" creationId="{C15CC9A4-60D2-1ED9-6959-26AE63C834B6}"/>
          </ac:graphicFrameMkLst>
        </pc:graphicFrameChg>
        <pc:graphicFrameChg chg="add mod">
          <ac:chgData name="Ivaylo Petrov" userId="d972af69f36c1ad7" providerId="LiveId" clId="{2069DEBA-FDBE-479F-BEAA-2F6EBD041B5C}" dt="2025-02-26T10:43:25.206" v="246" actId="692"/>
          <ac:graphicFrameMkLst>
            <pc:docMk/>
            <pc:sldMk cId="2571088664" sldId="257"/>
            <ac:graphicFrameMk id="7" creationId="{C15CC9A4-60D2-1ED9-6959-26AE63C834B6}"/>
          </ac:graphicFrameMkLst>
        </pc:graphicFrameChg>
        <pc:graphicFrameChg chg="add mod">
          <ac:chgData name="Ivaylo Petrov" userId="d972af69f36c1ad7" providerId="LiveId" clId="{2069DEBA-FDBE-479F-BEAA-2F6EBD041B5C}" dt="2025-02-26T10:43:20.305" v="245" actId="692"/>
          <ac:graphicFrameMkLst>
            <pc:docMk/>
            <pc:sldMk cId="2571088664" sldId="257"/>
            <ac:graphicFrameMk id="8" creationId="{6CD5DCBD-84C8-C6D7-80A0-8AF17B9BF862}"/>
          </ac:graphicFrameMkLst>
        </pc:graphicFrameChg>
        <pc:graphicFrameChg chg="add del mod">
          <ac:chgData name="Ivaylo Petrov" userId="d972af69f36c1ad7" providerId="LiveId" clId="{2069DEBA-FDBE-479F-BEAA-2F6EBD041B5C}" dt="2025-02-26T10:43:10.567" v="243" actId="692"/>
          <ac:graphicFrameMkLst>
            <pc:docMk/>
            <pc:sldMk cId="2571088664" sldId="257"/>
            <ac:graphicFrameMk id="9" creationId="{3E1FD3D2-B4C7-EC59-C2B8-833A43516DD2}"/>
          </ac:graphicFrameMkLst>
        </pc:graphicFrameChg>
        <pc:graphicFrameChg chg="add mod">
          <ac:chgData name="Ivaylo Petrov" userId="d972af69f36c1ad7" providerId="LiveId" clId="{2069DEBA-FDBE-479F-BEAA-2F6EBD041B5C}" dt="2025-02-26T10:43:15.289" v="244" actId="692"/>
          <ac:graphicFrameMkLst>
            <pc:docMk/>
            <pc:sldMk cId="2571088664" sldId="257"/>
            <ac:graphicFrameMk id="10" creationId="{803540A2-BC13-6BCE-F542-AE36E1653BEB}"/>
          </ac:graphicFrameMkLst>
        </pc:graphicFrameChg>
        <pc:graphicFrameChg chg="add del mod">
          <ac:chgData name="Ivaylo Petrov" userId="d972af69f36c1ad7" providerId="LiveId" clId="{2069DEBA-FDBE-479F-BEAA-2F6EBD041B5C}" dt="2025-02-26T10:50:24.477" v="348" actId="478"/>
          <ac:graphicFrameMkLst>
            <pc:docMk/>
            <pc:sldMk cId="2571088664" sldId="257"/>
            <ac:graphicFrameMk id="13" creationId="{6990C365-F18E-F1EC-F4CE-E3BEF2DA9161}"/>
          </ac:graphicFrameMkLst>
        </pc:graphicFrameChg>
        <pc:graphicFrameChg chg="add mod">
          <ac:chgData name="Ivaylo Petrov" userId="d972af69f36c1ad7" providerId="LiveId" clId="{2069DEBA-FDBE-479F-BEAA-2F6EBD041B5C}" dt="2025-02-26T15:50:44.625" v="6089" actId="1076"/>
          <ac:graphicFrameMkLst>
            <pc:docMk/>
            <pc:sldMk cId="2571088664" sldId="257"/>
            <ac:graphicFrameMk id="14" creationId="{6990C365-F18E-F1EC-F4CE-E3BEF2DA9161}"/>
          </ac:graphicFrameMkLst>
        </pc:graphicFrameChg>
        <pc:picChg chg="add mod">
          <ac:chgData name="Ivaylo Petrov" userId="d972af69f36c1ad7" providerId="LiveId" clId="{2069DEBA-FDBE-479F-BEAA-2F6EBD041B5C}" dt="2025-02-26T15:50:47.324" v="6090" actId="1076"/>
          <ac:picMkLst>
            <pc:docMk/>
            <pc:sldMk cId="2571088664" sldId="257"/>
            <ac:picMk id="12" creationId="{A2547209-2677-9240-0A62-E5E1BC65538E}"/>
          </ac:picMkLst>
        </pc:picChg>
      </pc:sldChg>
      <pc:sldChg chg="addSp delSp modSp add mod modNotesTx">
        <pc:chgData name="Ivaylo Petrov" userId="d972af69f36c1ad7" providerId="LiveId" clId="{2069DEBA-FDBE-479F-BEAA-2F6EBD041B5C}" dt="2025-02-26T18:42:22.668" v="8865" actId="27918"/>
        <pc:sldMkLst>
          <pc:docMk/>
          <pc:sldMk cId="1383016230" sldId="258"/>
        </pc:sldMkLst>
        <pc:spChg chg="mod">
          <ac:chgData name="Ivaylo Petrov" userId="d972af69f36c1ad7" providerId="LiveId" clId="{2069DEBA-FDBE-479F-BEAA-2F6EBD041B5C}" dt="2025-02-26T15:56:00.994" v="6452" actId="20577"/>
          <ac:spMkLst>
            <pc:docMk/>
            <pc:sldMk cId="1383016230" sldId="258"/>
            <ac:spMk id="3" creationId="{348651F8-341E-6CE7-8015-51A77DC06339}"/>
          </ac:spMkLst>
        </pc:spChg>
        <pc:spChg chg="mod">
          <ac:chgData name="Ivaylo Petrov" userId="d972af69f36c1ad7" providerId="LiveId" clId="{2069DEBA-FDBE-479F-BEAA-2F6EBD041B5C}" dt="2025-02-26T15:49:21.031" v="6071" actId="12788"/>
          <ac:spMkLst>
            <pc:docMk/>
            <pc:sldMk cId="1383016230" sldId="258"/>
            <ac:spMk id="5" creationId="{8989A168-549D-D0CF-05F5-06D138E0174A}"/>
          </ac:spMkLst>
        </pc:spChg>
        <pc:graphicFrameChg chg="add del mod">
          <ac:chgData name="Ivaylo Petrov" userId="d972af69f36c1ad7" providerId="LiveId" clId="{2069DEBA-FDBE-479F-BEAA-2F6EBD041B5C}" dt="2025-02-26T14:51:38.961" v="3892" actId="13926"/>
          <ac:graphicFrameMkLst>
            <pc:docMk/>
            <pc:sldMk cId="1383016230" sldId="258"/>
            <ac:graphicFrameMk id="2" creationId="{7365D1CC-07A6-471E-979A-5D618C503A02}"/>
          </ac:graphicFrameMkLst>
        </pc:graphicFrameChg>
        <pc:graphicFrameChg chg="add mod">
          <ac:chgData name="Ivaylo Petrov" userId="d972af69f36c1ad7" providerId="LiveId" clId="{2069DEBA-FDBE-479F-BEAA-2F6EBD041B5C}" dt="2025-02-26T14:57:44.037" v="3950" actId="403"/>
          <ac:graphicFrameMkLst>
            <pc:docMk/>
            <pc:sldMk cId="1383016230" sldId="258"/>
            <ac:graphicFrameMk id="4" creationId="{3A8077C8-AAF3-1F52-04ED-A85BC657E7AA}"/>
          </ac:graphicFrameMkLst>
        </pc:graphicFrameChg>
        <pc:graphicFrameChg chg="add mod">
          <ac:chgData name="Ivaylo Petrov" userId="d972af69f36c1ad7" providerId="LiveId" clId="{2069DEBA-FDBE-479F-BEAA-2F6EBD041B5C}" dt="2025-02-26T14:51:44.101" v="3894" actId="13926"/>
          <ac:graphicFrameMkLst>
            <pc:docMk/>
            <pc:sldMk cId="1383016230" sldId="258"/>
            <ac:graphicFrameMk id="6" creationId="{A121AEC7-53D1-53B2-E0D8-A50787A99CF2}"/>
          </ac:graphicFrameMkLst>
        </pc:graphicFrameChg>
        <pc:graphicFrameChg chg="del">
          <ac:chgData name="Ivaylo Petrov" userId="d972af69f36c1ad7" providerId="LiveId" clId="{2069DEBA-FDBE-479F-BEAA-2F6EBD041B5C}" dt="2025-02-26T11:54:43.007" v="3811" actId="478"/>
          <ac:graphicFrameMkLst>
            <pc:docMk/>
            <pc:sldMk cId="1383016230" sldId="258"/>
            <ac:graphicFrameMk id="7" creationId="{9C2D6D2E-103A-97A7-EC97-DB6750CAC60C}"/>
          </ac:graphicFrameMkLst>
        </pc:graphicFrameChg>
        <pc:graphicFrameChg chg="del">
          <ac:chgData name="Ivaylo Petrov" userId="d972af69f36c1ad7" providerId="LiveId" clId="{2069DEBA-FDBE-479F-BEAA-2F6EBD041B5C}" dt="2025-02-26T11:54:47.712" v="3812" actId="478"/>
          <ac:graphicFrameMkLst>
            <pc:docMk/>
            <pc:sldMk cId="1383016230" sldId="258"/>
            <ac:graphicFrameMk id="8" creationId="{58F598F1-3E79-14CE-848A-FA9514B59950}"/>
          </ac:graphicFrameMkLst>
        </pc:graphicFrameChg>
        <pc:graphicFrameChg chg="del">
          <ac:chgData name="Ivaylo Petrov" userId="d972af69f36c1ad7" providerId="LiveId" clId="{2069DEBA-FDBE-479F-BEAA-2F6EBD041B5C}" dt="2025-02-26T11:54:48.568" v="3813" actId="478"/>
          <ac:graphicFrameMkLst>
            <pc:docMk/>
            <pc:sldMk cId="1383016230" sldId="258"/>
            <ac:graphicFrameMk id="9" creationId="{75AAC40A-559A-F000-DAA3-CDE3105F56FA}"/>
          </ac:graphicFrameMkLst>
        </pc:graphicFrameChg>
        <pc:graphicFrameChg chg="del">
          <ac:chgData name="Ivaylo Petrov" userId="d972af69f36c1ad7" providerId="LiveId" clId="{2069DEBA-FDBE-479F-BEAA-2F6EBD041B5C}" dt="2025-02-26T11:54:49.342" v="3814" actId="478"/>
          <ac:graphicFrameMkLst>
            <pc:docMk/>
            <pc:sldMk cId="1383016230" sldId="258"/>
            <ac:graphicFrameMk id="10" creationId="{5CC9947B-BC86-82E5-9DFB-B775C39E2CCD}"/>
          </ac:graphicFrameMkLst>
        </pc:graphicFrameChg>
        <pc:graphicFrameChg chg="add mod">
          <ac:chgData name="Ivaylo Petrov" userId="d972af69f36c1ad7" providerId="LiveId" clId="{2069DEBA-FDBE-479F-BEAA-2F6EBD041B5C}" dt="2025-02-26T14:51:46.876" v="3895" actId="13926"/>
          <ac:graphicFrameMkLst>
            <pc:docMk/>
            <pc:sldMk cId="1383016230" sldId="258"/>
            <ac:graphicFrameMk id="11" creationId="{E8C186F4-F245-51DC-9BC6-9847135EDD14}"/>
          </ac:graphicFrameMkLst>
        </pc:graphicFrameChg>
        <pc:graphicFrameChg chg="add mod">
          <ac:chgData name="Ivaylo Petrov" userId="d972af69f36c1ad7" providerId="LiveId" clId="{2069DEBA-FDBE-479F-BEAA-2F6EBD041B5C}" dt="2025-02-26T15:51:05.726" v="6092" actId="1076"/>
          <ac:graphicFrameMkLst>
            <pc:docMk/>
            <pc:sldMk cId="1383016230" sldId="258"/>
            <ac:graphicFrameMk id="13" creationId="{08717949-8025-580E-7DC6-05D11107F51A}"/>
          </ac:graphicFrameMkLst>
        </pc:graphicFrameChg>
        <pc:graphicFrameChg chg="del">
          <ac:chgData name="Ivaylo Petrov" userId="d972af69f36c1ad7" providerId="LiveId" clId="{2069DEBA-FDBE-479F-BEAA-2F6EBD041B5C}" dt="2025-02-26T11:54:42.452" v="3810" actId="478"/>
          <ac:graphicFrameMkLst>
            <pc:docMk/>
            <pc:sldMk cId="1383016230" sldId="258"/>
            <ac:graphicFrameMk id="14" creationId="{520133FA-AE04-7A66-11C2-C9C9C103C20A}"/>
          </ac:graphicFrameMkLst>
        </pc:graphicFrameChg>
        <pc:picChg chg="del">
          <ac:chgData name="Ivaylo Petrov" userId="d972af69f36c1ad7" providerId="LiveId" clId="{2069DEBA-FDBE-479F-BEAA-2F6EBD041B5C}" dt="2025-02-26T11:54:50.274" v="3815" actId="478"/>
          <ac:picMkLst>
            <pc:docMk/>
            <pc:sldMk cId="1383016230" sldId="258"/>
            <ac:picMk id="12" creationId="{A3EF48F1-ED3F-A3E2-0A40-7106C2AECBEA}"/>
          </ac:picMkLst>
        </pc:picChg>
      </pc:sldChg>
      <pc:sldChg chg="addSp delSp modSp add mod modNotesTx">
        <pc:chgData name="Ivaylo Petrov" userId="d972af69f36c1ad7" providerId="LiveId" clId="{2069DEBA-FDBE-479F-BEAA-2F6EBD041B5C}" dt="2025-02-26T18:42:24.602" v="8870" actId="27918"/>
        <pc:sldMkLst>
          <pc:docMk/>
          <pc:sldMk cId="544136182" sldId="259"/>
        </pc:sldMkLst>
        <pc:spChg chg="mod">
          <ac:chgData name="Ivaylo Petrov" userId="d972af69f36c1ad7" providerId="LiveId" clId="{2069DEBA-FDBE-479F-BEAA-2F6EBD041B5C}" dt="2025-02-26T16:12:56.716" v="7199" actId="20577"/>
          <ac:spMkLst>
            <pc:docMk/>
            <pc:sldMk cId="544136182" sldId="259"/>
            <ac:spMk id="3" creationId="{86FCB717-36C7-EC97-691D-E6EB534CF6D6}"/>
          </ac:spMkLst>
        </pc:spChg>
        <pc:spChg chg="mod">
          <ac:chgData name="Ivaylo Petrov" userId="d972af69f36c1ad7" providerId="LiveId" clId="{2069DEBA-FDBE-479F-BEAA-2F6EBD041B5C}" dt="2025-02-26T15:49:12.019" v="6070" actId="12788"/>
          <ac:spMkLst>
            <pc:docMk/>
            <pc:sldMk cId="544136182" sldId="259"/>
            <ac:spMk id="5" creationId="{AD411204-6DB3-2F8E-6953-D84541C1CFF0}"/>
          </ac:spMkLst>
        </pc:spChg>
        <pc:graphicFrameChg chg="del">
          <ac:chgData name="Ivaylo Petrov" userId="d972af69f36c1ad7" providerId="LiveId" clId="{2069DEBA-FDBE-479F-BEAA-2F6EBD041B5C}" dt="2025-02-26T15:41:05.312" v="6001" actId="478"/>
          <ac:graphicFrameMkLst>
            <pc:docMk/>
            <pc:sldMk cId="544136182" sldId="259"/>
            <ac:graphicFrameMk id="2" creationId="{434357A5-272C-B0B5-8705-52378A76CE5F}"/>
          </ac:graphicFrameMkLst>
        </pc:graphicFrameChg>
        <pc:graphicFrameChg chg="del">
          <ac:chgData name="Ivaylo Petrov" userId="d972af69f36c1ad7" providerId="LiveId" clId="{2069DEBA-FDBE-479F-BEAA-2F6EBD041B5C}" dt="2025-02-26T15:41:06.084" v="6002" actId="478"/>
          <ac:graphicFrameMkLst>
            <pc:docMk/>
            <pc:sldMk cId="544136182" sldId="259"/>
            <ac:graphicFrameMk id="4" creationId="{8E34D13E-2E29-119C-5A75-32906F083F84}"/>
          </ac:graphicFrameMkLst>
        </pc:graphicFrameChg>
        <pc:graphicFrameChg chg="del">
          <ac:chgData name="Ivaylo Petrov" userId="d972af69f36c1ad7" providerId="LiveId" clId="{2069DEBA-FDBE-479F-BEAA-2F6EBD041B5C}" dt="2025-02-26T15:41:06.777" v="6003" actId="478"/>
          <ac:graphicFrameMkLst>
            <pc:docMk/>
            <pc:sldMk cId="544136182" sldId="259"/>
            <ac:graphicFrameMk id="6" creationId="{74E0E09B-01DE-5C56-C0CD-B07ABE5477EC}"/>
          </ac:graphicFrameMkLst>
        </pc:graphicFrameChg>
        <pc:graphicFrameChg chg="add mod">
          <ac:chgData name="Ivaylo Petrov" userId="d972af69f36c1ad7" providerId="LiveId" clId="{2069DEBA-FDBE-479F-BEAA-2F6EBD041B5C}" dt="2025-02-26T15:57:20.970" v="6459" actId="692"/>
          <ac:graphicFrameMkLst>
            <pc:docMk/>
            <pc:sldMk cId="544136182" sldId="259"/>
            <ac:graphicFrameMk id="7" creationId="{C1598C20-A10E-D253-CEA0-3B3FB7017642}"/>
          </ac:graphicFrameMkLst>
        </pc:graphicFrameChg>
        <pc:graphicFrameChg chg="add mod">
          <ac:chgData name="Ivaylo Petrov" userId="d972af69f36c1ad7" providerId="LiveId" clId="{2069DEBA-FDBE-479F-BEAA-2F6EBD041B5C}" dt="2025-02-26T15:57:14.396" v="6458" actId="692"/>
          <ac:graphicFrameMkLst>
            <pc:docMk/>
            <pc:sldMk cId="544136182" sldId="259"/>
            <ac:graphicFrameMk id="8" creationId="{43C5CC7B-A2C6-1326-1EDF-B74549BB9D12}"/>
          </ac:graphicFrameMkLst>
        </pc:graphicFrameChg>
        <pc:graphicFrameChg chg="add mod">
          <ac:chgData name="Ivaylo Petrov" userId="d972af69f36c1ad7" providerId="LiveId" clId="{2069DEBA-FDBE-479F-BEAA-2F6EBD041B5C}" dt="2025-02-26T15:57:26.480" v="6460" actId="692"/>
          <ac:graphicFrameMkLst>
            <pc:docMk/>
            <pc:sldMk cId="544136182" sldId="259"/>
            <ac:graphicFrameMk id="9" creationId="{3A493769-C950-A918-4BD8-8B0882762AAF}"/>
          </ac:graphicFrameMkLst>
        </pc:graphicFrameChg>
        <pc:graphicFrameChg chg="add mod">
          <ac:chgData name="Ivaylo Petrov" userId="d972af69f36c1ad7" providerId="LiveId" clId="{2069DEBA-FDBE-479F-BEAA-2F6EBD041B5C}" dt="2025-02-26T15:57:30.953" v="6461" actId="692"/>
          <ac:graphicFrameMkLst>
            <pc:docMk/>
            <pc:sldMk cId="544136182" sldId="259"/>
            <ac:graphicFrameMk id="10" creationId="{92DEC69D-7FA5-986C-ACD4-36D65BC78674}"/>
          </ac:graphicFrameMkLst>
        </pc:graphicFrameChg>
        <pc:graphicFrameChg chg="del">
          <ac:chgData name="Ivaylo Petrov" userId="d972af69f36c1ad7" providerId="LiveId" clId="{2069DEBA-FDBE-479F-BEAA-2F6EBD041B5C}" dt="2025-02-26T15:41:09.032" v="6004" actId="478"/>
          <ac:graphicFrameMkLst>
            <pc:docMk/>
            <pc:sldMk cId="544136182" sldId="259"/>
            <ac:graphicFrameMk id="11" creationId="{AECB8E1E-A252-0982-2404-AEC056334A19}"/>
          </ac:graphicFrameMkLst>
        </pc:graphicFrameChg>
        <pc:graphicFrameChg chg="add del mod">
          <ac:chgData name="Ivaylo Petrov" userId="d972af69f36c1ad7" providerId="LiveId" clId="{2069DEBA-FDBE-479F-BEAA-2F6EBD041B5C}" dt="2025-02-26T15:59:25.888" v="6476" actId="478"/>
          <ac:graphicFrameMkLst>
            <pc:docMk/>
            <pc:sldMk cId="544136182" sldId="259"/>
            <ac:graphicFrameMk id="12" creationId="{CE7A931C-B18C-F718-2F48-76AADCC15DE2}"/>
          </ac:graphicFrameMkLst>
        </pc:graphicFrameChg>
        <pc:graphicFrameChg chg="del">
          <ac:chgData name="Ivaylo Petrov" userId="d972af69f36c1ad7" providerId="LiveId" clId="{2069DEBA-FDBE-479F-BEAA-2F6EBD041B5C}" dt="2025-02-26T15:41:04.509" v="6000" actId="478"/>
          <ac:graphicFrameMkLst>
            <pc:docMk/>
            <pc:sldMk cId="544136182" sldId="259"/>
            <ac:graphicFrameMk id="13" creationId="{2C0FB95A-E985-ACBC-336D-FDAF632BBFED}"/>
          </ac:graphicFrameMkLst>
        </pc:graphicFrameChg>
        <pc:graphicFrameChg chg="add mod">
          <ac:chgData name="Ivaylo Petrov" userId="d972af69f36c1ad7" providerId="LiveId" clId="{2069DEBA-FDBE-479F-BEAA-2F6EBD041B5C}" dt="2025-02-26T16:01:07.735" v="6494" actId="13926"/>
          <ac:graphicFrameMkLst>
            <pc:docMk/>
            <pc:sldMk cId="544136182" sldId="259"/>
            <ac:graphicFrameMk id="14" creationId="{CE7A931C-B18C-F718-2F48-76AADCC15DE2}"/>
          </ac:graphicFrameMkLst>
        </pc:graphicFrameChg>
      </pc:sldChg>
      <pc:sldChg chg="new del">
        <pc:chgData name="Ivaylo Petrov" userId="d972af69f36c1ad7" providerId="LiveId" clId="{2069DEBA-FDBE-479F-BEAA-2F6EBD041B5C}" dt="2025-02-26T17:11:12.355" v="7241" actId="47"/>
        <pc:sldMkLst>
          <pc:docMk/>
          <pc:sldMk cId="307631865" sldId="260"/>
        </pc:sldMkLst>
      </pc:sldChg>
      <pc:sldChg chg="modSp">
        <pc:chgData name="Ivaylo Petrov" userId="d972af69f36c1ad7" providerId="LiveId" clId="{2069DEBA-FDBE-479F-BEAA-2F6EBD041B5C}" dt="2025-02-26T17:21:38.893" v="7256"/>
        <pc:sldMkLst>
          <pc:docMk/>
          <pc:sldMk cId="3831951246" sldId="260"/>
        </pc:sldMkLst>
        <pc:graphicFrameChg chg="modGraphic">
          <ac:chgData name="Ivaylo Petrov" userId="d972af69f36c1ad7" providerId="LiveId" clId="{2069DEBA-FDBE-479F-BEAA-2F6EBD041B5C}" dt="2025-02-26T17:21:38.893" v="7256"/>
          <ac:graphicFrameMkLst>
            <pc:docMk/>
            <pc:sldMk cId="3831951246" sldId="260"/>
            <ac:graphicFrameMk id="6" creationId="{FB9A4E12-3C97-9051-0DC6-10774E77E782}"/>
          </ac:graphicFrameMkLst>
        </pc:graphicFrameChg>
      </pc:sldChg>
      <pc:sldChg chg="addSp delSp modSp add mod">
        <pc:chgData name="Ivaylo Petrov" userId="d972af69f36c1ad7" providerId="LiveId" clId="{2069DEBA-FDBE-479F-BEAA-2F6EBD041B5C}" dt="2025-02-26T18:48:52.555" v="8874" actId="27918"/>
        <pc:sldMkLst>
          <pc:docMk/>
          <pc:sldMk cId="3831951246" sldId="260"/>
        </pc:sldMkLst>
        <pc:spChg chg="mod">
          <ac:chgData name="Ivaylo Petrov" userId="d972af69f36c1ad7" providerId="LiveId" clId="{2069DEBA-FDBE-479F-BEAA-2F6EBD041B5C}" dt="2025-02-26T17:54:55.452" v="7995" actId="1076"/>
          <ac:spMkLst>
            <pc:docMk/>
            <pc:sldMk cId="3831951246" sldId="260"/>
            <ac:spMk id="3" creationId="{C9343233-F285-F37B-5A6B-F06D31355A85}"/>
          </ac:spMkLst>
        </pc:spChg>
        <pc:spChg chg="mod">
          <ac:chgData name="Ivaylo Petrov" userId="d972af69f36c1ad7" providerId="LiveId" clId="{2069DEBA-FDBE-479F-BEAA-2F6EBD041B5C}" dt="2025-02-26T17:31:43.568" v="7347" actId="12788"/>
          <ac:spMkLst>
            <pc:docMk/>
            <pc:sldMk cId="3831951246" sldId="260"/>
            <ac:spMk id="5" creationId="{E6C5192E-DFA7-6586-E7DA-A201394AAF00}"/>
          </ac:spMkLst>
        </pc:spChg>
        <pc:graphicFrameChg chg="add del mod">
          <ac:chgData name="Ivaylo Petrov" userId="d972af69f36c1ad7" providerId="LiveId" clId="{2069DEBA-FDBE-479F-BEAA-2F6EBD041B5C}" dt="2025-02-26T17:19:18.403" v="7245" actId="478"/>
          <ac:graphicFrameMkLst>
            <pc:docMk/>
            <pc:sldMk cId="3831951246" sldId="260"/>
            <ac:graphicFrameMk id="2" creationId="{E1FF5479-F52E-EEBE-7DC0-866C102E4136}"/>
          </ac:graphicFrameMkLst>
        </pc:graphicFrameChg>
        <pc:graphicFrameChg chg="add mod modGraphic">
          <ac:chgData name="Ivaylo Petrov" userId="d972af69f36c1ad7" providerId="LiveId" clId="{2069DEBA-FDBE-479F-BEAA-2F6EBD041B5C}" dt="2025-02-26T17:37:57.885" v="7444"/>
          <ac:graphicFrameMkLst>
            <pc:docMk/>
            <pc:sldMk cId="3831951246" sldId="260"/>
            <ac:graphicFrameMk id="4" creationId="{946032AE-9171-576A-967B-661C1AA88E5C}"/>
          </ac:graphicFrameMkLst>
        </pc:graphicFrameChg>
        <pc:graphicFrameChg chg="add mod modGraphic">
          <ac:chgData name="Ivaylo Petrov" userId="d972af69f36c1ad7" providerId="LiveId" clId="{2069DEBA-FDBE-479F-BEAA-2F6EBD041B5C}" dt="2025-02-26T17:38:09.958" v="7446"/>
          <ac:graphicFrameMkLst>
            <pc:docMk/>
            <pc:sldMk cId="3831951246" sldId="260"/>
            <ac:graphicFrameMk id="6" creationId="{FB9A4E12-3C97-9051-0DC6-10774E77E782}"/>
          </ac:graphicFrameMkLst>
        </pc:graphicFrameChg>
        <pc:graphicFrameChg chg="del">
          <ac:chgData name="Ivaylo Petrov" userId="d972af69f36c1ad7" providerId="LiveId" clId="{2069DEBA-FDBE-479F-BEAA-2F6EBD041B5C}" dt="2025-02-26T17:11:22.275" v="7243" actId="478"/>
          <ac:graphicFrameMkLst>
            <pc:docMk/>
            <pc:sldMk cId="3831951246" sldId="260"/>
            <ac:graphicFrameMk id="7" creationId="{07B9FBC7-1DB0-2559-A229-4C2EFB536CC0}"/>
          </ac:graphicFrameMkLst>
        </pc:graphicFrameChg>
        <pc:graphicFrameChg chg="del">
          <ac:chgData name="Ivaylo Petrov" userId="d972af69f36c1ad7" providerId="LiveId" clId="{2069DEBA-FDBE-479F-BEAA-2F6EBD041B5C}" dt="2025-02-26T17:11:22.275" v="7243" actId="478"/>
          <ac:graphicFrameMkLst>
            <pc:docMk/>
            <pc:sldMk cId="3831951246" sldId="260"/>
            <ac:graphicFrameMk id="8" creationId="{0346523E-ADEF-E17B-B606-B5F71224746A}"/>
          </ac:graphicFrameMkLst>
        </pc:graphicFrameChg>
        <pc:graphicFrameChg chg="del">
          <ac:chgData name="Ivaylo Petrov" userId="d972af69f36c1ad7" providerId="LiveId" clId="{2069DEBA-FDBE-479F-BEAA-2F6EBD041B5C}" dt="2025-02-26T17:11:22.275" v="7243" actId="478"/>
          <ac:graphicFrameMkLst>
            <pc:docMk/>
            <pc:sldMk cId="3831951246" sldId="260"/>
            <ac:graphicFrameMk id="9" creationId="{467940E4-E0FE-D3A5-F8E4-81B391DBAB46}"/>
          </ac:graphicFrameMkLst>
        </pc:graphicFrameChg>
        <pc:graphicFrameChg chg="del">
          <ac:chgData name="Ivaylo Petrov" userId="d972af69f36c1ad7" providerId="LiveId" clId="{2069DEBA-FDBE-479F-BEAA-2F6EBD041B5C}" dt="2025-02-26T17:11:22.275" v="7243" actId="478"/>
          <ac:graphicFrameMkLst>
            <pc:docMk/>
            <pc:sldMk cId="3831951246" sldId="260"/>
            <ac:graphicFrameMk id="10" creationId="{63E21083-D627-A6C8-78A2-8674399696F1}"/>
          </ac:graphicFrameMkLst>
        </pc:graphicFrameChg>
        <pc:graphicFrameChg chg="add del mod modGraphic">
          <ac:chgData name="Ivaylo Petrov" userId="d972af69f36c1ad7" providerId="LiveId" clId="{2069DEBA-FDBE-479F-BEAA-2F6EBD041B5C}" dt="2025-02-26T17:36:21.774" v="7396" actId="478"/>
          <ac:graphicFrameMkLst>
            <pc:docMk/>
            <pc:sldMk cId="3831951246" sldId="260"/>
            <ac:graphicFrameMk id="11" creationId="{E1FF5479-F52E-EEBE-7DC0-866C102E4136}"/>
          </ac:graphicFrameMkLst>
        </pc:graphicFrameChg>
        <pc:graphicFrameChg chg="add mod modGraphic">
          <ac:chgData name="Ivaylo Petrov" userId="d972af69f36c1ad7" providerId="LiveId" clId="{2069DEBA-FDBE-479F-BEAA-2F6EBD041B5C}" dt="2025-02-26T17:37:11.007" v="7441" actId="14100"/>
          <ac:graphicFrameMkLst>
            <pc:docMk/>
            <pc:sldMk cId="3831951246" sldId="260"/>
            <ac:graphicFrameMk id="12" creationId="{E1FF5479-F52E-EEBE-7DC0-866C102E4136}"/>
          </ac:graphicFrameMkLst>
        </pc:graphicFrameChg>
        <pc:graphicFrameChg chg="del">
          <ac:chgData name="Ivaylo Petrov" userId="d972af69f36c1ad7" providerId="LiveId" clId="{2069DEBA-FDBE-479F-BEAA-2F6EBD041B5C}" dt="2025-02-26T17:11:22.275" v="7243" actId="478"/>
          <ac:graphicFrameMkLst>
            <pc:docMk/>
            <pc:sldMk cId="3831951246" sldId="260"/>
            <ac:graphicFrameMk id="14" creationId="{0C33A497-B0C7-37C0-A3DA-70DA0E611077}"/>
          </ac:graphicFrameMkLst>
        </pc:graphicFrameChg>
      </pc:sldChg>
      <pc:sldChg chg="addSp delSp modSp add mod modNotesTx">
        <pc:chgData name="Ivaylo Petrov" userId="d972af69f36c1ad7" providerId="LiveId" clId="{2069DEBA-FDBE-479F-BEAA-2F6EBD041B5C}" dt="2025-02-26T19:17:07.061" v="9940" actId="1076"/>
        <pc:sldMkLst>
          <pc:docMk/>
          <pc:sldMk cId="3756852852" sldId="261"/>
        </pc:sldMkLst>
        <pc:spChg chg="mod">
          <ac:chgData name="Ivaylo Petrov" userId="d972af69f36c1ad7" providerId="LiveId" clId="{2069DEBA-FDBE-479F-BEAA-2F6EBD041B5C}" dt="2025-02-26T19:17:07.061" v="9940" actId="1076"/>
          <ac:spMkLst>
            <pc:docMk/>
            <pc:sldMk cId="3756852852" sldId="261"/>
            <ac:spMk id="3" creationId="{057988DE-B135-3B2A-3D2E-FB431B83074E}"/>
          </ac:spMkLst>
        </pc:spChg>
        <pc:spChg chg="mod">
          <ac:chgData name="Ivaylo Petrov" userId="d972af69f36c1ad7" providerId="LiveId" clId="{2069DEBA-FDBE-479F-BEAA-2F6EBD041B5C}" dt="2025-02-26T17:32:12.488" v="7376" actId="12788"/>
          <ac:spMkLst>
            <pc:docMk/>
            <pc:sldMk cId="3756852852" sldId="261"/>
            <ac:spMk id="5" creationId="{9B21A354-13BA-8C25-35F9-D3CE602DCDCB}"/>
          </ac:spMkLst>
        </pc:spChg>
        <pc:graphicFrameChg chg="add mod">
          <ac:chgData name="Ivaylo Petrov" userId="d972af69f36c1ad7" providerId="LiveId" clId="{2069DEBA-FDBE-479F-BEAA-2F6EBD041B5C}" dt="2025-02-26T19:09:03.915" v="9133" actId="20577"/>
          <ac:graphicFrameMkLst>
            <pc:docMk/>
            <pc:sldMk cId="3756852852" sldId="261"/>
            <ac:graphicFrameMk id="2" creationId="{34DB76F2-703E-65B3-A590-884402CC1313}"/>
          </ac:graphicFrameMkLst>
        </pc:graphicFrameChg>
        <pc:graphicFrameChg chg="del">
          <ac:chgData name="Ivaylo Petrov" userId="d972af69f36c1ad7" providerId="LiveId" clId="{2069DEBA-FDBE-479F-BEAA-2F6EBD041B5C}" dt="2025-02-26T17:55:05.668" v="7996" actId="478"/>
          <ac:graphicFrameMkLst>
            <pc:docMk/>
            <pc:sldMk cId="3756852852" sldId="261"/>
            <ac:graphicFrameMk id="4" creationId="{30B6A78B-228D-0993-4C7F-AFA03C61339B}"/>
          </ac:graphicFrameMkLst>
        </pc:graphicFrameChg>
        <pc:graphicFrameChg chg="del">
          <ac:chgData name="Ivaylo Petrov" userId="d972af69f36c1ad7" providerId="LiveId" clId="{2069DEBA-FDBE-479F-BEAA-2F6EBD041B5C}" dt="2025-02-26T17:55:06.120" v="7997" actId="478"/>
          <ac:graphicFrameMkLst>
            <pc:docMk/>
            <pc:sldMk cId="3756852852" sldId="261"/>
            <ac:graphicFrameMk id="6" creationId="{0E364803-D848-7405-4AD6-90B6BD08DC35}"/>
          </ac:graphicFrameMkLst>
        </pc:graphicFrameChg>
        <pc:graphicFrameChg chg="add mod">
          <ac:chgData name="Ivaylo Petrov" userId="d972af69f36c1ad7" providerId="LiveId" clId="{2069DEBA-FDBE-479F-BEAA-2F6EBD041B5C}" dt="2025-02-26T19:08:18.477" v="9104" actId="1076"/>
          <ac:graphicFrameMkLst>
            <pc:docMk/>
            <pc:sldMk cId="3756852852" sldId="261"/>
            <ac:graphicFrameMk id="7" creationId="{EC40DF94-D966-453E-B421-97C34626315A}"/>
          </ac:graphicFrameMkLst>
        </pc:graphicFrameChg>
        <pc:graphicFrameChg chg="add mod">
          <ac:chgData name="Ivaylo Petrov" userId="d972af69f36c1ad7" providerId="LiveId" clId="{2069DEBA-FDBE-479F-BEAA-2F6EBD041B5C}" dt="2025-02-26T19:08:13.520" v="9103" actId="14100"/>
          <ac:graphicFrameMkLst>
            <pc:docMk/>
            <pc:sldMk cId="3756852852" sldId="261"/>
            <ac:graphicFrameMk id="8" creationId="{E6EE43D3-1F0F-4A5E-BCDE-B1176B96BDCC}"/>
          </ac:graphicFrameMkLst>
        </pc:graphicFrameChg>
        <pc:graphicFrameChg chg="del">
          <ac:chgData name="Ivaylo Petrov" userId="d972af69f36c1ad7" providerId="LiveId" clId="{2069DEBA-FDBE-479F-BEAA-2F6EBD041B5C}" dt="2025-02-26T17:31:20.449" v="7334" actId="478"/>
          <ac:graphicFrameMkLst>
            <pc:docMk/>
            <pc:sldMk cId="3756852852" sldId="261"/>
            <ac:graphicFrameMk id="11" creationId="{D38B59FE-A16A-63F5-EA78-F179462DB35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19.xml"/><Relationship Id="rId1" Type="http://schemas.microsoft.com/office/2011/relationships/chartStyle" Target="style19.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20.xml"/><Relationship Id="rId1" Type="http://schemas.microsoft.com/office/2011/relationships/chartStyle" Target="style20.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21.xml"/><Relationship Id="rId1" Type="http://schemas.microsoft.com/office/2011/relationships/chartStyle" Target="style2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d972af69f36c1ad7/Self-learn/Data%20Analyst/Analysis%20task.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https://d.docs.live.net/d972af69f36c1ad7/Self-learn/Data%20Analyst/Analysis%20task.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https://d.docs.live.net/d972af69f36c1ad7/Self-learn/Data%20Analyst/Analysis%20task.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https://d.docs.live.net/d972af69f36c1ad7/Self-learn/Data%20Analyst/Analysis%20tas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Profitability!PivotTable1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11/2021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Pivots Profitability'!$B$3</c:f>
              <c:strCache>
                <c:ptCount val="1"/>
                <c:pt idx="0">
                  <c:v>AVG Cost / client</c:v>
                </c:pt>
              </c:strCache>
            </c:strRef>
          </c:tx>
          <c:spPr>
            <a:solidFill>
              <a:schemeClr val="accent1"/>
            </a:solidFill>
            <a:ln>
              <a:noFill/>
            </a:ln>
            <a:effectLst/>
          </c:spPr>
          <c:invertIfNegative val="0"/>
          <c:dLbls>
            <c:delete val="1"/>
          </c:dLbls>
          <c:cat>
            <c:strRef>
              <c:f>'Marketing Pivots Profitability'!$A$4:$A$10</c:f>
              <c:strCache>
                <c:ptCount val="6"/>
                <c:pt idx="0">
                  <c:v>Campaign 1</c:v>
                </c:pt>
                <c:pt idx="1">
                  <c:v>Campaign 2</c:v>
                </c:pt>
                <c:pt idx="2">
                  <c:v>Campaign 3</c:v>
                </c:pt>
                <c:pt idx="3">
                  <c:v>Campaign 4</c:v>
                </c:pt>
                <c:pt idx="4">
                  <c:v>Campaign 5</c:v>
                </c:pt>
                <c:pt idx="5">
                  <c:v>Campaign 7</c:v>
                </c:pt>
              </c:strCache>
            </c:strRef>
          </c:cat>
          <c:val>
            <c:numRef>
              <c:f>'Marketing Pivots Profitability'!$B$4:$B$10</c:f>
              <c:numCache>
                <c:formatCode>_("$"* #,##0.00_);_("$"* \(#,##0.00\);_("$"* "-"??_);_(@_)</c:formatCode>
                <c:ptCount val="6"/>
                <c:pt idx="0">
                  <c:v>161.46973333333344</c:v>
                </c:pt>
                <c:pt idx="1">
                  <c:v>164.90556458333347</c:v>
                </c:pt>
                <c:pt idx="2">
                  <c:v>179.11229980444693</c:v>
                </c:pt>
                <c:pt idx="3">
                  <c:v>77.31813333333335</c:v>
                </c:pt>
                <c:pt idx="4">
                  <c:v>127.37669767441891</c:v>
                </c:pt>
                <c:pt idx="5">
                  <c:v>140.59850000000029</c:v>
                </c:pt>
              </c:numCache>
            </c:numRef>
          </c:val>
          <c:extLst>
            <c:ext xmlns:c16="http://schemas.microsoft.com/office/drawing/2014/chart" uri="{C3380CC4-5D6E-409C-BE32-E72D297353CC}">
              <c16:uniqueId val="{00000000-0FCC-4A19-8A1A-172393071366}"/>
            </c:ext>
          </c:extLst>
        </c:ser>
        <c:ser>
          <c:idx val="1"/>
          <c:order val="1"/>
          <c:tx>
            <c:strRef>
              <c:f>'Marketing Pivots Profitability'!$C$3</c:f>
              <c:strCache>
                <c:ptCount val="1"/>
                <c:pt idx="0">
                  <c:v>AVG Deposit / Client </c:v>
                </c:pt>
              </c:strCache>
            </c:strRef>
          </c:tx>
          <c:spPr>
            <a:solidFill>
              <a:schemeClr val="accent2"/>
            </a:solidFill>
            <a:ln>
              <a:noFill/>
            </a:ln>
            <a:effectLst/>
          </c:spPr>
          <c:invertIfNegative val="0"/>
          <c:dLbls>
            <c:delete val="1"/>
          </c:dLbls>
          <c:cat>
            <c:strRef>
              <c:f>'Marketing Pivots Profitability'!$A$4:$A$10</c:f>
              <c:strCache>
                <c:ptCount val="6"/>
                <c:pt idx="0">
                  <c:v>Campaign 1</c:v>
                </c:pt>
                <c:pt idx="1">
                  <c:v>Campaign 2</c:v>
                </c:pt>
                <c:pt idx="2">
                  <c:v>Campaign 3</c:v>
                </c:pt>
                <c:pt idx="3">
                  <c:v>Campaign 4</c:v>
                </c:pt>
                <c:pt idx="4">
                  <c:v>Campaign 5</c:v>
                </c:pt>
                <c:pt idx="5">
                  <c:v>Campaign 7</c:v>
                </c:pt>
              </c:strCache>
            </c:strRef>
          </c:cat>
          <c:val>
            <c:numRef>
              <c:f>'Marketing Pivots Profitability'!$C$4:$C$10</c:f>
              <c:numCache>
                <c:formatCode>_("$"* #,##0.00_);_("$"* \(#,##0.00\);_("$"* "-"??_);_(@_)</c:formatCode>
                <c:ptCount val="6"/>
                <c:pt idx="0">
                  <c:v>198.768115942029</c:v>
                </c:pt>
                <c:pt idx="1">
                  <c:v>195.84833333333336</c:v>
                </c:pt>
                <c:pt idx="2">
                  <c:v>194.2597777777778</c:v>
                </c:pt>
                <c:pt idx="3">
                  <c:v>204.64366666666666</c:v>
                </c:pt>
                <c:pt idx="4">
                  <c:v>271.74418604651163</c:v>
                </c:pt>
                <c:pt idx="5">
                  <c:v>197.22222222222223</c:v>
                </c:pt>
              </c:numCache>
            </c:numRef>
          </c:val>
          <c:extLst>
            <c:ext xmlns:c16="http://schemas.microsoft.com/office/drawing/2014/chart" uri="{C3380CC4-5D6E-409C-BE32-E72D297353CC}">
              <c16:uniqueId val="{00000001-0FCC-4A19-8A1A-172393071366}"/>
            </c:ext>
          </c:extLst>
        </c:ser>
        <c:dLbls>
          <c:showLegendKey val="0"/>
          <c:showVal val="1"/>
          <c:showCatName val="0"/>
          <c:showSerName val="0"/>
          <c:showPercent val="0"/>
          <c:showBubbleSize val="0"/>
        </c:dLbls>
        <c:gapWidth val="219"/>
        <c:overlap val="-27"/>
        <c:axId val="1726055023"/>
        <c:axId val="1726061263"/>
      </c:barChart>
      <c:lineChart>
        <c:grouping val="standard"/>
        <c:varyColors val="0"/>
        <c:ser>
          <c:idx val="2"/>
          <c:order val="2"/>
          <c:tx>
            <c:strRef>
              <c:f>'Marketing Pivots Profitability'!$D$3</c:f>
              <c:strCache>
                <c:ptCount val="1"/>
                <c:pt idx="0">
                  <c:v>AVG Deposit-to-Cost / Client</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Profitability'!$A$4:$A$10</c:f>
              <c:strCache>
                <c:ptCount val="6"/>
                <c:pt idx="0">
                  <c:v>Campaign 1</c:v>
                </c:pt>
                <c:pt idx="1">
                  <c:v>Campaign 2</c:v>
                </c:pt>
                <c:pt idx="2">
                  <c:v>Campaign 3</c:v>
                </c:pt>
                <c:pt idx="3">
                  <c:v>Campaign 4</c:v>
                </c:pt>
                <c:pt idx="4">
                  <c:v>Campaign 5</c:v>
                </c:pt>
                <c:pt idx="5">
                  <c:v>Campaign 7</c:v>
                </c:pt>
              </c:strCache>
            </c:strRef>
          </c:cat>
          <c:val>
            <c:numRef>
              <c:f>'Marketing Pivots Profitability'!$D$4:$D$10</c:f>
              <c:numCache>
                <c:formatCode>0%</c:formatCode>
                <c:ptCount val="6"/>
                <c:pt idx="0">
                  <c:v>1.2309930278493608</c:v>
                </c:pt>
                <c:pt idx="1">
                  <c:v>1.1876393245320915</c:v>
                </c:pt>
                <c:pt idx="2">
                  <c:v>1.0845697251940192</c:v>
                </c:pt>
                <c:pt idx="3">
                  <c:v>2.6467745384437626</c:v>
                </c:pt>
                <c:pt idx="4">
                  <c:v>2.133390102019312</c:v>
                </c:pt>
                <c:pt idx="5">
                  <c:v>1.4027334731325145</c:v>
                </c:pt>
              </c:numCache>
            </c:numRef>
          </c:val>
          <c:smooth val="0"/>
          <c:extLst>
            <c:ext xmlns:c16="http://schemas.microsoft.com/office/drawing/2014/chart" uri="{C3380CC4-5D6E-409C-BE32-E72D297353CC}">
              <c16:uniqueId val="{00000002-0FCC-4A19-8A1A-172393071366}"/>
            </c:ext>
          </c:extLst>
        </c:ser>
        <c:dLbls>
          <c:showLegendKey val="0"/>
          <c:showVal val="1"/>
          <c:showCatName val="0"/>
          <c:showSerName val="0"/>
          <c:showPercent val="0"/>
          <c:showBubbleSize val="0"/>
        </c:dLbls>
        <c:marker val="1"/>
        <c:smooth val="0"/>
        <c:axId val="1726057903"/>
        <c:axId val="1726048303"/>
      </c:lineChart>
      <c:catAx>
        <c:axId val="172605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lumMod val="65000"/>
                    <a:lumOff val="35000"/>
                  </a:schemeClr>
                </a:solidFill>
                <a:latin typeface="+mn-lt"/>
                <a:ea typeface="+mn-ea"/>
                <a:cs typeface="+mn-cs"/>
              </a:defRPr>
            </a:pPr>
            <a:endParaRPr lang="en-US"/>
          </a:p>
        </c:txPr>
        <c:crossAx val="1726061263"/>
        <c:crosses val="autoZero"/>
        <c:auto val="1"/>
        <c:lblAlgn val="ctr"/>
        <c:lblOffset val="100"/>
        <c:noMultiLvlLbl val="0"/>
      </c:catAx>
      <c:valAx>
        <c:axId val="172606126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6055023"/>
        <c:crosses val="autoZero"/>
        <c:crossBetween val="between"/>
      </c:valAx>
      <c:valAx>
        <c:axId val="1726048303"/>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6057903"/>
        <c:crosses val="max"/>
        <c:crossBetween val="between"/>
      </c:valAx>
      <c:catAx>
        <c:axId val="1726057903"/>
        <c:scaling>
          <c:orientation val="minMax"/>
        </c:scaling>
        <c:delete val="1"/>
        <c:axPos val="b"/>
        <c:numFmt formatCode="General" sourceLinked="1"/>
        <c:majorTickMark val="out"/>
        <c:minorTickMark val="none"/>
        <c:tickLblPos val="nextTo"/>
        <c:crossAx val="172604830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Efficiency!PivotTable9</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Efficiency - all 4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'Marketing Pivots Efficiency'!$C$70</c:f>
              <c:strCache>
                <c:ptCount val="1"/>
                <c:pt idx="0">
                  <c:v>1 in X Leads becoming a Client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Efficiency'!$A$71:$A$78</c:f>
              <c:strCache>
                <c:ptCount val="7"/>
                <c:pt idx="0">
                  <c:v>Campaign 1</c:v>
                </c:pt>
                <c:pt idx="1">
                  <c:v>Campaign 2</c:v>
                </c:pt>
                <c:pt idx="2">
                  <c:v>Campaign 3</c:v>
                </c:pt>
                <c:pt idx="3">
                  <c:v>Campaign 4</c:v>
                </c:pt>
                <c:pt idx="4">
                  <c:v>Campaign 5</c:v>
                </c:pt>
                <c:pt idx="5">
                  <c:v>Campaign 6</c:v>
                </c:pt>
                <c:pt idx="6">
                  <c:v>Campaign 7</c:v>
                </c:pt>
              </c:strCache>
            </c:strRef>
          </c:cat>
          <c:val>
            <c:numRef>
              <c:f>'Marketing Pivots Efficiency'!$C$71:$C$78</c:f>
              <c:numCache>
                <c:formatCode>0</c:formatCode>
                <c:ptCount val="7"/>
                <c:pt idx="0">
                  <c:v>30.477591082837986</c:v>
                </c:pt>
                <c:pt idx="1">
                  <c:v>44.817778510741817</c:v>
                </c:pt>
                <c:pt idx="2">
                  <c:v>45.328294936176263</c:v>
                </c:pt>
                <c:pt idx="3">
                  <c:v>57.735835365145704</c:v>
                </c:pt>
                <c:pt idx="4">
                  <c:v>37.151474943372861</c:v>
                </c:pt>
                <c:pt idx="5">
                  <c:v>67.145622895622893</c:v>
                </c:pt>
                <c:pt idx="6">
                  <c:v>43.460218416335437</c:v>
                </c:pt>
              </c:numCache>
            </c:numRef>
          </c:val>
          <c:extLst>
            <c:ext xmlns:c16="http://schemas.microsoft.com/office/drawing/2014/chart" uri="{C3380CC4-5D6E-409C-BE32-E72D297353CC}">
              <c16:uniqueId val="{00000000-DE35-4D51-8AFE-3A8029DBBA35}"/>
            </c:ext>
          </c:extLst>
        </c:ser>
        <c:dLbls>
          <c:showLegendKey val="0"/>
          <c:showVal val="0"/>
          <c:showCatName val="0"/>
          <c:showSerName val="0"/>
          <c:showPercent val="0"/>
          <c:showBubbleSize val="0"/>
        </c:dLbls>
        <c:gapWidth val="219"/>
        <c:axId val="1084491007"/>
        <c:axId val="1084491487"/>
      </c:barChart>
      <c:lineChart>
        <c:grouping val="standard"/>
        <c:varyColors val="0"/>
        <c:ser>
          <c:idx val="0"/>
          <c:order val="0"/>
          <c:tx>
            <c:strRef>
              <c:f>'Marketing Pivots Efficiency'!$B$70</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Efficiency'!$A$71:$A$78</c:f>
              <c:strCache>
                <c:ptCount val="7"/>
                <c:pt idx="0">
                  <c:v>Campaign 1</c:v>
                </c:pt>
                <c:pt idx="1">
                  <c:v>Campaign 2</c:v>
                </c:pt>
                <c:pt idx="2">
                  <c:v>Campaign 3</c:v>
                </c:pt>
                <c:pt idx="3">
                  <c:v>Campaign 4</c:v>
                </c:pt>
                <c:pt idx="4">
                  <c:v>Campaign 5</c:v>
                </c:pt>
                <c:pt idx="5">
                  <c:v>Campaign 6</c:v>
                </c:pt>
                <c:pt idx="6">
                  <c:v>Campaign 7</c:v>
                </c:pt>
              </c:strCache>
            </c:strRef>
          </c:cat>
          <c:val>
            <c:numRef>
              <c:f>'Marketing Pivots Efficiency'!$B$71:$B$78</c:f>
              <c:numCache>
                <c:formatCode>0.0%</c:formatCode>
                <c:ptCount val="7"/>
                <c:pt idx="0">
                  <c:v>3.3506489106895992E-2</c:v>
                </c:pt>
                <c:pt idx="1">
                  <c:v>2.2393032777821256E-2</c:v>
                </c:pt>
                <c:pt idx="2">
                  <c:v>2.2713074417884213E-2</c:v>
                </c:pt>
                <c:pt idx="3">
                  <c:v>1.7996101030587849E-2</c:v>
                </c:pt>
                <c:pt idx="4">
                  <c:v>2.6999659399465841E-2</c:v>
                </c:pt>
                <c:pt idx="5">
                  <c:v>1.4947933998477827E-2</c:v>
                </c:pt>
                <c:pt idx="6">
                  <c:v>2.3494121256116891E-2</c:v>
                </c:pt>
              </c:numCache>
            </c:numRef>
          </c:val>
          <c:smooth val="0"/>
          <c:extLst>
            <c:ext xmlns:c16="http://schemas.microsoft.com/office/drawing/2014/chart" uri="{C3380CC4-5D6E-409C-BE32-E72D297353CC}">
              <c16:uniqueId val="{00000001-DE35-4D51-8AFE-3A8029DBBA35}"/>
            </c:ext>
          </c:extLst>
        </c:ser>
        <c:dLbls>
          <c:showLegendKey val="0"/>
          <c:showVal val="0"/>
          <c:showCatName val="0"/>
          <c:showSerName val="0"/>
          <c:showPercent val="0"/>
          <c:showBubbleSize val="0"/>
        </c:dLbls>
        <c:marker val="1"/>
        <c:smooth val="0"/>
        <c:axId val="1183131263"/>
        <c:axId val="1183132703"/>
      </c:lineChart>
      <c:catAx>
        <c:axId val="1084491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4491487"/>
        <c:crosses val="autoZero"/>
        <c:auto val="1"/>
        <c:lblAlgn val="ctr"/>
        <c:lblOffset val="100"/>
        <c:noMultiLvlLbl val="0"/>
      </c:catAx>
      <c:valAx>
        <c:axId val="10844914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4491007"/>
        <c:crosses val="autoZero"/>
        <c:crossBetween val="between"/>
      </c:valAx>
      <c:valAx>
        <c:axId val="1183132703"/>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3131263"/>
        <c:crosses val="max"/>
        <c:crossBetween val="between"/>
      </c:valAx>
      <c:catAx>
        <c:axId val="1183131263"/>
        <c:scaling>
          <c:orientation val="minMax"/>
        </c:scaling>
        <c:delete val="1"/>
        <c:axPos val="b"/>
        <c:numFmt formatCode="General" sourceLinked="1"/>
        <c:majorTickMark val="out"/>
        <c:minorTickMark val="none"/>
        <c:tickLblPos val="nextTo"/>
        <c:crossAx val="118313270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Efficiency-Profit!PivotTable1</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11/2021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Efficiency-Profit'!$B$3</c:f>
              <c:strCache>
                <c:ptCount val="1"/>
                <c:pt idx="0">
                  <c:v>Average of AVG Deposit-to-Cost per Client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Efficiency-Profit'!$A$4:$A$10</c:f>
              <c:strCache>
                <c:ptCount val="6"/>
                <c:pt idx="0">
                  <c:v>Campaign 1</c:v>
                </c:pt>
                <c:pt idx="1">
                  <c:v>Campaign 2</c:v>
                </c:pt>
                <c:pt idx="2">
                  <c:v>Campaign 3</c:v>
                </c:pt>
                <c:pt idx="3">
                  <c:v>Campaign 4</c:v>
                </c:pt>
                <c:pt idx="4">
                  <c:v>Campaign 5</c:v>
                </c:pt>
                <c:pt idx="5">
                  <c:v>Campaign 7</c:v>
                </c:pt>
              </c:strCache>
            </c:strRef>
          </c:cat>
          <c:val>
            <c:numRef>
              <c:f>'Marketing Efficiency-Profit'!$B$4:$B$10</c:f>
              <c:numCache>
                <c:formatCode>0%</c:formatCode>
                <c:ptCount val="6"/>
                <c:pt idx="0">
                  <c:v>1.2309930278493608</c:v>
                </c:pt>
                <c:pt idx="1">
                  <c:v>1.1876393245320915</c:v>
                </c:pt>
                <c:pt idx="2">
                  <c:v>1.0845697251940192</c:v>
                </c:pt>
                <c:pt idx="3">
                  <c:v>2.6467745384437626</c:v>
                </c:pt>
                <c:pt idx="4">
                  <c:v>2.133390102019312</c:v>
                </c:pt>
                <c:pt idx="5">
                  <c:v>1.4027334731325145</c:v>
                </c:pt>
              </c:numCache>
            </c:numRef>
          </c:val>
          <c:extLst>
            <c:ext xmlns:c16="http://schemas.microsoft.com/office/drawing/2014/chart" uri="{C3380CC4-5D6E-409C-BE32-E72D297353CC}">
              <c16:uniqueId val="{00000000-1F1C-4CEE-873C-AC99DF28CE6E}"/>
            </c:ext>
          </c:extLst>
        </c:ser>
        <c:dLbls>
          <c:showLegendKey val="0"/>
          <c:showVal val="0"/>
          <c:showCatName val="0"/>
          <c:showSerName val="0"/>
          <c:showPercent val="0"/>
          <c:showBubbleSize val="0"/>
        </c:dLbls>
        <c:gapWidth val="219"/>
        <c:overlap val="-27"/>
        <c:axId val="1283485727"/>
        <c:axId val="1283486687"/>
      </c:barChart>
      <c:lineChart>
        <c:grouping val="standard"/>
        <c:varyColors val="0"/>
        <c:ser>
          <c:idx val="1"/>
          <c:order val="1"/>
          <c:tx>
            <c:strRef>
              <c:f>'Marketing Efficiency-Profit'!$C$3</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Efficiency-Profit'!$A$4:$A$10</c:f>
              <c:strCache>
                <c:ptCount val="6"/>
                <c:pt idx="0">
                  <c:v>Campaign 1</c:v>
                </c:pt>
                <c:pt idx="1">
                  <c:v>Campaign 2</c:v>
                </c:pt>
                <c:pt idx="2">
                  <c:v>Campaign 3</c:v>
                </c:pt>
                <c:pt idx="3">
                  <c:v>Campaign 4</c:v>
                </c:pt>
                <c:pt idx="4">
                  <c:v>Campaign 5</c:v>
                </c:pt>
                <c:pt idx="5">
                  <c:v>Campaign 7</c:v>
                </c:pt>
              </c:strCache>
            </c:strRef>
          </c:cat>
          <c:val>
            <c:numRef>
              <c:f>'Marketing Efficiency-Profit'!$C$4:$C$10</c:f>
              <c:numCache>
                <c:formatCode>0.0%</c:formatCode>
                <c:ptCount val="6"/>
                <c:pt idx="0">
                  <c:v>3.951890034364261E-2</c:v>
                </c:pt>
                <c:pt idx="1">
                  <c:v>2.0752269779507133E-2</c:v>
                </c:pt>
                <c:pt idx="2">
                  <c:v>2.3376623376623377E-2</c:v>
                </c:pt>
                <c:pt idx="3">
                  <c:v>2.0689655172413793E-2</c:v>
                </c:pt>
                <c:pt idx="4">
                  <c:v>2.7564102564102563E-2</c:v>
                </c:pt>
                <c:pt idx="5">
                  <c:v>2.9268292682926831E-2</c:v>
                </c:pt>
              </c:numCache>
            </c:numRef>
          </c:val>
          <c:smooth val="0"/>
          <c:extLst>
            <c:ext xmlns:c16="http://schemas.microsoft.com/office/drawing/2014/chart" uri="{C3380CC4-5D6E-409C-BE32-E72D297353CC}">
              <c16:uniqueId val="{00000001-1F1C-4CEE-873C-AC99DF28CE6E}"/>
            </c:ext>
          </c:extLst>
        </c:ser>
        <c:dLbls>
          <c:showLegendKey val="0"/>
          <c:showVal val="0"/>
          <c:showCatName val="0"/>
          <c:showSerName val="0"/>
          <c:showPercent val="0"/>
          <c:showBubbleSize val="0"/>
        </c:dLbls>
        <c:marker val="1"/>
        <c:smooth val="0"/>
        <c:axId val="1327605167"/>
        <c:axId val="1327603727"/>
      </c:lineChart>
      <c:catAx>
        <c:axId val="1283485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283486687"/>
        <c:crosses val="autoZero"/>
        <c:auto val="1"/>
        <c:lblAlgn val="ctr"/>
        <c:lblOffset val="100"/>
        <c:noMultiLvlLbl val="0"/>
      </c:catAx>
      <c:valAx>
        <c:axId val="12834866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3485727"/>
        <c:crosses val="autoZero"/>
        <c:crossBetween val="between"/>
      </c:valAx>
      <c:valAx>
        <c:axId val="1327603727"/>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605167"/>
        <c:crosses val="max"/>
        <c:crossBetween val="between"/>
      </c:valAx>
      <c:catAx>
        <c:axId val="1327605167"/>
        <c:scaling>
          <c:orientation val="minMax"/>
        </c:scaling>
        <c:delete val="1"/>
        <c:axPos val="b"/>
        <c:numFmt formatCode="General" sourceLinked="1"/>
        <c:majorTickMark val="out"/>
        <c:minorTickMark val="none"/>
        <c:tickLblPos val="nextTo"/>
        <c:crossAx val="132760372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Efficiency-Profit!PivotTable10</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12/2021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Efficiency-Profit'!$B$20</c:f>
              <c:strCache>
                <c:ptCount val="1"/>
                <c:pt idx="0">
                  <c:v>Average of AVG Deposit-to-Cost per Client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Efficiency-Profit'!$A$21:$A$28</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Efficiency-Profit'!$B$21:$B$28</c:f>
              <c:numCache>
                <c:formatCode>0%</c:formatCode>
                <c:ptCount val="7"/>
                <c:pt idx="0">
                  <c:v>0.84778039548969197</c:v>
                </c:pt>
                <c:pt idx="1">
                  <c:v>0.93660735980612619</c:v>
                </c:pt>
                <c:pt idx="2">
                  <c:v>0.95601318704548133</c:v>
                </c:pt>
                <c:pt idx="3">
                  <c:v>2.8151282457518296</c:v>
                </c:pt>
                <c:pt idx="4">
                  <c:v>2.6255966456945692</c:v>
                </c:pt>
                <c:pt idx="5">
                  <c:v>3.5507896068388192</c:v>
                </c:pt>
                <c:pt idx="6">
                  <c:v>1.1875947961574085</c:v>
                </c:pt>
              </c:numCache>
            </c:numRef>
          </c:val>
          <c:extLst>
            <c:ext xmlns:c16="http://schemas.microsoft.com/office/drawing/2014/chart" uri="{C3380CC4-5D6E-409C-BE32-E72D297353CC}">
              <c16:uniqueId val="{00000000-BA5F-4005-BC2C-777584397626}"/>
            </c:ext>
          </c:extLst>
        </c:ser>
        <c:dLbls>
          <c:showLegendKey val="0"/>
          <c:showVal val="0"/>
          <c:showCatName val="0"/>
          <c:showSerName val="0"/>
          <c:showPercent val="0"/>
          <c:showBubbleSize val="0"/>
        </c:dLbls>
        <c:gapWidth val="219"/>
        <c:overlap val="-27"/>
        <c:axId val="1295979391"/>
        <c:axId val="1076069295"/>
      </c:barChart>
      <c:lineChart>
        <c:grouping val="standard"/>
        <c:varyColors val="0"/>
        <c:ser>
          <c:idx val="1"/>
          <c:order val="1"/>
          <c:tx>
            <c:strRef>
              <c:f>'Marketing Efficiency-Profit'!$C$20</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Efficiency-Profit'!$A$21:$A$28</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Efficiency-Profit'!$C$21:$C$28</c:f>
              <c:numCache>
                <c:formatCode>0.0%</c:formatCode>
                <c:ptCount val="7"/>
                <c:pt idx="0">
                  <c:v>2.7904616945712835E-2</c:v>
                </c:pt>
                <c:pt idx="1">
                  <c:v>2.2934338674206724E-2</c:v>
                </c:pt>
                <c:pt idx="2">
                  <c:v>2.0446096654275093E-2</c:v>
                </c:pt>
                <c:pt idx="3">
                  <c:v>2.1359223300970873E-2</c:v>
                </c:pt>
                <c:pt idx="4">
                  <c:v>2.9197080291970802E-2</c:v>
                </c:pt>
                <c:pt idx="5">
                  <c:v>1.3698630136986301E-2</c:v>
                </c:pt>
                <c:pt idx="6">
                  <c:v>2.3430962343096235E-2</c:v>
                </c:pt>
              </c:numCache>
            </c:numRef>
          </c:val>
          <c:smooth val="0"/>
          <c:extLst>
            <c:ext xmlns:c16="http://schemas.microsoft.com/office/drawing/2014/chart" uri="{C3380CC4-5D6E-409C-BE32-E72D297353CC}">
              <c16:uniqueId val="{00000001-BA5F-4005-BC2C-777584397626}"/>
            </c:ext>
          </c:extLst>
        </c:ser>
        <c:dLbls>
          <c:showLegendKey val="0"/>
          <c:showVal val="0"/>
          <c:showCatName val="0"/>
          <c:showSerName val="0"/>
          <c:showPercent val="0"/>
          <c:showBubbleSize val="0"/>
        </c:dLbls>
        <c:marker val="1"/>
        <c:smooth val="0"/>
        <c:axId val="1164654143"/>
        <c:axId val="1164655583"/>
      </c:lineChart>
      <c:catAx>
        <c:axId val="1295979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076069295"/>
        <c:crosses val="autoZero"/>
        <c:auto val="1"/>
        <c:lblAlgn val="ctr"/>
        <c:lblOffset val="100"/>
        <c:noMultiLvlLbl val="0"/>
      </c:catAx>
      <c:valAx>
        <c:axId val="10760692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979391"/>
        <c:crosses val="autoZero"/>
        <c:crossBetween val="between"/>
      </c:valAx>
      <c:valAx>
        <c:axId val="1164655583"/>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4654143"/>
        <c:crosses val="max"/>
        <c:crossBetween val="between"/>
      </c:valAx>
      <c:catAx>
        <c:axId val="1164654143"/>
        <c:scaling>
          <c:orientation val="minMax"/>
        </c:scaling>
        <c:delete val="1"/>
        <c:axPos val="b"/>
        <c:numFmt formatCode="General" sourceLinked="1"/>
        <c:majorTickMark val="out"/>
        <c:minorTickMark val="none"/>
        <c:tickLblPos val="nextTo"/>
        <c:crossAx val="116465558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Efficiency-Profit!PivotTable11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01/2022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Efficiency-Profit'!$B$37</c:f>
              <c:strCache>
                <c:ptCount val="1"/>
                <c:pt idx="0">
                  <c:v>Average of AVG Deposit-to-Cost per Client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Efficiency-Profit'!$A$38:$A$45</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Efficiency-Profit'!$B$38:$B$45</c:f>
              <c:numCache>
                <c:formatCode>0%</c:formatCode>
                <c:ptCount val="7"/>
                <c:pt idx="0">
                  <c:v>1.8357697539394819</c:v>
                </c:pt>
                <c:pt idx="1">
                  <c:v>1.5979417989481377</c:v>
                </c:pt>
                <c:pt idx="2">
                  <c:v>0.99609767654556025</c:v>
                </c:pt>
                <c:pt idx="3">
                  <c:v>2.8829176577904416</c:v>
                </c:pt>
                <c:pt idx="4">
                  <c:v>2.0343918158797134</c:v>
                </c:pt>
                <c:pt idx="5">
                  <c:v>4.3440486533449221</c:v>
                </c:pt>
                <c:pt idx="6">
                  <c:v>1.4143611042937536</c:v>
                </c:pt>
              </c:numCache>
            </c:numRef>
          </c:val>
          <c:extLst>
            <c:ext xmlns:c16="http://schemas.microsoft.com/office/drawing/2014/chart" uri="{C3380CC4-5D6E-409C-BE32-E72D297353CC}">
              <c16:uniqueId val="{00000000-5303-4643-8123-A95BC99401D3}"/>
            </c:ext>
          </c:extLst>
        </c:ser>
        <c:dLbls>
          <c:showLegendKey val="0"/>
          <c:showVal val="0"/>
          <c:showCatName val="0"/>
          <c:showSerName val="0"/>
          <c:showPercent val="0"/>
          <c:showBubbleSize val="0"/>
        </c:dLbls>
        <c:gapWidth val="219"/>
        <c:overlap val="-27"/>
        <c:axId val="1170754303"/>
        <c:axId val="1170758143"/>
      </c:barChart>
      <c:lineChart>
        <c:grouping val="standard"/>
        <c:varyColors val="0"/>
        <c:ser>
          <c:idx val="1"/>
          <c:order val="1"/>
          <c:tx>
            <c:strRef>
              <c:f>'Marketing Efficiency-Profit'!$C$37</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Efficiency-Profit'!$A$38:$A$45</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Efficiency-Profit'!$C$38:$C$45</c:f>
              <c:numCache>
                <c:formatCode>0.0%</c:formatCode>
                <c:ptCount val="7"/>
                <c:pt idx="0">
                  <c:v>2.9697147897677155E-2</c:v>
                </c:pt>
                <c:pt idx="1">
                  <c:v>2.4302788844621514E-2</c:v>
                </c:pt>
                <c:pt idx="2">
                  <c:v>1.8202943454686291E-2</c:v>
                </c:pt>
                <c:pt idx="3">
                  <c:v>1.6860465116279071E-2</c:v>
                </c:pt>
                <c:pt idx="4">
                  <c:v>2.5344597598932858E-2</c:v>
                </c:pt>
                <c:pt idx="5">
                  <c:v>1.5679442508710801E-2</c:v>
                </c:pt>
                <c:pt idx="6">
                  <c:v>2.0010261672652643E-2</c:v>
                </c:pt>
              </c:numCache>
            </c:numRef>
          </c:val>
          <c:smooth val="0"/>
          <c:extLst>
            <c:ext xmlns:c16="http://schemas.microsoft.com/office/drawing/2014/chart" uri="{C3380CC4-5D6E-409C-BE32-E72D297353CC}">
              <c16:uniqueId val="{00000001-5303-4643-8123-A95BC99401D3}"/>
            </c:ext>
          </c:extLst>
        </c:ser>
        <c:dLbls>
          <c:showLegendKey val="0"/>
          <c:showVal val="0"/>
          <c:showCatName val="0"/>
          <c:showSerName val="0"/>
          <c:showPercent val="0"/>
          <c:showBubbleSize val="0"/>
        </c:dLbls>
        <c:marker val="1"/>
        <c:smooth val="0"/>
        <c:axId val="1164653183"/>
        <c:axId val="1164656063"/>
      </c:lineChart>
      <c:catAx>
        <c:axId val="1170754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70758143"/>
        <c:crosses val="autoZero"/>
        <c:auto val="1"/>
        <c:lblAlgn val="ctr"/>
        <c:lblOffset val="100"/>
        <c:noMultiLvlLbl val="0"/>
      </c:catAx>
      <c:valAx>
        <c:axId val="11707581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754303"/>
        <c:crosses val="autoZero"/>
        <c:crossBetween val="between"/>
      </c:valAx>
      <c:valAx>
        <c:axId val="1164656063"/>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4653183"/>
        <c:crosses val="max"/>
        <c:crossBetween val="between"/>
      </c:valAx>
      <c:catAx>
        <c:axId val="1164653183"/>
        <c:scaling>
          <c:orientation val="minMax"/>
        </c:scaling>
        <c:delete val="1"/>
        <c:axPos val="b"/>
        <c:numFmt formatCode="General" sourceLinked="1"/>
        <c:majorTickMark val="out"/>
        <c:minorTickMark val="none"/>
        <c:tickLblPos val="nextTo"/>
        <c:crossAx val="116465606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Efficiency-Profit!PivotTable12</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02/2022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Efficiency-Profit'!$B$54</c:f>
              <c:strCache>
                <c:ptCount val="1"/>
                <c:pt idx="0">
                  <c:v>Average of AVG Deposit-to-Cost per Client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Efficiency-Profit'!$A$55:$A$62</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Efficiency-Profit'!$B$55:$B$62</c:f>
              <c:numCache>
                <c:formatCode>0%</c:formatCode>
                <c:ptCount val="7"/>
                <c:pt idx="0">
                  <c:v>2.2894423851977455</c:v>
                </c:pt>
                <c:pt idx="1">
                  <c:v>1.8335783741407246</c:v>
                </c:pt>
                <c:pt idx="2">
                  <c:v>1.4314234649870812</c:v>
                </c:pt>
                <c:pt idx="3">
                  <c:v>1.7848522615884714</c:v>
                </c:pt>
                <c:pt idx="4">
                  <c:v>1.6841363280474502</c:v>
                </c:pt>
                <c:pt idx="5">
                  <c:v>2.1673940337834794</c:v>
                </c:pt>
                <c:pt idx="6">
                  <c:v>1.2734327792988347</c:v>
                </c:pt>
              </c:numCache>
            </c:numRef>
          </c:val>
          <c:extLst>
            <c:ext xmlns:c16="http://schemas.microsoft.com/office/drawing/2014/chart" uri="{C3380CC4-5D6E-409C-BE32-E72D297353CC}">
              <c16:uniqueId val="{00000000-4E8C-45AE-A8F9-16837EB33057}"/>
            </c:ext>
          </c:extLst>
        </c:ser>
        <c:dLbls>
          <c:showLegendKey val="0"/>
          <c:showVal val="0"/>
          <c:showCatName val="0"/>
          <c:showSerName val="0"/>
          <c:showPercent val="0"/>
          <c:showBubbleSize val="0"/>
        </c:dLbls>
        <c:gapWidth val="219"/>
        <c:overlap val="-27"/>
        <c:axId val="1309201391"/>
        <c:axId val="1309203791"/>
      </c:barChart>
      <c:lineChart>
        <c:grouping val="standard"/>
        <c:varyColors val="0"/>
        <c:ser>
          <c:idx val="1"/>
          <c:order val="1"/>
          <c:tx>
            <c:strRef>
              <c:f>'Marketing Efficiency-Profit'!$C$54</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Efficiency-Profit'!$A$55:$A$62</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Efficiency-Profit'!$C$55:$C$62</c:f>
              <c:numCache>
                <c:formatCode>0.0%</c:formatCode>
                <c:ptCount val="7"/>
                <c:pt idx="0">
                  <c:v>3.6905291240551356E-2</c:v>
                </c:pt>
                <c:pt idx="1">
                  <c:v>2.1582733812949641E-2</c:v>
                </c:pt>
                <c:pt idx="2">
                  <c:v>2.8826634185952091E-2</c:v>
                </c:pt>
                <c:pt idx="3">
                  <c:v>1.3075060532687652E-2</c:v>
                </c:pt>
                <c:pt idx="4">
                  <c:v>2.5892857142857145E-2</c:v>
                </c:pt>
                <c:pt idx="5">
                  <c:v>1.546572934973638E-2</c:v>
                </c:pt>
                <c:pt idx="6">
                  <c:v>2.1266968325791856E-2</c:v>
                </c:pt>
              </c:numCache>
            </c:numRef>
          </c:val>
          <c:smooth val="0"/>
          <c:extLst>
            <c:ext xmlns:c16="http://schemas.microsoft.com/office/drawing/2014/chart" uri="{C3380CC4-5D6E-409C-BE32-E72D297353CC}">
              <c16:uniqueId val="{00000001-4E8C-45AE-A8F9-16837EB33057}"/>
            </c:ext>
          </c:extLst>
        </c:ser>
        <c:dLbls>
          <c:showLegendKey val="0"/>
          <c:showVal val="0"/>
          <c:showCatName val="0"/>
          <c:showSerName val="0"/>
          <c:showPercent val="0"/>
          <c:showBubbleSize val="0"/>
        </c:dLbls>
        <c:marker val="1"/>
        <c:smooth val="0"/>
        <c:axId val="1309201871"/>
        <c:axId val="1309199951"/>
      </c:lineChart>
      <c:catAx>
        <c:axId val="1309201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309203791"/>
        <c:crosses val="autoZero"/>
        <c:auto val="1"/>
        <c:lblAlgn val="ctr"/>
        <c:lblOffset val="100"/>
        <c:noMultiLvlLbl val="0"/>
      </c:catAx>
      <c:valAx>
        <c:axId val="130920379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9201391"/>
        <c:crosses val="autoZero"/>
        <c:crossBetween val="between"/>
      </c:valAx>
      <c:valAx>
        <c:axId val="1309199951"/>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9201871"/>
        <c:crosses val="max"/>
        <c:crossBetween val="between"/>
      </c:valAx>
      <c:catAx>
        <c:axId val="1309201871"/>
        <c:scaling>
          <c:orientation val="minMax"/>
        </c:scaling>
        <c:delete val="1"/>
        <c:axPos val="b"/>
        <c:numFmt formatCode="General" sourceLinked="1"/>
        <c:majorTickMark val="out"/>
        <c:minorTickMark val="none"/>
        <c:tickLblPos val="nextTo"/>
        <c:crossAx val="1309199951"/>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Efficiency-Profit!PivotTable13</c:name>
    <c:fmtId val="3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Efficiency / Profitability all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Efficiency-Profit'!$B$71</c:f>
              <c:strCache>
                <c:ptCount val="1"/>
                <c:pt idx="0">
                  <c:v>Average of AVG Deposit-to-Cost per Client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Efficiency-Profit'!$A$72:$A$79</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Efficiency-Profit'!$B$72:$B$79</c:f>
              <c:numCache>
                <c:formatCode>0%</c:formatCode>
                <c:ptCount val="7"/>
                <c:pt idx="0">
                  <c:v>1.55099639061907</c:v>
                </c:pt>
                <c:pt idx="1">
                  <c:v>1.3889417143567699</c:v>
                </c:pt>
                <c:pt idx="2">
                  <c:v>1.1170260134430354</c:v>
                </c:pt>
                <c:pt idx="3">
                  <c:v>2.5324181758936262</c:v>
                </c:pt>
                <c:pt idx="4">
                  <c:v>2.1193787229102612</c:v>
                </c:pt>
                <c:pt idx="5">
                  <c:v>3.3540774313224069</c:v>
                </c:pt>
                <c:pt idx="6">
                  <c:v>1.3195305382206279</c:v>
                </c:pt>
              </c:numCache>
            </c:numRef>
          </c:val>
          <c:extLst>
            <c:ext xmlns:c16="http://schemas.microsoft.com/office/drawing/2014/chart" uri="{C3380CC4-5D6E-409C-BE32-E72D297353CC}">
              <c16:uniqueId val="{00000000-3862-4C49-9DEE-E3FBA9481493}"/>
            </c:ext>
          </c:extLst>
        </c:ser>
        <c:dLbls>
          <c:showLegendKey val="0"/>
          <c:showVal val="0"/>
          <c:showCatName val="0"/>
          <c:showSerName val="0"/>
          <c:showPercent val="0"/>
          <c:showBubbleSize val="0"/>
        </c:dLbls>
        <c:gapWidth val="219"/>
        <c:axId val="1283487167"/>
        <c:axId val="1283488127"/>
      </c:barChart>
      <c:lineChart>
        <c:grouping val="standard"/>
        <c:varyColors val="0"/>
        <c:ser>
          <c:idx val="2"/>
          <c:order val="2"/>
          <c:tx>
            <c:strRef>
              <c:f>'Marketing Efficiency-Profit'!$D$71</c:f>
              <c:strCache>
                <c:ptCount val="1"/>
                <c:pt idx="0">
                  <c:v>Profitability Target (150%)</c:v>
                </c:pt>
              </c:strCache>
            </c:strRef>
          </c:tx>
          <c:spPr>
            <a:ln w="28575" cap="rnd">
              <a:solidFill>
                <a:srgbClr val="FFC000"/>
              </a:solidFill>
              <a:round/>
            </a:ln>
            <a:effectLst/>
          </c:spPr>
          <c:marker>
            <c:symbol val="none"/>
          </c:marker>
          <c:cat>
            <c:strRef>
              <c:f>'Marketing Efficiency-Profit'!$A$72:$A$79</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Efficiency-Profit'!$D$72:$D$79</c:f>
              <c:numCache>
                <c:formatCode>0%</c:formatCode>
                <c:ptCount val="7"/>
                <c:pt idx="0">
                  <c:v>1.5</c:v>
                </c:pt>
                <c:pt idx="1">
                  <c:v>1.5</c:v>
                </c:pt>
                <c:pt idx="2">
                  <c:v>1.5</c:v>
                </c:pt>
                <c:pt idx="3">
                  <c:v>1.5</c:v>
                </c:pt>
                <c:pt idx="4">
                  <c:v>1.5</c:v>
                </c:pt>
                <c:pt idx="5">
                  <c:v>1.5</c:v>
                </c:pt>
                <c:pt idx="6">
                  <c:v>1.5</c:v>
                </c:pt>
              </c:numCache>
            </c:numRef>
          </c:val>
          <c:smooth val="0"/>
          <c:extLst>
            <c:ext xmlns:c16="http://schemas.microsoft.com/office/drawing/2014/chart" uri="{C3380CC4-5D6E-409C-BE32-E72D297353CC}">
              <c16:uniqueId val="{00000001-3862-4C49-9DEE-E3FBA9481493}"/>
            </c:ext>
          </c:extLst>
        </c:ser>
        <c:dLbls>
          <c:showLegendKey val="0"/>
          <c:showVal val="0"/>
          <c:showCatName val="0"/>
          <c:showSerName val="0"/>
          <c:showPercent val="0"/>
          <c:showBubbleSize val="0"/>
        </c:dLbls>
        <c:marker val="1"/>
        <c:smooth val="0"/>
        <c:axId val="1283487167"/>
        <c:axId val="1283488127"/>
      </c:lineChart>
      <c:lineChart>
        <c:grouping val="standard"/>
        <c:varyColors val="0"/>
        <c:ser>
          <c:idx val="1"/>
          <c:order val="1"/>
          <c:tx>
            <c:strRef>
              <c:f>'Marketing Efficiency-Profit'!$C$71</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Efficiency-Profit'!$A$72:$A$79</c:f>
              <c:strCache>
                <c:ptCount val="7"/>
                <c:pt idx="0">
                  <c:v>Campaign 1</c:v>
                </c:pt>
                <c:pt idx="1">
                  <c:v>Campaign 2</c:v>
                </c:pt>
                <c:pt idx="2">
                  <c:v>Campaign 3</c:v>
                </c:pt>
                <c:pt idx="3">
                  <c:v>Campaign 4</c:v>
                </c:pt>
                <c:pt idx="4">
                  <c:v>Campaign 5</c:v>
                </c:pt>
                <c:pt idx="5">
                  <c:v>Campaign 6</c:v>
                </c:pt>
                <c:pt idx="6">
                  <c:v>Campaign 7</c:v>
                </c:pt>
              </c:strCache>
            </c:strRef>
          </c:cat>
          <c:val>
            <c:numRef>
              <c:f>'Marketing Efficiency-Profit'!$C$72:$C$79</c:f>
              <c:numCache>
                <c:formatCode>0.0%</c:formatCode>
                <c:ptCount val="7"/>
                <c:pt idx="0">
                  <c:v>3.3506489106895992E-2</c:v>
                </c:pt>
                <c:pt idx="1">
                  <c:v>2.2393032777821256E-2</c:v>
                </c:pt>
                <c:pt idx="2">
                  <c:v>2.2713074417884213E-2</c:v>
                </c:pt>
                <c:pt idx="3">
                  <c:v>1.7996101030587849E-2</c:v>
                </c:pt>
                <c:pt idx="4">
                  <c:v>2.6999659399465841E-2</c:v>
                </c:pt>
                <c:pt idx="5">
                  <c:v>1.4947933998477827E-2</c:v>
                </c:pt>
                <c:pt idx="6">
                  <c:v>2.3494121256116891E-2</c:v>
                </c:pt>
              </c:numCache>
            </c:numRef>
          </c:val>
          <c:smooth val="0"/>
          <c:extLst>
            <c:ext xmlns:c16="http://schemas.microsoft.com/office/drawing/2014/chart" uri="{C3380CC4-5D6E-409C-BE32-E72D297353CC}">
              <c16:uniqueId val="{00000002-3862-4C49-9DEE-E3FBA9481493}"/>
            </c:ext>
          </c:extLst>
        </c:ser>
        <c:dLbls>
          <c:showLegendKey val="0"/>
          <c:showVal val="0"/>
          <c:showCatName val="0"/>
          <c:showSerName val="0"/>
          <c:showPercent val="0"/>
          <c:showBubbleSize val="0"/>
        </c:dLbls>
        <c:marker val="1"/>
        <c:smooth val="0"/>
        <c:axId val="1202010335"/>
        <c:axId val="1202006975"/>
      </c:lineChart>
      <c:catAx>
        <c:axId val="1283487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3488127"/>
        <c:crosses val="autoZero"/>
        <c:auto val="1"/>
        <c:lblAlgn val="ctr"/>
        <c:lblOffset val="100"/>
        <c:noMultiLvlLbl val="0"/>
      </c:catAx>
      <c:valAx>
        <c:axId val="12834881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3487167"/>
        <c:crosses val="autoZero"/>
        <c:crossBetween val="between"/>
      </c:valAx>
      <c:valAx>
        <c:axId val="1202006975"/>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2010335"/>
        <c:crosses val="max"/>
        <c:crossBetween val="between"/>
      </c:valAx>
      <c:catAx>
        <c:axId val="1202010335"/>
        <c:scaling>
          <c:orientation val="minMax"/>
        </c:scaling>
        <c:delete val="1"/>
        <c:axPos val="b"/>
        <c:numFmt formatCode="General" sourceLinked="1"/>
        <c:majorTickMark val="out"/>
        <c:minorTickMark val="none"/>
        <c:tickLblPos val="nextTo"/>
        <c:crossAx val="1202006975"/>
        <c:crosses val="autoZero"/>
        <c:auto val="1"/>
        <c:lblAlgn val="ctr"/>
        <c:lblOffset val="100"/>
        <c:noMultiLvlLbl val="0"/>
      </c:catAx>
      <c:spPr>
        <a:noFill/>
        <a:ln>
          <a:noFill/>
        </a:ln>
        <a:effectLst/>
      </c:spPr>
    </c:plotArea>
    <c:legend>
      <c:legendPos val="b"/>
      <c:layout>
        <c:manualLayout>
          <c:xMode val="edge"/>
          <c:yMode val="edge"/>
          <c:x val="1.7605828117639145E-2"/>
          <c:y val="0.86718667979002628"/>
          <c:w val="0.96692509590147391"/>
          <c:h val="0.111979986876640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#Leads</a:t>
            </a:r>
            <a:r>
              <a:rPr lang="en-US" baseline="0" dirty="0"/>
              <a:t> per agent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'Sales Pivot'!$F$79</c:f>
              <c:strCache>
                <c:ptCount val="1"/>
                <c:pt idx="0">
                  <c:v>#Leads</c:v>
                </c:pt>
              </c:strCache>
            </c:strRef>
          </c:tx>
          <c:spPr>
            <a:solidFill>
              <a:schemeClr val="accent2"/>
            </a:solidFill>
            <a:ln>
              <a:noFill/>
            </a:ln>
            <a:effectLst/>
          </c:spPr>
          <c:invertIfNegative val="0"/>
          <c:cat>
            <c:strRef>
              <c:f>'Sales Pivot'!$A$80:$A$104</c:f>
              <c:strCache>
                <c:ptCount val="25"/>
                <c:pt idx="0">
                  <c:v>Agent 22</c:v>
                </c:pt>
                <c:pt idx="1">
                  <c:v>Agent 11</c:v>
                </c:pt>
                <c:pt idx="2">
                  <c:v>Agent 20</c:v>
                </c:pt>
                <c:pt idx="3">
                  <c:v>Agent 15</c:v>
                </c:pt>
                <c:pt idx="4">
                  <c:v>Agent 19</c:v>
                </c:pt>
                <c:pt idx="5">
                  <c:v>Agent 24</c:v>
                </c:pt>
                <c:pt idx="6">
                  <c:v>Agent 13</c:v>
                </c:pt>
                <c:pt idx="7">
                  <c:v>Agent 18</c:v>
                </c:pt>
                <c:pt idx="8">
                  <c:v>Agent 21</c:v>
                </c:pt>
                <c:pt idx="9">
                  <c:v>Agent 7</c:v>
                </c:pt>
                <c:pt idx="10">
                  <c:v>Agent 10</c:v>
                </c:pt>
                <c:pt idx="11">
                  <c:v>Agent 12</c:v>
                </c:pt>
                <c:pt idx="12">
                  <c:v>Agent 4</c:v>
                </c:pt>
                <c:pt idx="13">
                  <c:v>Agent 14</c:v>
                </c:pt>
                <c:pt idx="14">
                  <c:v>Agent 5</c:v>
                </c:pt>
                <c:pt idx="15">
                  <c:v>Agent 16</c:v>
                </c:pt>
                <c:pt idx="16">
                  <c:v>Agent 23</c:v>
                </c:pt>
                <c:pt idx="17">
                  <c:v>Agent 8</c:v>
                </c:pt>
                <c:pt idx="18">
                  <c:v>Agent 9</c:v>
                </c:pt>
                <c:pt idx="19">
                  <c:v>Agent 1</c:v>
                </c:pt>
                <c:pt idx="20">
                  <c:v>Agent 25</c:v>
                </c:pt>
                <c:pt idx="21">
                  <c:v>Agent 6</c:v>
                </c:pt>
                <c:pt idx="22">
                  <c:v>Agent 17</c:v>
                </c:pt>
                <c:pt idx="23">
                  <c:v>Agent 2</c:v>
                </c:pt>
                <c:pt idx="24">
                  <c:v>Agent 3</c:v>
                </c:pt>
              </c:strCache>
            </c:strRef>
          </c:cat>
          <c:val>
            <c:numRef>
              <c:f>'Sales Pivot'!$F$80:$F$104</c:f>
              <c:numCache>
                <c:formatCode>General</c:formatCode>
                <c:ptCount val="25"/>
                <c:pt idx="0">
                  <c:v>670</c:v>
                </c:pt>
                <c:pt idx="1">
                  <c:v>717</c:v>
                </c:pt>
                <c:pt idx="2">
                  <c:v>676</c:v>
                </c:pt>
                <c:pt idx="3">
                  <c:v>692</c:v>
                </c:pt>
                <c:pt idx="4">
                  <c:v>677</c:v>
                </c:pt>
                <c:pt idx="5">
                  <c:v>667</c:v>
                </c:pt>
                <c:pt idx="6">
                  <c:v>704</c:v>
                </c:pt>
                <c:pt idx="7">
                  <c:v>688</c:v>
                </c:pt>
                <c:pt idx="8">
                  <c:v>671</c:v>
                </c:pt>
                <c:pt idx="9">
                  <c:v>745</c:v>
                </c:pt>
                <c:pt idx="10">
                  <c:v>718</c:v>
                </c:pt>
                <c:pt idx="11">
                  <c:v>706</c:v>
                </c:pt>
                <c:pt idx="12">
                  <c:v>770</c:v>
                </c:pt>
                <c:pt idx="13">
                  <c:v>697</c:v>
                </c:pt>
                <c:pt idx="14">
                  <c:v>759</c:v>
                </c:pt>
                <c:pt idx="15">
                  <c:v>689</c:v>
                </c:pt>
                <c:pt idx="16">
                  <c:v>670</c:v>
                </c:pt>
                <c:pt idx="17">
                  <c:v>742</c:v>
                </c:pt>
                <c:pt idx="18">
                  <c:v>731</c:v>
                </c:pt>
                <c:pt idx="19">
                  <c:v>880</c:v>
                </c:pt>
                <c:pt idx="20">
                  <c:v>662</c:v>
                </c:pt>
                <c:pt idx="21">
                  <c:v>748</c:v>
                </c:pt>
                <c:pt idx="22">
                  <c:v>688</c:v>
                </c:pt>
                <c:pt idx="23">
                  <c:v>874</c:v>
                </c:pt>
                <c:pt idx="24">
                  <c:v>789</c:v>
                </c:pt>
              </c:numCache>
            </c:numRef>
          </c:val>
          <c:extLst>
            <c:ext xmlns:c16="http://schemas.microsoft.com/office/drawing/2014/chart" uri="{C3380CC4-5D6E-409C-BE32-E72D297353CC}">
              <c16:uniqueId val="{00000000-F901-4C1E-AF92-28B7EB4FC1E5}"/>
            </c:ext>
          </c:extLst>
        </c:ser>
        <c:dLbls>
          <c:showLegendKey val="0"/>
          <c:showVal val="0"/>
          <c:showCatName val="0"/>
          <c:showSerName val="0"/>
          <c:showPercent val="0"/>
          <c:showBubbleSize val="0"/>
        </c:dLbls>
        <c:gapWidth val="219"/>
        <c:axId val="1179871695"/>
        <c:axId val="1179874095"/>
      </c:barChart>
      <c:lineChart>
        <c:grouping val="standard"/>
        <c:varyColors val="0"/>
        <c:ser>
          <c:idx val="0"/>
          <c:order val="0"/>
          <c:tx>
            <c:strRef>
              <c:f>'Sales Pivot'!$B$79</c:f>
              <c:strCache>
                <c:ptCount val="1"/>
                <c:pt idx="0">
                  <c:v>Average of Leads-to-deposit %</c:v>
                </c:pt>
              </c:strCache>
            </c:strRef>
          </c:tx>
          <c:spPr>
            <a:ln w="28575" cap="rnd">
              <a:solidFill>
                <a:schemeClr val="accent1"/>
              </a:solidFill>
              <a:round/>
            </a:ln>
            <a:effectLst/>
          </c:spPr>
          <c:marker>
            <c:symbol val="none"/>
          </c:marker>
          <c:cat>
            <c:strRef>
              <c:f>'Sales Pivot'!$A$80:$A$104</c:f>
              <c:strCache>
                <c:ptCount val="25"/>
                <c:pt idx="0">
                  <c:v>Agent 22</c:v>
                </c:pt>
                <c:pt idx="1">
                  <c:v>Agent 11</c:v>
                </c:pt>
                <c:pt idx="2">
                  <c:v>Agent 20</c:v>
                </c:pt>
                <c:pt idx="3">
                  <c:v>Agent 15</c:v>
                </c:pt>
                <c:pt idx="4">
                  <c:v>Agent 19</c:v>
                </c:pt>
                <c:pt idx="5">
                  <c:v>Agent 24</c:v>
                </c:pt>
                <c:pt idx="6">
                  <c:v>Agent 13</c:v>
                </c:pt>
                <c:pt idx="7">
                  <c:v>Agent 18</c:v>
                </c:pt>
                <c:pt idx="8">
                  <c:v>Agent 21</c:v>
                </c:pt>
                <c:pt idx="9">
                  <c:v>Agent 7</c:v>
                </c:pt>
                <c:pt idx="10">
                  <c:v>Agent 10</c:v>
                </c:pt>
                <c:pt idx="11">
                  <c:v>Agent 12</c:v>
                </c:pt>
                <c:pt idx="12">
                  <c:v>Agent 4</c:v>
                </c:pt>
                <c:pt idx="13">
                  <c:v>Agent 14</c:v>
                </c:pt>
                <c:pt idx="14">
                  <c:v>Agent 5</c:v>
                </c:pt>
                <c:pt idx="15">
                  <c:v>Agent 16</c:v>
                </c:pt>
                <c:pt idx="16">
                  <c:v>Agent 23</c:v>
                </c:pt>
                <c:pt idx="17">
                  <c:v>Agent 8</c:v>
                </c:pt>
                <c:pt idx="18">
                  <c:v>Agent 9</c:v>
                </c:pt>
                <c:pt idx="19">
                  <c:v>Agent 1</c:v>
                </c:pt>
                <c:pt idx="20">
                  <c:v>Agent 25</c:v>
                </c:pt>
                <c:pt idx="21">
                  <c:v>Agent 6</c:v>
                </c:pt>
                <c:pt idx="22">
                  <c:v>Agent 17</c:v>
                </c:pt>
                <c:pt idx="23">
                  <c:v>Agent 2</c:v>
                </c:pt>
                <c:pt idx="24">
                  <c:v>Agent 3</c:v>
                </c:pt>
              </c:strCache>
            </c:strRef>
          </c:cat>
          <c:val>
            <c:numRef>
              <c:f>'Sales Pivot'!$B$80:$B$104</c:f>
              <c:numCache>
                <c:formatCode>0.0%</c:formatCode>
                <c:ptCount val="25"/>
                <c:pt idx="0">
                  <c:v>2.0895522388059702E-2</c:v>
                </c:pt>
                <c:pt idx="1">
                  <c:v>2.0920502092050208E-2</c:v>
                </c:pt>
                <c:pt idx="2">
                  <c:v>2.2189349112426034E-2</c:v>
                </c:pt>
                <c:pt idx="3">
                  <c:v>2.4566473988439308E-2</c:v>
                </c:pt>
                <c:pt idx="4">
                  <c:v>2.5110782865583457E-2</c:v>
                </c:pt>
                <c:pt idx="5">
                  <c:v>2.5487256371814093E-2</c:v>
                </c:pt>
                <c:pt idx="6">
                  <c:v>2.556818181818182E-2</c:v>
                </c:pt>
                <c:pt idx="7">
                  <c:v>2.616279069767442E-2</c:v>
                </c:pt>
                <c:pt idx="8">
                  <c:v>2.6825633383010434E-2</c:v>
                </c:pt>
                <c:pt idx="9">
                  <c:v>2.6845637583892617E-2</c:v>
                </c:pt>
                <c:pt idx="10">
                  <c:v>2.9247910863509748E-2</c:v>
                </c:pt>
                <c:pt idx="11">
                  <c:v>2.9745042492917848E-2</c:v>
                </c:pt>
                <c:pt idx="12">
                  <c:v>2.987012987012987E-2</c:v>
                </c:pt>
                <c:pt idx="13">
                  <c:v>3.1563845050215207E-2</c:v>
                </c:pt>
                <c:pt idx="14">
                  <c:v>3.1620553359683792E-2</c:v>
                </c:pt>
                <c:pt idx="15">
                  <c:v>3.1930333817126268E-2</c:v>
                </c:pt>
                <c:pt idx="16">
                  <c:v>3.2835820895522387E-2</c:v>
                </c:pt>
                <c:pt idx="17">
                  <c:v>3.638814016172507E-2</c:v>
                </c:pt>
                <c:pt idx="18">
                  <c:v>3.6935704514363885E-2</c:v>
                </c:pt>
                <c:pt idx="19">
                  <c:v>3.7499999999999999E-2</c:v>
                </c:pt>
                <c:pt idx="20">
                  <c:v>3.7764350453172203E-2</c:v>
                </c:pt>
                <c:pt idx="21">
                  <c:v>3.8770053475935831E-2</c:v>
                </c:pt>
                <c:pt idx="22">
                  <c:v>3.9244186046511628E-2</c:v>
                </c:pt>
                <c:pt idx="23">
                  <c:v>4.3478260869565216E-2</c:v>
                </c:pt>
                <c:pt idx="24">
                  <c:v>4.5627376425855515E-2</c:v>
                </c:pt>
              </c:numCache>
            </c:numRef>
          </c:val>
          <c:smooth val="0"/>
          <c:extLst>
            <c:ext xmlns:c16="http://schemas.microsoft.com/office/drawing/2014/chart" uri="{C3380CC4-5D6E-409C-BE32-E72D297353CC}">
              <c16:uniqueId val="{00000001-F901-4C1E-AF92-28B7EB4FC1E5}"/>
            </c:ext>
          </c:extLst>
        </c:ser>
        <c:dLbls>
          <c:showLegendKey val="0"/>
          <c:showVal val="0"/>
          <c:showCatName val="0"/>
          <c:showSerName val="0"/>
          <c:showPercent val="0"/>
          <c:showBubbleSize val="0"/>
        </c:dLbls>
        <c:marker val="1"/>
        <c:smooth val="0"/>
        <c:axId val="1188188175"/>
        <c:axId val="1188189615"/>
      </c:lineChart>
      <c:catAx>
        <c:axId val="1179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9874095"/>
        <c:crosses val="autoZero"/>
        <c:auto val="1"/>
        <c:lblAlgn val="ctr"/>
        <c:lblOffset val="100"/>
        <c:noMultiLvlLbl val="0"/>
      </c:catAx>
      <c:valAx>
        <c:axId val="1179874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9871695"/>
        <c:crosses val="autoZero"/>
        <c:crossBetween val="between"/>
      </c:valAx>
      <c:valAx>
        <c:axId val="1188189615"/>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188175"/>
        <c:crosses val="max"/>
        <c:crossBetween val="between"/>
      </c:valAx>
      <c:catAx>
        <c:axId val="1188188175"/>
        <c:scaling>
          <c:orientation val="minMax"/>
        </c:scaling>
        <c:delete val="1"/>
        <c:axPos val="b"/>
        <c:numFmt formatCode="General" sourceLinked="1"/>
        <c:majorTickMark val="out"/>
        <c:minorTickMark val="none"/>
        <c:tickLblPos val="nextTo"/>
        <c:crossAx val="1188189615"/>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Leads logged into the platform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'Sales Pivot'!$G$79</c:f>
              <c:strCache>
                <c:ptCount val="1"/>
                <c:pt idx="0">
                  <c:v>Average of Leads-to-Platform %</c:v>
                </c:pt>
              </c:strCache>
            </c:strRef>
          </c:tx>
          <c:spPr>
            <a:solidFill>
              <a:schemeClr val="accent2"/>
            </a:solidFill>
            <a:ln>
              <a:noFill/>
            </a:ln>
            <a:effectLst/>
          </c:spPr>
          <c:invertIfNegative val="0"/>
          <c:cat>
            <c:strRef>
              <c:f>'Sales Pivot'!$A$80:$A$104</c:f>
              <c:strCache>
                <c:ptCount val="25"/>
                <c:pt idx="0">
                  <c:v>Agent 22</c:v>
                </c:pt>
                <c:pt idx="1">
                  <c:v>Agent 11</c:v>
                </c:pt>
                <c:pt idx="2">
                  <c:v>Agent 20</c:v>
                </c:pt>
                <c:pt idx="3">
                  <c:v>Agent 15</c:v>
                </c:pt>
                <c:pt idx="4">
                  <c:v>Agent 19</c:v>
                </c:pt>
                <c:pt idx="5">
                  <c:v>Agent 24</c:v>
                </c:pt>
                <c:pt idx="6">
                  <c:v>Agent 13</c:v>
                </c:pt>
                <c:pt idx="7">
                  <c:v>Agent 18</c:v>
                </c:pt>
                <c:pt idx="8">
                  <c:v>Agent 21</c:v>
                </c:pt>
                <c:pt idx="9">
                  <c:v>Agent 7</c:v>
                </c:pt>
                <c:pt idx="10">
                  <c:v>Agent 10</c:v>
                </c:pt>
                <c:pt idx="11">
                  <c:v>Agent 12</c:v>
                </c:pt>
                <c:pt idx="12">
                  <c:v>Agent 4</c:v>
                </c:pt>
                <c:pt idx="13">
                  <c:v>Agent 14</c:v>
                </c:pt>
                <c:pt idx="14">
                  <c:v>Agent 5</c:v>
                </c:pt>
                <c:pt idx="15">
                  <c:v>Agent 16</c:v>
                </c:pt>
                <c:pt idx="16">
                  <c:v>Agent 23</c:v>
                </c:pt>
                <c:pt idx="17">
                  <c:v>Agent 8</c:v>
                </c:pt>
                <c:pt idx="18">
                  <c:v>Agent 9</c:v>
                </c:pt>
                <c:pt idx="19">
                  <c:v>Agent 1</c:v>
                </c:pt>
                <c:pt idx="20">
                  <c:v>Agent 25</c:v>
                </c:pt>
                <c:pt idx="21">
                  <c:v>Agent 6</c:v>
                </c:pt>
                <c:pt idx="22">
                  <c:v>Agent 17</c:v>
                </c:pt>
                <c:pt idx="23">
                  <c:v>Agent 2</c:v>
                </c:pt>
                <c:pt idx="24">
                  <c:v>Agent 3</c:v>
                </c:pt>
              </c:strCache>
            </c:strRef>
          </c:cat>
          <c:val>
            <c:numRef>
              <c:f>'Sales Pivot'!$G$80:$G$104</c:f>
              <c:numCache>
                <c:formatCode>0%</c:formatCode>
                <c:ptCount val="25"/>
                <c:pt idx="0">
                  <c:v>0.28656716417910449</c:v>
                </c:pt>
                <c:pt idx="1">
                  <c:v>0.25801952580195259</c:v>
                </c:pt>
                <c:pt idx="2">
                  <c:v>0.30029585798816566</c:v>
                </c:pt>
                <c:pt idx="3">
                  <c:v>0.38005780346820811</c:v>
                </c:pt>
                <c:pt idx="4">
                  <c:v>0.31314623338257014</c:v>
                </c:pt>
                <c:pt idx="5">
                  <c:v>0.29985007496251875</c:v>
                </c:pt>
                <c:pt idx="6">
                  <c:v>0.36505681818181818</c:v>
                </c:pt>
                <c:pt idx="7">
                  <c:v>0.22819767441860464</c:v>
                </c:pt>
                <c:pt idx="8">
                  <c:v>0.338301043219076</c:v>
                </c:pt>
                <c:pt idx="9">
                  <c:v>0.35436241610738256</c:v>
                </c:pt>
                <c:pt idx="10">
                  <c:v>0.36629526462395545</c:v>
                </c:pt>
                <c:pt idx="11">
                  <c:v>0.23371104815864022</c:v>
                </c:pt>
                <c:pt idx="12">
                  <c:v>0.31298701298701298</c:v>
                </c:pt>
                <c:pt idx="13">
                  <c:v>0.28550932568149212</c:v>
                </c:pt>
                <c:pt idx="14">
                  <c:v>0.35704874835309619</c:v>
                </c:pt>
                <c:pt idx="15">
                  <c:v>0.30478955007256892</c:v>
                </c:pt>
                <c:pt idx="16">
                  <c:v>0.32686567164179103</c:v>
                </c:pt>
                <c:pt idx="17">
                  <c:v>0.33153638814016173</c:v>
                </c:pt>
                <c:pt idx="18">
                  <c:v>0.28454172366621067</c:v>
                </c:pt>
                <c:pt idx="19">
                  <c:v>0.20681818181818182</c:v>
                </c:pt>
                <c:pt idx="20">
                  <c:v>0.36555891238670696</c:v>
                </c:pt>
                <c:pt idx="21">
                  <c:v>0.29545454545454547</c:v>
                </c:pt>
                <c:pt idx="22">
                  <c:v>0.23401162790697674</c:v>
                </c:pt>
                <c:pt idx="23">
                  <c:v>0.32723112128146453</c:v>
                </c:pt>
                <c:pt idx="24">
                  <c:v>0.35361216730038025</c:v>
                </c:pt>
              </c:numCache>
            </c:numRef>
          </c:val>
          <c:extLst>
            <c:ext xmlns:c16="http://schemas.microsoft.com/office/drawing/2014/chart" uri="{C3380CC4-5D6E-409C-BE32-E72D297353CC}">
              <c16:uniqueId val="{00000000-64D4-4E50-B43B-1C689667DBB6}"/>
            </c:ext>
          </c:extLst>
        </c:ser>
        <c:dLbls>
          <c:showLegendKey val="0"/>
          <c:showVal val="0"/>
          <c:showCatName val="0"/>
          <c:showSerName val="0"/>
          <c:showPercent val="0"/>
          <c:showBubbleSize val="0"/>
        </c:dLbls>
        <c:gapWidth val="219"/>
        <c:axId val="1179871695"/>
        <c:axId val="1179874095"/>
      </c:barChart>
      <c:lineChart>
        <c:grouping val="standard"/>
        <c:varyColors val="0"/>
        <c:ser>
          <c:idx val="0"/>
          <c:order val="0"/>
          <c:tx>
            <c:strRef>
              <c:f>'Sales Pivot'!$B$79</c:f>
              <c:strCache>
                <c:ptCount val="1"/>
                <c:pt idx="0">
                  <c:v>Average of Leads-to-deposit %</c:v>
                </c:pt>
              </c:strCache>
            </c:strRef>
          </c:tx>
          <c:spPr>
            <a:ln w="28575" cap="rnd">
              <a:solidFill>
                <a:schemeClr val="accent1"/>
              </a:solidFill>
              <a:round/>
            </a:ln>
            <a:effectLst/>
          </c:spPr>
          <c:marker>
            <c:symbol val="none"/>
          </c:marker>
          <c:cat>
            <c:strRef>
              <c:f>'Sales Pivot'!$A$80:$A$104</c:f>
              <c:strCache>
                <c:ptCount val="25"/>
                <c:pt idx="0">
                  <c:v>Agent 22</c:v>
                </c:pt>
                <c:pt idx="1">
                  <c:v>Agent 11</c:v>
                </c:pt>
                <c:pt idx="2">
                  <c:v>Agent 20</c:v>
                </c:pt>
                <c:pt idx="3">
                  <c:v>Agent 15</c:v>
                </c:pt>
                <c:pt idx="4">
                  <c:v>Agent 19</c:v>
                </c:pt>
                <c:pt idx="5">
                  <c:v>Agent 24</c:v>
                </c:pt>
                <c:pt idx="6">
                  <c:v>Agent 13</c:v>
                </c:pt>
                <c:pt idx="7">
                  <c:v>Agent 18</c:v>
                </c:pt>
                <c:pt idx="8">
                  <c:v>Agent 21</c:v>
                </c:pt>
                <c:pt idx="9">
                  <c:v>Agent 7</c:v>
                </c:pt>
                <c:pt idx="10">
                  <c:v>Agent 10</c:v>
                </c:pt>
                <c:pt idx="11">
                  <c:v>Agent 12</c:v>
                </c:pt>
                <c:pt idx="12">
                  <c:v>Agent 4</c:v>
                </c:pt>
                <c:pt idx="13">
                  <c:v>Agent 14</c:v>
                </c:pt>
                <c:pt idx="14">
                  <c:v>Agent 5</c:v>
                </c:pt>
                <c:pt idx="15">
                  <c:v>Agent 16</c:v>
                </c:pt>
                <c:pt idx="16">
                  <c:v>Agent 23</c:v>
                </c:pt>
                <c:pt idx="17">
                  <c:v>Agent 8</c:v>
                </c:pt>
                <c:pt idx="18">
                  <c:v>Agent 9</c:v>
                </c:pt>
                <c:pt idx="19">
                  <c:v>Agent 1</c:v>
                </c:pt>
                <c:pt idx="20">
                  <c:v>Agent 25</c:v>
                </c:pt>
                <c:pt idx="21">
                  <c:v>Agent 6</c:v>
                </c:pt>
                <c:pt idx="22">
                  <c:v>Agent 17</c:v>
                </c:pt>
                <c:pt idx="23">
                  <c:v>Agent 2</c:v>
                </c:pt>
                <c:pt idx="24">
                  <c:v>Agent 3</c:v>
                </c:pt>
              </c:strCache>
            </c:strRef>
          </c:cat>
          <c:val>
            <c:numRef>
              <c:f>'Sales Pivot'!$B$80:$B$104</c:f>
              <c:numCache>
                <c:formatCode>0.0%</c:formatCode>
                <c:ptCount val="25"/>
                <c:pt idx="0">
                  <c:v>2.0895522388059702E-2</c:v>
                </c:pt>
                <c:pt idx="1">
                  <c:v>2.0920502092050208E-2</c:v>
                </c:pt>
                <c:pt idx="2">
                  <c:v>2.2189349112426034E-2</c:v>
                </c:pt>
                <c:pt idx="3">
                  <c:v>2.4566473988439308E-2</c:v>
                </c:pt>
                <c:pt idx="4">
                  <c:v>2.5110782865583457E-2</c:v>
                </c:pt>
                <c:pt idx="5">
                  <c:v>2.5487256371814093E-2</c:v>
                </c:pt>
                <c:pt idx="6">
                  <c:v>2.556818181818182E-2</c:v>
                </c:pt>
                <c:pt idx="7">
                  <c:v>2.616279069767442E-2</c:v>
                </c:pt>
                <c:pt idx="8">
                  <c:v>2.6825633383010434E-2</c:v>
                </c:pt>
                <c:pt idx="9">
                  <c:v>2.6845637583892617E-2</c:v>
                </c:pt>
                <c:pt idx="10">
                  <c:v>2.9247910863509748E-2</c:v>
                </c:pt>
                <c:pt idx="11">
                  <c:v>2.9745042492917848E-2</c:v>
                </c:pt>
                <c:pt idx="12">
                  <c:v>2.987012987012987E-2</c:v>
                </c:pt>
                <c:pt idx="13">
                  <c:v>3.1563845050215207E-2</c:v>
                </c:pt>
                <c:pt idx="14">
                  <c:v>3.1620553359683792E-2</c:v>
                </c:pt>
                <c:pt idx="15">
                  <c:v>3.1930333817126268E-2</c:v>
                </c:pt>
                <c:pt idx="16">
                  <c:v>3.2835820895522387E-2</c:v>
                </c:pt>
                <c:pt idx="17">
                  <c:v>3.638814016172507E-2</c:v>
                </c:pt>
                <c:pt idx="18">
                  <c:v>3.6935704514363885E-2</c:v>
                </c:pt>
                <c:pt idx="19">
                  <c:v>3.7499999999999999E-2</c:v>
                </c:pt>
                <c:pt idx="20">
                  <c:v>3.7764350453172203E-2</c:v>
                </c:pt>
                <c:pt idx="21">
                  <c:v>3.8770053475935831E-2</c:v>
                </c:pt>
                <c:pt idx="22">
                  <c:v>3.9244186046511628E-2</c:v>
                </c:pt>
                <c:pt idx="23">
                  <c:v>4.3478260869565216E-2</c:v>
                </c:pt>
                <c:pt idx="24">
                  <c:v>4.5627376425855515E-2</c:v>
                </c:pt>
              </c:numCache>
            </c:numRef>
          </c:val>
          <c:smooth val="0"/>
          <c:extLst>
            <c:ext xmlns:c16="http://schemas.microsoft.com/office/drawing/2014/chart" uri="{C3380CC4-5D6E-409C-BE32-E72D297353CC}">
              <c16:uniqueId val="{00000001-64D4-4E50-B43B-1C689667DBB6}"/>
            </c:ext>
          </c:extLst>
        </c:ser>
        <c:dLbls>
          <c:showLegendKey val="0"/>
          <c:showVal val="0"/>
          <c:showCatName val="0"/>
          <c:showSerName val="0"/>
          <c:showPercent val="0"/>
          <c:showBubbleSize val="0"/>
        </c:dLbls>
        <c:marker val="1"/>
        <c:smooth val="0"/>
        <c:axId val="1188188175"/>
        <c:axId val="1188189615"/>
      </c:lineChart>
      <c:catAx>
        <c:axId val="1179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9874095"/>
        <c:crosses val="autoZero"/>
        <c:auto val="1"/>
        <c:lblAlgn val="ctr"/>
        <c:lblOffset val="100"/>
        <c:noMultiLvlLbl val="0"/>
      </c:catAx>
      <c:valAx>
        <c:axId val="11798740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9871695"/>
        <c:crosses val="autoZero"/>
        <c:crossBetween val="between"/>
      </c:valAx>
      <c:valAx>
        <c:axId val="1188189615"/>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188175"/>
        <c:crosses val="max"/>
        <c:crossBetween val="between"/>
      </c:valAx>
      <c:catAx>
        <c:axId val="1188188175"/>
        <c:scaling>
          <c:orientation val="minMax"/>
        </c:scaling>
        <c:delete val="1"/>
        <c:axPos val="b"/>
        <c:numFmt formatCode="General" sourceLinked="1"/>
        <c:majorTickMark val="out"/>
        <c:minorTickMark val="none"/>
        <c:tickLblPos val="nextTo"/>
        <c:crossAx val="11881896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Leads</a:t>
            </a:r>
            <a:r>
              <a:rPr lang="en-US" baseline="0" dirty="0"/>
              <a:t> who failed deposit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'Sales Pivot'!$E$79</c:f>
              <c:strCache>
                <c:ptCount val="1"/>
                <c:pt idx="0">
                  <c:v>Average of Leads Failed Deposit %</c:v>
                </c:pt>
              </c:strCache>
            </c:strRef>
          </c:tx>
          <c:spPr>
            <a:solidFill>
              <a:schemeClr val="accent2"/>
            </a:solidFill>
            <a:ln>
              <a:noFill/>
            </a:ln>
            <a:effectLst/>
          </c:spPr>
          <c:invertIfNegative val="0"/>
          <c:cat>
            <c:strRef>
              <c:f>'Sales Pivot'!$A$80:$A$104</c:f>
              <c:strCache>
                <c:ptCount val="25"/>
                <c:pt idx="0">
                  <c:v>Agent 22</c:v>
                </c:pt>
                <c:pt idx="1">
                  <c:v>Agent 11</c:v>
                </c:pt>
                <c:pt idx="2">
                  <c:v>Agent 20</c:v>
                </c:pt>
                <c:pt idx="3">
                  <c:v>Agent 15</c:v>
                </c:pt>
                <c:pt idx="4">
                  <c:v>Agent 19</c:v>
                </c:pt>
                <c:pt idx="5">
                  <c:v>Agent 24</c:v>
                </c:pt>
                <c:pt idx="6">
                  <c:v>Agent 13</c:v>
                </c:pt>
                <c:pt idx="7">
                  <c:v>Agent 18</c:v>
                </c:pt>
                <c:pt idx="8">
                  <c:v>Agent 21</c:v>
                </c:pt>
                <c:pt idx="9">
                  <c:v>Agent 7</c:v>
                </c:pt>
                <c:pt idx="10">
                  <c:v>Agent 10</c:v>
                </c:pt>
                <c:pt idx="11">
                  <c:v>Agent 12</c:v>
                </c:pt>
                <c:pt idx="12">
                  <c:v>Agent 4</c:v>
                </c:pt>
                <c:pt idx="13">
                  <c:v>Agent 14</c:v>
                </c:pt>
                <c:pt idx="14">
                  <c:v>Agent 5</c:v>
                </c:pt>
                <c:pt idx="15">
                  <c:v>Agent 16</c:v>
                </c:pt>
                <c:pt idx="16">
                  <c:v>Agent 23</c:v>
                </c:pt>
                <c:pt idx="17">
                  <c:v>Agent 8</c:v>
                </c:pt>
                <c:pt idx="18">
                  <c:v>Agent 9</c:v>
                </c:pt>
                <c:pt idx="19">
                  <c:v>Agent 1</c:v>
                </c:pt>
                <c:pt idx="20">
                  <c:v>Agent 25</c:v>
                </c:pt>
                <c:pt idx="21">
                  <c:v>Agent 6</c:v>
                </c:pt>
                <c:pt idx="22">
                  <c:v>Agent 17</c:v>
                </c:pt>
                <c:pt idx="23">
                  <c:v>Agent 2</c:v>
                </c:pt>
                <c:pt idx="24">
                  <c:v>Agent 3</c:v>
                </c:pt>
              </c:strCache>
            </c:strRef>
          </c:cat>
          <c:val>
            <c:numRef>
              <c:f>'Sales Pivot'!$E$80:$E$104</c:f>
              <c:numCache>
                <c:formatCode>0.0%</c:formatCode>
                <c:ptCount val="25"/>
                <c:pt idx="0">
                  <c:v>1.6417910447761194E-2</c:v>
                </c:pt>
                <c:pt idx="1">
                  <c:v>2.2315202231520222E-2</c:v>
                </c:pt>
                <c:pt idx="2">
                  <c:v>2.6627218934911243E-2</c:v>
                </c:pt>
                <c:pt idx="3">
                  <c:v>3.0346820809248554E-2</c:v>
                </c:pt>
                <c:pt idx="4">
                  <c:v>2.8064992614475627E-2</c:v>
                </c:pt>
                <c:pt idx="5">
                  <c:v>2.6986506746626688E-2</c:v>
                </c:pt>
                <c:pt idx="6">
                  <c:v>2.6988636363636364E-2</c:v>
                </c:pt>
                <c:pt idx="7">
                  <c:v>2.0348837209302327E-2</c:v>
                </c:pt>
                <c:pt idx="8">
                  <c:v>3.129657228017884E-2</c:v>
                </c:pt>
                <c:pt idx="9">
                  <c:v>2.0134228187919462E-2</c:v>
                </c:pt>
                <c:pt idx="10">
                  <c:v>2.0891364902506964E-2</c:v>
                </c:pt>
                <c:pt idx="11">
                  <c:v>2.1246458923512748E-2</c:v>
                </c:pt>
                <c:pt idx="12">
                  <c:v>1.6883116883116882E-2</c:v>
                </c:pt>
                <c:pt idx="13">
                  <c:v>1.8651362984218076E-2</c:v>
                </c:pt>
                <c:pt idx="14">
                  <c:v>2.2397891963109356E-2</c:v>
                </c:pt>
                <c:pt idx="15">
                  <c:v>4.4992743105950653E-2</c:v>
                </c:pt>
                <c:pt idx="16">
                  <c:v>4.6268656716417909E-2</c:v>
                </c:pt>
                <c:pt idx="17">
                  <c:v>3.638814016172507E-2</c:v>
                </c:pt>
                <c:pt idx="18">
                  <c:v>2.8727770177838577E-2</c:v>
                </c:pt>
                <c:pt idx="19">
                  <c:v>2.9545454545454545E-2</c:v>
                </c:pt>
                <c:pt idx="20">
                  <c:v>2.2658610271903322E-2</c:v>
                </c:pt>
                <c:pt idx="21">
                  <c:v>2.1390374331550801E-2</c:v>
                </c:pt>
                <c:pt idx="22">
                  <c:v>1.5988372093023256E-2</c:v>
                </c:pt>
                <c:pt idx="23">
                  <c:v>3.5469107551487411E-2</c:v>
                </c:pt>
                <c:pt idx="24">
                  <c:v>1.9011406844106463E-2</c:v>
                </c:pt>
              </c:numCache>
            </c:numRef>
          </c:val>
          <c:extLst>
            <c:ext xmlns:c16="http://schemas.microsoft.com/office/drawing/2014/chart" uri="{C3380CC4-5D6E-409C-BE32-E72D297353CC}">
              <c16:uniqueId val="{00000000-DA8B-4131-A107-7788EB731EC8}"/>
            </c:ext>
          </c:extLst>
        </c:ser>
        <c:dLbls>
          <c:showLegendKey val="0"/>
          <c:showVal val="0"/>
          <c:showCatName val="0"/>
          <c:showSerName val="0"/>
          <c:showPercent val="0"/>
          <c:showBubbleSize val="0"/>
        </c:dLbls>
        <c:gapWidth val="219"/>
        <c:axId val="1179871695"/>
        <c:axId val="1179874095"/>
      </c:barChart>
      <c:lineChart>
        <c:grouping val="standard"/>
        <c:varyColors val="0"/>
        <c:ser>
          <c:idx val="0"/>
          <c:order val="0"/>
          <c:tx>
            <c:strRef>
              <c:f>'Sales Pivot'!$B$79</c:f>
              <c:strCache>
                <c:ptCount val="1"/>
                <c:pt idx="0">
                  <c:v>Average of Leads-to-deposit %</c:v>
                </c:pt>
              </c:strCache>
            </c:strRef>
          </c:tx>
          <c:spPr>
            <a:ln w="28575" cap="rnd">
              <a:solidFill>
                <a:schemeClr val="accent1"/>
              </a:solidFill>
              <a:round/>
            </a:ln>
            <a:effectLst/>
          </c:spPr>
          <c:marker>
            <c:symbol val="none"/>
          </c:marker>
          <c:cat>
            <c:strRef>
              <c:f>'Sales Pivot'!$A$80:$A$104</c:f>
              <c:strCache>
                <c:ptCount val="25"/>
                <c:pt idx="0">
                  <c:v>Agent 22</c:v>
                </c:pt>
                <c:pt idx="1">
                  <c:v>Agent 11</c:v>
                </c:pt>
                <c:pt idx="2">
                  <c:v>Agent 20</c:v>
                </c:pt>
                <c:pt idx="3">
                  <c:v>Agent 15</c:v>
                </c:pt>
                <c:pt idx="4">
                  <c:v>Agent 19</c:v>
                </c:pt>
                <c:pt idx="5">
                  <c:v>Agent 24</c:v>
                </c:pt>
                <c:pt idx="6">
                  <c:v>Agent 13</c:v>
                </c:pt>
                <c:pt idx="7">
                  <c:v>Agent 18</c:v>
                </c:pt>
                <c:pt idx="8">
                  <c:v>Agent 21</c:v>
                </c:pt>
                <c:pt idx="9">
                  <c:v>Agent 7</c:v>
                </c:pt>
                <c:pt idx="10">
                  <c:v>Agent 10</c:v>
                </c:pt>
                <c:pt idx="11">
                  <c:v>Agent 12</c:v>
                </c:pt>
                <c:pt idx="12">
                  <c:v>Agent 4</c:v>
                </c:pt>
                <c:pt idx="13">
                  <c:v>Agent 14</c:v>
                </c:pt>
                <c:pt idx="14">
                  <c:v>Agent 5</c:v>
                </c:pt>
                <c:pt idx="15">
                  <c:v>Agent 16</c:v>
                </c:pt>
                <c:pt idx="16">
                  <c:v>Agent 23</c:v>
                </c:pt>
                <c:pt idx="17">
                  <c:v>Agent 8</c:v>
                </c:pt>
                <c:pt idx="18">
                  <c:v>Agent 9</c:v>
                </c:pt>
                <c:pt idx="19">
                  <c:v>Agent 1</c:v>
                </c:pt>
                <c:pt idx="20">
                  <c:v>Agent 25</c:v>
                </c:pt>
                <c:pt idx="21">
                  <c:v>Agent 6</c:v>
                </c:pt>
                <c:pt idx="22">
                  <c:v>Agent 17</c:v>
                </c:pt>
                <c:pt idx="23">
                  <c:v>Agent 2</c:v>
                </c:pt>
                <c:pt idx="24">
                  <c:v>Agent 3</c:v>
                </c:pt>
              </c:strCache>
            </c:strRef>
          </c:cat>
          <c:val>
            <c:numRef>
              <c:f>'Sales Pivot'!$B$80:$B$104</c:f>
              <c:numCache>
                <c:formatCode>0.0%</c:formatCode>
                <c:ptCount val="25"/>
                <c:pt idx="0">
                  <c:v>2.0895522388059702E-2</c:v>
                </c:pt>
                <c:pt idx="1">
                  <c:v>2.0920502092050208E-2</c:v>
                </c:pt>
                <c:pt idx="2">
                  <c:v>2.2189349112426034E-2</c:v>
                </c:pt>
                <c:pt idx="3">
                  <c:v>2.4566473988439308E-2</c:v>
                </c:pt>
                <c:pt idx="4">
                  <c:v>2.5110782865583457E-2</c:v>
                </c:pt>
                <c:pt idx="5">
                  <c:v>2.5487256371814093E-2</c:v>
                </c:pt>
                <c:pt idx="6">
                  <c:v>2.556818181818182E-2</c:v>
                </c:pt>
                <c:pt idx="7">
                  <c:v>2.616279069767442E-2</c:v>
                </c:pt>
                <c:pt idx="8">
                  <c:v>2.6825633383010434E-2</c:v>
                </c:pt>
                <c:pt idx="9">
                  <c:v>2.6845637583892617E-2</c:v>
                </c:pt>
                <c:pt idx="10">
                  <c:v>2.9247910863509748E-2</c:v>
                </c:pt>
                <c:pt idx="11">
                  <c:v>2.9745042492917848E-2</c:v>
                </c:pt>
                <c:pt idx="12">
                  <c:v>2.987012987012987E-2</c:v>
                </c:pt>
                <c:pt idx="13">
                  <c:v>3.1563845050215207E-2</c:v>
                </c:pt>
                <c:pt idx="14">
                  <c:v>3.1620553359683792E-2</c:v>
                </c:pt>
                <c:pt idx="15">
                  <c:v>3.1930333817126268E-2</c:v>
                </c:pt>
                <c:pt idx="16">
                  <c:v>3.2835820895522387E-2</c:v>
                </c:pt>
                <c:pt idx="17">
                  <c:v>3.638814016172507E-2</c:v>
                </c:pt>
                <c:pt idx="18">
                  <c:v>3.6935704514363885E-2</c:v>
                </c:pt>
                <c:pt idx="19">
                  <c:v>3.7499999999999999E-2</c:v>
                </c:pt>
                <c:pt idx="20">
                  <c:v>3.7764350453172203E-2</c:v>
                </c:pt>
                <c:pt idx="21">
                  <c:v>3.8770053475935831E-2</c:v>
                </c:pt>
                <c:pt idx="22">
                  <c:v>3.9244186046511628E-2</c:v>
                </c:pt>
                <c:pt idx="23">
                  <c:v>4.3478260869565216E-2</c:v>
                </c:pt>
                <c:pt idx="24">
                  <c:v>4.5627376425855515E-2</c:v>
                </c:pt>
              </c:numCache>
            </c:numRef>
          </c:val>
          <c:smooth val="0"/>
          <c:extLst>
            <c:ext xmlns:c16="http://schemas.microsoft.com/office/drawing/2014/chart" uri="{C3380CC4-5D6E-409C-BE32-E72D297353CC}">
              <c16:uniqueId val="{00000001-DA8B-4131-A107-7788EB731EC8}"/>
            </c:ext>
          </c:extLst>
        </c:ser>
        <c:dLbls>
          <c:showLegendKey val="0"/>
          <c:showVal val="0"/>
          <c:showCatName val="0"/>
          <c:showSerName val="0"/>
          <c:showPercent val="0"/>
          <c:showBubbleSize val="0"/>
        </c:dLbls>
        <c:marker val="1"/>
        <c:smooth val="0"/>
        <c:axId val="1188188175"/>
        <c:axId val="1188189615"/>
      </c:lineChart>
      <c:catAx>
        <c:axId val="1179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9874095"/>
        <c:crosses val="autoZero"/>
        <c:auto val="1"/>
        <c:lblAlgn val="ctr"/>
        <c:lblOffset val="100"/>
        <c:noMultiLvlLbl val="0"/>
      </c:catAx>
      <c:valAx>
        <c:axId val="1179874095"/>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9871695"/>
        <c:crosses val="autoZero"/>
        <c:crossBetween val="between"/>
      </c:valAx>
      <c:valAx>
        <c:axId val="1188189615"/>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188175"/>
        <c:crosses val="max"/>
        <c:crossBetween val="between"/>
      </c:valAx>
      <c:catAx>
        <c:axId val="1188188175"/>
        <c:scaling>
          <c:orientation val="minMax"/>
        </c:scaling>
        <c:delete val="1"/>
        <c:axPos val="b"/>
        <c:numFmt formatCode="General" sourceLinked="1"/>
        <c:majorTickMark val="out"/>
        <c:minorTickMark val="none"/>
        <c:tickLblPos val="nextTo"/>
        <c:crossAx val="11881896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Profitability!PivotTable2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12/2021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Pivots Profitability'!$B$17</c:f>
              <c:strCache>
                <c:ptCount val="1"/>
                <c:pt idx="0">
                  <c:v>AVG Cost / client</c:v>
                </c:pt>
              </c:strCache>
            </c:strRef>
          </c:tx>
          <c:spPr>
            <a:solidFill>
              <a:schemeClr val="accent1"/>
            </a:solidFill>
            <a:ln>
              <a:noFill/>
            </a:ln>
            <a:effectLst/>
          </c:spPr>
          <c:invertIfNegative val="0"/>
          <c:cat>
            <c:strRef>
              <c:f>'Marketing Pivots Profitability'!$A$18:$A$25</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Profitability'!$B$18:$B$25</c:f>
              <c:numCache>
                <c:formatCode>_("$"* #,##0.00_);_("$"* \(#,##0.00\);_("$"* "-"??_);_(@_)</c:formatCode>
                <c:ptCount val="7"/>
                <c:pt idx="0">
                  <c:v>229.18542363636379</c:v>
                </c:pt>
                <c:pt idx="1">
                  <c:v>184.68521780821899</c:v>
                </c:pt>
                <c:pt idx="2">
                  <c:v>266.96569747273298</c:v>
                </c:pt>
                <c:pt idx="3">
                  <c:v>71.916848484848444</c:v>
                </c:pt>
                <c:pt idx="4">
                  <c:v>108.38806249999999</c:v>
                </c:pt>
                <c:pt idx="5">
                  <c:v>84.488250000000036</c:v>
                </c:pt>
                <c:pt idx="6">
                  <c:v>152.65367857142857</c:v>
                </c:pt>
              </c:numCache>
            </c:numRef>
          </c:val>
          <c:extLst>
            <c:ext xmlns:c16="http://schemas.microsoft.com/office/drawing/2014/chart" uri="{C3380CC4-5D6E-409C-BE32-E72D297353CC}">
              <c16:uniqueId val="{00000000-1F6C-4ADA-A2CB-D31FC7C2A3AC}"/>
            </c:ext>
          </c:extLst>
        </c:ser>
        <c:ser>
          <c:idx val="1"/>
          <c:order val="1"/>
          <c:tx>
            <c:strRef>
              <c:f>'Marketing Pivots Profitability'!$C$17</c:f>
              <c:strCache>
                <c:ptCount val="1"/>
                <c:pt idx="0">
                  <c:v>AVG Deposit / Client </c:v>
                </c:pt>
              </c:strCache>
            </c:strRef>
          </c:tx>
          <c:spPr>
            <a:solidFill>
              <a:schemeClr val="accent2"/>
            </a:solidFill>
            <a:ln>
              <a:noFill/>
            </a:ln>
            <a:effectLst/>
          </c:spPr>
          <c:invertIfNegative val="0"/>
          <c:cat>
            <c:strRef>
              <c:f>'Marketing Pivots Profitability'!$A$18:$A$25</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Profitability'!$C$18:$C$25</c:f>
              <c:numCache>
                <c:formatCode>_("$"* #,##0.00_);_("$"* \(#,##0.00\);_("$"* "-"??_);_(@_)</c:formatCode>
                <c:ptCount val="7"/>
                <c:pt idx="0">
                  <c:v>194.29890909090909</c:v>
                </c:pt>
                <c:pt idx="1">
                  <c:v>172.97753424657535</c:v>
                </c:pt>
                <c:pt idx="2">
                  <c:v>255.22272727272727</c:v>
                </c:pt>
                <c:pt idx="3">
                  <c:v>202.45515151515153</c:v>
                </c:pt>
                <c:pt idx="4">
                  <c:v>284.58333333333331</c:v>
                </c:pt>
                <c:pt idx="5">
                  <c:v>300</c:v>
                </c:pt>
                <c:pt idx="6">
                  <c:v>181.29071428571427</c:v>
                </c:pt>
              </c:numCache>
            </c:numRef>
          </c:val>
          <c:extLst>
            <c:ext xmlns:c16="http://schemas.microsoft.com/office/drawing/2014/chart" uri="{C3380CC4-5D6E-409C-BE32-E72D297353CC}">
              <c16:uniqueId val="{00000001-1F6C-4ADA-A2CB-D31FC7C2A3AC}"/>
            </c:ext>
          </c:extLst>
        </c:ser>
        <c:dLbls>
          <c:showLegendKey val="0"/>
          <c:showVal val="0"/>
          <c:showCatName val="0"/>
          <c:showSerName val="0"/>
          <c:showPercent val="0"/>
          <c:showBubbleSize val="0"/>
        </c:dLbls>
        <c:gapWidth val="219"/>
        <c:overlap val="-27"/>
        <c:axId val="1637021247"/>
        <c:axId val="1637022207"/>
      </c:barChart>
      <c:lineChart>
        <c:grouping val="standard"/>
        <c:varyColors val="0"/>
        <c:ser>
          <c:idx val="2"/>
          <c:order val="2"/>
          <c:tx>
            <c:strRef>
              <c:f>'Marketing Pivots Profitability'!$D$17</c:f>
              <c:strCache>
                <c:ptCount val="1"/>
                <c:pt idx="0">
                  <c:v>AVG Deposit-to-Cost / Client</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Profitability'!$A$18:$A$25</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Profitability'!$D$18:$D$25</c:f>
              <c:numCache>
                <c:formatCode>0%</c:formatCode>
                <c:ptCount val="7"/>
                <c:pt idx="0">
                  <c:v>0.84778039548969197</c:v>
                </c:pt>
                <c:pt idx="1">
                  <c:v>0.93660735980612619</c:v>
                </c:pt>
                <c:pt idx="2">
                  <c:v>0.95601318704548133</c:v>
                </c:pt>
                <c:pt idx="3">
                  <c:v>2.8151282457518296</c:v>
                </c:pt>
                <c:pt idx="4">
                  <c:v>2.6255966456945692</c:v>
                </c:pt>
                <c:pt idx="5">
                  <c:v>3.5507896068388192</c:v>
                </c:pt>
                <c:pt idx="6">
                  <c:v>1.1875947961574085</c:v>
                </c:pt>
              </c:numCache>
            </c:numRef>
          </c:val>
          <c:smooth val="0"/>
          <c:extLst>
            <c:ext xmlns:c16="http://schemas.microsoft.com/office/drawing/2014/chart" uri="{C3380CC4-5D6E-409C-BE32-E72D297353CC}">
              <c16:uniqueId val="{00000002-1F6C-4ADA-A2CB-D31FC7C2A3AC}"/>
            </c:ext>
          </c:extLst>
        </c:ser>
        <c:dLbls>
          <c:showLegendKey val="0"/>
          <c:showVal val="0"/>
          <c:showCatName val="0"/>
          <c:showSerName val="0"/>
          <c:showPercent val="0"/>
          <c:showBubbleSize val="0"/>
        </c:dLbls>
        <c:marker val="1"/>
        <c:smooth val="0"/>
        <c:axId val="1082022831"/>
        <c:axId val="1082022351"/>
      </c:lineChart>
      <c:catAx>
        <c:axId val="1637021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lumMod val="65000"/>
                    <a:lumOff val="35000"/>
                  </a:schemeClr>
                </a:solidFill>
                <a:latin typeface="+mn-lt"/>
                <a:ea typeface="+mn-ea"/>
                <a:cs typeface="+mn-cs"/>
              </a:defRPr>
            </a:pPr>
            <a:endParaRPr lang="en-US"/>
          </a:p>
        </c:txPr>
        <c:crossAx val="1637022207"/>
        <c:crosses val="autoZero"/>
        <c:auto val="1"/>
        <c:lblAlgn val="ctr"/>
        <c:lblOffset val="100"/>
        <c:noMultiLvlLbl val="0"/>
      </c:catAx>
      <c:valAx>
        <c:axId val="1637022207"/>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021247"/>
        <c:crosses val="autoZero"/>
        <c:crossBetween val="between"/>
      </c:valAx>
      <c:valAx>
        <c:axId val="1082022351"/>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022831"/>
        <c:crosses val="max"/>
        <c:crossBetween val="between"/>
      </c:valAx>
      <c:catAx>
        <c:axId val="1082022831"/>
        <c:scaling>
          <c:orientation val="minMax"/>
        </c:scaling>
        <c:delete val="1"/>
        <c:axPos val="b"/>
        <c:numFmt formatCode="General" sourceLinked="1"/>
        <c:majorTickMark val="out"/>
        <c:minorTickMark val="none"/>
        <c:tickLblPos val="nextTo"/>
        <c:crossAx val="1082022351"/>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Profitability!PivotTable3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01/2022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Pivots Profitability'!$B$32</c:f>
              <c:strCache>
                <c:ptCount val="1"/>
                <c:pt idx="0">
                  <c:v>AVG Cost / client</c:v>
                </c:pt>
              </c:strCache>
            </c:strRef>
          </c:tx>
          <c:spPr>
            <a:solidFill>
              <a:schemeClr val="accent1"/>
            </a:solidFill>
            <a:ln>
              <a:noFill/>
            </a:ln>
            <a:effectLst/>
          </c:spPr>
          <c:invertIfNegative val="0"/>
          <c:cat>
            <c:strRef>
              <c:f>'Marketing Pivots Profitability'!$A$33:$A$40</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Profitability'!$B$33:$B$40</c:f>
              <c:numCache>
                <c:formatCode>_("$"* #,##0.00_);_("$"* \(#,##0.00\);_("$"* "-"??_);_(@_)</c:formatCode>
                <c:ptCount val="7"/>
                <c:pt idx="0">
                  <c:v>112.70848712871278</c:v>
                </c:pt>
                <c:pt idx="1">
                  <c:v>120.41965901639342</c:v>
                </c:pt>
                <c:pt idx="2">
                  <c:v>193.11017410638715</c:v>
                </c:pt>
                <c:pt idx="3">
                  <c:v>69.858586206896575</c:v>
                </c:pt>
                <c:pt idx="4">
                  <c:v>114.2632105263156</c:v>
                </c:pt>
                <c:pt idx="5">
                  <c:v>66.911466666666598</c:v>
                </c:pt>
                <c:pt idx="6">
                  <c:v>134.66966666666673</c:v>
                </c:pt>
              </c:numCache>
            </c:numRef>
          </c:val>
          <c:extLst>
            <c:ext xmlns:c16="http://schemas.microsoft.com/office/drawing/2014/chart" uri="{C3380CC4-5D6E-409C-BE32-E72D297353CC}">
              <c16:uniqueId val="{00000000-81B3-4752-B764-7BB3CEDC0A6B}"/>
            </c:ext>
          </c:extLst>
        </c:ser>
        <c:ser>
          <c:idx val="1"/>
          <c:order val="1"/>
          <c:tx>
            <c:strRef>
              <c:f>'Marketing Pivots Profitability'!$C$32</c:f>
              <c:strCache>
                <c:ptCount val="1"/>
                <c:pt idx="0">
                  <c:v>AVG Deposit / Client </c:v>
                </c:pt>
              </c:strCache>
            </c:strRef>
          </c:tx>
          <c:spPr>
            <a:solidFill>
              <a:schemeClr val="accent2"/>
            </a:solidFill>
            <a:ln>
              <a:noFill/>
            </a:ln>
            <a:effectLst/>
          </c:spPr>
          <c:invertIfNegative val="0"/>
          <c:cat>
            <c:strRef>
              <c:f>'Marketing Pivots Profitability'!$A$33:$A$40</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Profitability'!$C$33:$C$40</c:f>
              <c:numCache>
                <c:formatCode>_("$"* #,##0.00_);_("$"* \(#,##0.00\);_("$"* "-"??_);_(@_)</c:formatCode>
                <c:ptCount val="7"/>
                <c:pt idx="0">
                  <c:v>206.90683168316832</c:v>
                </c:pt>
                <c:pt idx="1">
                  <c:v>192.42360655737704</c:v>
                </c:pt>
                <c:pt idx="2">
                  <c:v>192.35659574468085</c:v>
                </c:pt>
                <c:pt idx="3">
                  <c:v>201.39655172413794</c:v>
                </c:pt>
                <c:pt idx="4">
                  <c:v>232.45614035087721</c:v>
                </c:pt>
                <c:pt idx="5">
                  <c:v>290.66666666666669</c:v>
                </c:pt>
                <c:pt idx="6">
                  <c:v>190.47153846153844</c:v>
                </c:pt>
              </c:numCache>
            </c:numRef>
          </c:val>
          <c:extLst>
            <c:ext xmlns:c16="http://schemas.microsoft.com/office/drawing/2014/chart" uri="{C3380CC4-5D6E-409C-BE32-E72D297353CC}">
              <c16:uniqueId val="{00000001-81B3-4752-B764-7BB3CEDC0A6B}"/>
            </c:ext>
          </c:extLst>
        </c:ser>
        <c:dLbls>
          <c:showLegendKey val="0"/>
          <c:showVal val="0"/>
          <c:showCatName val="0"/>
          <c:showSerName val="0"/>
          <c:showPercent val="0"/>
          <c:showBubbleSize val="0"/>
        </c:dLbls>
        <c:gapWidth val="219"/>
        <c:overlap val="-27"/>
        <c:axId val="1159203983"/>
        <c:axId val="1159201103"/>
      </c:barChart>
      <c:lineChart>
        <c:grouping val="standard"/>
        <c:varyColors val="0"/>
        <c:ser>
          <c:idx val="2"/>
          <c:order val="2"/>
          <c:tx>
            <c:strRef>
              <c:f>'Marketing Pivots Profitability'!$D$32</c:f>
              <c:strCache>
                <c:ptCount val="1"/>
                <c:pt idx="0">
                  <c:v>AVG Deposit-to-Cost / Client</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Profitability'!$A$33:$A$40</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Profitability'!$D$33:$D$40</c:f>
              <c:numCache>
                <c:formatCode>0%</c:formatCode>
                <c:ptCount val="7"/>
                <c:pt idx="0">
                  <c:v>1.8357697539394819</c:v>
                </c:pt>
                <c:pt idx="1">
                  <c:v>1.5979417989481377</c:v>
                </c:pt>
                <c:pt idx="2">
                  <c:v>0.99609767654556025</c:v>
                </c:pt>
                <c:pt idx="3">
                  <c:v>2.8829176577904416</c:v>
                </c:pt>
                <c:pt idx="4">
                  <c:v>2.0343918158797134</c:v>
                </c:pt>
                <c:pt idx="5">
                  <c:v>4.3440486533449221</c:v>
                </c:pt>
                <c:pt idx="6">
                  <c:v>1.4143611042937536</c:v>
                </c:pt>
              </c:numCache>
            </c:numRef>
          </c:val>
          <c:smooth val="0"/>
          <c:extLst>
            <c:ext xmlns:c16="http://schemas.microsoft.com/office/drawing/2014/chart" uri="{C3380CC4-5D6E-409C-BE32-E72D297353CC}">
              <c16:uniqueId val="{00000002-81B3-4752-B764-7BB3CEDC0A6B}"/>
            </c:ext>
          </c:extLst>
        </c:ser>
        <c:dLbls>
          <c:showLegendKey val="0"/>
          <c:showVal val="0"/>
          <c:showCatName val="0"/>
          <c:showSerName val="0"/>
          <c:showPercent val="0"/>
          <c:showBubbleSize val="0"/>
        </c:dLbls>
        <c:marker val="1"/>
        <c:smooth val="0"/>
        <c:axId val="1188345263"/>
        <c:axId val="1188346223"/>
      </c:lineChart>
      <c:catAx>
        <c:axId val="1159203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lumMod val="65000"/>
                    <a:lumOff val="35000"/>
                  </a:schemeClr>
                </a:solidFill>
                <a:latin typeface="+mn-lt"/>
                <a:ea typeface="+mn-ea"/>
                <a:cs typeface="+mn-cs"/>
              </a:defRPr>
            </a:pPr>
            <a:endParaRPr lang="en-US"/>
          </a:p>
        </c:txPr>
        <c:crossAx val="1159201103"/>
        <c:crosses val="autoZero"/>
        <c:auto val="1"/>
        <c:lblAlgn val="ctr"/>
        <c:lblOffset val="100"/>
        <c:noMultiLvlLbl val="0"/>
      </c:catAx>
      <c:valAx>
        <c:axId val="115920110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9203983"/>
        <c:crosses val="autoZero"/>
        <c:crossBetween val="between"/>
      </c:valAx>
      <c:valAx>
        <c:axId val="1188346223"/>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345263"/>
        <c:crosses val="max"/>
        <c:crossBetween val="between"/>
      </c:valAx>
      <c:catAx>
        <c:axId val="1188345263"/>
        <c:scaling>
          <c:orientation val="minMax"/>
        </c:scaling>
        <c:delete val="1"/>
        <c:axPos val="b"/>
        <c:numFmt formatCode="General" sourceLinked="1"/>
        <c:majorTickMark val="out"/>
        <c:minorTickMark val="none"/>
        <c:tickLblPos val="nextTo"/>
        <c:crossAx val="11883462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Profitability!PivotTable4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02/2022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Pivots Profitability'!$B$47</c:f>
              <c:strCache>
                <c:ptCount val="1"/>
                <c:pt idx="0">
                  <c:v>AVG Cost / client</c:v>
                </c:pt>
              </c:strCache>
            </c:strRef>
          </c:tx>
          <c:spPr>
            <a:solidFill>
              <a:schemeClr val="accent1"/>
            </a:solidFill>
            <a:ln>
              <a:noFill/>
            </a:ln>
            <a:effectLst/>
          </c:spPr>
          <c:invertIfNegative val="0"/>
          <c:cat>
            <c:strRef>
              <c:f>'Marketing Pivots Profitability'!$A$48:$A$55</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Profitability'!$B$48:$B$55</c:f>
              <c:numCache>
                <c:formatCode>_("$"* #,##0.00_);_("$"* \(#,##0.00\);_("$"* "-"??_);_(@_)</c:formatCode>
                <c:ptCount val="7"/>
                <c:pt idx="0">
                  <c:v>85.042015662650627</c:v>
                </c:pt>
                <c:pt idx="1">
                  <c:v>113.93164074074076</c:v>
                </c:pt>
                <c:pt idx="2">
                  <c:v>136.08742427323858</c:v>
                </c:pt>
                <c:pt idx="3">
                  <c:v>113.01381481481484</c:v>
                </c:pt>
                <c:pt idx="4">
                  <c:v>154.58655172413796</c:v>
                </c:pt>
                <c:pt idx="5">
                  <c:v>117.44309090909096</c:v>
                </c:pt>
                <c:pt idx="6">
                  <c:v>155.74087234042591</c:v>
                </c:pt>
              </c:numCache>
            </c:numRef>
          </c:val>
          <c:extLst>
            <c:ext xmlns:c16="http://schemas.microsoft.com/office/drawing/2014/chart" uri="{C3380CC4-5D6E-409C-BE32-E72D297353CC}">
              <c16:uniqueId val="{00000000-3195-411B-92B5-8F44A4C5C693}"/>
            </c:ext>
          </c:extLst>
        </c:ser>
        <c:ser>
          <c:idx val="1"/>
          <c:order val="1"/>
          <c:tx>
            <c:strRef>
              <c:f>'Marketing Pivots Profitability'!$C$47</c:f>
              <c:strCache>
                <c:ptCount val="1"/>
                <c:pt idx="0">
                  <c:v>AVG Deposit / Client </c:v>
                </c:pt>
              </c:strCache>
            </c:strRef>
          </c:tx>
          <c:spPr>
            <a:solidFill>
              <a:schemeClr val="accent2"/>
            </a:solidFill>
            <a:ln>
              <a:noFill/>
            </a:ln>
            <a:effectLst/>
          </c:spPr>
          <c:invertIfNegative val="0"/>
          <c:cat>
            <c:strRef>
              <c:f>'Marketing Pivots Profitability'!$A$48:$A$55</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Profitability'!$C$48:$C$55</c:f>
              <c:numCache>
                <c:formatCode>_("$"* #,##0.00_);_("$"* \(#,##0.00\);_("$"* "-"??_);_(@_)</c:formatCode>
                <c:ptCount val="7"/>
                <c:pt idx="0">
                  <c:v>194.6987951807229</c:v>
                </c:pt>
                <c:pt idx="1">
                  <c:v>208.90259259259258</c:v>
                </c:pt>
                <c:pt idx="2">
                  <c:v>194.7987323943662</c:v>
                </c:pt>
                <c:pt idx="3">
                  <c:v>201.71296296296296</c:v>
                </c:pt>
                <c:pt idx="4">
                  <c:v>260.34482758620692</c:v>
                </c:pt>
                <c:pt idx="5">
                  <c:v>254.54545454545453</c:v>
                </c:pt>
                <c:pt idx="6">
                  <c:v>198.32553191489359</c:v>
                </c:pt>
              </c:numCache>
            </c:numRef>
          </c:val>
          <c:extLst>
            <c:ext xmlns:c16="http://schemas.microsoft.com/office/drawing/2014/chart" uri="{C3380CC4-5D6E-409C-BE32-E72D297353CC}">
              <c16:uniqueId val="{00000001-3195-411B-92B5-8F44A4C5C693}"/>
            </c:ext>
          </c:extLst>
        </c:ser>
        <c:dLbls>
          <c:showLegendKey val="0"/>
          <c:showVal val="0"/>
          <c:showCatName val="0"/>
          <c:showSerName val="0"/>
          <c:showPercent val="0"/>
          <c:showBubbleSize val="0"/>
        </c:dLbls>
        <c:gapWidth val="219"/>
        <c:overlap val="-27"/>
        <c:axId val="1167948367"/>
        <c:axId val="1167948847"/>
      </c:barChart>
      <c:lineChart>
        <c:grouping val="standard"/>
        <c:varyColors val="0"/>
        <c:ser>
          <c:idx val="2"/>
          <c:order val="2"/>
          <c:tx>
            <c:strRef>
              <c:f>'Marketing Pivots Profitability'!$D$47</c:f>
              <c:strCache>
                <c:ptCount val="1"/>
                <c:pt idx="0">
                  <c:v>AVG Deposit-to-Cost / Client</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Profitability'!$A$48:$A$55</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Profitability'!$D$48:$D$55</c:f>
              <c:numCache>
                <c:formatCode>0%</c:formatCode>
                <c:ptCount val="7"/>
                <c:pt idx="0">
                  <c:v>2.2894423851977455</c:v>
                </c:pt>
                <c:pt idx="1">
                  <c:v>1.8335783741407246</c:v>
                </c:pt>
                <c:pt idx="2">
                  <c:v>1.4314234649870812</c:v>
                </c:pt>
                <c:pt idx="3">
                  <c:v>1.7848522615884714</c:v>
                </c:pt>
                <c:pt idx="4">
                  <c:v>1.6841363280474502</c:v>
                </c:pt>
                <c:pt idx="5">
                  <c:v>2.1673940337834794</c:v>
                </c:pt>
                <c:pt idx="6">
                  <c:v>1.2734327792988347</c:v>
                </c:pt>
              </c:numCache>
            </c:numRef>
          </c:val>
          <c:smooth val="0"/>
          <c:extLst>
            <c:ext xmlns:c16="http://schemas.microsoft.com/office/drawing/2014/chart" uri="{C3380CC4-5D6E-409C-BE32-E72D297353CC}">
              <c16:uniqueId val="{00000002-3195-411B-92B5-8F44A4C5C693}"/>
            </c:ext>
          </c:extLst>
        </c:ser>
        <c:dLbls>
          <c:showLegendKey val="0"/>
          <c:showVal val="0"/>
          <c:showCatName val="0"/>
          <c:showSerName val="0"/>
          <c:showPercent val="0"/>
          <c:showBubbleSize val="0"/>
        </c:dLbls>
        <c:marker val="1"/>
        <c:smooth val="0"/>
        <c:axId val="1188042063"/>
        <c:axId val="1188041583"/>
      </c:lineChart>
      <c:catAx>
        <c:axId val="116794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lumMod val="65000"/>
                    <a:lumOff val="35000"/>
                  </a:schemeClr>
                </a:solidFill>
                <a:latin typeface="+mn-lt"/>
                <a:ea typeface="+mn-ea"/>
                <a:cs typeface="+mn-cs"/>
              </a:defRPr>
            </a:pPr>
            <a:endParaRPr lang="en-US"/>
          </a:p>
        </c:txPr>
        <c:crossAx val="1167948847"/>
        <c:crosses val="autoZero"/>
        <c:auto val="1"/>
        <c:lblAlgn val="ctr"/>
        <c:lblOffset val="100"/>
        <c:noMultiLvlLbl val="0"/>
      </c:catAx>
      <c:valAx>
        <c:axId val="1167948847"/>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948367"/>
        <c:crosses val="autoZero"/>
        <c:crossBetween val="between"/>
      </c:valAx>
      <c:valAx>
        <c:axId val="1188041583"/>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042063"/>
        <c:crosses val="max"/>
        <c:crossBetween val="between"/>
      </c:valAx>
      <c:catAx>
        <c:axId val="1188042063"/>
        <c:scaling>
          <c:orientation val="minMax"/>
        </c:scaling>
        <c:delete val="1"/>
        <c:axPos val="b"/>
        <c:numFmt formatCode="General" sourceLinked="1"/>
        <c:majorTickMark val="out"/>
        <c:minorTickMark val="none"/>
        <c:tickLblPos val="nextTo"/>
        <c:crossAx val="118804158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Profitability!PivotTable5</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Deposit-to-Cost</a:t>
            </a:r>
            <a:r>
              <a:rPr lang="en-US" baseline="0" dirty="0"/>
              <a:t> per Client for all months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0"/>
          <c:tx>
            <c:strRef>
              <c:f>'Marketing Pivots Profitability'!$B$64</c:f>
              <c:strCache>
                <c:ptCount val="1"/>
                <c:pt idx="0">
                  <c:v>AVG Deposit-to-Cost / Client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Profitability'!$A$65:$A$72</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Profitability'!$B$65:$B$72</c:f>
              <c:numCache>
                <c:formatCode>0%</c:formatCode>
                <c:ptCount val="7"/>
                <c:pt idx="0">
                  <c:v>1.55099639061907</c:v>
                </c:pt>
                <c:pt idx="1">
                  <c:v>1.3889417143567699</c:v>
                </c:pt>
                <c:pt idx="2">
                  <c:v>1.1170260134430354</c:v>
                </c:pt>
                <c:pt idx="3">
                  <c:v>2.5324181758936262</c:v>
                </c:pt>
                <c:pt idx="4">
                  <c:v>2.1193787229102612</c:v>
                </c:pt>
                <c:pt idx="5">
                  <c:v>3.3540774313224069</c:v>
                </c:pt>
                <c:pt idx="6">
                  <c:v>1.3195305382206279</c:v>
                </c:pt>
              </c:numCache>
            </c:numRef>
          </c:val>
          <c:extLst>
            <c:ext xmlns:c16="http://schemas.microsoft.com/office/drawing/2014/chart" uri="{C3380CC4-5D6E-409C-BE32-E72D297353CC}">
              <c16:uniqueId val="{00000000-C77C-4EDC-AE00-70D940E887B2}"/>
            </c:ext>
          </c:extLst>
        </c:ser>
        <c:dLbls>
          <c:dLblPos val="outEnd"/>
          <c:showLegendKey val="0"/>
          <c:showVal val="1"/>
          <c:showCatName val="0"/>
          <c:showSerName val="0"/>
          <c:showPercent val="0"/>
          <c:showBubbleSize val="0"/>
        </c:dLbls>
        <c:gapWidth val="219"/>
        <c:axId val="1206952239"/>
        <c:axId val="1206951759"/>
      </c:barChart>
      <c:lineChart>
        <c:grouping val="standard"/>
        <c:varyColors val="0"/>
        <c:ser>
          <c:idx val="0"/>
          <c:order val="1"/>
          <c:tx>
            <c:strRef>
              <c:f>'Marketing Pivots Profitability'!$C$64</c:f>
              <c:strCache>
                <c:ptCount val="1"/>
                <c:pt idx="0">
                  <c:v>Target (150%)</c:v>
                </c:pt>
              </c:strCache>
            </c:strRef>
          </c:tx>
          <c:spPr>
            <a:ln w="28575" cap="rnd">
              <a:solidFill>
                <a:srgbClr val="FFC000"/>
              </a:solidFill>
              <a:round/>
            </a:ln>
            <a:effectLst/>
          </c:spPr>
          <c:marker>
            <c:symbol val="none"/>
          </c:marker>
          <c:cat>
            <c:strRef>
              <c:f>'Marketing Pivots Profitability'!$A$65:$A$72</c:f>
              <c:strCache>
                <c:ptCount val="7"/>
                <c:pt idx="0">
                  <c:v>Campaign 1</c:v>
                </c:pt>
                <c:pt idx="1">
                  <c:v>Campaign 2</c:v>
                </c:pt>
                <c:pt idx="2">
                  <c:v>Campaign 3</c:v>
                </c:pt>
                <c:pt idx="3">
                  <c:v>Campaign 4</c:v>
                </c:pt>
                <c:pt idx="4">
                  <c:v>Campaign 5</c:v>
                </c:pt>
                <c:pt idx="5">
                  <c:v>Campaign 6</c:v>
                </c:pt>
                <c:pt idx="6">
                  <c:v>Campaign 7</c:v>
                </c:pt>
              </c:strCache>
            </c:strRef>
          </c:cat>
          <c:val>
            <c:numRef>
              <c:f>'Marketing Pivots Profitability'!$C$65:$C$72</c:f>
              <c:numCache>
                <c:formatCode>0%</c:formatCode>
                <c:ptCount val="7"/>
                <c:pt idx="0">
                  <c:v>1.5</c:v>
                </c:pt>
                <c:pt idx="1">
                  <c:v>1.5</c:v>
                </c:pt>
                <c:pt idx="2">
                  <c:v>1.5</c:v>
                </c:pt>
                <c:pt idx="3">
                  <c:v>1.5</c:v>
                </c:pt>
                <c:pt idx="4">
                  <c:v>1.5</c:v>
                </c:pt>
                <c:pt idx="5">
                  <c:v>1.5</c:v>
                </c:pt>
                <c:pt idx="6">
                  <c:v>1.5</c:v>
                </c:pt>
              </c:numCache>
            </c:numRef>
          </c:val>
          <c:smooth val="0"/>
          <c:extLst>
            <c:ext xmlns:c16="http://schemas.microsoft.com/office/drawing/2014/chart" uri="{C3380CC4-5D6E-409C-BE32-E72D297353CC}">
              <c16:uniqueId val="{00000001-C77C-4EDC-AE00-70D940E887B2}"/>
            </c:ext>
          </c:extLst>
        </c:ser>
        <c:dLbls>
          <c:showLegendKey val="0"/>
          <c:showVal val="0"/>
          <c:showCatName val="0"/>
          <c:showSerName val="0"/>
          <c:showPercent val="0"/>
          <c:showBubbleSize val="0"/>
        </c:dLbls>
        <c:marker val="1"/>
        <c:smooth val="0"/>
        <c:axId val="1206952239"/>
        <c:axId val="1206951759"/>
      </c:lineChart>
      <c:catAx>
        <c:axId val="1206952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951759"/>
        <c:crosses val="autoZero"/>
        <c:auto val="1"/>
        <c:lblAlgn val="ctr"/>
        <c:lblOffset val="100"/>
        <c:noMultiLvlLbl val="0"/>
      </c:catAx>
      <c:valAx>
        <c:axId val="12069517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9522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Efficiency!PivotTable1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11/2021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'Marketing Pivots Efficiency'!$C$3</c:f>
              <c:strCache>
                <c:ptCount val="1"/>
                <c:pt idx="0">
                  <c:v>1 in X Leads becoming a Client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Efficiency'!$A$4:$A$10</c:f>
              <c:strCache>
                <c:ptCount val="6"/>
                <c:pt idx="0">
                  <c:v>Campaign 1</c:v>
                </c:pt>
                <c:pt idx="1">
                  <c:v>Campaign 2</c:v>
                </c:pt>
                <c:pt idx="2">
                  <c:v>Campaign 3</c:v>
                </c:pt>
                <c:pt idx="3">
                  <c:v>Campaign 4</c:v>
                </c:pt>
                <c:pt idx="4">
                  <c:v>Campaign 5</c:v>
                </c:pt>
                <c:pt idx="5">
                  <c:v>Campaign 7</c:v>
                </c:pt>
              </c:strCache>
            </c:strRef>
          </c:cat>
          <c:val>
            <c:numRef>
              <c:f>'Marketing Pivots Efficiency'!$C$4:$C$10</c:f>
              <c:numCache>
                <c:formatCode>0</c:formatCode>
                <c:ptCount val="6"/>
                <c:pt idx="0">
                  <c:v>25.304347826086957</c:v>
                </c:pt>
                <c:pt idx="1">
                  <c:v>48.1875</c:v>
                </c:pt>
                <c:pt idx="2">
                  <c:v>42.777777777777779</c:v>
                </c:pt>
                <c:pt idx="3">
                  <c:v>48.333333333333336</c:v>
                </c:pt>
                <c:pt idx="4">
                  <c:v>36.279069767441861</c:v>
                </c:pt>
                <c:pt idx="5">
                  <c:v>34.166666666666664</c:v>
                </c:pt>
              </c:numCache>
            </c:numRef>
          </c:val>
          <c:extLst>
            <c:ext xmlns:c16="http://schemas.microsoft.com/office/drawing/2014/chart" uri="{C3380CC4-5D6E-409C-BE32-E72D297353CC}">
              <c16:uniqueId val="{00000000-4099-460C-AA56-C24CF73182E4}"/>
            </c:ext>
          </c:extLst>
        </c:ser>
        <c:dLbls>
          <c:showLegendKey val="0"/>
          <c:showVal val="0"/>
          <c:showCatName val="0"/>
          <c:showSerName val="0"/>
          <c:showPercent val="0"/>
          <c:showBubbleSize val="0"/>
        </c:dLbls>
        <c:gapWidth val="219"/>
        <c:axId val="1726055023"/>
        <c:axId val="1726061263"/>
      </c:barChart>
      <c:lineChart>
        <c:grouping val="standard"/>
        <c:varyColors val="0"/>
        <c:ser>
          <c:idx val="0"/>
          <c:order val="0"/>
          <c:tx>
            <c:strRef>
              <c:f>'Marketing Pivots Efficiency'!$B$3</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Efficiency'!$A$4:$A$10</c:f>
              <c:strCache>
                <c:ptCount val="6"/>
                <c:pt idx="0">
                  <c:v>Campaign 1</c:v>
                </c:pt>
                <c:pt idx="1">
                  <c:v>Campaign 2</c:v>
                </c:pt>
                <c:pt idx="2">
                  <c:v>Campaign 3</c:v>
                </c:pt>
                <c:pt idx="3">
                  <c:v>Campaign 4</c:v>
                </c:pt>
                <c:pt idx="4">
                  <c:v>Campaign 5</c:v>
                </c:pt>
                <c:pt idx="5">
                  <c:v>Campaign 7</c:v>
                </c:pt>
              </c:strCache>
            </c:strRef>
          </c:cat>
          <c:val>
            <c:numRef>
              <c:f>'Marketing Pivots Efficiency'!$B$4:$B$10</c:f>
              <c:numCache>
                <c:formatCode>0.0%</c:formatCode>
                <c:ptCount val="6"/>
                <c:pt idx="0">
                  <c:v>3.951890034364261E-2</c:v>
                </c:pt>
                <c:pt idx="1">
                  <c:v>2.0752269779507133E-2</c:v>
                </c:pt>
                <c:pt idx="2">
                  <c:v>2.3376623376623377E-2</c:v>
                </c:pt>
                <c:pt idx="3">
                  <c:v>2.0689655172413793E-2</c:v>
                </c:pt>
                <c:pt idx="4">
                  <c:v>2.7564102564102563E-2</c:v>
                </c:pt>
                <c:pt idx="5">
                  <c:v>2.9268292682926831E-2</c:v>
                </c:pt>
              </c:numCache>
            </c:numRef>
          </c:val>
          <c:smooth val="0"/>
          <c:extLst>
            <c:ext xmlns:c16="http://schemas.microsoft.com/office/drawing/2014/chart" uri="{C3380CC4-5D6E-409C-BE32-E72D297353CC}">
              <c16:uniqueId val="{00000001-4099-460C-AA56-C24CF73182E4}"/>
            </c:ext>
          </c:extLst>
        </c:ser>
        <c:dLbls>
          <c:showLegendKey val="0"/>
          <c:showVal val="1"/>
          <c:showCatName val="0"/>
          <c:showSerName val="0"/>
          <c:showPercent val="0"/>
          <c:showBubbleSize val="0"/>
        </c:dLbls>
        <c:marker val="1"/>
        <c:smooth val="0"/>
        <c:axId val="1188621519"/>
        <c:axId val="1188622479"/>
      </c:lineChart>
      <c:catAx>
        <c:axId val="172605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726061263"/>
        <c:crosses val="autoZero"/>
        <c:auto val="1"/>
        <c:lblAlgn val="ctr"/>
        <c:lblOffset val="100"/>
        <c:noMultiLvlLbl val="0"/>
      </c:catAx>
      <c:valAx>
        <c:axId val="17260612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6055023"/>
        <c:crosses val="autoZero"/>
        <c:crossBetween val="between"/>
      </c:valAx>
      <c:valAx>
        <c:axId val="1188622479"/>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621519"/>
        <c:crosses val="max"/>
        <c:crossBetween val="between"/>
      </c:valAx>
      <c:catAx>
        <c:axId val="1188621519"/>
        <c:scaling>
          <c:orientation val="minMax"/>
        </c:scaling>
        <c:delete val="1"/>
        <c:axPos val="b"/>
        <c:numFmt formatCode="General" sourceLinked="1"/>
        <c:majorTickMark val="out"/>
        <c:minorTickMark val="none"/>
        <c:tickLblPos val="nextTo"/>
        <c:crossAx val="118862247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Efficiency!PivotTable6</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12/2021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'Marketing Pivots Efficiency'!$C$19</c:f>
              <c:strCache>
                <c:ptCount val="1"/>
                <c:pt idx="0">
                  <c:v>1 in X Leads becoming a Client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Efficiency'!$A$20:$A$27</c:f>
              <c:strCache>
                <c:ptCount val="7"/>
                <c:pt idx="0">
                  <c:v>Campaign 1</c:v>
                </c:pt>
                <c:pt idx="1">
                  <c:v>Campaign 2</c:v>
                </c:pt>
                <c:pt idx="2">
                  <c:v>Campaign 3</c:v>
                </c:pt>
                <c:pt idx="3">
                  <c:v>Campaign 4</c:v>
                </c:pt>
                <c:pt idx="4">
                  <c:v>Campaign 5</c:v>
                </c:pt>
                <c:pt idx="5">
                  <c:v>Campaign 6</c:v>
                </c:pt>
                <c:pt idx="6">
                  <c:v>Campaign 7</c:v>
                </c:pt>
              </c:strCache>
            </c:strRef>
          </c:cat>
          <c:val>
            <c:numRef>
              <c:f>'Marketing Pivots Efficiency'!$C$20:$C$27</c:f>
              <c:numCache>
                <c:formatCode>0</c:formatCode>
                <c:ptCount val="7"/>
                <c:pt idx="0">
                  <c:v>35.836363636363636</c:v>
                </c:pt>
                <c:pt idx="1">
                  <c:v>43.602739726027394</c:v>
                </c:pt>
                <c:pt idx="2">
                  <c:v>48.909090909090907</c:v>
                </c:pt>
                <c:pt idx="3">
                  <c:v>46.81818181818182</c:v>
                </c:pt>
                <c:pt idx="4">
                  <c:v>34.25</c:v>
                </c:pt>
                <c:pt idx="5">
                  <c:v>73</c:v>
                </c:pt>
                <c:pt idx="6">
                  <c:v>42.678571428571431</c:v>
                </c:pt>
              </c:numCache>
            </c:numRef>
          </c:val>
          <c:extLst>
            <c:ext xmlns:c16="http://schemas.microsoft.com/office/drawing/2014/chart" uri="{C3380CC4-5D6E-409C-BE32-E72D297353CC}">
              <c16:uniqueId val="{00000000-C6A3-43B0-A6AE-98EDAC5302C6}"/>
            </c:ext>
          </c:extLst>
        </c:ser>
        <c:dLbls>
          <c:showLegendKey val="0"/>
          <c:showVal val="0"/>
          <c:showCatName val="0"/>
          <c:showSerName val="0"/>
          <c:showPercent val="0"/>
          <c:showBubbleSize val="0"/>
        </c:dLbls>
        <c:gapWidth val="219"/>
        <c:axId val="1709645151"/>
        <c:axId val="1709647551"/>
      </c:barChart>
      <c:lineChart>
        <c:grouping val="standard"/>
        <c:varyColors val="0"/>
        <c:ser>
          <c:idx val="0"/>
          <c:order val="0"/>
          <c:tx>
            <c:strRef>
              <c:f>'Marketing Pivots Efficiency'!$B$19</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Efficiency'!$A$20:$A$27</c:f>
              <c:strCache>
                <c:ptCount val="7"/>
                <c:pt idx="0">
                  <c:v>Campaign 1</c:v>
                </c:pt>
                <c:pt idx="1">
                  <c:v>Campaign 2</c:v>
                </c:pt>
                <c:pt idx="2">
                  <c:v>Campaign 3</c:v>
                </c:pt>
                <c:pt idx="3">
                  <c:v>Campaign 4</c:v>
                </c:pt>
                <c:pt idx="4">
                  <c:v>Campaign 5</c:v>
                </c:pt>
                <c:pt idx="5">
                  <c:v>Campaign 6</c:v>
                </c:pt>
                <c:pt idx="6">
                  <c:v>Campaign 7</c:v>
                </c:pt>
              </c:strCache>
            </c:strRef>
          </c:cat>
          <c:val>
            <c:numRef>
              <c:f>'Marketing Pivots Efficiency'!$B$20:$B$27</c:f>
              <c:numCache>
                <c:formatCode>0.0%</c:formatCode>
                <c:ptCount val="7"/>
                <c:pt idx="0">
                  <c:v>2.7904616945712835E-2</c:v>
                </c:pt>
                <c:pt idx="1">
                  <c:v>2.2934338674206724E-2</c:v>
                </c:pt>
                <c:pt idx="2">
                  <c:v>2.0446096654275093E-2</c:v>
                </c:pt>
                <c:pt idx="3">
                  <c:v>2.1359223300970873E-2</c:v>
                </c:pt>
                <c:pt idx="4">
                  <c:v>2.9197080291970802E-2</c:v>
                </c:pt>
                <c:pt idx="5">
                  <c:v>1.3698630136986301E-2</c:v>
                </c:pt>
                <c:pt idx="6">
                  <c:v>2.3430962343096235E-2</c:v>
                </c:pt>
              </c:numCache>
            </c:numRef>
          </c:val>
          <c:smooth val="0"/>
          <c:extLst>
            <c:ext xmlns:c16="http://schemas.microsoft.com/office/drawing/2014/chart" uri="{C3380CC4-5D6E-409C-BE32-E72D297353CC}">
              <c16:uniqueId val="{00000001-C6A3-43B0-A6AE-98EDAC5302C6}"/>
            </c:ext>
          </c:extLst>
        </c:ser>
        <c:dLbls>
          <c:showLegendKey val="0"/>
          <c:showVal val="0"/>
          <c:showCatName val="0"/>
          <c:showSerName val="0"/>
          <c:showPercent val="0"/>
          <c:showBubbleSize val="0"/>
        </c:dLbls>
        <c:marker val="1"/>
        <c:smooth val="0"/>
        <c:axId val="1076430207"/>
        <c:axId val="1076429727"/>
      </c:lineChart>
      <c:catAx>
        <c:axId val="1709645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709647551"/>
        <c:crosses val="autoZero"/>
        <c:auto val="1"/>
        <c:lblAlgn val="ctr"/>
        <c:lblOffset val="100"/>
        <c:noMultiLvlLbl val="0"/>
      </c:catAx>
      <c:valAx>
        <c:axId val="170964755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9645151"/>
        <c:crosses val="autoZero"/>
        <c:crossBetween val="between"/>
      </c:valAx>
      <c:valAx>
        <c:axId val="1076429727"/>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430207"/>
        <c:crosses val="max"/>
        <c:crossBetween val="between"/>
      </c:valAx>
      <c:catAx>
        <c:axId val="1076430207"/>
        <c:scaling>
          <c:orientation val="minMax"/>
        </c:scaling>
        <c:delete val="1"/>
        <c:axPos val="b"/>
        <c:numFmt formatCode="General" sourceLinked="1"/>
        <c:majorTickMark val="out"/>
        <c:minorTickMark val="none"/>
        <c:tickLblPos val="nextTo"/>
        <c:crossAx val="107642972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Efficiency!PivotTable7</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01/2022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'Marketing Pivots Efficiency'!$C$36</c:f>
              <c:strCache>
                <c:ptCount val="1"/>
                <c:pt idx="0">
                  <c:v>1 in X Leads becoming a Client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Efficiency'!$A$37:$A$44</c:f>
              <c:strCache>
                <c:ptCount val="7"/>
                <c:pt idx="0">
                  <c:v>Campaign 1</c:v>
                </c:pt>
                <c:pt idx="1">
                  <c:v>Campaign 2</c:v>
                </c:pt>
                <c:pt idx="2">
                  <c:v>Campaign 3</c:v>
                </c:pt>
                <c:pt idx="3">
                  <c:v>Campaign 4</c:v>
                </c:pt>
                <c:pt idx="4">
                  <c:v>Campaign 5</c:v>
                </c:pt>
                <c:pt idx="5">
                  <c:v>Campaign 6</c:v>
                </c:pt>
                <c:pt idx="6">
                  <c:v>Campaign 7</c:v>
                </c:pt>
              </c:strCache>
            </c:strRef>
          </c:cat>
          <c:val>
            <c:numRef>
              <c:f>'Marketing Pivots Efficiency'!$C$37:$C$44</c:f>
              <c:numCache>
                <c:formatCode>0</c:formatCode>
                <c:ptCount val="7"/>
                <c:pt idx="0">
                  <c:v>33.67326732673267</c:v>
                </c:pt>
                <c:pt idx="1">
                  <c:v>41.147540983606561</c:v>
                </c:pt>
                <c:pt idx="2">
                  <c:v>54.936170212765951</c:v>
                </c:pt>
                <c:pt idx="3">
                  <c:v>59.310344827586199</c:v>
                </c:pt>
                <c:pt idx="4">
                  <c:v>39.456140350877192</c:v>
                </c:pt>
                <c:pt idx="5">
                  <c:v>63.777777777777779</c:v>
                </c:pt>
                <c:pt idx="6">
                  <c:v>49.974358974358971</c:v>
                </c:pt>
              </c:numCache>
            </c:numRef>
          </c:val>
          <c:extLst>
            <c:ext xmlns:c16="http://schemas.microsoft.com/office/drawing/2014/chart" uri="{C3380CC4-5D6E-409C-BE32-E72D297353CC}">
              <c16:uniqueId val="{00000000-B7C6-4334-B746-4BF968997007}"/>
            </c:ext>
          </c:extLst>
        </c:ser>
        <c:dLbls>
          <c:showLegendKey val="0"/>
          <c:showVal val="0"/>
          <c:showCatName val="0"/>
          <c:showSerName val="0"/>
          <c:showPercent val="0"/>
          <c:showBubbleSize val="0"/>
        </c:dLbls>
        <c:gapWidth val="219"/>
        <c:axId val="1141061343"/>
        <c:axId val="1141060863"/>
      </c:barChart>
      <c:lineChart>
        <c:grouping val="standard"/>
        <c:varyColors val="0"/>
        <c:ser>
          <c:idx val="0"/>
          <c:order val="0"/>
          <c:tx>
            <c:strRef>
              <c:f>'Marketing Pivots Efficiency'!$B$36</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Efficiency'!$A$37:$A$44</c:f>
              <c:strCache>
                <c:ptCount val="7"/>
                <c:pt idx="0">
                  <c:v>Campaign 1</c:v>
                </c:pt>
                <c:pt idx="1">
                  <c:v>Campaign 2</c:v>
                </c:pt>
                <c:pt idx="2">
                  <c:v>Campaign 3</c:v>
                </c:pt>
                <c:pt idx="3">
                  <c:v>Campaign 4</c:v>
                </c:pt>
                <c:pt idx="4">
                  <c:v>Campaign 5</c:v>
                </c:pt>
                <c:pt idx="5">
                  <c:v>Campaign 6</c:v>
                </c:pt>
                <c:pt idx="6">
                  <c:v>Campaign 7</c:v>
                </c:pt>
              </c:strCache>
            </c:strRef>
          </c:cat>
          <c:val>
            <c:numRef>
              <c:f>'Marketing Pivots Efficiency'!$B$37:$B$44</c:f>
              <c:numCache>
                <c:formatCode>0.0%</c:formatCode>
                <c:ptCount val="7"/>
                <c:pt idx="0">
                  <c:v>2.9697147897677155E-2</c:v>
                </c:pt>
                <c:pt idx="1">
                  <c:v>2.4302788844621514E-2</c:v>
                </c:pt>
                <c:pt idx="2">
                  <c:v>1.8202943454686291E-2</c:v>
                </c:pt>
                <c:pt idx="3">
                  <c:v>1.6860465116279071E-2</c:v>
                </c:pt>
                <c:pt idx="4">
                  <c:v>2.5344597598932858E-2</c:v>
                </c:pt>
                <c:pt idx="5">
                  <c:v>1.5679442508710801E-2</c:v>
                </c:pt>
                <c:pt idx="6">
                  <c:v>2.0010261672652643E-2</c:v>
                </c:pt>
              </c:numCache>
            </c:numRef>
          </c:val>
          <c:smooth val="0"/>
          <c:extLst>
            <c:ext xmlns:c16="http://schemas.microsoft.com/office/drawing/2014/chart" uri="{C3380CC4-5D6E-409C-BE32-E72D297353CC}">
              <c16:uniqueId val="{00000001-B7C6-4334-B746-4BF968997007}"/>
            </c:ext>
          </c:extLst>
        </c:ser>
        <c:dLbls>
          <c:showLegendKey val="0"/>
          <c:showVal val="0"/>
          <c:showCatName val="0"/>
          <c:showSerName val="0"/>
          <c:showPercent val="0"/>
          <c:showBubbleSize val="0"/>
        </c:dLbls>
        <c:marker val="1"/>
        <c:smooth val="0"/>
        <c:axId val="1173650287"/>
        <c:axId val="1173650767"/>
      </c:lineChart>
      <c:catAx>
        <c:axId val="1141061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141060863"/>
        <c:crosses val="autoZero"/>
        <c:auto val="1"/>
        <c:lblAlgn val="ctr"/>
        <c:lblOffset val="100"/>
        <c:noMultiLvlLbl val="0"/>
      </c:catAx>
      <c:valAx>
        <c:axId val="11410608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061343"/>
        <c:crosses val="autoZero"/>
        <c:crossBetween val="between"/>
      </c:valAx>
      <c:valAx>
        <c:axId val="1173650767"/>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3650287"/>
        <c:crosses val="max"/>
        <c:crossBetween val="between"/>
      </c:valAx>
      <c:catAx>
        <c:axId val="1173650287"/>
        <c:scaling>
          <c:orientation val="minMax"/>
        </c:scaling>
        <c:delete val="1"/>
        <c:axPos val="b"/>
        <c:numFmt formatCode="General" sourceLinked="1"/>
        <c:majorTickMark val="out"/>
        <c:minorTickMark val="none"/>
        <c:tickLblPos val="nextTo"/>
        <c:crossAx val="117365076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 task.xlsx]Marketing Pivots Efficiency!PivotTable8</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02/2022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'Marketing Pivots Efficiency'!$C$53</c:f>
              <c:strCache>
                <c:ptCount val="1"/>
                <c:pt idx="0">
                  <c:v>1 in X Leads becoming a Client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00FFFF"/>
                    </a:highlight>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Efficiency'!$A$54:$A$61</c:f>
              <c:strCache>
                <c:ptCount val="7"/>
                <c:pt idx="0">
                  <c:v>Campaign 1</c:v>
                </c:pt>
                <c:pt idx="1">
                  <c:v>Campaign 2</c:v>
                </c:pt>
                <c:pt idx="2">
                  <c:v>Campaign 3</c:v>
                </c:pt>
                <c:pt idx="3">
                  <c:v>Campaign 4</c:v>
                </c:pt>
                <c:pt idx="4">
                  <c:v>Campaign 5</c:v>
                </c:pt>
                <c:pt idx="5">
                  <c:v>Campaign 6</c:v>
                </c:pt>
                <c:pt idx="6">
                  <c:v>Campaign 7</c:v>
                </c:pt>
              </c:strCache>
            </c:strRef>
          </c:cat>
          <c:val>
            <c:numRef>
              <c:f>'Marketing Pivots Efficiency'!$C$54:$C$61</c:f>
              <c:numCache>
                <c:formatCode>0</c:formatCode>
                <c:ptCount val="7"/>
                <c:pt idx="0">
                  <c:v>27.096385542168676</c:v>
                </c:pt>
                <c:pt idx="1">
                  <c:v>46.333333333333329</c:v>
                </c:pt>
                <c:pt idx="2">
                  <c:v>34.690140845070424</c:v>
                </c:pt>
                <c:pt idx="3">
                  <c:v>76.481481481481481</c:v>
                </c:pt>
                <c:pt idx="4">
                  <c:v>38.620689655172413</c:v>
                </c:pt>
                <c:pt idx="5">
                  <c:v>64.659090909090907</c:v>
                </c:pt>
                <c:pt idx="6">
                  <c:v>47.021276595744681</c:v>
                </c:pt>
              </c:numCache>
            </c:numRef>
          </c:val>
          <c:extLst>
            <c:ext xmlns:c16="http://schemas.microsoft.com/office/drawing/2014/chart" uri="{C3380CC4-5D6E-409C-BE32-E72D297353CC}">
              <c16:uniqueId val="{00000000-CCF7-48D8-AB51-233210164566}"/>
            </c:ext>
          </c:extLst>
        </c:ser>
        <c:dLbls>
          <c:showLegendKey val="0"/>
          <c:showVal val="0"/>
          <c:showCatName val="0"/>
          <c:showSerName val="0"/>
          <c:showPercent val="0"/>
          <c:showBubbleSize val="0"/>
        </c:dLbls>
        <c:gapWidth val="219"/>
        <c:axId val="1085068847"/>
        <c:axId val="1161687903"/>
      </c:barChart>
      <c:lineChart>
        <c:grouping val="standard"/>
        <c:varyColors val="0"/>
        <c:ser>
          <c:idx val="0"/>
          <c:order val="0"/>
          <c:tx>
            <c:strRef>
              <c:f>'Marketing Pivots Efficiency'!$B$53</c:f>
              <c:strCache>
                <c:ptCount val="1"/>
                <c:pt idx="0">
                  <c:v>Leads-2-clients % Conversion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Pivots Efficiency'!$A$54:$A$61</c:f>
              <c:strCache>
                <c:ptCount val="7"/>
                <c:pt idx="0">
                  <c:v>Campaign 1</c:v>
                </c:pt>
                <c:pt idx="1">
                  <c:v>Campaign 2</c:v>
                </c:pt>
                <c:pt idx="2">
                  <c:v>Campaign 3</c:v>
                </c:pt>
                <c:pt idx="3">
                  <c:v>Campaign 4</c:v>
                </c:pt>
                <c:pt idx="4">
                  <c:v>Campaign 5</c:v>
                </c:pt>
                <c:pt idx="5">
                  <c:v>Campaign 6</c:v>
                </c:pt>
                <c:pt idx="6">
                  <c:v>Campaign 7</c:v>
                </c:pt>
              </c:strCache>
            </c:strRef>
          </c:cat>
          <c:val>
            <c:numRef>
              <c:f>'Marketing Pivots Efficiency'!$B$54:$B$61</c:f>
              <c:numCache>
                <c:formatCode>0.0%</c:formatCode>
                <c:ptCount val="7"/>
                <c:pt idx="0">
                  <c:v>3.6905291240551356E-2</c:v>
                </c:pt>
                <c:pt idx="1">
                  <c:v>2.1582733812949641E-2</c:v>
                </c:pt>
                <c:pt idx="2">
                  <c:v>2.8826634185952091E-2</c:v>
                </c:pt>
                <c:pt idx="3">
                  <c:v>1.3075060532687652E-2</c:v>
                </c:pt>
                <c:pt idx="4">
                  <c:v>2.5892857142857145E-2</c:v>
                </c:pt>
                <c:pt idx="5">
                  <c:v>1.546572934973638E-2</c:v>
                </c:pt>
                <c:pt idx="6">
                  <c:v>2.1266968325791856E-2</c:v>
                </c:pt>
              </c:numCache>
            </c:numRef>
          </c:val>
          <c:smooth val="0"/>
          <c:extLst>
            <c:ext xmlns:c16="http://schemas.microsoft.com/office/drawing/2014/chart" uri="{C3380CC4-5D6E-409C-BE32-E72D297353CC}">
              <c16:uniqueId val="{00000001-CCF7-48D8-AB51-233210164566}"/>
            </c:ext>
          </c:extLst>
        </c:ser>
        <c:dLbls>
          <c:showLegendKey val="0"/>
          <c:showVal val="0"/>
          <c:showCatName val="0"/>
          <c:showSerName val="0"/>
          <c:showPercent val="0"/>
          <c:showBubbleSize val="0"/>
        </c:dLbls>
        <c:marker val="1"/>
        <c:smooth val="0"/>
        <c:axId val="1076963983"/>
        <c:axId val="1161690303"/>
      </c:lineChart>
      <c:catAx>
        <c:axId val="1085068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161687903"/>
        <c:crosses val="autoZero"/>
        <c:auto val="1"/>
        <c:lblAlgn val="ctr"/>
        <c:lblOffset val="100"/>
        <c:noMultiLvlLbl val="0"/>
      </c:catAx>
      <c:valAx>
        <c:axId val="11616879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5068847"/>
        <c:crosses val="autoZero"/>
        <c:crossBetween val="between"/>
      </c:valAx>
      <c:valAx>
        <c:axId val="1161690303"/>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963983"/>
        <c:crosses val="max"/>
        <c:crossBetween val="between"/>
      </c:valAx>
      <c:catAx>
        <c:axId val="1076963983"/>
        <c:scaling>
          <c:orientation val="minMax"/>
        </c:scaling>
        <c:delete val="1"/>
        <c:axPos val="b"/>
        <c:numFmt formatCode="General" sourceLinked="1"/>
        <c:majorTickMark val="out"/>
        <c:minorTickMark val="none"/>
        <c:tickLblPos val="nextTo"/>
        <c:crossAx val="116169030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'Sales Pivot'!$A$38:$A$62</cx:f>
        <cx:lvl ptCount="25">
          <cx:pt idx="0">Agent 1</cx:pt>
          <cx:pt idx="1">Agent 2</cx:pt>
          <cx:pt idx="2">Agent 3</cx:pt>
          <cx:pt idx="3">Agent 4</cx:pt>
          <cx:pt idx="4">Agent 5</cx:pt>
          <cx:pt idx="5">Agent 6</cx:pt>
          <cx:pt idx="6">Agent 7</cx:pt>
          <cx:pt idx="7">Agent 8</cx:pt>
          <cx:pt idx="8">Agent 9</cx:pt>
          <cx:pt idx="9">Agent 10</cx:pt>
          <cx:pt idx="10">Agent 11</cx:pt>
          <cx:pt idx="11">Agent 12</cx:pt>
          <cx:pt idx="12">Agent 13</cx:pt>
          <cx:pt idx="13">Agent 14</cx:pt>
          <cx:pt idx="14">Agent 15</cx:pt>
          <cx:pt idx="15">Agent 16</cx:pt>
          <cx:pt idx="16">Agent 17</cx:pt>
          <cx:pt idx="17">Agent 18</cx:pt>
          <cx:pt idx="18">Agent 19</cx:pt>
          <cx:pt idx="19">Agent 20</cx:pt>
          <cx:pt idx="20">Agent 21</cx:pt>
          <cx:pt idx="21">Agent 22</cx:pt>
          <cx:pt idx="22">Agent 23</cx:pt>
          <cx:pt idx="23">Agent 24</cx:pt>
          <cx:pt idx="24">Agent 25</cx:pt>
        </cx:lvl>
      </cx:strDim>
      <cx:numDim type="val">
        <cx:f>'Sales Pivot'!$B$38:$B$62</cx:f>
        <cx:lvl ptCount="25" formatCode="0.0%">
          <cx:pt idx="0">0.037499999999999999</cx:pt>
          <cx:pt idx="1">0.043478260869565216</cx:pt>
          <cx:pt idx="2">0.045627376425855515</cx:pt>
          <cx:pt idx="3">0.02987012987012987</cx:pt>
          <cx:pt idx="4">0.031620553359683792</cx:pt>
          <cx:pt idx="5">0.038770053475935831</cx:pt>
          <cx:pt idx="6">0.026845637583892617</cx:pt>
          <cx:pt idx="7">0.03638814016172507</cx:pt>
          <cx:pt idx="8">0.036935704514363885</cx:pt>
          <cx:pt idx="9">0.029247910863509748</cx:pt>
          <cx:pt idx="10">0.020920502092050208</cx:pt>
          <cx:pt idx="11">0.029745042492917848</cx:pt>
          <cx:pt idx="12">0.02556818181818182</cx:pt>
          <cx:pt idx="13">0.031563845050215207</cx:pt>
          <cx:pt idx="14">0.024566473988439308</cx:pt>
          <cx:pt idx="15">0.031930333817126268</cx:pt>
          <cx:pt idx="16">0.039244186046511628</cx:pt>
          <cx:pt idx="17">0.02616279069767442</cx:pt>
          <cx:pt idx="18">0.025110782865583457</cx:pt>
          <cx:pt idx="19">0.022189349112426034</cx:pt>
          <cx:pt idx="20">0.026825633383010434</cx:pt>
          <cx:pt idx="21">0.020895522388059702</cx:pt>
          <cx:pt idx="22">0.032835820895522387</cx:pt>
          <cx:pt idx="23">0.025487256371814093</cx:pt>
          <cx:pt idx="24">0.037764350453172203</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Leads-to-deposit %</a:t>
            </a:r>
          </a:p>
          <a:p>
            <a:pPr algn="ctr" rtl="0">
              <a:defRPr/>
            </a:pPr>
            <a:r>
              <a:rPr lang="en-US" sz="800" b="0" i="0" u="none" strike="noStrike" baseline="0">
                <a:solidFill>
                  <a:sysClr val="windowText" lastClr="000000">
                    <a:lumMod val="65000"/>
                    <a:lumOff val="35000"/>
                  </a:sysClr>
                </a:solidFill>
                <a:latin typeface="Calibri" panose="020F0502020204030204"/>
              </a:rPr>
              <a:t>per agent view</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CA6FF8EF-8951-438F-AE48-79F3FF1CBA07}">
          <cx:spPr>
            <a:solidFill>
              <a:schemeClr val="accent2"/>
            </a:solidFill>
            <a:ln>
              <a:solidFill>
                <a:schemeClr val="bg1"/>
              </a:solidFill>
            </a:ln>
          </cx:spPr>
          <cx:dataLabels>
            <cx:txPr>
              <a:bodyPr spcFirstLastPara="1" vertOverflow="ellipsis" horzOverflow="overflow" wrap="square" lIns="0" tIns="0" rIns="0" bIns="0" anchor="ctr" anchorCtr="1"/>
              <a:lstStyle/>
              <a:p>
                <a:pPr algn="ctr" rtl="0">
                  <a:defRPr sz="800"/>
                </a:pPr>
                <a:endParaRPr lang="en-US" sz="800" b="0" i="0" u="none" strike="noStrike" baseline="0">
                  <a:solidFill>
                    <a:prstClr val="black">
                      <a:lumMod val="65000"/>
                      <a:lumOff val="35000"/>
                    </a:prstClr>
                  </a:solidFill>
                  <a:latin typeface="Aptos" panose="02110004020202020204"/>
                </a:endParaRPr>
              </a:p>
            </cx:txPr>
            <cx:visibility seriesName="0" categoryName="0" value="1"/>
          </cx:dataLabels>
          <cx:dataId val="0"/>
          <cx:layoutPr>
            <cx:aggregation/>
          </cx:layoutPr>
          <cx:axisId val="1"/>
        </cx:series>
        <cx:series layoutId="paretoLine" ownerIdx="0" uniqueId="{C5992EA2-DF0A-4254-8AD7-0DC776DD4B56}">
          <cx:spPr>
            <a:ln>
              <a:noFill/>
            </a:ln>
          </cx:spPr>
          <cx:axisId val="2"/>
        </cx:series>
      </cx:plotAreaRegion>
      <cx:axis id="0">
        <cx:catScaling gapWidth="0"/>
        <cx:tickLabels/>
        <cx:txPr>
          <a:bodyPr spcFirstLastPara="1" vertOverflow="ellipsis" horzOverflow="overflow" wrap="square" lIns="0" tIns="0" rIns="0" bIns="0" anchor="ctr" anchorCtr="1"/>
          <a:lstStyle/>
          <a:p>
            <a:pPr algn="ctr" rtl="0">
              <a:defRPr sz="800"/>
            </a:pPr>
            <a:endParaRPr lang="en-US" sz="800" b="0" i="0" u="none" strike="noStrike" baseline="0">
              <a:solidFill>
                <a:sysClr val="windowText" lastClr="000000">
                  <a:lumMod val="65000"/>
                  <a:lumOff val="35000"/>
                </a:sysClr>
              </a:solidFill>
              <a:latin typeface="Calibri" panose="020F0502020204030204"/>
            </a:endParaRPr>
          </a:p>
        </cx:txPr>
      </cx:axis>
      <cx:axis id="1">
        <cx:valScaling/>
        <cx:title>
          <cx:tx>
            <cx:txData>
              <cx:v>% Conversion</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 Conversion</a:t>
              </a:r>
            </a:p>
          </cx:txPr>
        </cx:title>
        <cx:majorGridlines/>
        <cx:tickLabels/>
      </cx:axis>
      <cx:axis id="2" hidden="1">
        <cx:valScaling max="1" min="0"/>
        <cx:units unit="percentag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'[Analysis task.xlsx]Sales Pivot'!$A$38:$A$62</cx:f>
        <cx:lvl ptCount="25">
          <cx:pt idx="0">Agent 1</cx:pt>
          <cx:pt idx="1">Agent 2</cx:pt>
          <cx:pt idx="2">Agent 3</cx:pt>
          <cx:pt idx="3">Agent 4</cx:pt>
          <cx:pt idx="4">Agent 5</cx:pt>
          <cx:pt idx="5">Agent 6</cx:pt>
          <cx:pt idx="6">Agent 7</cx:pt>
          <cx:pt idx="7">Agent 8</cx:pt>
          <cx:pt idx="8">Agent 9</cx:pt>
          <cx:pt idx="9">Agent 10</cx:pt>
          <cx:pt idx="10">Agent 11</cx:pt>
          <cx:pt idx="11">Agent 12</cx:pt>
          <cx:pt idx="12">Agent 13</cx:pt>
          <cx:pt idx="13">Agent 14</cx:pt>
          <cx:pt idx="14">Agent 15</cx:pt>
          <cx:pt idx="15">Agent 16</cx:pt>
          <cx:pt idx="16">Agent 17</cx:pt>
          <cx:pt idx="17">Agent 18</cx:pt>
          <cx:pt idx="18">Agent 19</cx:pt>
          <cx:pt idx="19">Agent 20</cx:pt>
          <cx:pt idx="20">Agent 21</cx:pt>
          <cx:pt idx="21">Agent 22</cx:pt>
          <cx:pt idx="22">Agent 23</cx:pt>
          <cx:pt idx="23">Agent 24</cx:pt>
          <cx:pt idx="24">Agent 25</cx:pt>
        </cx:lvl>
      </cx:strDim>
      <cx:numDim type="val">
        <cx:f>'[Analysis task.xlsx]Sales Pivot'!$B$38:$B$62</cx:f>
        <cx:lvl ptCount="25" formatCode="0%">
          <cx:pt idx="0">0.037499999999999999</cx:pt>
          <cx:pt idx="1">0.043478260869565216</cx:pt>
          <cx:pt idx="2">0.045627376425855515</cx:pt>
          <cx:pt idx="3">0.02987012987012987</cx:pt>
          <cx:pt idx="4">0.031620553359683792</cx:pt>
          <cx:pt idx="5">0.038770053475935831</cx:pt>
          <cx:pt idx="6">0.026845637583892617</cx:pt>
          <cx:pt idx="7">0.03638814016172507</cx:pt>
          <cx:pt idx="8">0.036935704514363885</cx:pt>
          <cx:pt idx="9">0.029247910863509748</cx:pt>
          <cx:pt idx="10">0.020920502092050208</cx:pt>
          <cx:pt idx="11">0.029745042492917848</cx:pt>
          <cx:pt idx="12">0.02556818181818182</cx:pt>
          <cx:pt idx="13">0.031563845050215207</cx:pt>
          <cx:pt idx="14">0.024566473988439308</cx:pt>
          <cx:pt idx="15">0.031930333817126268</cx:pt>
          <cx:pt idx="16">0.039244186046511628</cx:pt>
          <cx:pt idx="17">0.02616279069767442</cx:pt>
          <cx:pt idx="18">0.025110782865583457</cx:pt>
          <cx:pt idx="19">0.022189349112426034</cx:pt>
          <cx:pt idx="20">0.026825633383010434</cx:pt>
          <cx:pt idx="21">0.020895522388059702</cx:pt>
          <cx:pt idx="22">0.032835820895522387</cx:pt>
          <cx:pt idx="23">0.025487256371814093</cx:pt>
          <cx:pt idx="24">0.037764350453172203</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Leads-to-deposit</a:t>
            </a:r>
          </a:p>
          <a:p>
            <a:pPr algn="ctr" rtl="0">
              <a:defRPr/>
            </a:pPr>
            <a:r>
              <a:rPr lang="en-US" sz="1100" b="0" i="0" u="none" strike="noStrike" baseline="0">
                <a:solidFill>
                  <a:sysClr val="windowText" lastClr="000000">
                    <a:lumMod val="65000"/>
                    <a:lumOff val="35000"/>
                  </a:sysClr>
                </a:solidFill>
                <a:latin typeface="Calibri" panose="020F0502020204030204"/>
              </a:rPr>
              <a:t># agents grouped by % conversion</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4EB823DA-8006-45AF-BA0F-DC2E2D0EB046}">
          <cx:spPr>
            <a:solidFill>
              <a:srgbClr val="FFC000"/>
            </a:solidFill>
            <a:ln>
              <a:solidFill>
                <a:schemeClr val="bg1"/>
              </a:solidFill>
            </a:ln>
          </cx:spPr>
          <cx:dataLabels>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'[Analysis task.xlsx]Sales Pivot'!$A$29:$A$32</cx:f>
        <cx:lvl ptCount="4">
          <cx:pt idx="0">AVG Leads</cx:pt>
          <cx:pt idx="1">AVG Leads-to-Platform</cx:pt>
          <cx:pt idx="2">AVG Platform-to-Deposit</cx:pt>
          <cx:pt idx="3">AVG Leads-to-deposit</cx:pt>
        </cx:lvl>
      </cx:strDim>
      <cx:numDim type="val">
        <cx:f>'[Analysis task.xlsx]Sales Pivot'!$C$29:$C$32</cx:f>
        <cx:lvl ptCount="4" formatCode="0">
          <cx:pt idx="0">721.20000000000005</cx:pt>
          <cx:pt idx="1">222.12</cx:pt>
          <cx:pt idx="2">117.76000000000001</cx:pt>
          <cx:pt idx="3">22.640000000000001</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prstClr val="black">
                    <a:lumMod val="65000"/>
                    <a:lumOff val="35000"/>
                  </a:prstClr>
                </a:solidFill>
                <a:latin typeface="Aptos" panose="02110004020202020204"/>
              </a:rPr>
              <a:t>Funnel View – </a:t>
            </a:r>
            <a:r>
              <a:rPr lang="en-US" sz="1400" b="0" i="0" u="none" strike="noStrike" baseline="0">
                <a:solidFill>
                  <a:prstClr val="black">
                    <a:lumMod val="65000"/>
                    <a:lumOff val="35000"/>
                  </a:prstClr>
                </a:solidFill>
                <a:latin typeface="Aptos" panose="02110004020202020204"/>
              </a:rPr>
              <a:t>Successful Journey</a:t>
            </a:r>
          </a:p>
        </cx:rich>
      </cx:tx>
    </cx:title>
    <cx:plotArea>
      <cx:plotAreaRegion>
        <cx:series layoutId="funnel" uniqueId="{61701AB2-4D60-4770-9D38-6D8CB225C8C0}">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6B0EE-C90E-4407-9310-2E618AECA1D7}"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40E1A-5E6B-40B2-896E-705EF4FD0F47}" type="slidenum">
              <a:rPr lang="en-US" smtClean="0"/>
              <a:t>‹#›</a:t>
            </a:fld>
            <a:endParaRPr lang="en-US"/>
          </a:p>
        </p:txBody>
      </p:sp>
    </p:spTree>
    <p:extLst>
      <p:ext uri="{BB962C8B-B14F-4D97-AF65-F5344CB8AC3E}">
        <p14:creationId xmlns:p14="http://schemas.microsoft.com/office/powerpoint/2010/main" val="2722463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Campaign 1: 155%</a:t>
            </a:r>
          </a:p>
          <a:p>
            <a:r>
              <a:rPr lang="en-US" dirty="0"/>
              <a:t>Campaign 2: 139%</a:t>
            </a:r>
          </a:p>
          <a:p>
            <a:r>
              <a:rPr lang="en-US" dirty="0"/>
              <a:t>Campaign 3: 112% </a:t>
            </a:r>
          </a:p>
          <a:p>
            <a:r>
              <a:rPr lang="en-US" dirty="0"/>
              <a:t>Campaign 4: 253% - overachiever</a:t>
            </a:r>
          </a:p>
          <a:p>
            <a:r>
              <a:rPr lang="en-US" dirty="0"/>
              <a:t>Campaign 5: 212% - overachiever</a:t>
            </a:r>
          </a:p>
          <a:p>
            <a:r>
              <a:rPr lang="en-US" dirty="0"/>
              <a:t>Campaign 6: 335% - only 3 months - overachiever</a:t>
            </a:r>
          </a:p>
          <a:p>
            <a:r>
              <a:rPr lang="en-US" dirty="0"/>
              <a:t>Campaign 7: 132 % </a:t>
            </a:r>
          </a:p>
          <a:p>
            <a:endParaRPr lang="en-US" dirty="0"/>
          </a:p>
          <a:p>
            <a:endParaRPr lang="en-US" dirty="0"/>
          </a:p>
          <a:p>
            <a:r>
              <a:rPr lang="en-US" dirty="0"/>
              <a:t>Deposit-to-Cost KPI shows the ratio of the average client deposit to the average client cost.</a:t>
            </a:r>
          </a:p>
          <a:p>
            <a:r>
              <a:rPr lang="en-US" dirty="0"/>
              <a:t>Client cost is calculated when the campaign cost for a given period is divided by the number of clients for the same period.</a:t>
            </a:r>
          </a:p>
          <a:p>
            <a:r>
              <a:rPr lang="en-US" dirty="0"/>
              <a:t>Since no information about it, 150% Deposit-to-Cost Ratio will be considered as the sufficient minimum to mark a Campaign as profitable =&gt; this will be the main KPI’s target. </a:t>
            </a:r>
          </a:p>
          <a:p>
            <a:endParaRPr lang="en-US" dirty="0"/>
          </a:p>
          <a:p>
            <a:r>
              <a:rPr lang="en-US" dirty="0"/>
              <a:t>Astonishing performance of </a:t>
            </a:r>
            <a:r>
              <a:rPr lang="en-US" b="1" dirty="0"/>
              <a:t>Campaign 6</a:t>
            </a:r>
            <a:r>
              <a:rPr lang="en-US" dirty="0"/>
              <a:t> overachieving the target more than 2x. </a:t>
            </a:r>
          </a:p>
          <a:p>
            <a:r>
              <a:rPr lang="en-US" dirty="0"/>
              <a:t>However, the fact it was held only 3 out of 4 months leads to the belief that its performance would be in the 240% – 260% range if it was held all the four months, which is comparable to the other overachievers. </a:t>
            </a:r>
          </a:p>
          <a:p>
            <a:endParaRPr lang="en-US" dirty="0"/>
          </a:p>
          <a:p>
            <a:r>
              <a:rPr lang="en-US" dirty="0"/>
              <a:t>Therefore </a:t>
            </a:r>
            <a:r>
              <a:rPr lang="en-US" b="1" dirty="0"/>
              <a:t>Campaign 4</a:t>
            </a:r>
            <a:r>
              <a:rPr lang="en-US" dirty="0"/>
              <a:t> can be confidently named as most successful being held all four months and showing outstanding performance in each one of them. </a:t>
            </a:r>
          </a:p>
          <a:p>
            <a:endParaRPr lang="en-US" dirty="0"/>
          </a:p>
          <a:p>
            <a:r>
              <a:rPr lang="en-US" b="1" dirty="0"/>
              <a:t>Campaign 5</a:t>
            </a:r>
            <a:r>
              <a:rPr lang="en-US" dirty="0"/>
              <a:t> is the runner-up showing consistent performance MoM except Jan 2022 when a 23% decline marked its performance and February not allowing it to compensate following with a trend for all overachievers to experience significant setbacks. </a:t>
            </a:r>
          </a:p>
          <a:p>
            <a:endParaRPr lang="en-US" dirty="0"/>
          </a:p>
          <a:p>
            <a:r>
              <a:rPr lang="en-US" dirty="0"/>
              <a:t>Marked as needing attention are all campaigns that didn’t hit target and/or didn’t show the needed consistent upward performance throughout the months. </a:t>
            </a:r>
          </a:p>
          <a:p>
            <a:endParaRPr lang="en-US" dirty="0"/>
          </a:p>
          <a:p>
            <a:r>
              <a:rPr lang="en-US" b="1" dirty="0"/>
              <a:t>Campaign 1</a:t>
            </a:r>
            <a:r>
              <a:rPr lang="en-US" dirty="0"/>
              <a:t> is the noticeable one in this context, as despite it achieves the overall target, its MoM performance is showing unreliable inconsistency. Since January 2022 an improvement can be noticed, however further information (if any) on following months’ performance will show us if the improvement is consistent or was just part of the fluctuating trend of the campaign. </a:t>
            </a:r>
          </a:p>
          <a:p>
            <a:endParaRPr lang="en-US" dirty="0"/>
          </a:p>
          <a:p>
            <a:r>
              <a:rPr lang="en-US" dirty="0"/>
              <a:t>The ones needing attention the most are </a:t>
            </a:r>
            <a:r>
              <a:rPr lang="en-US" b="1" dirty="0"/>
              <a:t>Campaigns 2 and 3 </a:t>
            </a:r>
            <a:r>
              <a:rPr lang="en-US" dirty="0"/>
              <a:t>with </a:t>
            </a:r>
            <a:r>
              <a:rPr lang="en-US" b="1" dirty="0"/>
              <a:t>Campaign 3</a:t>
            </a:r>
            <a:r>
              <a:rPr lang="en-US" dirty="0"/>
              <a:t> not only below target but consistently struggling to achieve more than the 100s %. </a:t>
            </a:r>
          </a:p>
          <a:p>
            <a:endParaRPr lang="en-US" dirty="0"/>
          </a:p>
          <a:p>
            <a:r>
              <a:rPr lang="en-US" dirty="0"/>
              <a:t>February 2022 is showing huge increase in performance for the usually underachieving campaigns and significant decrease for the usual overachievers, hence why in the bigger context, it can be considered an outlier. </a:t>
            </a:r>
          </a:p>
          <a:p>
            <a:r>
              <a:rPr lang="en-US" dirty="0"/>
              <a:t>For reasoning, more information is needed such as:</a:t>
            </a:r>
          </a:p>
          <a:p>
            <a:pPr marL="171450" indent="-171450">
              <a:buFontTx/>
              <a:buChar char="-"/>
            </a:pPr>
            <a:r>
              <a:rPr lang="en-US" dirty="0"/>
              <a:t>Regions </a:t>
            </a:r>
          </a:p>
          <a:p>
            <a:pPr marL="171450" indent="-171450">
              <a:buFontTx/>
              <a:buChar char="-"/>
            </a:pPr>
            <a:r>
              <a:rPr lang="en-US" dirty="0"/>
              <a:t>Communication channels </a:t>
            </a:r>
          </a:p>
          <a:p>
            <a:pPr marL="171450" indent="-171450">
              <a:buFontTx/>
              <a:buChar char="-"/>
            </a:pPr>
            <a:r>
              <a:rPr lang="en-US" dirty="0"/>
              <a:t>Leads:</a:t>
            </a:r>
          </a:p>
          <a:p>
            <a:pPr marL="628650" lvl="1" indent="-171450">
              <a:buFontTx/>
              <a:buChar char="-"/>
            </a:pPr>
            <a:r>
              <a:rPr lang="en-US" dirty="0"/>
              <a:t>Target persona groups </a:t>
            </a:r>
          </a:p>
          <a:p>
            <a:pPr marL="628650" lvl="1" indent="-171450">
              <a:buFontTx/>
              <a:buChar char="-"/>
            </a:pPr>
            <a:r>
              <a:rPr lang="en-US" dirty="0"/>
              <a:t># Leads who accepted meeting/call</a:t>
            </a:r>
          </a:p>
          <a:p>
            <a:pPr marL="628650" lvl="1" indent="-171450">
              <a:buFontTx/>
              <a:buChar char="-"/>
            </a:pPr>
            <a:r>
              <a:rPr lang="en-US" dirty="0"/>
              <a:t># Leads who declined meeting/call</a:t>
            </a:r>
          </a:p>
          <a:p>
            <a:pPr marL="628650" lvl="1" indent="-171450">
              <a:buFontTx/>
              <a:buChar char="-"/>
            </a:pPr>
            <a:r>
              <a:rPr lang="en-US" dirty="0"/>
              <a:t># Leads who didn't respond</a:t>
            </a:r>
          </a:p>
        </p:txBody>
      </p:sp>
      <p:sp>
        <p:nvSpPr>
          <p:cNvPr id="4" name="Slide Number Placeholder 3"/>
          <p:cNvSpPr>
            <a:spLocks noGrp="1"/>
          </p:cNvSpPr>
          <p:nvPr>
            <p:ph type="sldNum" sz="quarter" idx="5"/>
          </p:nvPr>
        </p:nvSpPr>
        <p:spPr/>
        <p:txBody>
          <a:bodyPr/>
          <a:lstStyle/>
          <a:p>
            <a:fld id="{74840E1A-5E6B-40B2-896E-705EF4FD0F47}" type="slidenum">
              <a:rPr lang="en-US" smtClean="0"/>
              <a:t>2</a:t>
            </a:fld>
            <a:endParaRPr lang="en-US"/>
          </a:p>
        </p:txBody>
      </p:sp>
    </p:spTree>
    <p:extLst>
      <p:ext uri="{BB962C8B-B14F-4D97-AF65-F5344CB8AC3E}">
        <p14:creationId xmlns:p14="http://schemas.microsoft.com/office/powerpoint/2010/main" val="210194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291EA-2892-15DA-5CAB-6229A28FC9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35C65F-AAE1-47C3-BA83-C2DBA66D1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A77FC5-C1C0-1C7C-9D78-B51C4B838C04}"/>
              </a:ext>
            </a:extLst>
          </p:cNvPr>
          <p:cNvSpPr>
            <a:spLocks noGrp="1"/>
          </p:cNvSpPr>
          <p:nvPr>
            <p:ph type="body" idx="1"/>
          </p:nvPr>
        </p:nvSpPr>
        <p:spPr/>
        <p:txBody>
          <a:bodyPr/>
          <a:lstStyle/>
          <a:p>
            <a:r>
              <a:rPr lang="en-US" dirty="0"/>
              <a:t>Efficiency target would depend on company’s focus – quantity of clients or quality of clients. </a:t>
            </a:r>
          </a:p>
          <a:p>
            <a:endParaRPr lang="en-US" dirty="0"/>
          </a:p>
          <a:p>
            <a:r>
              <a:rPr lang="en-US" dirty="0"/>
              <a:t>If client quantity is the primary focus the lead-client conversion target should be set in such a way, so that it can stimulate Sales Reps to persuade higher ratio of the metric. In this case the metric would be a separate KPI, independent from the Profitability KPI. </a:t>
            </a:r>
          </a:p>
          <a:p>
            <a:endParaRPr lang="en-US" dirty="0"/>
          </a:p>
          <a:p>
            <a:r>
              <a:rPr lang="en-US" dirty="0"/>
              <a:t>If the primary focus is on the quality of clients i.e. people who can make bigger deposits, the lead-to-client conversion metric should be observed in the context of the Profitability KPI, as it would provide a better overview. This would also isolate the observer from determining a Campaign to be inefficient due to its low conversion rate, since the latter would be compensated by higher deposit-to-cost per client ratio. </a:t>
            </a:r>
          </a:p>
          <a:p>
            <a:endParaRPr lang="en-US" dirty="0"/>
          </a:p>
          <a:p>
            <a:r>
              <a:rPr lang="en-US" dirty="0"/>
              <a:t>The abovementioned is confirmed namely by the observations of the current slide, taking into consideration the previous one. </a:t>
            </a:r>
          </a:p>
          <a:p>
            <a:endParaRPr lang="en-US" dirty="0"/>
          </a:p>
          <a:p>
            <a:r>
              <a:rPr lang="en-US" dirty="0"/>
              <a:t>Namely, we can notice that the campaigns with low or decent profitability – Campaigns 1, 2, 3 and 7 – have higher conversion rate than the Profitability KPI overachievers. </a:t>
            </a:r>
          </a:p>
          <a:p>
            <a:r>
              <a:rPr lang="en-US" dirty="0"/>
              <a:t>The following suggestions can be derived from this: </a:t>
            </a:r>
          </a:p>
          <a:p>
            <a:pPr marL="171450" indent="-171450">
              <a:buFontTx/>
              <a:buChar char="-"/>
            </a:pPr>
            <a:r>
              <a:rPr lang="en-US" dirty="0"/>
              <a:t>Campaigns 1, 2, 3 and 7 were focused on user expansion a.k.a. client quantity or were broadcasted throughout target persona groups with not significant wealth. </a:t>
            </a:r>
          </a:p>
          <a:p>
            <a:pPr marL="171450" indent="-171450">
              <a:buFontTx/>
              <a:buChar char="-"/>
            </a:pPr>
            <a:r>
              <a:rPr lang="en-US" dirty="0"/>
              <a:t>The opposite can be said for the overachievers – Campaigns 4, 5*, 6 – focused on client quality, perhaps with wealthier target persona groups. </a:t>
            </a:r>
            <a:br>
              <a:rPr lang="en-US" dirty="0"/>
            </a:br>
            <a:r>
              <a:rPr lang="en-US" dirty="0"/>
              <a:t>* Campaign 5 is being a positive outlier of the trend by performing consistently well in terms conversion. </a:t>
            </a:r>
          </a:p>
        </p:txBody>
      </p:sp>
      <p:sp>
        <p:nvSpPr>
          <p:cNvPr id="4" name="Slide Number Placeholder 3">
            <a:extLst>
              <a:ext uri="{FF2B5EF4-FFF2-40B4-BE49-F238E27FC236}">
                <a16:creationId xmlns:a16="http://schemas.microsoft.com/office/drawing/2014/main" id="{2B7E036E-F34B-5A8D-0853-AFC2CD356E3C}"/>
              </a:ext>
            </a:extLst>
          </p:cNvPr>
          <p:cNvSpPr>
            <a:spLocks noGrp="1"/>
          </p:cNvSpPr>
          <p:nvPr>
            <p:ph type="sldNum" sz="quarter" idx="5"/>
          </p:nvPr>
        </p:nvSpPr>
        <p:spPr/>
        <p:txBody>
          <a:bodyPr/>
          <a:lstStyle/>
          <a:p>
            <a:fld id="{74840E1A-5E6B-40B2-896E-705EF4FD0F47}" type="slidenum">
              <a:rPr lang="en-US" smtClean="0"/>
              <a:t>3</a:t>
            </a:fld>
            <a:endParaRPr lang="en-US"/>
          </a:p>
        </p:txBody>
      </p:sp>
    </p:spTree>
    <p:extLst>
      <p:ext uri="{BB962C8B-B14F-4D97-AF65-F5344CB8AC3E}">
        <p14:creationId xmlns:p14="http://schemas.microsoft.com/office/powerpoint/2010/main" val="828529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B06C9-57EE-7DC3-CA24-3FCE8E81A3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FC5F34-A55E-6104-D140-DE08D7A4DD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CBAF8-224B-3505-D26E-2D256398C8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D0081A-2FA1-0949-42F4-2FEA9883DD1E}"/>
              </a:ext>
            </a:extLst>
          </p:cNvPr>
          <p:cNvSpPr>
            <a:spLocks noGrp="1"/>
          </p:cNvSpPr>
          <p:nvPr>
            <p:ph type="sldNum" sz="quarter" idx="5"/>
          </p:nvPr>
        </p:nvSpPr>
        <p:spPr/>
        <p:txBody>
          <a:bodyPr/>
          <a:lstStyle/>
          <a:p>
            <a:fld id="{74840E1A-5E6B-40B2-896E-705EF4FD0F47}" type="slidenum">
              <a:rPr lang="en-US" smtClean="0"/>
              <a:t>4</a:t>
            </a:fld>
            <a:endParaRPr lang="en-US"/>
          </a:p>
        </p:txBody>
      </p:sp>
    </p:spTree>
    <p:extLst>
      <p:ext uri="{BB962C8B-B14F-4D97-AF65-F5344CB8AC3E}">
        <p14:creationId xmlns:p14="http://schemas.microsoft.com/office/powerpoint/2010/main" val="152977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93AD5-D3E1-4CF8-D115-FF6EFEFF05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E0E65C-15F1-F209-1EFC-C6972A78EE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794A23-1811-4BED-768F-D28C3E798E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B69CA4-AF36-6A8F-D12E-5C614CE454D3}"/>
              </a:ext>
            </a:extLst>
          </p:cNvPr>
          <p:cNvSpPr>
            <a:spLocks noGrp="1"/>
          </p:cNvSpPr>
          <p:nvPr>
            <p:ph type="sldNum" sz="quarter" idx="5"/>
          </p:nvPr>
        </p:nvSpPr>
        <p:spPr/>
        <p:txBody>
          <a:bodyPr/>
          <a:lstStyle/>
          <a:p>
            <a:fld id="{74840E1A-5E6B-40B2-896E-705EF4FD0F47}" type="slidenum">
              <a:rPr lang="en-US" smtClean="0"/>
              <a:t>5</a:t>
            </a:fld>
            <a:endParaRPr lang="en-US"/>
          </a:p>
        </p:txBody>
      </p:sp>
    </p:spTree>
    <p:extLst>
      <p:ext uri="{BB962C8B-B14F-4D97-AF65-F5344CB8AC3E}">
        <p14:creationId xmlns:p14="http://schemas.microsoft.com/office/powerpoint/2010/main" val="67843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6F29B-A651-50C9-95D7-34CD460F1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3052BD-D4AA-DB4E-51F5-7110A0984A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AD28E-DC1A-F81A-22D7-4BB4B52AD750}"/>
              </a:ext>
            </a:extLst>
          </p:cNvPr>
          <p:cNvSpPr>
            <a:spLocks noGrp="1"/>
          </p:cNvSpPr>
          <p:nvPr>
            <p:ph type="body" idx="1"/>
          </p:nvPr>
        </p:nvSpPr>
        <p:spPr/>
        <p:txBody>
          <a:bodyPr/>
          <a:lstStyle/>
          <a:p>
            <a:r>
              <a:rPr lang="en-US" dirty="0"/>
              <a:t>Since no information available, as a target for the Leads-to-deposit % conversion KPI will be accepted the average of all agents – 3%. </a:t>
            </a:r>
          </a:p>
          <a:p>
            <a:endParaRPr lang="en-US" dirty="0"/>
          </a:p>
          <a:p>
            <a:r>
              <a:rPr lang="en-US" dirty="0"/>
              <a:t>Looking at the number of leads per agent, it is noticeable the relatively flat distribution with an average of 721 leads per agent. However, the conversion rate of a lead-to-a-client, presented this way, clearly points out the agents below target and the ones hitting or overachieving it. </a:t>
            </a:r>
          </a:p>
          <a:p>
            <a:endParaRPr lang="en-US" dirty="0"/>
          </a:p>
          <a:p>
            <a:r>
              <a:rPr lang="en-US" dirty="0"/>
              <a:t>Observation of the underperformers at first glance shows no significant difference in the number of leads compared to the rest. Observing the average ratio of leads who log into the platform does not provide any significant insight on the underperformers as well, neither does the observation of leads who failed to deposit. </a:t>
            </a:r>
          </a:p>
          <a:p>
            <a:endParaRPr lang="en-US" dirty="0"/>
          </a:p>
          <a:p>
            <a:r>
              <a:rPr lang="en-US" dirty="0"/>
              <a:t>Having all this in mind, presumptions could be made but not definitive conclusions due to the lack of details. </a:t>
            </a:r>
          </a:p>
          <a:p>
            <a:r>
              <a:rPr lang="en-US" dirty="0"/>
              <a:t>One such presumption could be that the underperformers were contacting leads without significant ability to make deposit. </a:t>
            </a:r>
          </a:p>
          <a:p>
            <a:endParaRPr lang="en-US" dirty="0"/>
          </a:p>
          <a:p>
            <a:r>
              <a:rPr lang="en-US" dirty="0"/>
              <a:t>More information on the regions, target persona groups, eventual links with the marketing campaigns could provide more insights. </a:t>
            </a:r>
          </a:p>
        </p:txBody>
      </p:sp>
      <p:sp>
        <p:nvSpPr>
          <p:cNvPr id="4" name="Slide Number Placeholder 3">
            <a:extLst>
              <a:ext uri="{FF2B5EF4-FFF2-40B4-BE49-F238E27FC236}">
                <a16:creationId xmlns:a16="http://schemas.microsoft.com/office/drawing/2014/main" id="{F7E497B3-3A18-BA3F-7F67-379DF3F32E1B}"/>
              </a:ext>
            </a:extLst>
          </p:cNvPr>
          <p:cNvSpPr>
            <a:spLocks noGrp="1"/>
          </p:cNvSpPr>
          <p:nvPr>
            <p:ph type="sldNum" sz="quarter" idx="5"/>
          </p:nvPr>
        </p:nvSpPr>
        <p:spPr/>
        <p:txBody>
          <a:bodyPr/>
          <a:lstStyle/>
          <a:p>
            <a:fld id="{74840E1A-5E6B-40B2-896E-705EF4FD0F47}" type="slidenum">
              <a:rPr lang="en-US" smtClean="0"/>
              <a:t>6</a:t>
            </a:fld>
            <a:endParaRPr lang="en-US"/>
          </a:p>
        </p:txBody>
      </p:sp>
    </p:spTree>
    <p:extLst>
      <p:ext uri="{BB962C8B-B14F-4D97-AF65-F5344CB8AC3E}">
        <p14:creationId xmlns:p14="http://schemas.microsoft.com/office/powerpoint/2010/main" val="233733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6B2B-779C-184C-4E3D-FA1D17DAE5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CE8F5C-3685-DA95-BF11-B2058D2BB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5A2B2-8705-1AD0-6DCD-A8393F780789}"/>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5" name="Footer Placeholder 4">
            <a:extLst>
              <a:ext uri="{FF2B5EF4-FFF2-40B4-BE49-F238E27FC236}">
                <a16:creationId xmlns:a16="http://schemas.microsoft.com/office/drawing/2014/main" id="{6A0DB275-C7F2-8D06-4865-495F98455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26A33-53A8-63C7-D204-5F3BF6A59041}"/>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184731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B0B3-A062-A755-9F90-CBFBB5C98B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C0290-36C1-D464-92B0-D3644CADE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ABB97-6677-3729-80BC-09C855054FBD}"/>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5" name="Footer Placeholder 4">
            <a:extLst>
              <a:ext uri="{FF2B5EF4-FFF2-40B4-BE49-F238E27FC236}">
                <a16:creationId xmlns:a16="http://schemas.microsoft.com/office/drawing/2014/main" id="{68C4BE75-78D5-F13D-56A4-64032A1B1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62058-BB17-4B66-302F-AE12B624AB4C}"/>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74371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86EFC0-6562-CACF-827C-A9504DA2AC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E1434-9695-C1AB-9CCF-CAB463902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62088-459A-8025-D2D3-310647A99D93}"/>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5" name="Footer Placeholder 4">
            <a:extLst>
              <a:ext uri="{FF2B5EF4-FFF2-40B4-BE49-F238E27FC236}">
                <a16:creationId xmlns:a16="http://schemas.microsoft.com/office/drawing/2014/main" id="{28EC1F3A-8AD9-064C-63D5-5477CC01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C3877-B1F6-B7EB-0AD8-DF7E27A84E55}"/>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86739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CB44-81E1-C922-AAA1-84CF374A3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3FBB5-DAC7-7C13-ADCD-D48835B1D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AD5A3-FBB7-BE21-1419-6CDE08704F16}"/>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5" name="Footer Placeholder 4">
            <a:extLst>
              <a:ext uri="{FF2B5EF4-FFF2-40B4-BE49-F238E27FC236}">
                <a16:creationId xmlns:a16="http://schemas.microsoft.com/office/drawing/2014/main" id="{B256FAC9-C6DC-AADA-9846-D140D3D22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DF328-A860-7838-2B27-A868A0E26B00}"/>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3068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1854-0EF0-2479-C8AD-376B1104B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4659BB-5F07-0CD6-618B-E68CB5DDF7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ECB4F-9901-30F0-CC5D-F3046A1645D0}"/>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5" name="Footer Placeholder 4">
            <a:extLst>
              <a:ext uri="{FF2B5EF4-FFF2-40B4-BE49-F238E27FC236}">
                <a16:creationId xmlns:a16="http://schemas.microsoft.com/office/drawing/2014/main" id="{B5301688-229D-6916-2C98-99CB49DFA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00F51-8D51-E093-A88D-F6E258D2E3AF}"/>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154306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F416-3221-BAD7-7DA2-5CB8112C5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87852-0B1F-41C0-920B-9B46F4FD4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CDA675-95CF-BEB7-AD5C-5C4050C34A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C36579-1AC4-50FA-9350-0EA8C3DA8D7F}"/>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6" name="Footer Placeholder 5">
            <a:extLst>
              <a:ext uri="{FF2B5EF4-FFF2-40B4-BE49-F238E27FC236}">
                <a16:creationId xmlns:a16="http://schemas.microsoft.com/office/drawing/2014/main" id="{2BB854E6-FB37-A095-58DE-CD3018F22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9BFDF-D411-436D-2543-B75115F1A844}"/>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106516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B6AD-12B4-4496-7BEF-D15B8FC05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B5D1C-5697-02D6-2F5B-F8FDA9A4D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9D632C-142B-DE04-1CF3-30E4AAE43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7AE16-D0E4-8379-1CB2-27FA55068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E4CCF-66B7-ED60-ECA6-6DFB4C7A6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D9EA99-B309-EEA1-52EA-DB9F298B3EEF}"/>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8" name="Footer Placeholder 7">
            <a:extLst>
              <a:ext uri="{FF2B5EF4-FFF2-40B4-BE49-F238E27FC236}">
                <a16:creationId xmlns:a16="http://schemas.microsoft.com/office/drawing/2014/main" id="{AB82CDC4-A4E8-BC42-448F-16087BCE49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099D98-62D0-957E-B6FE-9DABF5E8D4C0}"/>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186345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B675-482B-E8D1-D96D-CCF3E227B1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ECA35D-92F2-3E5B-546B-B3F777CAA55A}"/>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4" name="Footer Placeholder 3">
            <a:extLst>
              <a:ext uri="{FF2B5EF4-FFF2-40B4-BE49-F238E27FC236}">
                <a16:creationId xmlns:a16="http://schemas.microsoft.com/office/drawing/2014/main" id="{BC2FA15D-2F90-5161-8351-6486C7D67C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00E9A4-1CE4-4F58-989D-E3C8D17A6013}"/>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291820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AD3E5-5E0F-45C2-1A16-32DBFB2FC4BA}"/>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3" name="Footer Placeholder 2">
            <a:extLst>
              <a:ext uri="{FF2B5EF4-FFF2-40B4-BE49-F238E27FC236}">
                <a16:creationId xmlns:a16="http://schemas.microsoft.com/office/drawing/2014/main" id="{2B484EDB-7290-EF5B-C648-1BD9C57E2A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136255-5714-0B7E-81B6-FAADA3B5B18C}"/>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213683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6C64-ADF7-08C9-D28D-B8A581AA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BE0884-B8E0-D4F6-80A3-966567E61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EEB38A-BBC0-DDEB-2A00-20F8DD6D2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0259B-8130-41BF-4ED4-91151A218D8E}"/>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6" name="Footer Placeholder 5">
            <a:extLst>
              <a:ext uri="{FF2B5EF4-FFF2-40B4-BE49-F238E27FC236}">
                <a16:creationId xmlns:a16="http://schemas.microsoft.com/office/drawing/2014/main" id="{ED2AB224-3981-6545-CAD1-D8D89D3F3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1358D-5653-2C6A-0F66-FF4425AAB6F6}"/>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412360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948D-598B-6BA5-37B5-E04C1D092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4FA84-C7D9-DC7F-1A2E-6A21A603D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8125E-E796-9AC9-02E8-DC1FEB9AA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435FF-BD77-2195-B625-1FFE2AEE6219}"/>
              </a:ext>
            </a:extLst>
          </p:cNvPr>
          <p:cNvSpPr>
            <a:spLocks noGrp="1"/>
          </p:cNvSpPr>
          <p:nvPr>
            <p:ph type="dt" sz="half" idx="10"/>
          </p:nvPr>
        </p:nvSpPr>
        <p:spPr/>
        <p:txBody>
          <a:bodyPr/>
          <a:lstStyle/>
          <a:p>
            <a:fld id="{AA52F91F-C411-43F3-B63A-255BB78C0B29}" type="datetimeFigureOut">
              <a:rPr lang="en-US" smtClean="0"/>
              <a:t>2/26/2025</a:t>
            </a:fld>
            <a:endParaRPr lang="en-US"/>
          </a:p>
        </p:txBody>
      </p:sp>
      <p:sp>
        <p:nvSpPr>
          <p:cNvPr id="6" name="Footer Placeholder 5">
            <a:extLst>
              <a:ext uri="{FF2B5EF4-FFF2-40B4-BE49-F238E27FC236}">
                <a16:creationId xmlns:a16="http://schemas.microsoft.com/office/drawing/2014/main" id="{1E05F6A2-38BE-67CB-5BE6-37AC987DA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2978B-F60E-F0F9-1172-E63F8CDFA8DC}"/>
              </a:ext>
            </a:extLst>
          </p:cNvPr>
          <p:cNvSpPr>
            <a:spLocks noGrp="1"/>
          </p:cNvSpPr>
          <p:nvPr>
            <p:ph type="sldNum" sz="quarter" idx="12"/>
          </p:nvPr>
        </p:nvSpPr>
        <p:spPr/>
        <p:txBody>
          <a:bodyPr/>
          <a:lstStyle/>
          <a:p>
            <a:fld id="{91F245E4-C092-48A7-9165-EDF6E7995DA1}" type="slidenum">
              <a:rPr lang="en-US" smtClean="0"/>
              <a:t>‹#›</a:t>
            </a:fld>
            <a:endParaRPr lang="en-US"/>
          </a:p>
        </p:txBody>
      </p:sp>
    </p:spTree>
    <p:extLst>
      <p:ext uri="{BB962C8B-B14F-4D97-AF65-F5344CB8AC3E}">
        <p14:creationId xmlns:p14="http://schemas.microsoft.com/office/powerpoint/2010/main" val="339954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5556C-CD5C-227E-F9CE-E877BEBDC4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E55812-CD7E-E061-069E-9E9C98B23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42459-7E1A-ADF2-C098-EB57B474A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52F91F-C411-43F3-B63A-255BB78C0B29}" type="datetimeFigureOut">
              <a:rPr lang="en-US" smtClean="0"/>
              <a:t>2/26/2025</a:t>
            </a:fld>
            <a:endParaRPr lang="en-US"/>
          </a:p>
        </p:txBody>
      </p:sp>
      <p:sp>
        <p:nvSpPr>
          <p:cNvPr id="5" name="Footer Placeholder 4">
            <a:extLst>
              <a:ext uri="{FF2B5EF4-FFF2-40B4-BE49-F238E27FC236}">
                <a16:creationId xmlns:a16="http://schemas.microsoft.com/office/drawing/2014/main" id="{29C06566-1C47-6097-F5C1-BFB809E16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71CBEDF-D3BD-4C14-FE90-A5FBDAE5DB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F245E4-C092-48A7-9165-EDF6E7995DA1}" type="slidenum">
              <a:rPr lang="en-US" smtClean="0"/>
              <a:t>‹#›</a:t>
            </a:fld>
            <a:endParaRPr lang="en-US"/>
          </a:p>
        </p:txBody>
      </p:sp>
    </p:spTree>
    <p:extLst>
      <p:ext uri="{BB962C8B-B14F-4D97-AF65-F5344CB8AC3E}">
        <p14:creationId xmlns:p14="http://schemas.microsoft.com/office/powerpoint/2010/main" val="353329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chart" Target="../charts/chart1.xm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7" Type="http://schemas.openxmlformats.org/officeDocument/2006/relationships/chart" Target="../charts/chart1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14/relationships/chartEx" Target="../charts/chartEx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18.xml"/><Relationship Id="rId4" Type="http://schemas.openxmlformats.org/officeDocument/2006/relationships/chart" Target="../charts/char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3E2A-9CD5-354C-CD67-68065EF12998}"/>
              </a:ext>
            </a:extLst>
          </p:cNvPr>
          <p:cNvSpPr>
            <a:spLocks noGrp="1"/>
          </p:cNvSpPr>
          <p:nvPr>
            <p:ph type="ctrTitle"/>
          </p:nvPr>
        </p:nvSpPr>
        <p:spPr/>
        <p:txBody>
          <a:bodyPr/>
          <a:lstStyle/>
          <a:p>
            <a:r>
              <a:rPr lang="en-US" dirty="0"/>
              <a:t>Analyst Task</a:t>
            </a:r>
          </a:p>
        </p:txBody>
      </p:sp>
      <p:sp>
        <p:nvSpPr>
          <p:cNvPr id="3" name="Subtitle 2">
            <a:extLst>
              <a:ext uri="{FF2B5EF4-FFF2-40B4-BE49-F238E27FC236}">
                <a16:creationId xmlns:a16="http://schemas.microsoft.com/office/drawing/2014/main" id="{B43EF426-0A10-D781-6B41-AD189AD3758C}"/>
              </a:ext>
            </a:extLst>
          </p:cNvPr>
          <p:cNvSpPr>
            <a:spLocks noGrp="1"/>
          </p:cNvSpPr>
          <p:nvPr>
            <p:ph type="subTitle" idx="1"/>
          </p:nvPr>
        </p:nvSpPr>
        <p:spPr/>
        <p:txBody>
          <a:bodyPr/>
          <a:lstStyle/>
          <a:p>
            <a:r>
              <a:rPr lang="en-US" dirty="0"/>
              <a:t>Complimentary presentation</a:t>
            </a:r>
          </a:p>
        </p:txBody>
      </p:sp>
    </p:spTree>
    <p:extLst>
      <p:ext uri="{BB962C8B-B14F-4D97-AF65-F5344CB8AC3E}">
        <p14:creationId xmlns:p14="http://schemas.microsoft.com/office/powerpoint/2010/main" val="412643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63445-740C-8766-0EEC-6215B152FC37}"/>
              </a:ext>
            </a:extLst>
          </p:cNvPr>
          <p:cNvSpPr>
            <a:spLocks noGrp="1"/>
          </p:cNvSpPr>
          <p:nvPr>
            <p:ph idx="1"/>
          </p:nvPr>
        </p:nvSpPr>
        <p:spPr>
          <a:xfrm>
            <a:off x="6411987" y="812840"/>
            <a:ext cx="5423060" cy="3123247"/>
          </a:xfrm>
        </p:spPr>
        <p:txBody>
          <a:bodyPr>
            <a:normAutofit/>
          </a:bodyPr>
          <a:lstStyle/>
          <a:p>
            <a:r>
              <a:rPr lang="en-US" sz="1600" dirty="0"/>
              <a:t>Profitability Target – 150% Deposit-to-Cost Ratio</a:t>
            </a:r>
          </a:p>
          <a:p>
            <a:r>
              <a:rPr lang="en-US" sz="1600" dirty="0"/>
              <a:t>Hitting or above Target: </a:t>
            </a:r>
          </a:p>
          <a:p>
            <a:pPr lvl="1"/>
            <a:r>
              <a:rPr lang="en-US" sz="1400" dirty="0"/>
              <a:t>Campaign 1 </a:t>
            </a:r>
          </a:p>
          <a:p>
            <a:pPr lvl="1"/>
            <a:r>
              <a:rPr lang="en-US" sz="1400" dirty="0"/>
              <a:t>Campaign 4 </a:t>
            </a:r>
          </a:p>
          <a:p>
            <a:pPr lvl="1"/>
            <a:r>
              <a:rPr lang="en-US" sz="1400" dirty="0"/>
              <a:t>Campaign 5</a:t>
            </a:r>
          </a:p>
          <a:p>
            <a:pPr lvl="1"/>
            <a:r>
              <a:rPr lang="en-US" sz="1400" dirty="0"/>
              <a:t>Campaign 6* – not held in Nov</a:t>
            </a:r>
          </a:p>
          <a:p>
            <a:r>
              <a:rPr lang="en-US" sz="1600" dirty="0"/>
              <a:t>Need attention:</a:t>
            </a:r>
          </a:p>
          <a:p>
            <a:pPr lvl="1"/>
            <a:r>
              <a:rPr lang="en-US" sz="1400" dirty="0"/>
              <a:t>Campaign 1* - hit target</a:t>
            </a:r>
          </a:p>
          <a:p>
            <a:pPr lvl="1"/>
            <a:r>
              <a:rPr lang="en-US" sz="1400" dirty="0"/>
              <a:t>Campaign 2</a:t>
            </a:r>
          </a:p>
          <a:p>
            <a:pPr lvl="1"/>
            <a:r>
              <a:rPr lang="en-US" sz="1400" dirty="0"/>
              <a:t>Campaign 3</a:t>
            </a:r>
          </a:p>
          <a:p>
            <a:pPr lvl="1"/>
            <a:r>
              <a:rPr lang="en-US" sz="1400" dirty="0"/>
              <a:t>Campaign 7 </a:t>
            </a:r>
          </a:p>
        </p:txBody>
      </p:sp>
      <p:sp>
        <p:nvSpPr>
          <p:cNvPr id="5" name="Title 4">
            <a:extLst>
              <a:ext uri="{FF2B5EF4-FFF2-40B4-BE49-F238E27FC236}">
                <a16:creationId xmlns:a16="http://schemas.microsoft.com/office/drawing/2014/main" id="{18569F8A-64EC-52CB-9310-11B8985F7329}"/>
              </a:ext>
            </a:extLst>
          </p:cNvPr>
          <p:cNvSpPr>
            <a:spLocks noGrp="1"/>
          </p:cNvSpPr>
          <p:nvPr>
            <p:ph type="title"/>
          </p:nvPr>
        </p:nvSpPr>
        <p:spPr>
          <a:xfrm>
            <a:off x="4696460" y="0"/>
            <a:ext cx="2799080" cy="539115"/>
          </a:xfrm>
        </p:spPr>
        <p:txBody>
          <a:bodyPr>
            <a:normAutofit fontScale="90000"/>
          </a:bodyPr>
          <a:lstStyle/>
          <a:p>
            <a:pPr algn="ctr"/>
            <a:r>
              <a:rPr lang="en-US" dirty="0"/>
              <a:t>Profitability</a:t>
            </a:r>
          </a:p>
        </p:txBody>
      </p:sp>
      <p:graphicFrame>
        <p:nvGraphicFramePr>
          <p:cNvPr id="7" name="Chart 6">
            <a:extLst>
              <a:ext uri="{FF2B5EF4-FFF2-40B4-BE49-F238E27FC236}">
                <a16:creationId xmlns:a16="http://schemas.microsoft.com/office/drawing/2014/main" id="{C15CC9A4-60D2-1ED9-6959-26AE63C834B6}"/>
              </a:ext>
            </a:extLst>
          </p:cNvPr>
          <p:cNvGraphicFramePr>
            <a:graphicFrameLocks/>
          </p:cNvGraphicFramePr>
          <p:nvPr>
            <p:extLst>
              <p:ext uri="{D42A27DB-BD31-4B8C-83A1-F6EECF244321}">
                <p14:modId xmlns:p14="http://schemas.microsoft.com/office/powerpoint/2010/main" val="3522319217"/>
              </p:ext>
            </p:extLst>
          </p:nvPr>
        </p:nvGraphicFramePr>
        <p:xfrm>
          <a:off x="0" y="4456373"/>
          <a:ext cx="3068482" cy="2240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CD5DCBD-84C8-C6D7-80A0-8AF17B9BF862}"/>
              </a:ext>
            </a:extLst>
          </p:cNvPr>
          <p:cNvGraphicFramePr>
            <a:graphicFrameLocks/>
          </p:cNvGraphicFramePr>
          <p:nvPr>
            <p:extLst>
              <p:ext uri="{D42A27DB-BD31-4B8C-83A1-F6EECF244321}">
                <p14:modId xmlns:p14="http://schemas.microsoft.com/office/powerpoint/2010/main" val="2552220053"/>
              </p:ext>
            </p:extLst>
          </p:nvPr>
        </p:nvGraphicFramePr>
        <p:xfrm>
          <a:off x="3007036" y="4456373"/>
          <a:ext cx="3068482" cy="22402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3E1FD3D2-B4C7-EC59-C2B8-833A43516DD2}"/>
              </a:ext>
            </a:extLst>
          </p:cNvPr>
          <p:cNvGraphicFramePr>
            <a:graphicFrameLocks/>
          </p:cNvGraphicFramePr>
          <p:nvPr>
            <p:extLst>
              <p:ext uri="{D42A27DB-BD31-4B8C-83A1-F6EECF244321}">
                <p14:modId xmlns:p14="http://schemas.microsoft.com/office/powerpoint/2010/main" val="4270872681"/>
              </p:ext>
            </p:extLst>
          </p:nvPr>
        </p:nvGraphicFramePr>
        <p:xfrm>
          <a:off x="6096000" y="4456373"/>
          <a:ext cx="3068482" cy="22402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803540A2-BC13-6BCE-F542-AE36E1653BEB}"/>
              </a:ext>
            </a:extLst>
          </p:cNvPr>
          <p:cNvGraphicFramePr>
            <a:graphicFrameLocks/>
          </p:cNvGraphicFramePr>
          <p:nvPr>
            <p:extLst>
              <p:ext uri="{D42A27DB-BD31-4B8C-83A1-F6EECF244321}">
                <p14:modId xmlns:p14="http://schemas.microsoft.com/office/powerpoint/2010/main" val="2057841344"/>
              </p:ext>
            </p:extLst>
          </p:nvPr>
        </p:nvGraphicFramePr>
        <p:xfrm>
          <a:off x="9123517" y="4444197"/>
          <a:ext cx="3068483" cy="2244273"/>
        </p:xfrm>
        <a:graphic>
          <a:graphicData uri="http://schemas.openxmlformats.org/drawingml/2006/chart">
            <c:chart xmlns:c="http://schemas.openxmlformats.org/drawingml/2006/chart" xmlns:r="http://schemas.openxmlformats.org/officeDocument/2006/relationships" r:id="rId6"/>
          </a:graphicData>
        </a:graphic>
      </p:graphicFrame>
      <p:pic>
        <p:nvPicPr>
          <p:cNvPr id="12" name="Picture 11">
            <a:extLst>
              <a:ext uri="{FF2B5EF4-FFF2-40B4-BE49-F238E27FC236}">
                <a16:creationId xmlns:a16="http://schemas.microsoft.com/office/drawing/2014/main" id="{A2547209-2677-9240-0A62-E5E1BC65538E}"/>
              </a:ext>
            </a:extLst>
          </p:cNvPr>
          <p:cNvPicPr>
            <a:picLocks noChangeAspect="1"/>
          </p:cNvPicPr>
          <p:nvPr/>
        </p:nvPicPr>
        <p:blipFill>
          <a:blip r:embed="rId7"/>
          <a:stretch>
            <a:fillRect/>
          </a:stretch>
        </p:blipFill>
        <p:spPr>
          <a:xfrm>
            <a:off x="3762049" y="4350259"/>
            <a:ext cx="4667901" cy="200053"/>
          </a:xfrm>
          <a:prstGeom prst="rect">
            <a:avLst/>
          </a:prstGeom>
        </p:spPr>
      </p:pic>
      <p:graphicFrame>
        <p:nvGraphicFramePr>
          <p:cNvPr id="14" name="Chart 13">
            <a:extLst>
              <a:ext uri="{FF2B5EF4-FFF2-40B4-BE49-F238E27FC236}">
                <a16:creationId xmlns:a16="http://schemas.microsoft.com/office/drawing/2014/main" id="{6990C365-F18E-F1EC-F4CE-E3BEF2DA9161}"/>
              </a:ext>
            </a:extLst>
          </p:cNvPr>
          <p:cNvGraphicFramePr>
            <a:graphicFrameLocks/>
          </p:cNvGraphicFramePr>
          <p:nvPr>
            <p:extLst>
              <p:ext uri="{D42A27DB-BD31-4B8C-83A1-F6EECF244321}">
                <p14:modId xmlns:p14="http://schemas.microsoft.com/office/powerpoint/2010/main" val="1490011555"/>
              </p:ext>
            </p:extLst>
          </p:nvPr>
        </p:nvGraphicFramePr>
        <p:xfrm>
          <a:off x="238283" y="572827"/>
          <a:ext cx="5943600" cy="36576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57108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72D99-9A49-5477-06BF-BE3D4AC5D5C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651F8-341E-6CE7-8015-51A77DC06339}"/>
              </a:ext>
            </a:extLst>
          </p:cNvPr>
          <p:cNvSpPr>
            <a:spLocks noGrp="1"/>
          </p:cNvSpPr>
          <p:nvPr>
            <p:ph idx="1"/>
          </p:nvPr>
        </p:nvSpPr>
        <p:spPr>
          <a:xfrm>
            <a:off x="6411987" y="812840"/>
            <a:ext cx="5423060" cy="3123247"/>
          </a:xfrm>
        </p:spPr>
        <p:txBody>
          <a:bodyPr>
            <a:normAutofit/>
          </a:bodyPr>
          <a:lstStyle/>
          <a:p>
            <a:r>
              <a:rPr lang="en-US" sz="1600" dirty="0"/>
              <a:t>Efficiency – measured by the % conversion of Leads to Clients</a:t>
            </a:r>
          </a:p>
          <a:p>
            <a:r>
              <a:rPr lang="en-US" sz="1600" dirty="0"/>
              <a:t>Possibility of a lead to become a client: </a:t>
            </a:r>
          </a:p>
          <a:p>
            <a:pPr lvl="1"/>
            <a:r>
              <a:rPr lang="en-US" sz="1400" dirty="0"/>
              <a:t>Campaign 1 – 1 in 30 leads becomes a client </a:t>
            </a:r>
          </a:p>
          <a:p>
            <a:pPr lvl="1"/>
            <a:r>
              <a:rPr lang="en-US" sz="1400" dirty="0"/>
              <a:t>Campaign 2 and 3 – 1 in 45 </a:t>
            </a:r>
          </a:p>
          <a:p>
            <a:pPr lvl="1"/>
            <a:r>
              <a:rPr lang="en-US" sz="1400" dirty="0"/>
              <a:t>Campaign 4 – 1 in 58 leads would deposit </a:t>
            </a:r>
          </a:p>
          <a:p>
            <a:pPr lvl="1"/>
            <a:r>
              <a:rPr lang="en-US" sz="1400" dirty="0"/>
              <a:t>Campaign 5 – 1 in 37 </a:t>
            </a:r>
          </a:p>
          <a:p>
            <a:pPr lvl="1"/>
            <a:r>
              <a:rPr lang="en-US" sz="1400" dirty="0"/>
              <a:t>Campaign 6 – 1 in 67 </a:t>
            </a:r>
          </a:p>
          <a:p>
            <a:pPr lvl="1"/>
            <a:r>
              <a:rPr lang="en-US" sz="1400" dirty="0"/>
              <a:t>Campaign 7 – 1 in 43 </a:t>
            </a:r>
          </a:p>
          <a:p>
            <a:r>
              <a:rPr lang="en-US" sz="1600" dirty="0"/>
              <a:t>Evidence of quality over quantity </a:t>
            </a:r>
            <a:br>
              <a:rPr lang="en-US" sz="1600" dirty="0"/>
            </a:br>
            <a:r>
              <a:rPr lang="en-US" sz="1200" i="1" dirty="0"/>
              <a:t>(depending on the goal)</a:t>
            </a:r>
            <a:endParaRPr lang="en-US" sz="1800" i="1" dirty="0"/>
          </a:p>
        </p:txBody>
      </p:sp>
      <p:sp>
        <p:nvSpPr>
          <p:cNvPr id="5" name="Title 4">
            <a:extLst>
              <a:ext uri="{FF2B5EF4-FFF2-40B4-BE49-F238E27FC236}">
                <a16:creationId xmlns:a16="http://schemas.microsoft.com/office/drawing/2014/main" id="{8989A168-549D-D0CF-05F5-06D138E0174A}"/>
              </a:ext>
            </a:extLst>
          </p:cNvPr>
          <p:cNvSpPr>
            <a:spLocks noGrp="1"/>
          </p:cNvSpPr>
          <p:nvPr>
            <p:ph type="title"/>
          </p:nvPr>
        </p:nvSpPr>
        <p:spPr>
          <a:xfrm>
            <a:off x="4696460" y="0"/>
            <a:ext cx="2799080" cy="539115"/>
          </a:xfrm>
        </p:spPr>
        <p:txBody>
          <a:bodyPr>
            <a:normAutofit fontScale="90000"/>
          </a:bodyPr>
          <a:lstStyle/>
          <a:p>
            <a:pPr algn="ctr"/>
            <a:r>
              <a:rPr lang="en-US" dirty="0"/>
              <a:t>Efficiency</a:t>
            </a:r>
          </a:p>
        </p:txBody>
      </p:sp>
      <p:graphicFrame>
        <p:nvGraphicFramePr>
          <p:cNvPr id="2" name="Chart 1">
            <a:extLst>
              <a:ext uri="{FF2B5EF4-FFF2-40B4-BE49-F238E27FC236}">
                <a16:creationId xmlns:a16="http://schemas.microsoft.com/office/drawing/2014/main" id="{7365D1CC-07A6-471E-979A-5D618C503A02}"/>
              </a:ext>
            </a:extLst>
          </p:cNvPr>
          <p:cNvGraphicFramePr>
            <a:graphicFrameLocks/>
          </p:cNvGraphicFramePr>
          <p:nvPr>
            <p:extLst>
              <p:ext uri="{D42A27DB-BD31-4B8C-83A1-F6EECF244321}">
                <p14:modId xmlns:p14="http://schemas.microsoft.com/office/powerpoint/2010/main" val="3368865775"/>
              </p:ext>
            </p:extLst>
          </p:nvPr>
        </p:nvGraphicFramePr>
        <p:xfrm>
          <a:off x="-12780" y="4617720"/>
          <a:ext cx="2942035" cy="2240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3A8077C8-AAF3-1F52-04ED-A85BC657E7AA}"/>
              </a:ext>
            </a:extLst>
          </p:cNvPr>
          <p:cNvGraphicFramePr>
            <a:graphicFrameLocks/>
          </p:cNvGraphicFramePr>
          <p:nvPr>
            <p:extLst>
              <p:ext uri="{D42A27DB-BD31-4B8C-83A1-F6EECF244321}">
                <p14:modId xmlns:p14="http://schemas.microsoft.com/office/powerpoint/2010/main" val="3991561219"/>
              </p:ext>
            </p:extLst>
          </p:nvPr>
        </p:nvGraphicFramePr>
        <p:xfrm>
          <a:off x="3080305" y="4617720"/>
          <a:ext cx="2942035" cy="22402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A121AEC7-53D1-53B2-E0D8-A50787A99CF2}"/>
              </a:ext>
            </a:extLst>
          </p:cNvPr>
          <p:cNvGraphicFramePr>
            <a:graphicFrameLocks/>
          </p:cNvGraphicFramePr>
          <p:nvPr>
            <p:extLst>
              <p:ext uri="{D42A27DB-BD31-4B8C-83A1-F6EECF244321}">
                <p14:modId xmlns:p14="http://schemas.microsoft.com/office/powerpoint/2010/main" val="2971258141"/>
              </p:ext>
            </p:extLst>
          </p:nvPr>
        </p:nvGraphicFramePr>
        <p:xfrm>
          <a:off x="6155690" y="4617720"/>
          <a:ext cx="2942035" cy="22402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E8C186F4-F245-51DC-9BC6-9847135EDD14}"/>
              </a:ext>
            </a:extLst>
          </p:cNvPr>
          <p:cNvGraphicFramePr>
            <a:graphicFrameLocks/>
          </p:cNvGraphicFramePr>
          <p:nvPr>
            <p:extLst>
              <p:ext uri="{D42A27DB-BD31-4B8C-83A1-F6EECF244321}">
                <p14:modId xmlns:p14="http://schemas.microsoft.com/office/powerpoint/2010/main" val="2430380939"/>
              </p:ext>
            </p:extLst>
          </p:nvPr>
        </p:nvGraphicFramePr>
        <p:xfrm>
          <a:off x="9248775" y="4617720"/>
          <a:ext cx="2942035" cy="22402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hart 12">
            <a:extLst>
              <a:ext uri="{FF2B5EF4-FFF2-40B4-BE49-F238E27FC236}">
                <a16:creationId xmlns:a16="http://schemas.microsoft.com/office/drawing/2014/main" id="{08717949-8025-580E-7DC6-05D11107F51A}"/>
              </a:ext>
            </a:extLst>
          </p:cNvPr>
          <p:cNvGraphicFramePr>
            <a:graphicFrameLocks/>
          </p:cNvGraphicFramePr>
          <p:nvPr>
            <p:extLst>
              <p:ext uri="{D42A27DB-BD31-4B8C-83A1-F6EECF244321}">
                <p14:modId xmlns:p14="http://schemas.microsoft.com/office/powerpoint/2010/main" val="1109933868"/>
              </p:ext>
            </p:extLst>
          </p:nvPr>
        </p:nvGraphicFramePr>
        <p:xfrm>
          <a:off x="237744" y="576072"/>
          <a:ext cx="5943600" cy="36576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8301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AC4FB-585F-2AAC-87FD-44431D0C633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FCB717-36C7-EC97-691D-E6EB534CF6D6}"/>
              </a:ext>
            </a:extLst>
          </p:cNvPr>
          <p:cNvSpPr>
            <a:spLocks noGrp="1"/>
          </p:cNvSpPr>
          <p:nvPr>
            <p:ph idx="1"/>
          </p:nvPr>
        </p:nvSpPr>
        <p:spPr>
          <a:xfrm>
            <a:off x="6411987" y="812840"/>
            <a:ext cx="5423060" cy="3123247"/>
          </a:xfrm>
        </p:spPr>
        <p:txBody>
          <a:bodyPr>
            <a:normAutofit/>
          </a:bodyPr>
          <a:lstStyle/>
          <a:p>
            <a:r>
              <a:rPr lang="en-US" sz="1600" dirty="0"/>
              <a:t>Overview of leads-to-clients conversion metric in context of the Profitability KPI and Target</a:t>
            </a:r>
          </a:p>
          <a:p>
            <a:r>
              <a:rPr lang="en-US" sz="1600" dirty="0"/>
              <a:t>In this context the campaigns that pass Profitability Target and have relatively high conversion rate would be considered efficient. </a:t>
            </a:r>
          </a:p>
          <a:p>
            <a:r>
              <a:rPr lang="en-US" sz="1600" dirty="0"/>
              <a:t>For better assessment ranking systems can be introduced:</a:t>
            </a:r>
          </a:p>
          <a:p>
            <a:pPr lvl="1"/>
            <a:r>
              <a:rPr lang="en-US" sz="1400" dirty="0"/>
              <a:t>Ranking Conversion rate from 1.0 to 5.0 </a:t>
            </a:r>
          </a:p>
          <a:p>
            <a:pPr lvl="1"/>
            <a:r>
              <a:rPr lang="en-US" sz="1400" dirty="0"/>
              <a:t>Ranking Profitability performance from 1.0 to 5.0 </a:t>
            </a:r>
          </a:p>
          <a:p>
            <a:pPr lvl="1"/>
            <a:r>
              <a:rPr lang="en-US" sz="1400" dirty="0"/>
              <a:t>Overall Efficiency score taking in consideration both assessments </a:t>
            </a:r>
          </a:p>
        </p:txBody>
      </p:sp>
      <p:sp>
        <p:nvSpPr>
          <p:cNvPr id="5" name="Title 4">
            <a:extLst>
              <a:ext uri="{FF2B5EF4-FFF2-40B4-BE49-F238E27FC236}">
                <a16:creationId xmlns:a16="http://schemas.microsoft.com/office/drawing/2014/main" id="{AD411204-6DB3-2F8E-6953-D84541C1CFF0}"/>
              </a:ext>
            </a:extLst>
          </p:cNvPr>
          <p:cNvSpPr>
            <a:spLocks noGrp="1"/>
          </p:cNvSpPr>
          <p:nvPr>
            <p:ph type="title"/>
          </p:nvPr>
        </p:nvSpPr>
        <p:spPr>
          <a:xfrm>
            <a:off x="3522028" y="0"/>
            <a:ext cx="5147945" cy="539115"/>
          </a:xfrm>
        </p:spPr>
        <p:txBody>
          <a:bodyPr>
            <a:normAutofit fontScale="90000"/>
          </a:bodyPr>
          <a:lstStyle/>
          <a:p>
            <a:pPr algn="ctr"/>
            <a:r>
              <a:rPr lang="en-US" dirty="0"/>
              <a:t>Efficiency / Profitability</a:t>
            </a:r>
          </a:p>
        </p:txBody>
      </p:sp>
      <p:graphicFrame>
        <p:nvGraphicFramePr>
          <p:cNvPr id="7" name="Chart 6">
            <a:extLst>
              <a:ext uri="{FF2B5EF4-FFF2-40B4-BE49-F238E27FC236}">
                <a16:creationId xmlns:a16="http://schemas.microsoft.com/office/drawing/2014/main" id="{C1598C20-A10E-D253-CEA0-3B3FB7017642}"/>
              </a:ext>
            </a:extLst>
          </p:cNvPr>
          <p:cNvGraphicFramePr>
            <a:graphicFrameLocks/>
          </p:cNvGraphicFramePr>
          <p:nvPr>
            <p:extLst>
              <p:ext uri="{D42A27DB-BD31-4B8C-83A1-F6EECF244321}">
                <p14:modId xmlns:p14="http://schemas.microsoft.com/office/powerpoint/2010/main" val="1976945354"/>
              </p:ext>
            </p:extLst>
          </p:nvPr>
        </p:nvGraphicFramePr>
        <p:xfrm>
          <a:off x="0" y="4617720"/>
          <a:ext cx="2944368" cy="2240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3C5CC7B-A2C6-1326-1EDF-B74549BB9D12}"/>
              </a:ext>
            </a:extLst>
          </p:cNvPr>
          <p:cNvGraphicFramePr>
            <a:graphicFrameLocks/>
          </p:cNvGraphicFramePr>
          <p:nvPr>
            <p:extLst>
              <p:ext uri="{D42A27DB-BD31-4B8C-83A1-F6EECF244321}">
                <p14:modId xmlns:p14="http://schemas.microsoft.com/office/powerpoint/2010/main" val="111866372"/>
              </p:ext>
            </p:extLst>
          </p:nvPr>
        </p:nvGraphicFramePr>
        <p:xfrm>
          <a:off x="3048001" y="4617720"/>
          <a:ext cx="2944368" cy="22402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3A493769-C950-A918-4BD8-8B0882762AAF}"/>
              </a:ext>
            </a:extLst>
          </p:cNvPr>
          <p:cNvGraphicFramePr>
            <a:graphicFrameLocks/>
          </p:cNvGraphicFramePr>
          <p:nvPr>
            <p:extLst>
              <p:ext uri="{D42A27DB-BD31-4B8C-83A1-F6EECF244321}">
                <p14:modId xmlns:p14="http://schemas.microsoft.com/office/powerpoint/2010/main" val="1580275381"/>
              </p:ext>
            </p:extLst>
          </p:nvPr>
        </p:nvGraphicFramePr>
        <p:xfrm>
          <a:off x="6199632" y="4617720"/>
          <a:ext cx="2944368" cy="22402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92DEC69D-7FA5-986C-ACD4-36D65BC78674}"/>
              </a:ext>
            </a:extLst>
          </p:cNvPr>
          <p:cNvGraphicFramePr>
            <a:graphicFrameLocks/>
          </p:cNvGraphicFramePr>
          <p:nvPr>
            <p:extLst>
              <p:ext uri="{D42A27DB-BD31-4B8C-83A1-F6EECF244321}">
                <p14:modId xmlns:p14="http://schemas.microsoft.com/office/powerpoint/2010/main" val="1806304148"/>
              </p:ext>
            </p:extLst>
          </p:nvPr>
        </p:nvGraphicFramePr>
        <p:xfrm>
          <a:off x="9247632" y="4617720"/>
          <a:ext cx="2944368" cy="22402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CE7A931C-B18C-F718-2F48-76AADCC15DE2}"/>
              </a:ext>
            </a:extLst>
          </p:cNvPr>
          <p:cNvGraphicFramePr>
            <a:graphicFrameLocks/>
          </p:cNvGraphicFramePr>
          <p:nvPr>
            <p:extLst>
              <p:ext uri="{D42A27DB-BD31-4B8C-83A1-F6EECF244321}">
                <p14:modId xmlns:p14="http://schemas.microsoft.com/office/powerpoint/2010/main" val="4159762059"/>
              </p:ext>
            </p:extLst>
          </p:nvPr>
        </p:nvGraphicFramePr>
        <p:xfrm>
          <a:off x="237744" y="576072"/>
          <a:ext cx="5943600" cy="36576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4413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75C8-AB18-FDAD-DFCD-966E667DF9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43233-F285-F37B-5A6B-F06D31355A85}"/>
              </a:ext>
            </a:extLst>
          </p:cNvPr>
          <p:cNvSpPr>
            <a:spLocks noGrp="1"/>
          </p:cNvSpPr>
          <p:nvPr>
            <p:ph idx="1"/>
          </p:nvPr>
        </p:nvSpPr>
        <p:spPr>
          <a:xfrm>
            <a:off x="7553754" y="712471"/>
            <a:ext cx="4503663" cy="3123247"/>
          </a:xfrm>
        </p:spPr>
        <p:txBody>
          <a:bodyPr>
            <a:normAutofit/>
          </a:bodyPr>
          <a:lstStyle/>
          <a:p>
            <a:r>
              <a:rPr lang="en-US" sz="1600" dirty="0"/>
              <a:t>Funnel View with Averages showing the narrowing of leads to become clients</a:t>
            </a:r>
          </a:p>
          <a:p>
            <a:pPr lvl="1"/>
            <a:r>
              <a:rPr lang="en-US" sz="1400" dirty="0"/>
              <a:t>31% (222) of Leads log into the Platform or 1 in 3 people </a:t>
            </a:r>
          </a:p>
          <a:p>
            <a:pPr lvl="1"/>
            <a:r>
              <a:rPr lang="en-US" sz="1400" dirty="0"/>
              <a:t>54% (118) of them will log into the Deposit page or 1 in 2</a:t>
            </a:r>
          </a:p>
          <a:p>
            <a:pPr lvl="1"/>
            <a:r>
              <a:rPr lang="en-US" sz="1400" dirty="0"/>
              <a:t>19% (23) of those who got to the Deposit page will make a successful deposit or 1 in 5</a:t>
            </a:r>
          </a:p>
          <a:p>
            <a:r>
              <a:rPr lang="en-US" sz="1600" dirty="0"/>
              <a:t>On average – 3 % of all Leads will deposit successfully</a:t>
            </a:r>
          </a:p>
          <a:p>
            <a:r>
              <a:rPr lang="en-US" sz="1600" dirty="0"/>
              <a:t>40% of the agents have conversion rate at or below 3%</a:t>
            </a:r>
          </a:p>
        </p:txBody>
      </p:sp>
      <p:sp>
        <p:nvSpPr>
          <p:cNvPr id="5" name="Title 4">
            <a:extLst>
              <a:ext uri="{FF2B5EF4-FFF2-40B4-BE49-F238E27FC236}">
                <a16:creationId xmlns:a16="http://schemas.microsoft.com/office/drawing/2014/main" id="{E6C5192E-DFA7-6586-E7DA-A201394AAF00}"/>
              </a:ext>
            </a:extLst>
          </p:cNvPr>
          <p:cNvSpPr>
            <a:spLocks noGrp="1"/>
          </p:cNvSpPr>
          <p:nvPr>
            <p:ph type="title"/>
          </p:nvPr>
        </p:nvSpPr>
        <p:spPr>
          <a:xfrm>
            <a:off x="4396700" y="0"/>
            <a:ext cx="3398600" cy="539115"/>
          </a:xfrm>
        </p:spPr>
        <p:txBody>
          <a:bodyPr>
            <a:normAutofit fontScale="90000"/>
          </a:bodyPr>
          <a:lstStyle/>
          <a:p>
            <a:pPr algn="ctr"/>
            <a:r>
              <a:rPr lang="en-US" dirty="0"/>
              <a:t>Sales Overview</a:t>
            </a: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946032AE-9171-576A-967B-661C1AA88E5C}"/>
                  </a:ext>
                </a:extLst>
              </p:cNvPr>
              <p:cNvGraphicFramePr/>
              <p:nvPr>
                <p:extLst>
                  <p:ext uri="{D42A27DB-BD31-4B8C-83A1-F6EECF244321}">
                    <p14:modId xmlns:p14="http://schemas.microsoft.com/office/powerpoint/2010/main" val="963201766"/>
                  </p:ext>
                </p:extLst>
              </p:nvPr>
            </p:nvGraphicFramePr>
            <p:xfrm>
              <a:off x="108034" y="3649504"/>
              <a:ext cx="7527206" cy="312324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hart 3">
                <a:extLst>
                  <a:ext uri="{FF2B5EF4-FFF2-40B4-BE49-F238E27FC236}">
                    <a16:creationId xmlns:a16="http://schemas.microsoft.com/office/drawing/2014/main" id="{946032AE-9171-576A-967B-661C1AA88E5C}"/>
                  </a:ext>
                </a:extLst>
              </p:cNvPr>
              <p:cNvPicPr>
                <a:picLocks noGrp="1" noRot="1" noChangeAspect="1" noMove="1" noResize="1" noEditPoints="1" noAdjustHandles="1" noChangeArrowheads="1" noChangeShapeType="1"/>
              </p:cNvPicPr>
              <p:nvPr/>
            </p:nvPicPr>
            <p:blipFill>
              <a:blip r:embed="rId4"/>
              <a:stretch>
                <a:fillRect/>
              </a:stretch>
            </p:blipFill>
            <p:spPr>
              <a:xfrm>
                <a:off x="108034" y="3649504"/>
                <a:ext cx="7527206" cy="3123247"/>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FB9A4E12-3C97-9051-0DC6-10774E77E782}"/>
                  </a:ext>
                </a:extLst>
              </p:cNvPr>
              <p:cNvGraphicFramePr/>
              <p:nvPr>
                <p:extLst>
                  <p:ext uri="{D42A27DB-BD31-4B8C-83A1-F6EECF244321}">
                    <p14:modId xmlns:p14="http://schemas.microsoft.com/office/powerpoint/2010/main" val="3298143393"/>
                  </p:ext>
                </p:extLst>
              </p:nvPr>
            </p:nvGraphicFramePr>
            <p:xfrm>
              <a:off x="7527206" y="3835718"/>
              <a:ext cx="4556760" cy="275082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6" name="Chart 5">
                <a:extLst>
                  <a:ext uri="{FF2B5EF4-FFF2-40B4-BE49-F238E27FC236}">
                    <a16:creationId xmlns:a16="http://schemas.microsoft.com/office/drawing/2014/main" id="{FB9A4E12-3C97-9051-0DC6-10774E77E782}"/>
                  </a:ext>
                </a:extLst>
              </p:cNvPr>
              <p:cNvPicPr>
                <a:picLocks noGrp="1" noRot="1" noChangeAspect="1" noMove="1" noResize="1" noEditPoints="1" noAdjustHandles="1" noChangeArrowheads="1" noChangeShapeType="1"/>
              </p:cNvPicPr>
              <p:nvPr/>
            </p:nvPicPr>
            <p:blipFill>
              <a:blip r:embed="rId6"/>
              <a:stretch>
                <a:fillRect/>
              </a:stretch>
            </p:blipFill>
            <p:spPr>
              <a:xfrm>
                <a:off x="7527206" y="3835718"/>
                <a:ext cx="4556760" cy="2750820"/>
              </a:xfrm>
              <a:prstGeom prst="rect">
                <a:avLst/>
              </a:prstGeom>
            </p:spPr>
          </p:pic>
        </mc:Fallback>
      </mc:AlternateContent>
      <mc:AlternateContent xmlns:mc="http://schemas.openxmlformats.org/markup-compatibility/2006">
        <mc:Choice xmlns:cx2="http://schemas.microsoft.com/office/drawing/2015/10/21/chartex" Requires="cx2">
          <p:graphicFrame>
            <p:nvGraphicFramePr>
              <p:cNvPr id="12" name="Chart 11">
                <a:extLst>
                  <a:ext uri="{FF2B5EF4-FFF2-40B4-BE49-F238E27FC236}">
                    <a16:creationId xmlns:a16="http://schemas.microsoft.com/office/drawing/2014/main" id="{E1FF5479-F52E-EEBE-7DC0-866C102E4136}"/>
                  </a:ext>
                </a:extLst>
              </p:cNvPr>
              <p:cNvGraphicFramePr/>
              <p:nvPr>
                <p:extLst>
                  <p:ext uri="{D42A27DB-BD31-4B8C-83A1-F6EECF244321}">
                    <p14:modId xmlns:p14="http://schemas.microsoft.com/office/powerpoint/2010/main" val="2961114608"/>
                  </p:ext>
                </p:extLst>
              </p:nvPr>
            </p:nvGraphicFramePr>
            <p:xfrm>
              <a:off x="215826" y="670560"/>
              <a:ext cx="7080324" cy="2991802"/>
            </p:xfrm>
            <a:graphic>
              <a:graphicData uri="http://schemas.microsoft.com/office/drawing/2014/chartex">
                <cx:chart xmlns:cx="http://schemas.microsoft.com/office/drawing/2014/chartex" xmlns:r="http://schemas.openxmlformats.org/officeDocument/2006/relationships" r:id="rId7"/>
              </a:graphicData>
            </a:graphic>
          </p:graphicFrame>
        </mc:Choice>
        <mc:Fallback>
          <p:pic>
            <p:nvPicPr>
              <p:cNvPr id="12" name="Chart 11">
                <a:extLst>
                  <a:ext uri="{FF2B5EF4-FFF2-40B4-BE49-F238E27FC236}">
                    <a16:creationId xmlns:a16="http://schemas.microsoft.com/office/drawing/2014/main" id="{E1FF5479-F52E-EEBE-7DC0-866C102E4136}"/>
                  </a:ext>
                </a:extLst>
              </p:cNvPr>
              <p:cNvPicPr>
                <a:picLocks noGrp="1" noRot="1" noChangeAspect="1" noMove="1" noResize="1" noEditPoints="1" noAdjustHandles="1" noChangeArrowheads="1" noChangeShapeType="1"/>
              </p:cNvPicPr>
              <p:nvPr/>
            </p:nvPicPr>
            <p:blipFill>
              <a:blip r:embed="rId8"/>
              <a:stretch>
                <a:fillRect/>
              </a:stretch>
            </p:blipFill>
            <p:spPr>
              <a:xfrm>
                <a:off x="215826" y="670560"/>
                <a:ext cx="7080324" cy="2991802"/>
              </a:xfrm>
              <a:prstGeom prst="rect">
                <a:avLst/>
              </a:prstGeom>
            </p:spPr>
          </p:pic>
        </mc:Fallback>
      </mc:AlternateContent>
    </p:spTree>
    <p:extLst>
      <p:ext uri="{BB962C8B-B14F-4D97-AF65-F5344CB8AC3E}">
        <p14:creationId xmlns:p14="http://schemas.microsoft.com/office/powerpoint/2010/main" val="383195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7F3F1-5702-B4B7-7395-8DF05AFFD6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988DE-B135-3B2A-3D2E-FB431B83074E}"/>
              </a:ext>
            </a:extLst>
          </p:cNvPr>
          <p:cNvSpPr>
            <a:spLocks noGrp="1"/>
          </p:cNvSpPr>
          <p:nvPr>
            <p:ph idx="1"/>
          </p:nvPr>
        </p:nvSpPr>
        <p:spPr>
          <a:xfrm>
            <a:off x="7527206" y="1189673"/>
            <a:ext cx="4503663" cy="2239327"/>
          </a:xfrm>
        </p:spPr>
        <p:txBody>
          <a:bodyPr>
            <a:normAutofit/>
          </a:bodyPr>
          <a:lstStyle/>
          <a:p>
            <a:r>
              <a:rPr lang="en-US" sz="1800" dirty="0"/>
              <a:t>Relatively even distribution of leads per agent </a:t>
            </a:r>
          </a:p>
          <a:p>
            <a:r>
              <a:rPr lang="en-US" sz="1800" dirty="0"/>
              <a:t>No definitive conclusion could be made, based on the currently available data </a:t>
            </a:r>
          </a:p>
          <a:p>
            <a:r>
              <a:rPr lang="en-US" sz="1800" dirty="0"/>
              <a:t>No significant patterns observed</a:t>
            </a:r>
            <a:endParaRPr lang="en-US" sz="1600" dirty="0"/>
          </a:p>
        </p:txBody>
      </p:sp>
      <p:sp>
        <p:nvSpPr>
          <p:cNvPr id="5" name="Title 4">
            <a:extLst>
              <a:ext uri="{FF2B5EF4-FFF2-40B4-BE49-F238E27FC236}">
                <a16:creationId xmlns:a16="http://schemas.microsoft.com/office/drawing/2014/main" id="{9B21A354-13BA-8C25-35F9-D3CE602DCDCB}"/>
              </a:ext>
            </a:extLst>
          </p:cNvPr>
          <p:cNvSpPr>
            <a:spLocks noGrp="1"/>
          </p:cNvSpPr>
          <p:nvPr>
            <p:ph type="title"/>
          </p:nvPr>
        </p:nvSpPr>
        <p:spPr>
          <a:xfrm>
            <a:off x="3654663" y="0"/>
            <a:ext cx="4882674" cy="539115"/>
          </a:xfrm>
        </p:spPr>
        <p:txBody>
          <a:bodyPr>
            <a:normAutofit fontScale="90000"/>
          </a:bodyPr>
          <a:lstStyle/>
          <a:p>
            <a:pPr algn="ctr"/>
            <a:r>
              <a:rPr lang="en-US" dirty="0"/>
              <a:t>Sales  - Deeper look</a:t>
            </a:r>
          </a:p>
        </p:txBody>
      </p:sp>
      <p:graphicFrame>
        <p:nvGraphicFramePr>
          <p:cNvPr id="2" name="Chart 1">
            <a:extLst>
              <a:ext uri="{FF2B5EF4-FFF2-40B4-BE49-F238E27FC236}">
                <a16:creationId xmlns:a16="http://schemas.microsoft.com/office/drawing/2014/main" id="{34DB76F2-703E-65B3-A590-884402CC1313}"/>
              </a:ext>
            </a:extLst>
          </p:cNvPr>
          <p:cNvGraphicFramePr>
            <a:graphicFrameLocks/>
          </p:cNvGraphicFramePr>
          <p:nvPr>
            <p:extLst>
              <p:ext uri="{D42A27DB-BD31-4B8C-83A1-F6EECF244321}">
                <p14:modId xmlns:p14="http://schemas.microsoft.com/office/powerpoint/2010/main" val="1476854718"/>
              </p:ext>
            </p:extLst>
          </p:nvPr>
        </p:nvGraphicFramePr>
        <p:xfrm>
          <a:off x="161131" y="670560"/>
          <a:ext cx="7251068" cy="31232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EC40DF94-D966-453E-B421-97C34626315A}"/>
              </a:ext>
            </a:extLst>
          </p:cNvPr>
          <p:cNvGraphicFramePr>
            <a:graphicFrameLocks/>
          </p:cNvGraphicFramePr>
          <p:nvPr>
            <p:extLst>
              <p:ext uri="{D42A27DB-BD31-4B8C-83A1-F6EECF244321}">
                <p14:modId xmlns:p14="http://schemas.microsoft.com/office/powerpoint/2010/main" val="3833285508"/>
              </p:ext>
            </p:extLst>
          </p:nvPr>
        </p:nvGraphicFramePr>
        <p:xfrm>
          <a:off x="0" y="3925252"/>
          <a:ext cx="5866522" cy="29327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E6EE43D3-1F0F-4A5E-BCDE-B1176B96BDCC}"/>
              </a:ext>
            </a:extLst>
          </p:cNvPr>
          <p:cNvGraphicFramePr>
            <a:graphicFrameLocks/>
          </p:cNvGraphicFramePr>
          <p:nvPr>
            <p:extLst>
              <p:ext uri="{D42A27DB-BD31-4B8C-83A1-F6EECF244321}">
                <p14:modId xmlns:p14="http://schemas.microsoft.com/office/powerpoint/2010/main" val="688672455"/>
              </p:ext>
            </p:extLst>
          </p:nvPr>
        </p:nvGraphicFramePr>
        <p:xfrm>
          <a:off x="6357257" y="3925252"/>
          <a:ext cx="5863456" cy="293274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5685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537</TotalTime>
  <Words>1291</Words>
  <Application>Microsoft Office PowerPoint</Application>
  <PresentationFormat>Widescreen</PresentationFormat>
  <Paragraphs>128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Analyst Task</vt:lpstr>
      <vt:lpstr>Profitability</vt:lpstr>
      <vt:lpstr>Efficiency</vt:lpstr>
      <vt:lpstr>Efficiency / Profitability</vt:lpstr>
      <vt:lpstr>Sales Overview</vt:lpstr>
      <vt:lpstr>Sales  - Deeper 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Ivaylo Petrov</dc:creator>
  <cp:lastModifiedBy>Ivaylo Petrov</cp:lastModifiedBy>
  <cp:revision>1</cp:revision>
  <dcterms:created xsi:type="dcterms:W3CDTF">2025-02-26T10:19:17Z</dcterms:created>
  <dcterms:modified xsi:type="dcterms:W3CDTF">2025-02-26T19:17:09Z</dcterms:modified>
</cp:coreProperties>
</file>