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1" r:id="rId4"/>
    <p:sldId id="257" r:id="rId5"/>
    <p:sldId id="262" r:id="rId6"/>
    <p:sldId id="258" r:id="rId7"/>
    <p:sldId id="265" r:id="rId8"/>
    <p:sldId id="260" r:id="rId9"/>
    <p:sldId id="259" r:id="rId10"/>
    <p:sldId id="268" r:id="rId11"/>
    <p:sldId id="269" r:id="rId12"/>
    <p:sldId id="270" r:id="rId13"/>
    <p:sldId id="263" r:id="rId14"/>
    <p:sldId id="273" r:id="rId15"/>
    <p:sldId id="264" r:id="rId16"/>
    <p:sldId id="272" r:id="rId17"/>
    <p:sldId id="271" r:id="rId18"/>
    <p:sldId id="274" r:id="rId19"/>
    <p:sldId id="276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Message Service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91615"/>
          </a:xfrm>
        </p:spPr>
        <p:txBody>
          <a:bodyPr/>
          <a:lstStyle/>
          <a:p>
            <a:r>
              <a:rPr lang="en-US" dirty="0" smtClean="0"/>
              <a:t>Basics and usage in </a:t>
            </a:r>
            <a:r>
              <a:rPr lang="en-US" dirty="0" err="1" smtClean="0"/>
              <a:t>sirma</a:t>
            </a:r>
            <a:r>
              <a:rPr lang="en-US" dirty="0" smtClean="0"/>
              <a:t> enterprise platform</a:t>
            </a:r>
          </a:p>
          <a:p>
            <a:r>
              <a:rPr lang="en-US" dirty="0" smtClean="0"/>
              <a:t>Ivo </a:t>
            </a:r>
            <a:r>
              <a:rPr lang="en-US" dirty="0" err="1" smtClean="0"/>
              <a:t>Rusev</a:t>
            </a:r>
            <a:endParaRPr lang="en-US" dirty="0" smtClean="0"/>
          </a:p>
          <a:p>
            <a:r>
              <a:rPr lang="en-US" dirty="0" smtClean="0"/>
              <a:t>Materials available at: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9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039792" cy="1293704"/>
          </a:xfrm>
        </p:spPr>
        <p:txBody>
          <a:bodyPr/>
          <a:lstStyle/>
          <a:p>
            <a:r>
              <a:rPr lang="en-US" b="1" dirty="0" smtClean="0"/>
              <a:t>To JMS or not to JMS (1)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7" y="2052918"/>
            <a:ext cx="8127272" cy="2461417"/>
          </a:xfrm>
        </p:spPr>
        <p:txBody>
          <a:bodyPr/>
          <a:lstStyle/>
          <a:p>
            <a:pPr lvl="1"/>
            <a:r>
              <a:rPr lang="en-US" dirty="0" smtClean="0"/>
              <a:t>Don’t just pick </a:t>
            </a:r>
            <a:r>
              <a:rPr lang="en-US" dirty="0"/>
              <a:t>an MQ because “decoupling is good</a:t>
            </a:r>
            <a:r>
              <a:rPr lang="en-US" dirty="0" smtClean="0"/>
              <a:t>”;</a:t>
            </a:r>
          </a:p>
          <a:p>
            <a:pPr lvl="2"/>
            <a:r>
              <a:rPr lang="en-US" dirty="0" smtClean="0"/>
              <a:t>They have a learning curve (Simplified in SEP by the core team);</a:t>
            </a:r>
          </a:p>
          <a:p>
            <a:pPr lvl="2"/>
            <a:r>
              <a:rPr lang="en-US" dirty="0" smtClean="0"/>
              <a:t>JMS Clients have tons of configurations;</a:t>
            </a:r>
          </a:p>
          <a:p>
            <a:pPr lvl="2"/>
            <a:r>
              <a:rPr lang="en-US" dirty="0"/>
              <a:t>If you overuse your MQ, then it adds latency to your </a:t>
            </a:r>
            <a:r>
              <a:rPr lang="en-US" dirty="0" smtClean="0"/>
              <a:t>system;</a:t>
            </a:r>
          </a:p>
          <a:p>
            <a:pPr lvl="2"/>
            <a:r>
              <a:rPr lang="en-US" dirty="0" smtClean="0"/>
              <a:t>Harder </a:t>
            </a:r>
            <a:r>
              <a:rPr lang="en-US" dirty="0"/>
              <a:t>to track the program flow when analyzing </a:t>
            </a:r>
            <a:r>
              <a:rPr lang="en-US" dirty="0" smtClean="0"/>
              <a:t>problems (you can’t just see the </a:t>
            </a:r>
            <a:r>
              <a:rPr lang="en-US" dirty="0" err="1" smtClean="0"/>
              <a:t>stacktrace</a:t>
            </a:r>
            <a:r>
              <a:rPr lang="en-US" dirty="0" smtClean="0"/>
              <a:t>).</a:t>
            </a:r>
          </a:p>
          <a:p>
            <a:pPr lvl="2"/>
            <a:endParaRPr lang="en-US" b="1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99" y="1334215"/>
            <a:ext cx="3648075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" y="4626007"/>
            <a:ext cx="7562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3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JMS or not to </a:t>
            </a:r>
            <a:r>
              <a:rPr lang="en-US" b="1" dirty="0" smtClean="0"/>
              <a:t>JMS (2)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pPr lvl="1"/>
            <a:r>
              <a:rPr lang="en-US" dirty="0" smtClean="0"/>
              <a:t>When to consider using MQ:</a:t>
            </a:r>
          </a:p>
          <a:p>
            <a:pPr lvl="2"/>
            <a:r>
              <a:rPr lang="en-US" b="1" dirty="0" smtClean="0"/>
              <a:t>Decoupling</a:t>
            </a:r>
            <a:endParaRPr lang="en-US" dirty="0"/>
          </a:p>
          <a:p>
            <a:pPr lvl="2"/>
            <a:r>
              <a:rPr lang="en-US" b="1" dirty="0"/>
              <a:t>Redundancy </a:t>
            </a:r>
            <a:r>
              <a:rPr lang="en-US" b="1" dirty="0" smtClean="0"/>
              <a:t>- </a:t>
            </a:r>
            <a:r>
              <a:rPr lang="en-US" dirty="0"/>
              <a:t>Sometimes processes fail when processing data. Unless that data is persisted, it’s lost </a:t>
            </a:r>
            <a:r>
              <a:rPr lang="en-US" dirty="0" smtClean="0"/>
              <a:t>forever;</a:t>
            </a:r>
            <a:endParaRPr lang="en-US" b="1" dirty="0" smtClean="0"/>
          </a:p>
          <a:p>
            <a:pPr lvl="2"/>
            <a:r>
              <a:rPr lang="en-US" b="1" dirty="0"/>
              <a:t>Scalability </a:t>
            </a:r>
            <a:r>
              <a:rPr lang="en-US" b="1" dirty="0" smtClean="0"/>
              <a:t>- </a:t>
            </a:r>
            <a:r>
              <a:rPr lang="en-US" dirty="0"/>
              <a:t>Because message queues decouple your processes, it’s easy to scale up the rate with which messages are added to the queue or processed; simply add another </a:t>
            </a:r>
            <a:r>
              <a:rPr lang="en-US" dirty="0" smtClean="0"/>
              <a:t>process;</a:t>
            </a:r>
            <a:endParaRPr lang="en-US" b="1" dirty="0" smtClean="0"/>
          </a:p>
          <a:p>
            <a:pPr lvl="2"/>
            <a:r>
              <a:rPr lang="en-US" b="1" dirty="0"/>
              <a:t>Elasticity &amp; </a:t>
            </a:r>
            <a:r>
              <a:rPr lang="en-US" b="1" dirty="0" err="1" smtClean="0"/>
              <a:t>Spikeability</a:t>
            </a:r>
            <a:r>
              <a:rPr lang="en-US" b="1" dirty="0" smtClean="0"/>
              <a:t> - </a:t>
            </a:r>
            <a:r>
              <a:rPr lang="en-US" dirty="0"/>
              <a:t>When your application hits </a:t>
            </a:r>
            <a:r>
              <a:rPr lang="en-US" dirty="0" smtClean="0"/>
              <a:t>live and there’s huge load, mitigates it;</a:t>
            </a:r>
            <a:endParaRPr lang="en-US" b="1" dirty="0" smtClean="0"/>
          </a:p>
          <a:p>
            <a:pPr lvl="2"/>
            <a:r>
              <a:rPr lang="en-US" b="1" dirty="0" smtClean="0"/>
              <a:t>Resiliency - </a:t>
            </a:r>
            <a:r>
              <a:rPr lang="en-US" dirty="0"/>
              <a:t>When part of your architecture fails, it doesn’t need to take the entire system down with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(#</a:t>
            </a:r>
            <a:r>
              <a:rPr lang="en-US" dirty="0" err="1" smtClean="0"/>
              <a:t>rememberOCR</a:t>
            </a:r>
            <a:r>
              <a:rPr lang="en-US" dirty="0" smtClean="0"/>
              <a:t>).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3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JMS or not to </a:t>
            </a:r>
            <a:r>
              <a:rPr lang="en-US" b="1" dirty="0" smtClean="0"/>
              <a:t>JMS (3)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pPr lvl="1"/>
            <a:r>
              <a:rPr lang="en-US" dirty="0" smtClean="0"/>
              <a:t>When to consider using MQ:</a:t>
            </a:r>
            <a:endParaRPr lang="en-US" b="1" dirty="0"/>
          </a:p>
          <a:p>
            <a:pPr lvl="2"/>
            <a:r>
              <a:rPr lang="en-US" b="1" dirty="0" smtClean="0"/>
              <a:t>Delivery Guarantees - </a:t>
            </a:r>
            <a:r>
              <a:rPr lang="en-US" dirty="0"/>
              <a:t>The redundancy provided by message queues guarantees that a message will be processed </a:t>
            </a:r>
            <a:r>
              <a:rPr lang="en-US" dirty="0" smtClean="0"/>
              <a:t>eventually</a:t>
            </a:r>
          </a:p>
          <a:p>
            <a:pPr lvl="2"/>
            <a:r>
              <a:rPr lang="en-US" b="1" dirty="0"/>
              <a:t>Ordering </a:t>
            </a:r>
            <a:r>
              <a:rPr lang="en-US" b="1" dirty="0" smtClean="0"/>
              <a:t>Guarantees - </a:t>
            </a:r>
            <a:r>
              <a:rPr lang="en-US" dirty="0"/>
              <a:t>In a lot of situations, the order with which data is processed is important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Asynchronous </a:t>
            </a:r>
            <a:r>
              <a:rPr lang="en-US" b="1" dirty="0" smtClean="0"/>
              <a:t>Communication - </a:t>
            </a:r>
            <a:r>
              <a:rPr lang="en-US" dirty="0"/>
              <a:t>A lot of times, you don’t want to or need to process a message immediately. Message queues enable asynchronous processing, which allows you to put a message on the queue without processing </a:t>
            </a:r>
            <a:r>
              <a:rPr lang="en-US" dirty="0" smtClean="0"/>
              <a:t>it.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0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Usages (1) : OCR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r>
              <a:rPr lang="en-US" dirty="0" smtClean="0"/>
              <a:t>What did we do?</a:t>
            </a:r>
          </a:p>
          <a:p>
            <a:pPr lvl="1"/>
            <a:r>
              <a:rPr lang="en-US" dirty="0" smtClean="0"/>
              <a:t>Platform</a:t>
            </a:r>
          </a:p>
          <a:p>
            <a:pPr lvl="2"/>
            <a:r>
              <a:rPr lang="en-US" dirty="0" smtClean="0"/>
              <a:t>On content assign add to Topic;</a:t>
            </a:r>
          </a:p>
          <a:p>
            <a:pPr lvl="2"/>
            <a:r>
              <a:rPr lang="en-US" dirty="0" smtClean="0"/>
              <a:t>Consume the messages from the topic and send them to a queue.</a:t>
            </a:r>
          </a:p>
          <a:p>
            <a:pPr lvl="1"/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Reads from the queue, OCRs, sends the information back.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 smtClean="0"/>
              <a:t>Scalability;</a:t>
            </a:r>
          </a:p>
          <a:p>
            <a:pPr lvl="1"/>
            <a:r>
              <a:rPr lang="en-US" dirty="0"/>
              <a:t>Delivery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 smtClean="0"/>
              <a:t>Resiliency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b="1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53" y="4052158"/>
            <a:ext cx="2921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 JMS Usage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05" y="2056091"/>
            <a:ext cx="7187087" cy="420024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65801" y="2056091"/>
            <a:ext cx="4396341" cy="4200245"/>
          </a:xfrm>
        </p:spPr>
        <p:txBody>
          <a:bodyPr/>
          <a:lstStyle/>
          <a:p>
            <a:r>
              <a:rPr lang="en-US" dirty="0" smtClean="0"/>
              <a:t>SEP Design</a:t>
            </a:r>
          </a:p>
          <a:p>
            <a:pPr lvl="1"/>
            <a:r>
              <a:rPr lang="en-US" dirty="0" smtClean="0"/>
              <a:t>Adding contents to Topic;</a:t>
            </a:r>
          </a:p>
          <a:p>
            <a:pPr lvl="1"/>
            <a:r>
              <a:rPr lang="en-US" dirty="0" smtClean="0"/>
              <a:t>Subscribing to Topic and sending to queue.</a:t>
            </a:r>
          </a:p>
          <a:p>
            <a:pPr lvl="1"/>
            <a:endParaRPr lang="en-US" dirty="0"/>
          </a:p>
          <a:p>
            <a:r>
              <a:rPr lang="en-US" dirty="0" smtClean="0"/>
              <a:t>OCR Service Design</a:t>
            </a:r>
          </a:p>
          <a:p>
            <a:pPr lvl="1"/>
            <a:r>
              <a:rPr lang="en-US" dirty="0" smtClean="0"/>
              <a:t>Listens for queue messages;</a:t>
            </a:r>
          </a:p>
          <a:p>
            <a:pPr lvl="1"/>
            <a:r>
              <a:rPr lang="en-US" dirty="0" smtClean="0"/>
              <a:t>Synchronous OCR processing.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2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Usages (2) : </a:t>
            </a:r>
            <a:r>
              <a:rPr lang="en-US" b="1" dirty="0" err="1" smtClean="0"/>
              <a:t>eGov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eGov</a:t>
            </a:r>
            <a:r>
              <a:rPr lang="bg-BG" dirty="0" smtClean="0"/>
              <a:t> – </a:t>
            </a:r>
            <a:r>
              <a:rPr lang="en-US" dirty="0" err="1" smtClean="0"/>
              <a:t>eServiceApplicationProcessor</a:t>
            </a:r>
            <a:endParaRPr lang="en-US" dirty="0" smtClean="0"/>
          </a:p>
          <a:p>
            <a:pPr lvl="1"/>
            <a:r>
              <a:rPr lang="en-US" dirty="0" smtClean="0"/>
              <a:t>Quick </a:t>
            </a:r>
            <a:r>
              <a:rPr lang="en-US" dirty="0" err="1" smtClean="0"/>
              <a:t>eGov</a:t>
            </a:r>
            <a:r>
              <a:rPr lang="en-US" dirty="0" smtClean="0"/>
              <a:t> architecture overview;</a:t>
            </a:r>
          </a:p>
          <a:p>
            <a:pPr lvl="1"/>
            <a:r>
              <a:rPr lang="en-US" dirty="0" smtClean="0"/>
              <a:t>What did we do?</a:t>
            </a:r>
          </a:p>
          <a:p>
            <a:endParaRPr lang="en-US" dirty="0"/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/>
              <a:t>Delivery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/>
              <a:t>Ordering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/>
              <a:t>Elasticity &amp; </a:t>
            </a:r>
            <a:r>
              <a:rPr lang="en-US" dirty="0" err="1" smtClean="0"/>
              <a:t>Spikeability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not implement it with persistent tasks? Order and states!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92" y="1345898"/>
            <a:ext cx="1825752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eGov</a:t>
            </a:r>
            <a:r>
              <a:rPr lang="en-US" dirty="0" smtClean="0"/>
              <a:t> Receiving Service Application Design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" y="2142288"/>
            <a:ext cx="7784336" cy="4114049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34083" y="2099189"/>
            <a:ext cx="3538934" cy="4200245"/>
          </a:xfrm>
        </p:spPr>
        <p:txBody>
          <a:bodyPr/>
          <a:lstStyle/>
          <a:p>
            <a:r>
              <a:rPr lang="en-US" dirty="0" err="1" smtClean="0"/>
              <a:t>ePortal</a:t>
            </a:r>
            <a:endParaRPr lang="en-US" dirty="0" smtClean="0"/>
          </a:p>
          <a:p>
            <a:pPr lvl="1"/>
            <a:r>
              <a:rPr lang="en-US" dirty="0" smtClean="0"/>
              <a:t>SOAP WS communication</a:t>
            </a:r>
          </a:p>
          <a:p>
            <a:pPr lvl="1"/>
            <a:endParaRPr lang="en-US" dirty="0"/>
          </a:p>
          <a:p>
            <a:r>
              <a:rPr lang="en-US" dirty="0" smtClean="0"/>
              <a:t>EMF</a:t>
            </a:r>
          </a:p>
          <a:p>
            <a:pPr lvl="1"/>
            <a:r>
              <a:rPr lang="en-US" dirty="0" smtClean="0"/>
              <a:t>System of JMS Queues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676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JMS Usages </a:t>
            </a:r>
            <a:r>
              <a:rPr lang="en-US" b="1" dirty="0" smtClean="0"/>
              <a:t>(3) </a:t>
            </a:r>
            <a:r>
              <a:rPr lang="en-US" b="1" dirty="0"/>
              <a:t>: </a:t>
            </a:r>
            <a:r>
              <a:rPr lang="en-US" b="1" dirty="0" err="1" smtClean="0"/>
              <a:t>Zimbra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/>
              <a:t>Delivery Guarantees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Resiliency;</a:t>
            </a:r>
          </a:p>
          <a:p>
            <a:pPr lvl="1"/>
            <a:r>
              <a:rPr lang="en-US" dirty="0"/>
              <a:t>Elasticity &amp; </a:t>
            </a:r>
            <a:r>
              <a:rPr lang="en-US" dirty="0" err="1" smtClean="0"/>
              <a:t>Spikability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597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DLQ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53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smtClean="0"/>
              <a:t>Queues in </a:t>
            </a:r>
            <a:r>
              <a:rPr lang="en-US" dirty="0" err="1" smtClean="0"/>
              <a:t>WildFly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020991" cy="2153315"/>
          </a:xfrm>
        </p:spPr>
        <p:txBody>
          <a:bodyPr/>
          <a:lstStyle/>
          <a:p>
            <a:r>
              <a:rPr lang="en-US" dirty="0" err="1" smtClean="0"/>
              <a:t>WildFly</a:t>
            </a:r>
            <a:r>
              <a:rPr lang="en-US" dirty="0" smtClean="0"/>
              <a:t> Management Console;</a:t>
            </a:r>
          </a:p>
          <a:p>
            <a:pPr lvl="1"/>
            <a:r>
              <a:rPr lang="en-US" dirty="0" smtClean="0"/>
              <a:t>Add a new user in the management realm using add-user.bat / add-user.sh.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 smtClean="0"/>
              <a:t>Open Server’s address, port 8080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53" y="4405903"/>
            <a:ext cx="4906534" cy="224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05" y="4405903"/>
            <a:ext cx="4906534" cy="22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Middleware (MOM)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software or hardware infrastructure supporting sending and receiving messages </a:t>
            </a:r>
            <a:r>
              <a:rPr lang="en-US" dirty="0" smtClean="0"/>
              <a:t>between distributed systems;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045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time: demo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91615"/>
          </a:xfrm>
        </p:spPr>
        <p:txBody>
          <a:bodyPr/>
          <a:lstStyle/>
          <a:p>
            <a:r>
              <a:rPr lang="en-US" dirty="0" smtClean="0"/>
              <a:t>JMS demonstration with </a:t>
            </a:r>
            <a:r>
              <a:rPr lang="en-US" dirty="0" err="1" smtClean="0"/>
              <a:t>activemq</a:t>
            </a:r>
            <a:r>
              <a:rPr lang="en-US" dirty="0" smtClean="0"/>
              <a:t> and wildfly11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37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0" y="2126597"/>
            <a:ext cx="6837406" cy="35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 of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 </a:t>
            </a:r>
            <a:r>
              <a:rPr lang="en-US" dirty="0"/>
              <a:t>is a method of communication between software components or </a:t>
            </a:r>
            <a:r>
              <a:rPr lang="en-US" dirty="0" smtClean="0"/>
              <a:t>applications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Messaging enables distributed communication that is </a:t>
            </a:r>
            <a:r>
              <a:rPr lang="en-US" b="1" dirty="0"/>
              <a:t>loosely </a:t>
            </a:r>
            <a:r>
              <a:rPr lang="en-US" b="1" dirty="0" smtClean="0"/>
              <a:t>coupled</a:t>
            </a:r>
            <a:r>
              <a:rPr lang="en-US" dirty="0"/>
              <a:t>;</a:t>
            </a:r>
          </a:p>
          <a:p>
            <a:r>
              <a:rPr lang="en-US" dirty="0" smtClean="0"/>
              <a:t>The </a:t>
            </a:r>
            <a:r>
              <a:rPr lang="en-US" dirty="0"/>
              <a:t>sender and the receiver do </a:t>
            </a:r>
            <a:r>
              <a:rPr lang="en-US" b="1" dirty="0"/>
              <a:t>not</a:t>
            </a:r>
            <a:r>
              <a:rPr lang="en-US" dirty="0"/>
              <a:t> have to be available at the same time in order to </a:t>
            </a:r>
            <a:r>
              <a:rPr lang="en-US" dirty="0" smtClean="0"/>
              <a:t>communicate.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Java Message Service is a Java API that allows applications to create, send, receive, and read </a:t>
            </a:r>
            <a:r>
              <a:rPr lang="en-US" dirty="0" smtClean="0"/>
              <a:t>messages;</a:t>
            </a:r>
          </a:p>
          <a:p>
            <a:r>
              <a:rPr lang="en-US" dirty="0" smtClean="0"/>
              <a:t>The JMS API enables communication that does not only have the characteristics of messaging in general but is also:</a:t>
            </a:r>
          </a:p>
          <a:p>
            <a:pPr lvl="1"/>
            <a:r>
              <a:rPr lang="en-US" b="1" dirty="0" smtClean="0"/>
              <a:t>Asynchronous</a:t>
            </a:r>
            <a:r>
              <a:rPr lang="en-US" dirty="0"/>
              <a:t>: A JMS provider can deliver messages to a client as they arrive; a client does not have to request messages in order to receive </a:t>
            </a:r>
            <a:r>
              <a:rPr lang="en-US" dirty="0" smtClean="0"/>
              <a:t>them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b="1" dirty="0"/>
              <a:t>Reliable</a:t>
            </a:r>
            <a:r>
              <a:rPr lang="en-US" dirty="0"/>
              <a:t>: The JMS API can ensure that a message is delivered once and only </a:t>
            </a:r>
            <a:r>
              <a:rPr lang="en-US" dirty="0" smtClean="0"/>
              <a:t>once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b="1" dirty="0" smtClean="0"/>
              <a:t>Guarantees order</a:t>
            </a:r>
            <a:r>
              <a:rPr lang="en-US" dirty="0" smtClean="0"/>
              <a:t>: message order is kept (queue structure).</a:t>
            </a:r>
          </a:p>
        </p:txBody>
      </p:sp>
    </p:spTree>
    <p:extLst>
      <p:ext uri="{BB962C8B-B14F-4D97-AF65-F5344CB8AC3E}">
        <p14:creationId xmlns:p14="http://schemas.microsoft.com/office/powerpoint/2010/main" val="36821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Service Providers and What do we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Weblogic</a:t>
            </a:r>
            <a:r>
              <a:rPr lang="en-US" dirty="0" smtClean="0"/>
              <a:t> – Oracle;</a:t>
            </a:r>
          </a:p>
          <a:p>
            <a:r>
              <a:rPr lang="en-US" dirty="0" err="1" smtClean="0"/>
              <a:t>MQSeries</a:t>
            </a:r>
            <a:r>
              <a:rPr lang="en-US" dirty="0" smtClean="0"/>
              <a:t> – IBM;</a:t>
            </a:r>
          </a:p>
          <a:p>
            <a:r>
              <a:rPr lang="en-US" dirty="0" err="1" smtClean="0"/>
              <a:t>SoniqMQ</a:t>
            </a:r>
            <a:r>
              <a:rPr lang="en-US" dirty="0" smtClean="0"/>
              <a:t> – Postgres.</a:t>
            </a:r>
          </a:p>
          <a:p>
            <a:endParaRPr lang="en-US" dirty="0" smtClean="0"/>
          </a:p>
          <a:p>
            <a:r>
              <a:rPr lang="en-US" dirty="0" err="1" smtClean="0"/>
              <a:t>ActiveMQ</a:t>
            </a:r>
            <a:r>
              <a:rPr lang="en-US" dirty="0" smtClean="0"/>
              <a:t> – Apache;</a:t>
            </a:r>
          </a:p>
          <a:p>
            <a:r>
              <a:rPr lang="en-US" dirty="0" err="1" smtClean="0"/>
              <a:t>HornetQ</a:t>
            </a:r>
            <a:r>
              <a:rPr lang="en-US" dirty="0" smtClean="0"/>
              <a:t>/ </a:t>
            </a:r>
            <a:r>
              <a:rPr lang="en-US" dirty="0" err="1" smtClean="0"/>
              <a:t>ActiveMQ</a:t>
            </a:r>
            <a:r>
              <a:rPr lang="en-US" dirty="0" smtClean="0"/>
              <a:t> Artemis – </a:t>
            </a:r>
            <a:r>
              <a:rPr lang="en-US" dirty="0" err="1" smtClean="0"/>
              <a:t>WildFly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What’s the story with </a:t>
            </a:r>
            <a:r>
              <a:rPr lang="en-US" dirty="0" err="1" smtClean="0"/>
              <a:t>ActiveMQ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HornetQ</a:t>
            </a:r>
            <a:r>
              <a:rPr lang="en-US" dirty="0" smtClean="0"/>
              <a:t> code was donated to </a:t>
            </a:r>
            <a:r>
              <a:rPr lang="en-US" dirty="0" err="1" smtClean="0"/>
              <a:t>ActiveMQ</a:t>
            </a:r>
            <a:r>
              <a:rPr lang="en-US" dirty="0" smtClean="0"/>
              <a:t> and is now developed under a new name – </a:t>
            </a:r>
            <a:r>
              <a:rPr lang="en-US" dirty="0" err="1" smtClean="0"/>
              <a:t>ActiveMQ</a:t>
            </a:r>
            <a:r>
              <a:rPr lang="en-US" dirty="0" smtClean="0"/>
              <a:t> Artemis.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8" y="2958614"/>
            <a:ext cx="4148044" cy="1333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9" y="1368647"/>
            <a:ext cx="2864760" cy="116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5" y="5994008"/>
            <a:ext cx="1561070" cy="454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89" y="1533612"/>
            <a:ext cx="1038612" cy="1038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349548"/>
            <a:ext cx="1551642" cy="1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JMS API Concepts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JMS provider</a:t>
            </a:r>
            <a:r>
              <a:rPr lang="en-US" dirty="0"/>
              <a:t> is a messaging system that implements the JMS </a:t>
            </a:r>
            <a:r>
              <a:rPr lang="en-US" dirty="0" smtClean="0"/>
              <a:t>interfaces</a:t>
            </a:r>
            <a:r>
              <a:rPr lang="bg-BG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(Already mentioned) Which is the JMS Provider we use?</a:t>
            </a:r>
            <a:endParaRPr lang="bg-BG" dirty="0" smtClean="0"/>
          </a:p>
          <a:p>
            <a:r>
              <a:rPr lang="en-US" b="1" dirty="0" smtClean="0"/>
              <a:t>JMS clients</a:t>
            </a:r>
            <a:r>
              <a:rPr lang="en-US" dirty="0"/>
              <a:t>:</a:t>
            </a:r>
            <a:r>
              <a:rPr lang="en-US" dirty="0" smtClean="0"/>
              <a:t> components that </a:t>
            </a:r>
            <a:r>
              <a:rPr lang="en-US" dirty="0"/>
              <a:t>produce and consume </a:t>
            </a:r>
            <a:r>
              <a:rPr lang="en-US" dirty="0" smtClean="0"/>
              <a:t>messages;</a:t>
            </a:r>
          </a:p>
          <a:p>
            <a:r>
              <a:rPr lang="en-US" b="1" dirty="0"/>
              <a:t>Messages</a:t>
            </a:r>
            <a:r>
              <a:rPr lang="en-US" dirty="0"/>
              <a:t> are the objects that communicate information between JMS </a:t>
            </a:r>
            <a:r>
              <a:rPr lang="en-US" dirty="0" smtClean="0"/>
              <a:t>clients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b="1" dirty="0" smtClean="0"/>
              <a:t>Topic/Queue: </a:t>
            </a:r>
            <a:r>
              <a:rPr lang="en-US" dirty="0" smtClean="0"/>
              <a:t>the to main mechanisms, more details later;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91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2" y="114966"/>
            <a:ext cx="5456125" cy="1400530"/>
          </a:xfrm>
        </p:spPr>
        <p:txBody>
          <a:bodyPr/>
          <a:lstStyle/>
          <a:p>
            <a:r>
              <a:rPr lang="en-US" dirty="0" smtClean="0"/>
              <a:t>JMS Architecture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2" y="1515496"/>
            <a:ext cx="5456125" cy="5256007"/>
          </a:xfrm>
        </p:spPr>
        <p:txBody>
          <a:bodyPr/>
          <a:lstStyle/>
          <a:p>
            <a:r>
              <a:rPr lang="en-US" dirty="0" smtClean="0"/>
              <a:t>JMS Clients – looked up from JNDI;</a:t>
            </a:r>
          </a:p>
          <a:p>
            <a:pPr lvl="1"/>
            <a:r>
              <a:rPr lang="en-US" dirty="0" smtClean="0"/>
              <a:t>What is JNDI?</a:t>
            </a:r>
            <a:endParaRPr lang="en-US" dirty="0"/>
          </a:p>
          <a:p>
            <a:r>
              <a:rPr lang="en-US" dirty="0" smtClean="0"/>
              <a:t>Administrative tool;</a:t>
            </a:r>
          </a:p>
          <a:p>
            <a:pPr lvl="1"/>
            <a:r>
              <a:rPr lang="en-US" dirty="0" smtClean="0"/>
              <a:t>Destination (physical);</a:t>
            </a:r>
          </a:p>
          <a:p>
            <a:pPr lvl="1"/>
            <a:r>
              <a:rPr lang="en-US" dirty="0" smtClean="0"/>
              <a:t>Connection</a:t>
            </a:r>
            <a:r>
              <a:rPr lang="en-US" i="1" dirty="0"/>
              <a:t> </a:t>
            </a:r>
            <a:r>
              <a:rPr lang="en-US" dirty="0" smtClean="0"/>
              <a:t>factories.</a:t>
            </a:r>
          </a:p>
          <a:p>
            <a:r>
              <a:rPr lang="en-US" dirty="0" smtClean="0"/>
              <a:t>Messages;</a:t>
            </a:r>
          </a:p>
          <a:p>
            <a:pPr lvl="1"/>
            <a:r>
              <a:rPr lang="en-US" dirty="0" smtClean="0"/>
              <a:t>Objects used to transfer the data.</a:t>
            </a:r>
          </a:p>
          <a:p>
            <a:r>
              <a:rPr lang="en-US" dirty="0"/>
              <a:t>JMS </a:t>
            </a:r>
            <a:r>
              <a:rPr lang="en-US" dirty="0" smtClean="0"/>
              <a:t>Provider.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85" y="0"/>
            <a:ext cx="658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Queue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05" y="4011827"/>
            <a:ext cx="5732250" cy="2347783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Point-to-point;</a:t>
            </a:r>
          </a:p>
          <a:p>
            <a:r>
              <a:rPr lang="en-US" dirty="0"/>
              <a:t>Only one consumer gets the </a:t>
            </a:r>
            <a:r>
              <a:rPr lang="en-US" dirty="0" smtClean="0"/>
              <a:t>message (#</a:t>
            </a:r>
            <a:r>
              <a:rPr lang="en-US" dirty="0" err="1" smtClean="0"/>
              <a:t>rememberBBanchev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Messages have to be delivered in the order </a:t>
            </a:r>
            <a:r>
              <a:rPr lang="en-US" dirty="0" smtClean="0"/>
              <a:t>sent;</a:t>
            </a:r>
            <a:endParaRPr lang="en-US" dirty="0"/>
          </a:p>
          <a:p>
            <a:r>
              <a:rPr lang="en-US" dirty="0"/>
              <a:t>The Queue knows who the consumer or the JMS client is. The destination is </a:t>
            </a:r>
            <a:r>
              <a:rPr lang="en-US" dirty="0" smtClean="0"/>
              <a:t>known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Every message successfully processed is acknowledged by the </a:t>
            </a:r>
            <a:r>
              <a:rPr lang="en-US" dirty="0" smtClean="0"/>
              <a:t>consumer.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8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Topic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21" y="3830594"/>
            <a:ext cx="5854274" cy="26367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Publish/subscribe </a:t>
            </a:r>
            <a:r>
              <a:rPr lang="en-US" dirty="0" smtClean="0"/>
              <a:t>model;</a:t>
            </a:r>
            <a:endParaRPr lang="en-US" dirty="0"/>
          </a:p>
          <a:p>
            <a:r>
              <a:rPr lang="en-US" dirty="0"/>
              <a:t>Multiple clients subscribe to the </a:t>
            </a:r>
            <a:r>
              <a:rPr lang="en-US" dirty="0" smtClean="0"/>
              <a:t>message;</a:t>
            </a:r>
          </a:p>
          <a:p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is no guarantee messages have to be delivered in the order </a:t>
            </a:r>
            <a:r>
              <a:rPr lang="en-US" dirty="0" smtClean="0"/>
              <a:t>sent;</a:t>
            </a:r>
          </a:p>
          <a:p>
            <a:r>
              <a:rPr lang="en-US" dirty="0"/>
              <a:t>The Topic, </a:t>
            </a:r>
            <a:r>
              <a:rPr lang="en-US" dirty="0" smtClean="0"/>
              <a:t>has multiple </a:t>
            </a:r>
            <a:r>
              <a:rPr lang="en-US" dirty="0"/>
              <a:t>subscribers and there is a chance that the topic does not know all the subscribers. The destination is unknown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84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1580</TotalTime>
  <Words>743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Java Message Service</vt:lpstr>
      <vt:lpstr>Message Oriented Middleware (MOM)</vt:lpstr>
      <vt:lpstr>General Idea of Messaging</vt:lpstr>
      <vt:lpstr>JMS API</vt:lpstr>
      <vt:lpstr>JMS Service Providers and What do we Use</vt:lpstr>
      <vt:lpstr>Basic JMS API Concepts </vt:lpstr>
      <vt:lpstr>JMS Architecture</vt:lpstr>
      <vt:lpstr>JMS Queue</vt:lpstr>
      <vt:lpstr>JMS Topic</vt:lpstr>
      <vt:lpstr>To JMS or not to JMS (1) </vt:lpstr>
      <vt:lpstr>To JMS or not to JMS (2) </vt:lpstr>
      <vt:lpstr>To JMS or not to JMS (3) </vt:lpstr>
      <vt:lpstr>JMS Usages (1) : OCR </vt:lpstr>
      <vt:lpstr>Optical Character Recognition JMS Usage</vt:lpstr>
      <vt:lpstr>JMS Usages (2) : eGov </vt:lpstr>
      <vt:lpstr>eGov Receiving Service Application Design</vt:lpstr>
      <vt:lpstr>JMS Usages (3) : Zimbra</vt:lpstr>
      <vt:lpstr>DLQ</vt:lpstr>
      <vt:lpstr>Monitoring Queues in WildFly</vt:lpstr>
      <vt:lpstr>Next time: demo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irusev</dc:creator>
  <cp:lastModifiedBy>irusev</cp:lastModifiedBy>
  <cp:revision>204</cp:revision>
  <dcterms:created xsi:type="dcterms:W3CDTF">2017-10-27T13:09:00Z</dcterms:created>
  <dcterms:modified xsi:type="dcterms:W3CDTF">2017-11-15T08:38:36Z</dcterms:modified>
</cp:coreProperties>
</file>