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ppt/media/image6.jpg" ContentType="image/png"/>
  <Override PartName="/ppt/media/image10.jpg" ContentType="image/png"/>
  <Override PartName="/ppt/media/image12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9" r:id="rId6"/>
    <p:sldId id="259" r:id="rId7"/>
    <p:sldId id="260" r:id="rId8"/>
    <p:sldId id="261" r:id="rId9"/>
    <p:sldId id="273" r:id="rId10"/>
    <p:sldId id="262" r:id="rId11"/>
    <p:sldId id="274" r:id="rId12"/>
    <p:sldId id="263" r:id="rId13"/>
    <p:sldId id="265" r:id="rId14"/>
    <p:sldId id="264" r:id="rId15"/>
    <p:sldId id="270" r:id="rId16"/>
    <p:sldId id="266" r:id="rId17"/>
    <p:sldId id="271" r:id="rId18"/>
    <p:sldId id="267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9"/>
    <p:restoredTop sz="94689"/>
  </p:normalViewPr>
  <p:slideViewPr>
    <p:cSldViewPr snapToGrid="0" snapToObjects="1">
      <p:cViewPr>
        <p:scale>
          <a:sx n="82" d="100"/>
          <a:sy n="82" d="100"/>
        </p:scale>
        <p:origin x="12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9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5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30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0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4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67B6-9FBE-8942-A30A-369C4483C34A}" type="datetimeFigureOut">
              <a:rPr lang="en-US" smtClean="0"/>
              <a:t>9/11/16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6888B-9B1E-5649-A540-94CB932FA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 smtClean="0"/>
              <a:t>Data Science: Final Project</a:t>
            </a:r>
            <a:endParaRPr lang="en-US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64298" cy="1760376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Kindle </a:t>
            </a:r>
            <a:r>
              <a:rPr lang="en-US" sz="3200" dirty="0" smtClean="0"/>
              <a:t>Fire &amp; Other Tablets Customer </a:t>
            </a:r>
            <a:r>
              <a:rPr lang="en-US" sz="3200" dirty="0" smtClean="0"/>
              <a:t>Reviews and Sales </a:t>
            </a:r>
            <a:r>
              <a:rPr lang="en-US" sz="3200" dirty="0" smtClean="0"/>
              <a:t>Analysis</a:t>
            </a:r>
          </a:p>
          <a:p>
            <a:endParaRPr lang="en-US" dirty="0"/>
          </a:p>
          <a:p>
            <a:r>
              <a:rPr lang="en-US" sz="2600" dirty="0" smtClean="0"/>
              <a:t>by Ivory Poo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83585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Kindle Fire's </a:t>
            </a:r>
            <a:r>
              <a:rPr lang="en-US" dirty="0" err="1" smtClean="0"/>
              <a:t>WordCloud</a:t>
            </a:r>
            <a:r>
              <a:rPr lang="en-US" dirty="0" smtClean="0"/>
              <a:t> for </a:t>
            </a:r>
            <a:r>
              <a:rPr lang="en-US" b="1" dirty="0" smtClean="0"/>
              <a:t>Good Reviews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2248627"/>
            <a:ext cx="7442886" cy="3732486"/>
          </a:xfrm>
        </p:spPr>
      </p:pic>
      <p:sp>
        <p:nvSpPr>
          <p:cNvPr id="6" name="TextBox 5"/>
          <p:cNvSpPr txBox="1"/>
          <p:nvPr/>
        </p:nvSpPr>
        <p:spPr>
          <a:xfrm>
            <a:off x="1113812" y="1600325"/>
            <a:ext cx="693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smtClean="0"/>
              <a:t>Verified </a:t>
            </a:r>
            <a:r>
              <a:rPr lang="en-US" dirty="0" smtClean="0"/>
              <a:t>purchase &amp; Average vote of helpfulness in top 100 &amp; Rating =5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86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Kindle Fire's </a:t>
            </a:r>
            <a:r>
              <a:rPr lang="en-US" dirty="0" err="1" smtClean="0"/>
              <a:t>WordCloud</a:t>
            </a:r>
            <a:r>
              <a:rPr lang="en-US" dirty="0" smtClean="0"/>
              <a:t> for </a:t>
            </a:r>
            <a:r>
              <a:rPr lang="en-US" b="1" dirty="0" smtClean="0"/>
              <a:t>Good Reviews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07542"/>
            <a:ext cx="10881103" cy="4655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b="1" u="sng" dirty="0" smtClean="0"/>
              <a:t>Insight: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keywords tell the producer, what the customers like about the product. It also gives insight to other tablets producer, what are customers’ expectations when they buy a tablet.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Beside kindle, fire and amazon, the keywords are iPad, movie, video screen and cloud.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</a:t>
            </a:r>
            <a:r>
              <a:rPr lang="en-US" dirty="0" smtClean="0"/>
              <a:t>ideo also show up in the review of rating of 5. This keyword is interesting to look into since it has high distinction in customers’ likings.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Besides that, it seems that customers who are happy about Amazon Kindle Fire tend to compare the product with iPad, and they like about the screen and cloud storing.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3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tablets &amp;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Top 10 others tablets in sales ranking: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59" y="2550160"/>
            <a:ext cx="9851278" cy="342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Other tablets &amp;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Bottom 10 others tablets in sales ranking: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80" y="2433886"/>
            <a:ext cx="9565640" cy="37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3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Rating Distribution/ </a:t>
            </a:r>
            <a:r>
              <a:rPr lang="en-US" sz="4300" dirty="0" err="1" smtClean="0"/>
              <a:t>WordCloud</a:t>
            </a:r>
            <a:r>
              <a:rPr lang="en-US" sz="4300" dirty="0" smtClean="0"/>
              <a:t> in </a:t>
            </a:r>
            <a:r>
              <a:rPr lang="en-US" sz="4500" b="1" i="1" dirty="0" smtClean="0"/>
              <a:t>top</a:t>
            </a:r>
            <a:r>
              <a:rPr lang="en-US" sz="4300" dirty="0" smtClean="0"/>
              <a:t> 50 sale ranking for other tablets:</a:t>
            </a:r>
            <a:endParaRPr lang="en-US" sz="43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21" y="2117408"/>
            <a:ext cx="6518285" cy="434552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87" y="2571274"/>
            <a:ext cx="5869442" cy="3219926"/>
          </a:xfrm>
        </p:spPr>
      </p:pic>
    </p:spTree>
    <p:extLst>
      <p:ext uri="{BB962C8B-B14F-4D97-AF65-F5344CB8AC3E}">
        <p14:creationId xmlns:p14="http://schemas.microsoft.com/office/powerpoint/2010/main" val="189414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Rating Distribution/ </a:t>
            </a:r>
            <a:r>
              <a:rPr lang="en-US" dirty="0" err="1" smtClean="0"/>
              <a:t>WordCloud</a:t>
            </a:r>
            <a:r>
              <a:rPr lang="en-US" dirty="0" smtClean="0"/>
              <a:t> in </a:t>
            </a:r>
            <a:r>
              <a:rPr lang="en-US" sz="4800" b="1" i="1" dirty="0" smtClean="0"/>
              <a:t>top</a:t>
            </a:r>
            <a:r>
              <a:rPr lang="en-US" dirty="0" smtClean="0"/>
              <a:t> 50 sale ranking for other tablets: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u="sng" dirty="0" smtClean="0"/>
              <a:t>Insight: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ranking is increasing gradually from rank of 1 to rank of 3, and shot high to rank of 4 and rank of 5.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top keywords are tablet, app, Android, and screen.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Seller may look into the size of tablet screen, it may be the reason the buyer like or care the most when buying tablets.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Tablet producer may look further into Android system and apps.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1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 smtClean="0"/>
              <a:t>Rating Distribution/ </a:t>
            </a:r>
            <a:r>
              <a:rPr lang="en-US" sz="4300" dirty="0" err="1" smtClean="0"/>
              <a:t>WordCloud</a:t>
            </a:r>
            <a:r>
              <a:rPr lang="en-US" sz="4300" dirty="0" smtClean="0"/>
              <a:t> in </a:t>
            </a:r>
            <a:r>
              <a:rPr lang="en-US" sz="4500" b="1" i="1" dirty="0" smtClean="0"/>
              <a:t>bottom</a:t>
            </a:r>
            <a:r>
              <a:rPr lang="en-US" sz="4300" dirty="0" smtClean="0"/>
              <a:t> 50 sale ranking for other tablets:</a:t>
            </a:r>
            <a:endParaRPr lang="en-US" sz="4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2012236"/>
            <a:ext cx="6309360" cy="4206240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55704"/>
            <a:ext cx="5969952" cy="3259296"/>
          </a:xfrm>
        </p:spPr>
      </p:pic>
    </p:spTree>
    <p:extLst>
      <p:ext uri="{BB962C8B-B14F-4D97-AF65-F5344CB8AC3E}">
        <p14:creationId xmlns:p14="http://schemas.microsoft.com/office/powerpoint/2010/main" val="90832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Rating Distribution/ </a:t>
            </a:r>
            <a:r>
              <a:rPr lang="en-US" dirty="0" err="1" smtClean="0"/>
              <a:t>WordCloud</a:t>
            </a:r>
            <a:r>
              <a:rPr lang="en-US" dirty="0" smtClean="0"/>
              <a:t> in </a:t>
            </a:r>
            <a:r>
              <a:rPr lang="en-US" sz="4800" b="1" i="1" dirty="0" smtClean="0"/>
              <a:t>bottom</a:t>
            </a:r>
            <a:r>
              <a:rPr lang="en-US" dirty="0" smtClean="0"/>
              <a:t> 50 sale ranking for other tablets: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b="1" u="sng" dirty="0" smtClean="0"/>
              <a:t>Insight: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ranking of 5 is the most, followed by ranking of 1, which implies that products in low sale ranking has high distinction in regards to buyers’ liking.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top keywords are screen, app and tablets.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This three keywords also show up in the product review of top 50 ranking.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Tablet producer may look further into screen and apps in order to increase customers’ </a:t>
            </a:r>
            <a:r>
              <a:rPr lang="en-US" dirty="0" err="1" smtClean="0"/>
              <a:t>satisfication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76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75" y="2061275"/>
            <a:ext cx="8326357" cy="48341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3133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b="1" dirty="0" smtClean="0"/>
              <a:t>Relationship between Sales &amp; Customer Rating:</a:t>
            </a:r>
            <a:endParaRPr lang="en-US" sz="3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300" b="1" u="sng" dirty="0" smtClean="0"/>
              <a:t>Insight: </a:t>
            </a:r>
            <a:r>
              <a:rPr lang="en-US" sz="2300" dirty="0" smtClean="0"/>
              <a:t>The average rating of the 100 product with highest and lowest sale is: 3.93 &amp; 3.46. It seems that the relationship between sale rank and review rank is </a:t>
            </a:r>
            <a:r>
              <a:rPr lang="en-US" sz="2300" b="1" dirty="0" smtClean="0"/>
              <a:t>positive</a:t>
            </a:r>
            <a:r>
              <a:rPr lang="en-US" sz="2300" dirty="0" smtClean="0"/>
              <a:t> but the strength is </a:t>
            </a:r>
            <a:r>
              <a:rPr lang="en-US" sz="2300" b="1" dirty="0" smtClean="0"/>
              <a:t>weak</a:t>
            </a:r>
            <a:r>
              <a:rPr lang="en-US" sz="2300" dirty="0" smtClean="0"/>
              <a:t>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179508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set of data, among all the tablets, customer has highest satisfaction on Amazon Kindle Fire.</a:t>
            </a:r>
          </a:p>
          <a:p>
            <a:endParaRPr lang="en-US" dirty="0" smtClean="0"/>
          </a:p>
          <a:p>
            <a:r>
              <a:rPr lang="en-US" dirty="0" smtClean="0"/>
              <a:t>The intuitive keywords (other than the brand name and tablet synonyms) that shows up the most in all the reviews are </a:t>
            </a:r>
            <a:r>
              <a:rPr lang="en-US" b="1" dirty="0" smtClean="0"/>
              <a:t>screen</a:t>
            </a:r>
            <a:r>
              <a:rPr lang="en-US" dirty="0" smtClean="0"/>
              <a:t>, </a:t>
            </a:r>
            <a:r>
              <a:rPr lang="en-US" b="1" dirty="0" smtClean="0"/>
              <a:t>app</a:t>
            </a:r>
            <a:r>
              <a:rPr lang="en-US" dirty="0" smtClean="0"/>
              <a:t> and </a:t>
            </a:r>
            <a:r>
              <a:rPr lang="en-US" b="1" dirty="0" smtClean="0"/>
              <a:t>video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dirty="0" smtClean="0"/>
              <a:t>he relationship between sale rank and review rank is </a:t>
            </a:r>
            <a:r>
              <a:rPr lang="en-US" b="1" dirty="0" smtClean="0"/>
              <a:t>positive</a:t>
            </a:r>
            <a:r>
              <a:rPr lang="en-US" dirty="0" smtClean="0"/>
              <a:t> but the strength is </a:t>
            </a:r>
            <a:r>
              <a:rPr lang="en-US" b="1" dirty="0" smtClean="0"/>
              <a:t>weak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5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sets of data: Weekly </a:t>
            </a:r>
            <a:r>
              <a:rPr lang="en-US" smtClean="0"/>
              <a:t>Sales </a:t>
            </a:r>
            <a:r>
              <a:rPr lang="en-US" smtClean="0"/>
              <a:t>Rankings </a:t>
            </a:r>
            <a:r>
              <a:rPr lang="en-US" dirty="0" smtClean="0"/>
              <a:t>and Customer </a:t>
            </a:r>
            <a:r>
              <a:rPr lang="en-US" dirty="0"/>
              <a:t>R</a:t>
            </a:r>
            <a:r>
              <a:rPr lang="en-US" dirty="0" smtClean="0"/>
              <a:t>eviews.</a:t>
            </a:r>
          </a:p>
          <a:p>
            <a:r>
              <a:rPr lang="en-US" dirty="0" smtClean="0"/>
              <a:t>Customer reviews data consists of reviews for 2163 tablet products</a:t>
            </a:r>
          </a:p>
          <a:p>
            <a:r>
              <a:rPr lang="en-US" dirty="0" smtClean="0"/>
              <a:t>93.3% of customer reviews are specifically for Amazon Kindle Fire.</a:t>
            </a:r>
          </a:p>
          <a:p>
            <a:r>
              <a:rPr lang="en-US" dirty="0" smtClean="0"/>
              <a:t>Amazon Kindle Fire ranked the 1</a:t>
            </a:r>
            <a:r>
              <a:rPr lang="en-US" baseline="30000" dirty="0" smtClean="0"/>
              <a:t>st</a:t>
            </a:r>
            <a:r>
              <a:rPr lang="en-US" dirty="0" smtClean="0"/>
              <a:t> selling product over the 24 weeks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sales analysis is done with sales ranking.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52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Objective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nvestigate the sales and customer reviews for Amazon Kindle Fire and other tablets, to answer the questions:</a:t>
            </a:r>
          </a:p>
          <a:p>
            <a:r>
              <a:rPr lang="en-US" dirty="0" smtClean="0"/>
              <a:t>1. What is the overall customer rating on Amazon Kindle Fire?</a:t>
            </a:r>
          </a:p>
          <a:p>
            <a:r>
              <a:rPr lang="en-US" dirty="0" smtClean="0"/>
              <a:t>2. For rating of 1 and rating of 5, what are the messages to producer/seller?</a:t>
            </a:r>
          </a:p>
          <a:p>
            <a:r>
              <a:rPr lang="en-US" dirty="0" smtClean="0"/>
              <a:t>3. For other tablets with high/ low sale ranking, what does customers say about the product?</a:t>
            </a:r>
          </a:p>
          <a:p>
            <a:r>
              <a:rPr lang="en-US" dirty="0" smtClean="0"/>
              <a:t> 4. For other tablets, do customer reviews and ranking have an effect on sales ranking?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5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Amazon Kindle Fire Ranking Distribution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73" y="1565992"/>
            <a:ext cx="7938009" cy="5292007"/>
          </a:xfrm>
        </p:spPr>
      </p:pic>
    </p:spTree>
    <p:extLst>
      <p:ext uri="{BB962C8B-B14F-4D97-AF65-F5344CB8AC3E}">
        <p14:creationId xmlns:p14="http://schemas.microsoft.com/office/powerpoint/2010/main" val="192992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Purchase: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30% of the reviews are unverified. </a:t>
            </a:r>
          </a:p>
          <a:p>
            <a:r>
              <a:rPr lang="en-US" dirty="0" smtClean="0"/>
              <a:t>I will </a:t>
            </a:r>
            <a:r>
              <a:rPr lang="en-US" b="1" dirty="0" smtClean="0"/>
              <a:t>exclude</a:t>
            </a:r>
            <a:r>
              <a:rPr lang="en-US" dirty="0" smtClean="0"/>
              <a:t> the unverified reviews in the following analysis for </a:t>
            </a:r>
            <a:r>
              <a:rPr lang="en-US" dirty="0" err="1" smtClean="0"/>
              <a:t>accurarcy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23" y="3958093"/>
            <a:ext cx="5888535" cy="12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1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Amazon Kindle Fire Ranking Distribution </a:t>
            </a:r>
            <a:br>
              <a:rPr lang="en-US" dirty="0" smtClean="0"/>
            </a:br>
            <a:r>
              <a:rPr lang="en-US" dirty="0" smtClean="0"/>
              <a:t>by verified/ Unverified Purchase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7" y="1607130"/>
            <a:ext cx="8007924" cy="5250870"/>
          </a:xfrm>
        </p:spPr>
      </p:pic>
    </p:spTree>
    <p:extLst>
      <p:ext uri="{BB962C8B-B14F-4D97-AF65-F5344CB8AC3E}">
        <p14:creationId xmlns:p14="http://schemas.microsoft.com/office/powerpoint/2010/main" val="146570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Kindle Fire's </a:t>
            </a:r>
            <a:r>
              <a:rPr lang="en-US" dirty="0" err="1" smtClean="0"/>
              <a:t>WordCloud</a:t>
            </a:r>
            <a:r>
              <a:rPr lang="en-US" dirty="0" smtClean="0"/>
              <a:t> for </a:t>
            </a:r>
            <a:r>
              <a:rPr lang="en-US" b="1" dirty="0" smtClean="0"/>
              <a:t>ALL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Verified-purchase</a:t>
            </a:r>
            <a:r>
              <a:rPr lang="en-US" dirty="0" smtClean="0"/>
              <a:t> customer reviews.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972" y="2381720"/>
            <a:ext cx="6885709" cy="3473322"/>
          </a:xfrm>
        </p:spPr>
      </p:pic>
      <p:sp>
        <p:nvSpPr>
          <p:cNvPr id="8" name="TextBox 7"/>
          <p:cNvSpPr txBox="1"/>
          <p:nvPr/>
        </p:nvSpPr>
        <p:spPr>
          <a:xfrm>
            <a:off x="1007390" y="1764418"/>
            <a:ext cx="1955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*Verified-purchase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5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Kindle Fire's </a:t>
            </a:r>
            <a:r>
              <a:rPr lang="en-US" dirty="0" err="1" smtClean="0"/>
              <a:t>WordCloud</a:t>
            </a:r>
            <a:r>
              <a:rPr lang="en-US" dirty="0" smtClean="0"/>
              <a:t> for </a:t>
            </a:r>
            <a:r>
              <a:rPr lang="en-US" b="1" dirty="0" smtClean="0"/>
              <a:t>Bad Reviews </a:t>
            </a:r>
            <a:endParaRPr lang="en-US" sz="33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492" y="2254371"/>
            <a:ext cx="7683067" cy="3841534"/>
          </a:xfrm>
        </p:spPr>
      </p:pic>
      <p:sp>
        <p:nvSpPr>
          <p:cNvPr id="6" name="TextBox 5"/>
          <p:cNvSpPr txBox="1"/>
          <p:nvPr/>
        </p:nvSpPr>
        <p:spPr>
          <a:xfrm>
            <a:off x="838200" y="1451086"/>
            <a:ext cx="693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*Verified purchase &amp; Average vote of helpfulness in top 100 &amp; Rating =1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Kindle Fire's </a:t>
            </a:r>
            <a:r>
              <a:rPr lang="en-US" dirty="0" err="1" smtClean="0"/>
              <a:t>WordCloud</a:t>
            </a:r>
            <a:r>
              <a:rPr lang="en-US" dirty="0" smtClean="0"/>
              <a:t> for </a:t>
            </a:r>
            <a:r>
              <a:rPr lang="en-US" b="1" dirty="0" smtClean="0"/>
              <a:t>Bad Reviews 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3600" b="1" u="sng" dirty="0" smtClean="0"/>
              <a:t>Insight: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keywords tell the producer what the customer dislike about the product. The producer can use these feedback to improve the product in order to increase the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Beside kindle, fire and amazon, the keywords are time, device, video and content.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Tablet producer may look further into the size of video and time related functions in order to increase customers’ satisfactions.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than that, the content that Amazon Kindle Fire is offering seems to be a concern for the customer.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2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817</Words>
  <Application>Microsoft Macintosh PowerPoint</Application>
  <PresentationFormat>Widescreen</PresentationFormat>
  <Paragraphs>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Arial</vt:lpstr>
      <vt:lpstr>Office Theme</vt:lpstr>
      <vt:lpstr>Data Science: Final Project</vt:lpstr>
      <vt:lpstr>Dataset overview</vt:lpstr>
      <vt:lpstr>Objective</vt:lpstr>
      <vt:lpstr>Amazon Kindle Fire Ranking Distribution</vt:lpstr>
      <vt:lpstr>Verified Purchase:</vt:lpstr>
      <vt:lpstr>Amazon Kindle Fire Ranking Distribution  by verified/ Unverified Purchase</vt:lpstr>
      <vt:lpstr>Kindle Fire's WordCloud for ALL the Verified-purchase customer reviews.</vt:lpstr>
      <vt:lpstr>Kindle Fire's WordCloud for Bad Reviews </vt:lpstr>
      <vt:lpstr>Kindle Fire's WordCloud for Bad Reviews </vt:lpstr>
      <vt:lpstr>Kindle Fire's WordCloud for Good Reviews </vt:lpstr>
      <vt:lpstr>Kindle Fire's WordCloud for Good Reviews </vt:lpstr>
      <vt:lpstr>Other tablets &amp; reviews</vt:lpstr>
      <vt:lpstr>Other tablets &amp; reviews</vt:lpstr>
      <vt:lpstr>Rating Distribution/ WordCloud in top 50 sale ranking for other tablets:</vt:lpstr>
      <vt:lpstr>Rating Distribution/ WordCloud in top 50 sale ranking for other tablets:</vt:lpstr>
      <vt:lpstr>Rating Distribution/ WordCloud in bottom 50 sale ranking for other tablets:</vt:lpstr>
      <vt:lpstr>Rating Distribution/ WordCloud in bottom 50 sale ranking for other tablets:</vt:lpstr>
      <vt:lpstr>Relationship between Sales &amp; Customer Rating:</vt:lpstr>
      <vt:lpstr>Summary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Science: Final Project</dc:title>
  <dc:creator>Ivory Poo</dc:creator>
  <cp:lastModifiedBy>Ivory Poo</cp:lastModifiedBy>
  <cp:revision>21</cp:revision>
  <dcterms:created xsi:type="dcterms:W3CDTF">2016-09-08T02:44:40Z</dcterms:created>
  <dcterms:modified xsi:type="dcterms:W3CDTF">2016-09-10T16:15:59Z</dcterms:modified>
</cp:coreProperties>
</file>