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alatino Linotyp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alatinoLinotype-bold.fntdata"/><Relationship Id="rId12" Type="http://schemas.openxmlformats.org/officeDocument/2006/relationships/font" Target="fonts/PalatinoLinotyp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alatinoLinotype-boldItalic.fntdata"/><Relationship Id="rId14" Type="http://schemas.openxmlformats.org/officeDocument/2006/relationships/font" Target="fonts/PalatinoLinotyp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Shape 1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timesheet tracking in concord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2493105" y="802298"/>
            <a:ext cx="8561747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None/>
              <a:defRPr b="0" i="0" sz="6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2493106" y="3531204"/>
            <a:ext cx="8561746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2800" u="none" cap="none" strike="noStrike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2334637" y="798973"/>
            <a:ext cx="0" cy="254475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 rot="5400000">
            <a:off x="4569468" y="-1019041"/>
            <a:ext cx="3450613" cy="9520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800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88" name="Shape 88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 rot="5400000">
            <a:off x="7959483" y="2363491"/>
            <a:ext cx="457499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 rot="5400000">
            <a:off x="3116598" y="-698041"/>
            <a:ext cx="4574999" cy="7738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800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95" name="Shape 95"/>
          <p:cNvCxnSpPr/>
          <p:nvPr/>
        </p:nvCxnSpPr>
        <p:spPr>
          <a:xfrm rot="10800000">
            <a:off x="9439111" y="719272"/>
            <a:ext cx="161574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2800" u="none" cap="none" strike="noStrike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" name="Shape 27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1534813" y="1756130"/>
            <a:ext cx="8562580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None/>
              <a:defRPr b="0" i="0" sz="3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1534695" y="3806195"/>
            <a:ext cx="854999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800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4" name="Shape 34"/>
          <p:cNvCxnSpPr/>
          <p:nvPr/>
        </p:nvCxnSpPr>
        <p:spPr>
          <a:xfrm>
            <a:off x="1371687" y="798973"/>
            <a:ext cx="0" cy="284510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534695" y="804889"/>
            <a:ext cx="9520157" cy="10593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534695" y="2010878"/>
            <a:ext cx="4608576" cy="34381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6454793" y="2017343"/>
            <a:ext cx="4604130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800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2" name="Shape 42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1534695" y="804163"/>
            <a:ext cx="9520157" cy="10563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1534695" y="2019549"/>
            <a:ext cx="4608576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1534695" y="2824269"/>
            <a:ext cx="4608576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3" type="body"/>
          </p:nvPr>
        </p:nvSpPr>
        <p:spPr>
          <a:xfrm>
            <a:off x="6454791" y="2023003"/>
            <a:ext cx="4608576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22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4" type="body"/>
          </p:nvPr>
        </p:nvSpPr>
        <p:spPr>
          <a:xfrm>
            <a:off x="6454792" y="2821491"/>
            <a:ext cx="4608576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800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52" name="Shape 52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Shape 5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800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58" name="Shape 58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800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1534642" y="798973"/>
            <a:ext cx="3183128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2" type="body"/>
          </p:nvPr>
        </p:nvSpPr>
        <p:spPr>
          <a:xfrm>
            <a:off x="1534695" y="3205491"/>
            <a:ext cx="3184989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800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70" name="Shape 70"/>
          <p:cNvCxnSpPr/>
          <p:nvPr/>
        </p:nvCxnSpPr>
        <p:spPr>
          <a:xfrm>
            <a:off x="1371687" y="798973"/>
            <a:ext cx="0" cy="224711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Shape 72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Shape 7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1A1814"/>
                </a:gs>
                <a:gs pos="100000">
                  <a:srgbClr val="1A1814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Shape 75"/>
          <p:cNvSpPr txBox="1"/>
          <p:nvPr>
            <p:ph type="title"/>
          </p:nvPr>
        </p:nvSpPr>
        <p:spPr>
          <a:xfrm>
            <a:off x="1535694" y="1129513"/>
            <a:ext cx="5447840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Shape 76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1534695" y="3145992"/>
            <a:ext cx="5440037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2800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81" name="Shape 81"/>
          <p:cNvCxnSpPr/>
          <p:nvPr/>
        </p:nvCxnSpPr>
        <p:spPr>
          <a:xfrm>
            <a:off x="1371687" y="798973"/>
            <a:ext cx="0" cy="2161124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9F9F8"/>
            </a:gs>
            <a:gs pos="100000">
              <a:srgbClr val="D6D4D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>
            <a:gsLst>
              <a:gs pos="0">
                <a:srgbClr val="EDEBE7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Shape 7"/>
          <p:cNvPicPr preferRelativeResize="0"/>
          <p:nvPr/>
        </p:nvPicPr>
        <p:blipFill rotWithShape="1">
          <a:blip r:embed="rId1">
            <a:alphaModFix/>
          </a:blip>
          <a:srcRect b="-2768" l="0" r="0" t="2769"/>
          <a:stretch/>
        </p:blipFill>
        <p:spPr>
          <a:xfrm>
            <a:off x="0" y="6135624"/>
            <a:ext cx="11964416" cy="74272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tino Linotype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1" type="ftr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2800" u="none" cap="none" strike="noStrike">
              <a:solidFill>
                <a:schemeClr val="accen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3" name="Shape 13"/>
          <p:cNvCxnSpPr/>
          <p:nvPr/>
        </p:nvCxnSpPr>
        <p:spPr>
          <a:xfrm>
            <a:off x="0" y="6141705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ctrTitle"/>
          </p:nvPr>
        </p:nvSpPr>
        <p:spPr>
          <a:xfrm>
            <a:off x="2493105" y="802298"/>
            <a:ext cx="8561747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MedAppointmen@</a:t>
            </a:r>
            <a:r>
              <a:rPr lang="en-US" sz="6000"/>
              <a:t>POC</a:t>
            </a:r>
            <a:endParaRPr b="0" i="0" sz="60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2493106" y="3531204"/>
            <a:ext cx="8561746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Task</a:t>
            </a:r>
            <a:endParaRPr b="0" i="0" sz="32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Our client ScaleFocus ltd would like to expand the business                              creating the platform called MedAppointemnt@Scale.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platform should provide a smooth user interface for booking a Medical Appointment getting-together Specialists and Patients.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ScaleFocus ltd will charge the Specialists for every scheduled appointment at a weekly base with a flat rate per each of them</a:t>
            </a:r>
            <a:endParaRPr/>
          </a:p>
        </p:txBody>
      </p:sp>
      <p:sp>
        <p:nvSpPr>
          <p:cNvPr descr="Резултат с изображение за medical appointment" id="108" name="Shape 108"/>
          <p:cNvSpPr/>
          <p:nvPr/>
        </p:nvSpPr>
        <p:spPr>
          <a:xfrm>
            <a:off x="4948667" y="-228170"/>
            <a:ext cx="110212" cy="11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6192" y="513844"/>
            <a:ext cx="3057394" cy="2047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Functional Requirements</a:t>
            </a:r>
            <a:endParaRPr b="0" i="0" sz="32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platform should have following objectives: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Arial"/>
              <a:buChar char="•"/>
            </a:pPr>
            <a:r>
              <a:rPr b="0" i="0" lang="en-US" sz="1395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Specialists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Arial"/>
              <a:buChar char="•"/>
            </a:pPr>
            <a:r>
              <a:rPr b="0" i="0" lang="en-US" sz="1395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Patients 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Arial"/>
              <a:buChar char="•"/>
            </a:pPr>
            <a:r>
              <a:rPr b="0" i="0" lang="en-US" sz="1395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 Administrators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Arial"/>
              <a:buChar char="•"/>
            </a:pPr>
            <a:r>
              <a:rPr b="0" i="0" lang="en-US" sz="1395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Accounting team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Self Sign-in/Sign-up form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Specialists and Patients should be able to CRUD its own calendars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Each Specialist should be able to get an up-to-date report with the number of </a:t>
            </a:r>
            <a:r>
              <a:rPr lang="en-US" sz="1550"/>
              <a:t>proceed</a:t>
            </a: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and planned appointment and patients. </a:t>
            </a:r>
            <a:endParaRPr b="0" i="0" sz="155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Accounting team should be able to create consolidated reports as well as to set/update rates per activity.</a:t>
            </a:r>
            <a:endParaRPr b="0" i="0" sz="155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Non-Functional Requirements</a:t>
            </a:r>
            <a:endParaRPr b="0" i="0" sz="32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Create High Scalable and Cost Effective Platform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platforms should be able to operate on and off-prem</a:t>
            </a:r>
            <a:endParaRPr b="0" i="0" sz="155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platform should be able to handle 10 rps (~1 mrd) with backend latency &lt;300ms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platform should be High Available (99,9), with RPO and RTO less than 1h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platform should be easy to troubleshoot and narrow down end user issues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Char char="•"/>
            </a:pPr>
            <a:r>
              <a:rPr b="0" i="0" lang="en-US" sz="155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platform development should cover all good practices of Continuous Operations: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Arial"/>
              <a:buChar char="•"/>
            </a:pPr>
            <a:r>
              <a:rPr b="0" i="0" lang="en-US" sz="1395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CIntegration - buildable and runnable artifact at any commit (at least 70% unit tests)</a:t>
            </a:r>
            <a:endParaRPr b="0" i="0" sz="1395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Arial"/>
              <a:buChar char="•"/>
            </a:pPr>
            <a:r>
              <a:rPr b="0" i="0" lang="en-US" sz="1395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CDelivery – End to End Tested (automation, functional, performance tests)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Arial"/>
              <a:buChar char="•"/>
            </a:pPr>
            <a:r>
              <a:rPr b="0" i="0" lang="en-US" sz="1395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CDeployment – Any artifact should be leveraged to our customers with 0 downtime </a:t>
            </a:r>
            <a:endParaRPr/>
          </a:p>
          <a:p>
            <a:pPr indent="-22860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Arial"/>
              <a:buChar char="•"/>
            </a:pPr>
            <a:r>
              <a:rPr b="0" i="0" lang="en-US" sz="1395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COperation – Setup and Configure proactive monitoring of the entire Infrastructure and </a:t>
            </a:r>
            <a:r>
              <a:rPr lang="en-US" sz="1395"/>
              <a:t>Application </a:t>
            </a:r>
            <a:r>
              <a:rPr b="0" i="0" lang="en-US" sz="1395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bits</a:t>
            </a:r>
            <a:endParaRPr/>
          </a:p>
          <a:p>
            <a:pPr indent="-140017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Arial"/>
              <a:buNone/>
            </a:pPr>
            <a:r>
              <a:t/>
            </a:r>
            <a:endParaRPr b="0" i="0" sz="1395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40017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Arial"/>
              <a:buNone/>
            </a:pPr>
            <a:r>
              <a:t/>
            </a:r>
            <a:endParaRPr b="0" i="0" sz="1395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130175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Lego type architecture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1534696" y="2015732"/>
            <a:ext cx="9520200" cy="345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Build flexible and reusable Spring components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Spring Boot frame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APIGateway (Zuul)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Persistence</a:t>
            </a:r>
            <a:r>
              <a:rPr lang="en-US" sz="1400"/>
              <a:t> 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RDBMS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NoSQL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Distributed Cache - Pavel Damyanov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Messaging/Queue Service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RESTful/Swagger 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Configuration </a:t>
            </a:r>
            <a:r>
              <a:rPr lang="en-US" sz="1400"/>
              <a:t>management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Performance and Application metrics (Netflix servo)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Security and Data protection at rest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Loggers and Correlation IDs (Sleuth)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/>
              <a:t>Service Discovery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1534696" y="804519"/>
            <a:ext cx="9520200" cy="1049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CI/CD Infrastructure as Code</a:t>
            </a:r>
            <a:endParaRPr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1534696" y="2015732"/>
            <a:ext cx="9520200" cy="3450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Build (Jenkins, CodeDeploy)</a:t>
            </a:r>
            <a:endParaRPr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Code Analysis (SonarQube, ..) 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Artifactory (Nexus, JFrog, etc)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Deployment Orchestration (Terraform, Ansible …) </a:t>
            </a:r>
            <a:endParaRPr/>
          </a:p>
          <a:p>
            <a: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Application and Infrastructure Monitoring </a:t>
            </a:r>
            <a:endParaRPr/>
          </a:p>
          <a:p>
            <a: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Synthetic checks </a:t>
            </a:r>
            <a:r>
              <a:rPr lang="en-US"/>
              <a:t> </a:t>
            </a:r>
            <a:endParaRPr/>
          </a:p>
          <a:p>
            <a:pPr indent="-101600" lvl="0" marL="22860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Palatino Linotype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Q&amp;A</a:t>
            </a:r>
            <a:endParaRPr b="0" i="0" sz="32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01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