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Netflix/SimianArm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rIns="91425" wrap="square" tIns="91425">
            <a:noAutofit/>
          </a:bodyPr>
          <a:lstStyle/>
          <a:p>
            <a:pPr indent="0" lvl="0" marL="0">
              <a:spcBef>
                <a:spcPts val="0"/>
              </a:spcBef>
              <a:spcAft>
                <a:spcPts val="0"/>
              </a:spcAft>
              <a:buNone/>
            </a:pPr>
            <a:r>
              <a:rPr lang="en"/>
              <a:t>Microservices</a:t>
            </a:r>
            <a:endParaRPr/>
          </a:p>
        </p:txBody>
      </p:sp>
      <p:sp>
        <p:nvSpPr>
          <p:cNvPr id="55" name="Shape 55"/>
          <p:cNvSpPr txBox="1"/>
          <p:nvPr/>
        </p:nvSpPr>
        <p:spPr>
          <a:xfrm>
            <a:off x="1488125" y="2996200"/>
            <a:ext cx="6701400" cy="671100"/>
          </a:xfrm>
          <a:prstGeom prst="rect">
            <a:avLst/>
          </a:prstGeom>
          <a:noFill/>
          <a:ln>
            <a:noFill/>
          </a:ln>
        </p:spPr>
        <p:txBody>
          <a:bodyPr anchorCtr="0" anchor="t" bIns="91425" lIns="91425"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a:solidFill>
                  <a:srgbClr val="333333"/>
                </a:solidFill>
              </a:rPr>
              <a:t>Develop, test, release and operate the delivery in a continuous manner without compromising all high quality bars, but being cost effective.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Infrastructure Automation</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1600"/>
              </a:spcAft>
              <a:buNone/>
            </a:pPr>
            <a:r>
              <a:rPr lang="en" sz="1400">
                <a:solidFill>
                  <a:srgbClr val="303633"/>
                </a:solidFill>
                <a:highlight>
                  <a:srgbClr val="FFFFFF"/>
                </a:highlight>
              </a:rPr>
              <a:t>Teams building microservices requires extensive use of infrastructure automation techniques (CICD).</a:t>
            </a:r>
            <a:r>
              <a:rPr lang="en" sz="1200">
                <a:solidFill>
                  <a:srgbClr val="303633"/>
                </a:solidFill>
                <a:highlight>
                  <a:srgbClr val="FFFFFF"/>
                </a:highlight>
              </a:rPr>
              <a:t> </a:t>
            </a:r>
            <a:endParaRPr/>
          </a:p>
        </p:txBody>
      </p:sp>
      <p:pic>
        <p:nvPicPr>
          <p:cNvPr id="110" name="Shape 110"/>
          <p:cNvPicPr preferRelativeResize="0"/>
          <p:nvPr/>
        </p:nvPicPr>
        <p:blipFill>
          <a:blip r:embed="rId3">
            <a:alphaModFix/>
          </a:blip>
          <a:stretch>
            <a:fillRect/>
          </a:stretch>
        </p:blipFill>
        <p:spPr>
          <a:xfrm>
            <a:off x="1395413" y="1980075"/>
            <a:ext cx="6353175"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Shape 1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Design for Failure</a:t>
            </a:r>
            <a:endParaRPr/>
          </a:p>
        </p:txBody>
      </p:sp>
      <p:sp>
        <p:nvSpPr>
          <p:cNvPr id="116" name="Shape 11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a:spcBef>
                <a:spcPts val="0"/>
              </a:spcBef>
              <a:spcAft>
                <a:spcPts val="0"/>
              </a:spcAft>
              <a:buClr>
                <a:srgbClr val="303633"/>
              </a:buClr>
              <a:buSzPts val="1400"/>
              <a:buChar char="●"/>
            </a:pPr>
            <a:r>
              <a:rPr lang="en" sz="1400">
                <a:solidFill>
                  <a:srgbClr val="303633"/>
                </a:solidFill>
                <a:highlight>
                  <a:srgbClr val="FFFFFF"/>
                </a:highlight>
              </a:rPr>
              <a:t>A consequence of using services as components, is that applications need to be designed so that they can tolerate the failure of services.</a:t>
            </a:r>
            <a:endParaRPr sz="1400">
              <a:solidFill>
                <a:srgbClr val="303633"/>
              </a:solidFill>
              <a:highlight>
                <a:srgbClr val="FFFFFF"/>
              </a:highlight>
            </a:endParaRPr>
          </a:p>
          <a:p>
            <a:pPr indent="-317500" lvl="0" marL="457200">
              <a:spcBef>
                <a:spcPts val="0"/>
              </a:spcBef>
              <a:spcAft>
                <a:spcPts val="0"/>
              </a:spcAft>
              <a:buClr>
                <a:srgbClr val="303633"/>
              </a:buClr>
              <a:buSzPts val="1400"/>
              <a:buChar char="●"/>
            </a:pPr>
            <a:r>
              <a:rPr lang="en" sz="1400">
                <a:solidFill>
                  <a:srgbClr val="303633"/>
                </a:solidFill>
                <a:highlight>
                  <a:srgbClr val="FFFFFF"/>
                </a:highlight>
              </a:rPr>
              <a:t>Any service call could fail due to unavailability of the supplier, the client has to respond to this as gracefully as possible. </a:t>
            </a:r>
            <a:endParaRPr sz="1400">
              <a:solidFill>
                <a:srgbClr val="303633"/>
              </a:solidFill>
              <a:highlight>
                <a:srgbClr val="FFFFFF"/>
              </a:highlight>
            </a:endParaRPr>
          </a:p>
          <a:p>
            <a:pPr indent="-317500" lvl="0" marL="457200">
              <a:spcBef>
                <a:spcPts val="0"/>
              </a:spcBef>
              <a:spcAft>
                <a:spcPts val="0"/>
              </a:spcAft>
              <a:buClr>
                <a:srgbClr val="303633"/>
              </a:buClr>
              <a:buSzPts val="1400"/>
              <a:buChar char="●"/>
            </a:pPr>
            <a:r>
              <a:rPr lang="en" sz="1400">
                <a:solidFill>
                  <a:srgbClr val="303633"/>
                </a:solidFill>
                <a:highlight>
                  <a:srgbClr val="FFFFFF"/>
                </a:highlight>
              </a:rPr>
              <a:t>This is a disadvantage compared to a monolithic design as it introduces additional complexity to handle it. </a:t>
            </a:r>
            <a:endParaRPr sz="1400">
              <a:solidFill>
                <a:srgbClr val="303633"/>
              </a:solidFill>
              <a:highlight>
                <a:srgbClr val="FFFFFF"/>
              </a:highlight>
            </a:endParaRPr>
          </a:p>
          <a:p>
            <a:pPr indent="-317500" lvl="0" marL="457200">
              <a:spcBef>
                <a:spcPts val="0"/>
              </a:spcBef>
              <a:spcAft>
                <a:spcPts val="0"/>
              </a:spcAft>
              <a:buClr>
                <a:srgbClr val="303633"/>
              </a:buClr>
              <a:buSzPts val="1400"/>
              <a:buChar char="●"/>
            </a:pPr>
            <a:r>
              <a:rPr lang="en" sz="1400">
                <a:solidFill>
                  <a:srgbClr val="303633"/>
                </a:solidFill>
                <a:highlight>
                  <a:srgbClr val="FFFFFF"/>
                </a:highlight>
              </a:rPr>
              <a:t>The consequence is that microservice teams constantly reflect on how service failures affect the user experience. </a:t>
            </a:r>
            <a:endParaRPr sz="1400">
              <a:solidFill>
                <a:srgbClr val="303633"/>
              </a:solidFill>
              <a:highlight>
                <a:srgbClr val="FFFFFF"/>
              </a:highlight>
            </a:endParaRPr>
          </a:p>
          <a:p>
            <a:pPr indent="-317500" lvl="0" marL="457200">
              <a:spcBef>
                <a:spcPts val="0"/>
              </a:spcBef>
              <a:spcAft>
                <a:spcPts val="0"/>
              </a:spcAft>
              <a:buSzPts val="1400"/>
              <a:buChar char="●"/>
            </a:pPr>
            <a:r>
              <a:rPr lang="en" sz="1400">
                <a:solidFill>
                  <a:srgbClr val="303633"/>
                </a:solidFill>
                <a:highlight>
                  <a:srgbClr val="FFFFFF"/>
                </a:highlight>
              </a:rPr>
              <a:t>Netflix's </a:t>
            </a:r>
            <a:r>
              <a:rPr lang="en" sz="1400">
                <a:solidFill>
                  <a:srgbClr val="94388E"/>
                </a:solidFill>
                <a:hlinkClick r:id="rId3"/>
              </a:rPr>
              <a:t>Simian Army</a:t>
            </a:r>
            <a:r>
              <a:rPr lang="en" sz="1400">
                <a:solidFill>
                  <a:srgbClr val="303633"/>
                </a:solidFill>
                <a:highlight>
                  <a:srgbClr val="FFFFFF"/>
                </a:highlight>
              </a:rPr>
              <a:t> induces failures of services and even datacenters during the working day to test both the application's resilience and monitoring.</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Example - </a:t>
            </a:r>
            <a:r>
              <a:rPr lang="en">
                <a:solidFill>
                  <a:srgbClr val="333333"/>
                </a:solidFill>
              </a:rPr>
              <a:t>Fictitious e-commerce application</a:t>
            </a:r>
            <a:endParaRPr>
              <a:solidFill>
                <a:srgbClr val="333333"/>
              </a:solidFill>
            </a:endParaRPr>
          </a:p>
          <a:p>
            <a:pPr indent="0" lvl="0" marL="0">
              <a:spcBef>
                <a:spcPts val="0"/>
              </a:spcBef>
              <a:spcAft>
                <a:spcPts val="0"/>
              </a:spcAft>
              <a:buNone/>
            </a:pPr>
            <a:r>
              <a:t/>
            </a:r>
            <a:endParaRPr/>
          </a:p>
        </p:txBody>
      </p:sp>
      <p:pic>
        <p:nvPicPr>
          <p:cNvPr id="122" name="Shape 122"/>
          <p:cNvPicPr preferRelativeResize="0"/>
          <p:nvPr/>
        </p:nvPicPr>
        <p:blipFill>
          <a:blip r:embed="rId3">
            <a:alphaModFix/>
          </a:blip>
          <a:stretch>
            <a:fillRect/>
          </a:stretch>
        </p:blipFill>
        <p:spPr>
          <a:xfrm>
            <a:off x="2005013" y="1110200"/>
            <a:ext cx="5133975" cy="3524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Microservices Pros</a:t>
            </a:r>
            <a:endParaRP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333333"/>
              </a:buClr>
              <a:buSzPts val="1200"/>
              <a:buChar char="●"/>
            </a:pPr>
            <a:r>
              <a:rPr lang="en" sz="1200">
                <a:solidFill>
                  <a:srgbClr val="333333"/>
                </a:solidFill>
              </a:rPr>
              <a:t>Each microservice is relatively small</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Easier for a developer to understand</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The IDE is faster making developers more productive</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The application starts faster, which makes developers more productive, and speeds up deployments</a:t>
            </a:r>
            <a:endParaRPr sz="1200">
              <a:solidFill>
                <a:srgbClr val="333333"/>
              </a:solidFill>
            </a:endParaRPr>
          </a:p>
          <a:p>
            <a:pPr indent="-304800" lvl="0" marL="457200" rtl="0">
              <a:spcBef>
                <a:spcPts val="0"/>
              </a:spcBef>
              <a:spcAft>
                <a:spcPts val="0"/>
              </a:spcAft>
              <a:buClr>
                <a:srgbClr val="333333"/>
              </a:buClr>
              <a:buSzPts val="1200"/>
              <a:buChar char="●"/>
            </a:pPr>
            <a:r>
              <a:rPr lang="en" sz="1200">
                <a:solidFill>
                  <a:srgbClr val="333333"/>
                </a:solidFill>
              </a:rPr>
              <a:t>Each service can be deployed independently of other services - easier to deploy new versions of services frequently</a:t>
            </a:r>
            <a:endParaRPr sz="1200">
              <a:solidFill>
                <a:srgbClr val="333333"/>
              </a:solidFill>
            </a:endParaRPr>
          </a:p>
          <a:p>
            <a:pPr indent="-304800" lvl="0" marL="457200" rtl="0">
              <a:spcBef>
                <a:spcPts val="0"/>
              </a:spcBef>
              <a:spcAft>
                <a:spcPts val="0"/>
              </a:spcAft>
              <a:buClr>
                <a:srgbClr val="333333"/>
              </a:buClr>
              <a:buSzPts val="1200"/>
              <a:buChar char="●"/>
            </a:pPr>
            <a:r>
              <a:rPr lang="en" sz="1200">
                <a:solidFill>
                  <a:srgbClr val="333333"/>
                </a:solidFill>
              </a:rPr>
              <a:t>Easier to scale development. It enables you to organize the development effort around multiple teams. Each (two pizza) team is owns and is responsible for one or more single service. Each team can develop, deploy and scale their services independently of all of the other teams.</a:t>
            </a:r>
            <a:endParaRPr sz="1200">
              <a:solidFill>
                <a:srgbClr val="333333"/>
              </a:solidFill>
            </a:endParaRPr>
          </a:p>
          <a:p>
            <a:pPr indent="-304800" lvl="0" marL="457200" rtl="0">
              <a:spcBef>
                <a:spcPts val="0"/>
              </a:spcBef>
              <a:spcAft>
                <a:spcPts val="0"/>
              </a:spcAft>
              <a:buClr>
                <a:srgbClr val="333333"/>
              </a:buClr>
              <a:buSzPts val="1200"/>
              <a:buChar char="●"/>
            </a:pPr>
            <a:r>
              <a:rPr lang="en" sz="1200">
                <a:solidFill>
                  <a:srgbClr val="333333"/>
                </a:solidFill>
              </a:rPr>
              <a:t>Improved fault isolation. For example, if there is a memory leak in one service then only that service will be affected. The other services will continue to handle requests. In comparison, one misbehaving component of a monolithic architecture can bring down the entire system.</a:t>
            </a:r>
            <a:endParaRPr sz="1200">
              <a:solidFill>
                <a:srgbClr val="333333"/>
              </a:solidFill>
            </a:endParaRPr>
          </a:p>
          <a:p>
            <a:pPr indent="-304800" lvl="0" marL="457200" rtl="0">
              <a:spcBef>
                <a:spcPts val="0"/>
              </a:spcBef>
              <a:spcAft>
                <a:spcPts val="0"/>
              </a:spcAft>
              <a:buClr>
                <a:srgbClr val="333333"/>
              </a:buClr>
              <a:buSzPts val="1200"/>
              <a:buChar char="●"/>
            </a:pPr>
            <a:r>
              <a:rPr lang="en" sz="1200">
                <a:solidFill>
                  <a:srgbClr val="333333"/>
                </a:solidFill>
              </a:rPr>
              <a:t>Each service can be developed and deployed independently</a:t>
            </a:r>
            <a:endParaRPr sz="1200">
              <a:solidFill>
                <a:srgbClr val="333333"/>
              </a:solidFill>
            </a:endParaRPr>
          </a:p>
          <a:p>
            <a:pPr indent="-304800" lvl="0" marL="457200" rtl="0">
              <a:spcBef>
                <a:spcPts val="0"/>
              </a:spcBef>
              <a:spcAft>
                <a:spcPts val="0"/>
              </a:spcAft>
              <a:buClr>
                <a:srgbClr val="333333"/>
              </a:buClr>
              <a:buSzPts val="1200"/>
              <a:buChar char="●"/>
            </a:pPr>
            <a:r>
              <a:rPr lang="en" sz="1200">
                <a:solidFill>
                  <a:srgbClr val="333333"/>
                </a:solidFill>
              </a:rPr>
              <a:t>Eliminates any long-term commitment to a technology stack. When developing a new service you can pick a new technology stack. Similarly, when making major changes to an existing service you can rewrite it using a new technology stack.</a:t>
            </a:r>
            <a:endParaRPr sz="1200">
              <a:solidFill>
                <a:srgbClr val="333333"/>
              </a:solidFill>
            </a:endParaRPr>
          </a:p>
          <a:p>
            <a:pPr indent="0" lvl="0" marL="0">
              <a:spcBef>
                <a:spcPts val="8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Microservices Cons</a:t>
            </a:r>
            <a:endParaRPr/>
          </a:p>
        </p:txBody>
      </p:sp>
      <p:sp>
        <p:nvSpPr>
          <p:cNvPr id="134" name="Shape 13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04800" lvl="0" marL="457200" rtl="0">
              <a:spcBef>
                <a:spcPts val="0"/>
              </a:spcBef>
              <a:spcAft>
                <a:spcPts val="0"/>
              </a:spcAft>
              <a:buClr>
                <a:srgbClr val="333333"/>
              </a:buClr>
              <a:buSzPts val="1200"/>
              <a:buChar char="●"/>
            </a:pPr>
            <a:r>
              <a:rPr lang="en" sz="1200">
                <a:solidFill>
                  <a:srgbClr val="333333"/>
                </a:solidFill>
              </a:rPr>
              <a:t>Developers must deal with the additional complexity of creating a distributed system.</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Developer tools/IDEs are oriented on building monolithic applications and don’t provide explicit support for developing distributed applications.</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Testing is more difficult</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Developers must implement the inter-service communication mechanism.</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Implementing use cases that span multiple services without using distributed transactions is difficult</a:t>
            </a:r>
            <a:endParaRPr sz="1200">
              <a:solidFill>
                <a:srgbClr val="333333"/>
              </a:solidFill>
            </a:endParaRPr>
          </a:p>
          <a:p>
            <a:pPr indent="-304800" lvl="1" marL="914400" rtl="0">
              <a:spcBef>
                <a:spcPts val="0"/>
              </a:spcBef>
              <a:spcAft>
                <a:spcPts val="0"/>
              </a:spcAft>
              <a:buClr>
                <a:srgbClr val="333333"/>
              </a:buClr>
              <a:buSzPts val="1200"/>
              <a:buChar char="○"/>
            </a:pPr>
            <a:r>
              <a:rPr lang="en" sz="1200">
                <a:solidFill>
                  <a:srgbClr val="333333"/>
                </a:solidFill>
              </a:rPr>
              <a:t>Implementing use cases that span multiple services requires careful coordination between the teams</a:t>
            </a:r>
            <a:endParaRPr sz="1200">
              <a:solidFill>
                <a:srgbClr val="333333"/>
              </a:solidFill>
            </a:endParaRPr>
          </a:p>
          <a:p>
            <a:pPr indent="-304800" lvl="0" marL="457200" rtl="0">
              <a:spcBef>
                <a:spcPts val="0"/>
              </a:spcBef>
              <a:spcAft>
                <a:spcPts val="0"/>
              </a:spcAft>
              <a:buClr>
                <a:srgbClr val="333333"/>
              </a:buClr>
              <a:buSzPts val="1200"/>
              <a:buChar char="●"/>
            </a:pPr>
            <a:r>
              <a:rPr lang="en" sz="1200">
                <a:solidFill>
                  <a:srgbClr val="333333"/>
                </a:solidFill>
              </a:rPr>
              <a:t>Deployment complexity. In production, there is also the operational complexity of deploying and managing a system comprised of many different service types.</a:t>
            </a:r>
            <a:endParaRPr sz="1200">
              <a:solidFill>
                <a:srgbClr val="333333"/>
              </a:solidFill>
            </a:endParaRPr>
          </a:p>
          <a:p>
            <a:pPr indent="-304800" lvl="0" marL="457200" rtl="0">
              <a:spcBef>
                <a:spcPts val="0"/>
              </a:spcBef>
              <a:spcAft>
                <a:spcPts val="0"/>
              </a:spcAft>
              <a:buClr>
                <a:srgbClr val="333333"/>
              </a:buClr>
              <a:buSzPts val="1200"/>
              <a:buChar char="●"/>
            </a:pPr>
            <a:r>
              <a:rPr lang="en" sz="1200">
                <a:solidFill>
                  <a:srgbClr val="333333"/>
                </a:solidFill>
              </a:rPr>
              <a:t>Increased memory consumption. The microservice architecture replaces N monolithic application instances with NxM services instances. If each service runs in its own JVM (or equivalent), which is usually necessary to isolate the instances, then there is the overhead of M times as many JVM runtimes. Moreover, if each service runs on its own VM (e.g. EC2 instance), as is the case at Netflix, the overhead is even higher.</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600">
                <a:solidFill>
                  <a:srgbClr val="333333"/>
                </a:solidFill>
                <a:highlight>
                  <a:srgbClr val="FFFFFF"/>
                </a:highlight>
              </a:rPr>
              <a:t>Patterns address issues that you will encounter when applying the microservice architecture</a:t>
            </a:r>
            <a:endParaRPr sz="1600"/>
          </a:p>
        </p:txBody>
      </p:sp>
      <p:pic>
        <p:nvPicPr>
          <p:cNvPr id="140" name="Shape 140"/>
          <p:cNvPicPr preferRelativeResize="0"/>
          <p:nvPr/>
        </p:nvPicPr>
        <p:blipFill>
          <a:blip r:embed="rId3">
            <a:alphaModFix/>
          </a:blip>
          <a:stretch>
            <a:fillRect/>
          </a:stretch>
        </p:blipFill>
        <p:spPr>
          <a:xfrm>
            <a:off x="1244450" y="865225"/>
            <a:ext cx="6655099" cy="42782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Battleships</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sz="1200">
                <a:solidFill>
                  <a:schemeClr val="dk1"/>
                </a:solidFill>
              </a:rPr>
              <a:t>Most large scale web sites including Netflix, Amazon and eBay have evolved from a monolithic architecture to a microservice architecture.</a:t>
            </a:r>
            <a:endParaRPr sz="1200">
              <a:solidFill>
                <a:schemeClr val="dk1"/>
              </a:solidFill>
            </a:endParaRPr>
          </a:p>
          <a:p>
            <a:pPr indent="0" lvl="0" marL="0" rtl="0">
              <a:spcBef>
                <a:spcPts val="0"/>
              </a:spcBef>
              <a:spcAft>
                <a:spcPts val="0"/>
              </a:spcAft>
              <a:buNone/>
            </a:pPr>
            <a:r>
              <a:t/>
            </a:r>
            <a:endParaRPr sz="1200">
              <a:solidFill>
                <a:schemeClr val="dk1"/>
              </a:solidFill>
            </a:endParaRPr>
          </a:p>
          <a:p>
            <a:pPr indent="0" lvl="0" marL="457200" rtl="0">
              <a:spcBef>
                <a:spcPts val="0"/>
              </a:spcBef>
              <a:spcAft>
                <a:spcPts val="0"/>
              </a:spcAft>
              <a:buNone/>
            </a:pPr>
            <a:r>
              <a:rPr lang="en" sz="1100">
                <a:solidFill>
                  <a:schemeClr val="dk1"/>
                </a:solidFill>
              </a:rPr>
              <a:t>Netflix, which is a very popular video streaming service that’s responsible for up to 30% of Internet traffic, has a large scale, service-oriented architecture.</a:t>
            </a:r>
            <a:endParaRPr sz="1100">
              <a:solidFill>
                <a:schemeClr val="dk1"/>
              </a:solidFill>
            </a:endParaRPr>
          </a:p>
          <a:p>
            <a:pPr indent="0" lvl="0" marL="457200" rtl="0">
              <a:spcBef>
                <a:spcPts val="0"/>
              </a:spcBef>
              <a:spcAft>
                <a:spcPts val="0"/>
              </a:spcAft>
              <a:buNone/>
            </a:pPr>
            <a:r>
              <a:rPr lang="en" sz="1100">
                <a:solidFill>
                  <a:schemeClr val="dk1"/>
                </a:solidFill>
              </a:rPr>
              <a:t> They handle over a billion calls per day to their video streaming API from over 800 different kinds of devices. Each API call fans out to an average of six calls to backend services.</a:t>
            </a:r>
            <a:endParaRPr sz="1100">
              <a:solidFill>
                <a:schemeClr val="dk1"/>
              </a:solidFill>
            </a:endParaRPr>
          </a:p>
          <a:p>
            <a:pPr indent="0" lvl="0" marL="457200" rtl="0">
              <a:spcBef>
                <a:spcPts val="0"/>
              </a:spcBef>
              <a:spcAft>
                <a:spcPts val="0"/>
              </a:spcAft>
              <a:buNone/>
            </a:pPr>
            <a:r>
              <a:t/>
            </a:r>
            <a:endParaRPr sz="1100">
              <a:solidFill>
                <a:schemeClr val="dk1"/>
              </a:solidFill>
            </a:endParaRPr>
          </a:p>
          <a:p>
            <a:pPr indent="0" lvl="0" marL="457200" rtl="0">
              <a:spcBef>
                <a:spcPts val="0"/>
              </a:spcBef>
              <a:spcAft>
                <a:spcPts val="0"/>
              </a:spcAft>
              <a:buNone/>
            </a:pPr>
            <a:r>
              <a:rPr lang="en" sz="1100">
                <a:solidFill>
                  <a:schemeClr val="dk1"/>
                </a:solidFill>
              </a:rPr>
              <a:t>Amazon.com originally had a two-tier architecture. In order to scale they migrated to a service-oriented architecture consisting of hundreds of backend services. Several applications call these services including the applications that implement the Amazon.com website and the web service API. The Amazon.com website application calls 100-150 services to get the data that used to build a web page.</a:t>
            </a:r>
            <a:endParaRPr sz="1100">
              <a:solidFill>
                <a:schemeClr val="dk1"/>
              </a:solidFill>
            </a:endParaRPr>
          </a:p>
          <a:p>
            <a:pPr indent="0" lvl="0" marL="457200" rtl="0">
              <a:spcBef>
                <a:spcPts val="0"/>
              </a:spcBef>
              <a:spcAft>
                <a:spcPts val="0"/>
              </a:spcAft>
              <a:buNone/>
            </a:pPr>
            <a:r>
              <a:t/>
            </a:r>
            <a:endParaRPr sz="1100">
              <a:solidFill>
                <a:schemeClr val="dk1"/>
              </a:solidFill>
            </a:endParaRPr>
          </a:p>
          <a:p>
            <a:pPr indent="0" lvl="0" marL="457200" rtl="0">
              <a:spcBef>
                <a:spcPts val="0"/>
              </a:spcBef>
              <a:spcAft>
                <a:spcPts val="0"/>
              </a:spcAft>
              <a:buNone/>
            </a:pPr>
            <a:r>
              <a:rPr lang="en" sz="1100">
                <a:solidFill>
                  <a:schemeClr val="dk1"/>
                </a:solidFill>
              </a:rPr>
              <a:t>The auction site ebay.com also evolved from a monolithic architecture to a service-oriented architecture. The application tier consists of multiple independent applications. Each application implements the business logic for a specific function area such as buying or selling. Each application uses X-axis splits and some applications such as search use Z-axis splits. Ebay.com also applies a combination of X-, Y- and Z-style scaling to the database tier.</a:t>
            </a:r>
            <a:endParaRPr sz="1100">
              <a:solidFill>
                <a:schemeClr val="dk1"/>
              </a:solidFill>
            </a:endParaRPr>
          </a:p>
          <a:p>
            <a:pPr indent="0" lvl="0" marL="0">
              <a:spcBef>
                <a:spcPts val="0"/>
              </a:spcBef>
              <a:spcAft>
                <a:spcPts val="1600"/>
              </a:spcAft>
              <a:buNone/>
            </a:pPr>
            <a:r>
              <a:t/>
            </a:r>
            <a:endParaRPr sz="1050">
              <a:solidFill>
                <a:srgbClr val="33333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10000"/>
              </a:lnSpc>
              <a:spcBef>
                <a:spcPts val="800"/>
              </a:spcBef>
              <a:spcAft>
                <a:spcPts val="800"/>
              </a:spcAft>
              <a:buClr>
                <a:schemeClr val="dk1"/>
              </a:buClr>
              <a:buSzPts val="1100"/>
              <a:buFont typeface="Arial"/>
              <a:buNone/>
            </a:pPr>
            <a:r>
              <a:rPr lang="en">
                <a:solidFill>
                  <a:srgbClr val="333333"/>
                </a:solidFill>
              </a:rPr>
              <a:t>How to decompose the application into services?</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Clr>
                <a:schemeClr val="dk1"/>
              </a:buClr>
              <a:buSzPts val="1100"/>
              <a:buFont typeface="Arial"/>
              <a:buNone/>
            </a:pPr>
            <a:r>
              <a:rPr lang="en" sz="1400">
                <a:solidFill>
                  <a:srgbClr val="333333"/>
                </a:solidFill>
              </a:rPr>
              <a:t>Another challenge is deciding how to partition the system into microservices. This is very much an art, but there are a number of strategies that can help:</a:t>
            </a:r>
            <a:endParaRPr sz="1400">
              <a:solidFill>
                <a:srgbClr val="333333"/>
              </a:solidFill>
            </a:endParaRPr>
          </a:p>
          <a:p>
            <a:pPr indent="-317500" lvl="0" marL="457200" rtl="0">
              <a:spcBef>
                <a:spcPts val="800"/>
              </a:spcBef>
              <a:spcAft>
                <a:spcPts val="0"/>
              </a:spcAft>
              <a:buClr>
                <a:srgbClr val="333333"/>
              </a:buClr>
              <a:buSzPts val="1400"/>
              <a:buChar char="●"/>
            </a:pPr>
            <a:r>
              <a:rPr lang="en" sz="1400">
                <a:solidFill>
                  <a:srgbClr val="333333"/>
                </a:solidFill>
              </a:rPr>
              <a:t>Decompose by business capability and define services corresponding to business capabilities.</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Decompose by domain-driven design subdomain.</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Decompose by verb or use case and define services that are responsible for particular actions. e.g. a </a:t>
            </a:r>
            <a:r>
              <a:rPr lang="en" sz="1400">
                <a:solidFill>
                  <a:srgbClr val="C7254E"/>
                </a:solidFill>
                <a:highlight>
                  <a:srgbClr val="F9F2F4"/>
                </a:highlight>
              </a:rPr>
              <a:t>Shipping Service</a:t>
            </a:r>
            <a:r>
              <a:rPr lang="en" sz="1400">
                <a:solidFill>
                  <a:srgbClr val="333333"/>
                </a:solidFill>
              </a:rPr>
              <a:t> that’s responsible for shipping complete orders.</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Decompose by by nouns or resources by defining a service that is responsible for all operations on entities/resources of a given type. e.g. an  </a:t>
            </a:r>
            <a:r>
              <a:rPr lang="en" sz="1400">
                <a:solidFill>
                  <a:srgbClr val="C7254E"/>
                </a:solidFill>
                <a:highlight>
                  <a:srgbClr val="F9F2F4"/>
                </a:highlight>
              </a:rPr>
              <a:t>Account Service</a:t>
            </a:r>
            <a:r>
              <a:rPr lang="en" sz="1400">
                <a:solidFill>
                  <a:srgbClr val="333333"/>
                </a:solidFill>
              </a:rPr>
              <a:t> that is responsible for managing user accounts.</a:t>
            </a:r>
            <a:endParaRPr sz="1400">
              <a:solidFill>
                <a:srgbClr val="333333"/>
              </a:solidFill>
            </a:endParaRPr>
          </a:p>
          <a:p>
            <a:pPr indent="0" lvl="0" marL="0">
              <a:spcBef>
                <a:spcPts val="8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pic>
        <p:nvPicPr>
          <p:cNvPr id="157" name="Shape 157"/>
          <p:cNvPicPr preferRelativeResize="0"/>
          <p:nvPr/>
        </p:nvPicPr>
        <p:blipFill>
          <a:blip r:embed="rId3">
            <a:alphaModFix/>
          </a:blip>
          <a:stretch>
            <a:fillRect/>
          </a:stretch>
        </p:blipFill>
        <p:spPr>
          <a:xfrm>
            <a:off x="2571750" y="1095375"/>
            <a:ext cx="4000500" cy="2952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Architecture Transformation</a:t>
            </a:r>
            <a:endParaRPr/>
          </a:p>
        </p:txBody>
      </p:sp>
      <p:pic>
        <p:nvPicPr>
          <p:cNvPr id="61" name="Shape 61"/>
          <p:cNvPicPr preferRelativeResize="0"/>
          <p:nvPr/>
        </p:nvPicPr>
        <p:blipFill>
          <a:blip r:embed="rId3">
            <a:alphaModFix/>
          </a:blip>
          <a:stretch>
            <a:fillRect/>
          </a:stretch>
        </p:blipFill>
        <p:spPr>
          <a:xfrm>
            <a:off x="984225" y="1148000"/>
            <a:ext cx="7175540"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Forces of the Deployment </a:t>
            </a:r>
            <a:r>
              <a:rPr lang="en"/>
              <a:t>Architecture</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Clr>
                <a:srgbClr val="333333"/>
              </a:buClr>
              <a:buSzPts val="1400"/>
              <a:buChar char="●"/>
            </a:pPr>
            <a:r>
              <a:rPr lang="en" sz="1400">
                <a:solidFill>
                  <a:srgbClr val="333333"/>
                </a:solidFill>
              </a:rPr>
              <a:t>There is a team(s) of developers working on the application</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New team members must quickly become productive</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The application must be easy to understand and modify</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You want to practice continuous deployment of the application</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You must run multiple copies of the application on multiple machines in order to satisfy scalability and availability requirements</a:t>
            </a:r>
            <a:endParaRPr sz="1400">
              <a:solidFill>
                <a:srgbClr val="333333"/>
              </a:solidFill>
            </a:endParaRPr>
          </a:p>
          <a:p>
            <a:pPr indent="-317500" lvl="0" marL="457200" rtl="0">
              <a:spcBef>
                <a:spcPts val="0"/>
              </a:spcBef>
              <a:spcAft>
                <a:spcPts val="0"/>
              </a:spcAft>
              <a:buClr>
                <a:srgbClr val="333333"/>
              </a:buClr>
              <a:buSzPts val="1400"/>
              <a:buChar char="●"/>
            </a:pPr>
            <a:r>
              <a:rPr lang="en" sz="1400">
                <a:solidFill>
                  <a:srgbClr val="333333"/>
                </a:solidFill>
              </a:rPr>
              <a:t>You want to take advantage of emerging technologies (frameworks, programming languages, etc)</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Solution - The Scale Cube</a:t>
            </a:r>
            <a:endParaRPr/>
          </a:p>
        </p:txBody>
      </p:sp>
      <p:pic>
        <p:nvPicPr>
          <p:cNvPr id="73" name="Shape 73"/>
          <p:cNvPicPr preferRelativeResize="0"/>
          <p:nvPr/>
        </p:nvPicPr>
        <p:blipFill>
          <a:blip r:embed="rId3">
            <a:alphaModFix/>
          </a:blip>
          <a:stretch>
            <a:fillRect/>
          </a:stretch>
        </p:blipFill>
        <p:spPr>
          <a:xfrm>
            <a:off x="2024688" y="1093925"/>
            <a:ext cx="5094634"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Microservice Architecture</a:t>
            </a:r>
            <a:endParaRP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i="1" lang="en" sz="1100">
                <a:solidFill>
                  <a:srgbClr val="A64D79"/>
                </a:solidFill>
              </a:rPr>
              <a:t>The term "Microservice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endParaRPr i="1" sz="1100">
              <a:solidFill>
                <a:srgbClr val="A64D79"/>
              </a:solidFill>
            </a:endParaRPr>
          </a:p>
          <a:p>
            <a:pPr indent="0" lvl="0" marL="0">
              <a:spcBef>
                <a:spcPts val="1600"/>
              </a:spcBef>
              <a:spcAft>
                <a:spcPts val="1600"/>
              </a:spcAft>
              <a:buNone/>
            </a:pPr>
            <a:r>
              <a:rPr lang="en" sz="1400">
                <a:solidFill>
                  <a:srgbClr val="303633"/>
                </a:solidFill>
                <a:highlight>
                  <a:srgbClr val="FFFFFF"/>
                </a:highlight>
              </a:rPr>
              <a:t>In short, the microservice architectural style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endParaRPr sz="1400">
              <a:solidFill>
                <a:srgbClr val="30363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Scaling (D</a:t>
            </a:r>
            <a:r>
              <a:rPr lang="en"/>
              <a:t>ecompositioning</a:t>
            </a:r>
            <a:r>
              <a:rPr lang="en"/>
              <a:t>)  </a:t>
            </a:r>
            <a:endParaRPr/>
          </a:p>
        </p:txBody>
      </p:sp>
      <p:pic>
        <p:nvPicPr>
          <p:cNvPr id="85" name="Shape 85"/>
          <p:cNvPicPr preferRelativeResize="0"/>
          <p:nvPr/>
        </p:nvPicPr>
        <p:blipFill>
          <a:blip r:embed="rId3">
            <a:alphaModFix/>
          </a:blip>
          <a:stretch>
            <a:fillRect/>
          </a:stretch>
        </p:blipFill>
        <p:spPr>
          <a:xfrm>
            <a:off x="1526312" y="1079275"/>
            <a:ext cx="6091374" cy="3726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solidFill>
                  <a:srgbClr val="000000"/>
                </a:solidFill>
              </a:rPr>
              <a:t>Organized around Business Capabilities</a:t>
            </a:r>
            <a:endParaRPr b="1">
              <a:solidFill>
                <a:srgbClr val="000000"/>
              </a:solidFill>
            </a:endParaRPr>
          </a:p>
          <a:p>
            <a:pPr indent="0" lvl="0" marL="0" rtl="0">
              <a:lnSpc>
                <a:spcPct val="115000"/>
              </a:lnSpc>
              <a:spcBef>
                <a:spcPts val="1100"/>
              </a:spcBef>
              <a:spcAft>
                <a:spcPts val="0"/>
              </a:spcAft>
              <a:buClr>
                <a:schemeClr val="dk1"/>
              </a:buClr>
              <a:buSzPts val="1100"/>
              <a:buFont typeface="Arial"/>
              <a:buNone/>
            </a:pPr>
            <a:r>
              <a:rPr i="1" lang="en" sz="1200">
                <a:solidFill>
                  <a:srgbClr val="5B2858"/>
                </a:solidFill>
              </a:rPr>
              <a:t>Any organization that designs a system (defined broadly) will produce a design whose structure is a copy of the organization's communication structure.</a:t>
            </a:r>
            <a:endParaRPr i="1" sz="1200">
              <a:solidFill>
                <a:srgbClr val="5B2858"/>
              </a:solidFill>
            </a:endParaRPr>
          </a:p>
          <a:p>
            <a:pPr indent="0" lvl="0" marL="0" rtl="0">
              <a:lnSpc>
                <a:spcPct val="115000"/>
              </a:lnSpc>
              <a:spcBef>
                <a:spcPts val="1100"/>
              </a:spcBef>
              <a:spcAft>
                <a:spcPts val="0"/>
              </a:spcAft>
              <a:buClr>
                <a:schemeClr val="dk1"/>
              </a:buClr>
              <a:buSzPts val="1100"/>
              <a:buFont typeface="Arial"/>
              <a:buNone/>
            </a:pPr>
            <a:r>
              <a:rPr i="1" lang="en" sz="1200">
                <a:solidFill>
                  <a:srgbClr val="5B2858"/>
                </a:solidFill>
              </a:rPr>
              <a:t>-- Melvyn Conway, 1967</a:t>
            </a:r>
            <a:endParaRPr i="1" sz="1200">
              <a:solidFill>
                <a:srgbClr val="5B2858"/>
              </a:solidFill>
            </a:endParaRPr>
          </a:p>
          <a:p>
            <a:pPr indent="0" lvl="0" marL="0">
              <a:spcBef>
                <a:spcPts val="1100"/>
              </a:spcBef>
              <a:spcAft>
                <a:spcPts val="0"/>
              </a:spcAft>
              <a:buNone/>
            </a:pPr>
            <a:r>
              <a:t/>
            </a:r>
            <a:endParaRPr/>
          </a:p>
        </p:txBody>
      </p:sp>
      <p:pic>
        <p:nvPicPr>
          <p:cNvPr id="91" name="Shape 91"/>
          <p:cNvPicPr preferRelativeResize="0"/>
          <p:nvPr/>
        </p:nvPicPr>
        <p:blipFill>
          <a:blip r:embed="rId3">
            <a:alphaModFix/>
          </a:blip>
          <a:stretch>
            <a:fillRect/>
          </a:stretch>
        </p:blipFill>
        <p:spPr>
          <a:xfrm>
            <a:off x="2659676" y="1669475"/>
            <a:ext cx="3911900" cy="323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Service </a:t>
            </a:r>
            <a:r>
              <a:rPr lang="en"/>
              <a:t>boundaries</a:t>
            </a:r>
            <a:r>
              <a:rPr lang="en"/>
              <a:t> reinforced from the Org chart</a:t>
            </a:r>
            <a:endParaRPr/>
          </a:p>
        </p:txBody>
      </p:sp>
      <p:pic>
        <p:nvPicPr>
          <p:cNvPr id="97" name="Shape 97"/>
          <p:cNvPicPr preferRelativeResize="0"/>
          <p:nvPr/>
        </p:nvPicPr>
        <p:blipFill>
          <a:blip r:embed="rId3">
            <a:alphaModFix/>
          </a:blip>
          <a:stretch>
            <a:fillRect/>
          </a:stretch>
        </p:blipFill>
        <p:spPr>
          <a:xfrm>
            <a:off x="1248638" y="1070250"/>
            <a:ext cx="664671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Decentralized</a:t>
            </a:r>
            <a:r>
              <a:rPr lang="en"/>
              <a:t> Data Management</a:t>
            </a:r>
            <a:endParaRPr/>
          </a:p>
        </p:txBody>
      </p:sp>
      <p:pic>
        <p:nvPicPr>
          <p:cNvPr id="103" name="Shape 103"/>
          <p:cNvPicPr preferRelativeResize="0"/>
          <p:nvPr/>
        </p:nvPicPr>
        <p:blipFill>
          <a:blip r:embed="rId3">
            <a:alphaModFix/>
          </a:blip>
          <a:stretch>
            <a:fillRect/>
          </a:stretch>
        </p:blipFill>
        <p:spPr>
          <a:xfrm>
            <a:off x="1653675" y="1290000"/>
            <a:ext cx="5836649" cy="3418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