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rPr lang="en"/>
              <a:t>Stress we are doing real tests against the real environment on each jenkins step (not mocking)</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4" name="Shape 19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3" name="Shape 20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Shape 21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3" name="Shape 21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4" name="Shape 22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Shape 23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1" name="Shape 23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Shape 2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5" name="Shape 24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rPr lang="en"/>
              <a:t>Break prod_g deployment, changing stage deployment version with the broken one (demonstrate alerts in slack and synthetic monitorings …</a:t>
            </a:r>
            <a:endParaRPr/>
          </a:p>
          <a:p>
            <a:pPr indent="0" lvl="0" marL="0">
              <a:spcBef>
                <a:spcPts val="0"/>
              </a:spcBef>
              <a:spcAft>
                <a:spcPts val="0"/>
              </a:spcAft>
              <a:buNone/>
            </a:pPr>
            <a:r>
              <a:rPr lang="en"/>
              <a:t>Demonstrate the main pipelines in Jenkins (REFF, CICD, Promote to PROD_G)</a:t>
            </a:r>
            <a:endParaRPr/>
          </a:p>
          <a:p>
            <a:pPr indent="0" lvl="0" marL="0">
              <a:spcBef>
                <a:spcPts val="0"/>
              </a:spcBef>
              <a:spcAft>
                <a:spcPts val="0"/>
              </a:spcAft>
              <a:buNone/>
            </a:pPr>
            <a:r>
              <a:rPr lang="en"/>
              <a:t>Demonstrate LAMBDA ALIASES (reff and develop versions)</a:t>
            </a:r>
            <a:endParaRPr/>
          </a:p>
          <a:p>
            <a:pPr indent="0" lvl="0" marL="0">
              <a:spcBef>
                <a:spcPts val="0"/>
              </a:spcBef>
              <a:spcAft>
                <a:spcPts val="0"/>
              </a:spcAft>
              <a:buNone/>
            </a:pPr>
            <a:r>
              <a:rPr lang="en"/>
              <a:t>Make a commit and run the REFF</a:t>
            </a:r>
            <a:endParaRPr/>
          </a:p>
          <a:p>
            <a:pPr indent="0" lvl="0" marL="0">
              <a:spcBef>
                <a:spcPts val="0"/>
              </a:spcBef>
              <a:spcAft>
                <a:spcPts val="0"/>
              </a:spcAft>
              <a:buNone/>
            </a:pPr>
            <a:r>
              <a:rPr lang="en"/>
              <a:t>Push origin/slow -&gt; demonstrate passed and failed Gates</a:t>
            </a:r>
            <a:endParaRPr/>
          </a:p>
          <a:p>
            <a:pPr indent="0" lvl="0" marL="0">
              <a:spcBef>
                <a:spcPts val="0"/>
              </a:spcBef>
              <a:spcAft>
                <a:spcPts val="0"/>
              </a:spcAft>
              <a:buNone/>
            </a:pPr>
            <a:r>
              <a:rPr lang="en"/>
              <a:t>*sonar</a:t>
            </a:r>
            <a:endParaRPr/>
          </a:p>
          <a:p>
            <a:pPr indent="0" lvl="0" marL="0">
              <a:spcBef>
                <a:spcPts val="0"/>
              </a:spcBef>
              <a:spcAft>
                <a:spcPts val="0"/>
              </a:spcAft>
              <a:buNone/>
            </a:pPr>
            <a:r>
              <a:rPr lang="en"/>
              <a:t>*owasp</a:t>
            </a:r>
            <a:endParaRPr/>
          </a:p>
          <a:p>
            <a:pPr indent="0" lvl="0" marL="0">
              <a:spcBef>
                <a:spcPts val="0"/>
              </a:spcBef>
              <a:spcAft>
                <a:spcPts val="0"/>
              </a:spcAft>
              <a:buNone/>
            </a:pPr>
            <a:r>
              <a:rPr lang="en"/>
              <a:t>*functional tests</a:t>
            </a:r>
            <a:endParaRPr/>
          </a:p>
          <a:p>
            <a:pPr indent="0" lvl="0" marL="0">
              <a:spcBef>
                <a:spcPts val="0"/>
              </a:spcBef>
              <a:spcAft>
                <a:spcPts val="0"/>
              </a:spcAft>
              <a:buNone/>
            </a:pPr>
            <a:r>
              <a:rPr lang="en"/>
              <a:t>*gatling (failed) &gt; acceptance criteria Latency 95th% &gt;300ms</a:t>
            </a:r>
            <a:endParaRPr/>
          </a:p>
          <a:p>
            <a:pPr indent="0" lvl="0" marL="0">
              <a:spcBef>
                <a:spcPts val="0"/>
              </a:spcBef>
              <a:spcAft>
                <a:spcPts val="0"/>
              </a:spcAft>
              <a:buNone/>
            </a:pPr>
            <a:r>
              <a:rPr lang="en">
                <a:solidFill>
                  <a:schemeClr val="dk1"/>
                </a:solidFill>
              </a:rPr>
              <a:t>Demonstrate LAMBDA ALIASES (reff and develop versions) -&gt; changed the version</a:t>
            </a:r>
            <a:endParaRPr/>
          </a:p>
          <a:p>
            <a:pPr indent="0" lvl="0" marL="0">
              <a:spcBef>
                <a:spcPts val="0"/>
              </a:spcBef>
              <a:spcAft>
                <a:spcPts val="0"/>
              </a:spcAft>
              <a:buNone/>
            </a:pPr>
            <a:r>
              <a:rPr lang="en"/>
              <a:t>Demonstrate with postman /reff/id is slower than /stg/id and prod_b/id </a:t>
            </a:r>
            <a:endParaRPr/>
          </a:p>
          <a:p>
            <a:pPr indent="0" lvl="0" marL="0">
              <a:spcBef>
                <a:spcPts val="0"/>
              </a:spcBef>
              <a:spcAft>
                <a:spcPts val="0"/>
              </a:spcAft>
              <a:buNone/>
            </a:pPr>
            <a:r>
              <a:rPr lang="en"/>
              <a:t>Fix prod_g and demonstrate the monitoring -&gt; datadog, pingod, neustar and slack</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Shape 2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0" name="Shape 25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Shape 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5" name="Shape 6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Shape 25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6" name="Shape 25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5" name="Shape 8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6" name="Shape 10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indent="0" lvl="0" marL="0">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indent="0" lvl="0" marL="0" algn="r">
              <a:spcBef>
                <a:spcPts val="0"/>
              </a:spcBef>
              <a:spcAft>
                <a:spcPts val="0"/>
              </a:spcAft>
              <a:buNone/>
            </a:pPr>
            <a:fld id="{00000000-1234-1234-1234-123412341234}" type="slidenum">
              <a:rPr lang="en" sz="1000">
                <a:solidFill>
                  <a:schemeClr val="dk2"/>
                </a:solidFill>
              </a:rPr>
              <a:t>‹#›</a:t>
            </a:fld>
            <a:endParaRPr sz="1000">
              <a:solidFill>
                <a:schemeClr val="dk2"/>
              </a:solidFil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5.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en.wikipedia.org/wiki/Serverless_computing#cite_note-4" TargetMode="External"/><Relationship Id="rId4" Type="http://schemas.openxmlformats.org/officeDocument/2006/relationships/hyperlink" Target="https://en.wikipedia.org/wiki/Java_(programming_language)" TargetMode="External"/><Relationship Id="rId5" Type="http://schemas.openxmlformats.org/officeDocument/2006/relationships/hyperlink" Target="https://en.wikipedia.org/wiki/Serverless_computing#cite_note-github-haskell-on-lambda-6" TargetMode="External"/><Relationship Id="rId6" Type="http://schemas.openxmlformats.org/officeDocument/2006/relationships/hyperlink" Target="https://en.wikipedia.org/wiki/Serverless_computing#cite_note-forbes-gcf-8" TargetMode="External"/><Relationship Id="rId7" Type="http://schemas.openxmlformats.org/officeDocument/2006/relationships/hyperlink" Target="https://en.wikipedia.org/wiki/Serverless_computing#cite_note-techcrunch-azure-11"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s3.amazonaws.com/lambda-tools/pricing-calculator.html" TargetMode="Externa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1.png"/><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6.png"/><Relationship Id="rId4" Type="http://schemas.openxmlformats.org/officeDocument/2006/relationships/image" Target="../media/image12.png"/><Relationship Id="rId5"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8.png"/><Relationship Id="rId4" Type="http://schemas.openxmlformats.org/officeDocument/2006/relationships/hyperlink" Target="https://eu-west-1.console.aws.amazon.com/cloudwatch/home?region=eu-west-1#dashboards:name=generateId" TargetMode="External"/><Relationship Id="rId9" Type="http://schemas.openxmlformats.org/officeDocument/2006/relationships/image" Target="../media/image16.png"/><Relationship Id="rId5" Type="http://schemas.openxmlformats.org/officeDocument/2006/relationships/hyperlink" Target="https://eu-west-1.console.aws.amazon.com/cloudwatch/home?region=eu-west-1#logs:" TargetMode="External"/><Relationship Id="rId6" Type="http://schemas.openxmlformats.org/officeDocument/2006/relationships/hyperlink" Target="https://search-sfly-poc-6w7lbr3znbn2vdpxtlfhkxum2m.eu-west-1.es.amazonaws.com/_plugin/kibana/app/kibana#" TargetMode="External"/><Relationship Id="rId7" Type="http://schemas.openxmlformats.org/officeDocument/2006/relationships/image" Target="../media/image10.png"/><Relationship Id="rId8"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24.jpg"/><Relationship Id="rId4" Type="http://schemas.openxmlformats.org/officeDocument/2006/relationships/image" Target="../media/image17.png"/><Relationship Id="rId5" Type="http://schemas.openxmlformats.org/officeDocument/2006/relationships/image" Target="../media/image3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eu-west-1.console.aws.amazon.com/ecs/home?region=eu-west-1#/clusters" TargetMode="External"/><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2.png"/><Relationship Id="rId4" Type="http://schemas.openxmlformats.org/officeDocument/2006/relationships/hyperlink" Target="http://52.30.65.88:19000/quality_gates/show/2" TargetMode="External"/><Relationship Id="rId11" Type="http://schemas.openxmlformats.org/officeDocument/2006/relationships/image" Target="../media/image29.png"/><Relationship Id="rId10" Type="http://schemas.openxmlformats.org/officeDocument/2006/relationships/image" Target="../media/image26.png"/><Relationship Id="rId9" Type="http://schemas.openxmlformats.org/officeDocument/2006/relationships/image" Target="../media/image21.png"/><Relationship Id="rId5" Type="http://schemas.openxmlformats.org/officeDocument/2006/relationships/image" Target="../media/image23.png"/><Relationship Id="rId6" Type="http://schemas.openxmlformats.org/officeDocument/2006/relationships/image" Target="../media/image17.png"/><Relationship Id="rId7" Type="http://schemas.openxmlformats.org/officeDocument/2006/relationships/image" Target="../media/image20.png"/><Relationship Id="rId8"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pic>
        <p:nvPicPr>
          <p:cNvPr descr="Свързано изображение" id="54" name="Shape 54"/>
          <p:cNvPicPr preferRelativeResize="0"/>
          <p:nvPr/>
        </p:nvPicPr>
        <p:blipFill>
          <a:blip r:embed="rId3">
            <a:alphaModFix/>
          </a:blip>
          <a:stretch>
            <a:fillRect/>
          </a:stretch>
        </p:blipFill>
        <p:spPr>
          <a:xfrm>
            <a:off x="1386713" y="1652878"/>
            <a:ext cx="6509926" cy="1610400"/>
          </a:xfrm>
          <a:prstGeom prst="rect">
            <a:avLst/>
          </a:prstGeom>
          <a:noFill/>
          <a:ln>
            <a:noFill/>
          </a:ln>
        </p:spPr>
      </p:pic>
      <p:sp>
        <p:nvSpPr>
          <p:cNvPr id="55" name="Shape 55"/>
          <p:cNvSpPr txBox="1"/>
          <p:nvPr/>
        </p:nvSpPr>
        <p:spPr>
          <a:xfrm>
            <a:off x="1073650" y="3187075"/>
            <a:ext cx="7298700" cy="671100"/>
          </a:xfrm>
          <a:prstGeom prst="rect">
            <a:avLst/>
          </a:prstGeom>
          <a:noFill/>
          <a:ln>
            <a:noFill/>
          </a:ln>
        </p:spPr>
        <p:txBody>
          <a:bodyPr anchorCtr="0" anchor="t" bIns="91425" lIns="91425" rIns="91425" wrap="square" tIns="91425">
            <a:noAutofit/>
          </a:bodyPr>
          <a:lstStyle/>
          <a:p>
            <a:pPr indent="0" lvl="0" marL="0" rtl="0" algn="ctr">
              <a:lnSpc>
                <a:spcPct val="150000"/>
              </a:lnSpc>
              <a:spcBef>
                <a:spcPts val="0"/>
              </a:spcBef>
              <a:spcAft>
                <a:spcPts val="0"/>
              </a:spcAft>
              <a:buClr>
                <a:schemeClr val="dk1"/>
              </a:buClr>
              <a:buSzPts val="1100"/>
              <a:buFont typeface="Arial"/>
              <a:buNone/>
            </a:pPr>
            <a:r>
              <a:rPr lang="en" sz="1600">
                <a:solidFill>
                  <a:srgbClr val="333333"/>
                </a:solidFill>
              </a:rPr>
              <a:t>Develop, test, release and operate the delivery in a continuous manner without compromising all high quality bars, but being cost effective.</a:t>
            </a:r>
            <a:endParaRPr sz="1600"/>
          </a:p>
        </p:txBody>
      </p:sp>
      <p:pic>
        <p:nvPicPr>
          <p:cNvPr descr="Резултат с изображение за progression to serverless" id="56" name="Shape 56"/>
          <p:cNvPicPr preferRelativeResize="0"/>
          <p:nvPr/>
        </p:nvPicPr>
        <p:blipFill>
          <a:blip r:embed="rId4">
            <a:alphaModFix/>
          </a:blip>
          <a:stretch>
            <a:fillRect/>
          </a:stretch>
        </p:blipFill>
        <p:spPr>
          <a:xfrm>
            <a:off x="2335375" y="494775"/>
            <a:ext cx="4307801" cy="1393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Shape 11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spcAft>
                <a:spcPts val="0"/>
              </a:spcAft>
              <a:buNone/>
            </a:pPr>
            <a:r>
              <a:rPr lang="en"/>
              <a:t>State</a:t>
            </a:r>
            <a:endParaRPr/>
          </a:p>
        </p:txBody>
      </p:sp>
      <p:sp>
        <p:nvSpPr>
          <p:cNvPr id="115" name="Shape 115"/>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spcAft>
                <a:spcPts val="1600"/>
              </a:spcAft>
              <a:buNone/>
            </a:pPr>
            <a:r>
              <a:rPr lang="en" sz="1400">
                <a:solidFill>
                  <a:srgbClr val="000000"/>
                </a:solidFill>
                <a:highlight>
                  <a:srgbClr val="FFFFFF"/>
                </a:highlight>
              </a:rPr>
              <a:t>FaaS functions have significant restrictions when it comes to local (machine / instance bound) state. In short you should assume that for any given invocation of a function none of the in-process or host state that you create will be available to </a:t>
            </a:r>
            <a:r>
              <a:rPr i="1" lang="en" sz="1400">
                <a:solidFill>
                  <a:srgbClr val="000000"/>
                </a:solidFill>
              </a:rPr>
              <a:t>any</a:t>
            </a:r>
            <a:r>
              <a:rPr lang="en" sz="1400">
                <a:solidFill>
                  <a:srgbClr val="000000"/>
                </a:solidFill>
                <a:highlight>
                  <a:srgbClr val="FFFFFF"/>
                </a:highlight>
              </a:rPr>
              <a:t> subsequent invocation. This includes state in RAM and state you may write to local disk. In other words from a deployment-unit point of view </a:t>
            </a:r>
            <a:r>
              <a:rPr b="1" i="1" lang="en" sz="1400">
                <a:solidFill>
                  <a:srgbClr val="000000"/>
                </a:solidFill>
              </a:rPr>
              <a:t>FaaS functions are stateless</a:t>
            </a:r>
            <a:r>
              <a:rPr b="1" lang="en" sz="1400">
                <a:solidFill>
                  <a:srgbClr val="000000"/>
                </a:solidFill>
                <a:highlight>
                  <a:srgbClr val="FFFFFF"/>
                </a:highlight>
              </a:rPr>
              <a:t>.</a:t>
            </a:r>
            <a:endParaRPr b="1" sz="14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spcAft>
                <a:spcPts val="0"/>
              </a:spcAft>
              <a:buNone/>
            </a:pPr>
            <a:r>
              <a:rPr lang="en"/>
              <a:t>Execution Durations</a:t>
            </a:r>
            <a:endParaRPr/>
          </a:p>
        </p:txBody>
      </p:sp>
      <p:sp>
        <p:nvSpPr>
          <p:cNvPr id="121" name="Shape 121"/>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rtl="0">
              <a:spcBef>
                <a:spcPts val="1100"/>
              </a:spcBef>
              <a:spcAft>
                <a:spcPts val="0"/>
              </a:spcAft>
              <a:buClr>
                <a:schemeClr val="dk1"/>
              </a:buClr>
              <a:buSzPts val="1100"/>
              <a:buFont typeface="Arial"/>
              <a:buNone/>
            </a:pPr>
            <a:r>
              <a:rPr lang="en" sz="1400">
                <a:solidFill>
                  <a:srgbClr val="000000"/>
                </a:solidFill>
              </a:rPr>
              <a:t>FaaS functions are typically limited in how long each invocation is allowed to run. At present AWS Lambda functions are not allowed to</a:t>
            </a:r>
            <a:r>
              <a:rPr b="1" lang="en" sz="1400">
                <a:solidFill>
                  <a:srgbClr val="000000"/>
                </a:solidFill>
              </a:rPr>
              <a:t> run for longer than 5 minutes</a:t>
            </a:r>
            <a:r>
              <a:rPr lang="en" sz="1400">
                <a:solidFill>
                  <a:srgbClr val="000000"/>
                </a:solidFill>
              </a:rPr>
              <a:t> and if they do t</a:t>
            </a:r>
            <a:r>
              <a:rPr b="1" lang="en" sz="1400">
                <a:solidFill>
                  <a:srgbClr val="000000"/>
                </a:solidFill>
              </a:rPr>
              <a:t>hey will be terminated</a:t>
            </a:r>
            <a:r>
              <a:rPr lang="en" sz="1400">
                <a:solidFill>
                  <a:srgbClr val="000000"/>
                </a:solidFill>
              </a:rPr>
              <a:t>.</a:t>
            </a:r>
            <a:endParaRPr sz="1400">
              <a:solidFill>
                <a:srgbClr val="000000"/>
              </a:solidFill>
            </a:endParaRPr>
          </a:p>
          <a:p>
            <a:pPr indent="0" lvl="0" marL="0" rtl="0">
              <a:spcBef>
                <a:spcPts val="1100"/>
              </a:spcBef>
              <a:spcAft>
                <a:spcPts val="0"/>
              </a:spcAft>
              <a:buClr>
                <a:schemeClr val="dk1"/>
              </a:buClr>
              <a:buSzPts val="1100"/>
              <a:buFont typeface="Arial"/>
              <a:buNone/>
            </a:pPr>
            <a:r>
              <a:rPr lang="en" sz="1400">
                <a:solidFill>
                  <a:srgbClr val="000000"/>
                </a:solidFill>
              </a:rPr>
              <a:t>This means that certain classes of long lived task are not suited to FaaS functions without re-architecture, e.g. you may need to create several different coordinated FaaS functions where in a traditional environment you may have one long duration task performing both coordination and execution.</a:t>
            </a:r>
            <a:endParaRPr sz="1400">
              <a:solidFill>
                <a:srgbClr val="000000"/>
              </a:solidFill>
            </a:endParaRPr>
          </a:p>
          <a:p>
            <a:pPr indent="0" lvl="0" marL="0">
              <a:spcBef>
                <a:spcPts val="11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Shape 12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spcAft>
                <a:spcPts val="0"/>
              </a:spcAft>
              <a:buNone/>
            </a:pPr>
            <a:r>
              <a:rPr lang="en"/>
              <a:t>Startup Latency</a:t>
            </a:r>
            <a:endParaRPr/>
          </a:p>
        </p:txBody>
      </p:sp>
      <p:sp>
        <p:nvSpPr>
          <p:cNvPr id="127" name="Shape 127"/>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rtl="0">
              <a:spcBef>
                <a:spcPts val="1100"/>
              </a:spcBef>
              <a:spcAft>
                <a:spcPts val="0"/>
              </a:spcAft>
              <a:buClr>
                <a:schemeClr val="dk1"/>
              </a:buClr>
              <a:buSzPts val="1100"/>
              <a:buFont typeface="Arial"/>
              <a:buNone/>
            </a:pPr>
            <a:r>
              <a:rPr lang="en" sz="1200">
                <a:solidFill>
                  <a:srgbClr val="000000"/>
                </a:solidFill>
              </a:rPr>
              <a:t>At present how long it takes your FaaS function to respond to a request depends on a large number of factors, and may be anywhere from 10ms to 2 minutes. That sounds bad, but let’s get a little more specific, using AWS Lambda as an example.</a:t>
            </a:r>
            <a:endParaRPr sz="1200">
              <a:solidFill>
                <a:srgbClr val="000000"/>
              </a:solidFill>
            </a:endParaRPr>
          </a:p>
          <a:p>
            <a:pPr indent="0" lvl="0" marL="0" rtl="0">
              <a:spcBef>
                <a:spcPts val="1100"/>
              </a:spcBef>
              <a:spcAft>
                <a:spcPts val="0"/>
              </a:spcAft>
              <a:buClr>
                <a:schemeClr val="dk1"/>
              </a:buClr>
              <a:buSzPts val="1100"/>
              <a:buFont typeface="Arial"/>
              <a:buNone/>
            </a:pPr>
            <a:r>
              <a:rPr lang="en" sz="1200">
                <a:solidFill>
                  <a:srgbClr val="000000"/>
                </a:solidFill>
              </a:rPr>
              <a:t>If your function is implemented in Javascript or Python and isn’t huge (i.e. less than a thousand lines of code) then the overhead of running it in should never be more than 10 - 100 ms. Bigger functions may occasionally see longer times.</a:t>
            </a:r>
            <a:endParaRPr sz="1200">
              <a:solidFill>
                <a:srgbClr val="000000"/>
              </a:solidFill>
            </a:endParaRPr>
          </a:p>
          <a:p>
            <a:pPr indent="0" lvl="0" marL="0" rtl="0">
              <a:spcBef>
                <a:spcPts val="1100"/>
              </a:spcBef>
              <a:spcAft>
                <a:spcPts val="0"/>
              </a:spcAft>
              <a:buNone/>
            </a:pPr>
            <a:r>
              <a:rPr lang="en" sz="1200">
                <a:solidFill>
                  <a:srgbClr val="000000"/>
                </a:solidFill>
              </a:rPr>
              <a:t>If your Lambda function is implemented on the JVM you may occasionally see long response times (e.g. &gt; 10 seconds) while the JVM is spun up. However this only notably happens with either of the following scenarios</a:t>
            </a:r>
            <a:endParaRPr>
              <a:solidFill>
                <a:srgbClr val="000000"/>
              </a:solidFill>
            </a:endParaRPr>
          </a:p>
          <a:p>
            <a:pPr indent="0" lvl="0" marL="0">
              <a:spcBef>
                <a:spcPts val="1100"/>
              </a:spcBef>
              <a:spcAft>
                <a:spcPts val="0"/>
              </a:spcAft>
              <a:buNone/>
            </a:pPr>
            <a:r>
              <a:t/>
            </a:r>
            <a:endParaRPr>
              <a:solidFill>
                <a:srgbClr val="000000"/>
              </a:solidFill>
            </a:endParaRPr>
          </a:p>
          <a:p>
            <a:pPr indent="0" lvl="0" marL="0">
              <a:spcBef>
                <a:spcPts val="1600"/>
              </a:spcBef>
              <a:spcAft>
                <a:spcPts val="1600"/>
              </a:spcAft>
              <a:buNone/>
            </a:pPr>
            <a:r>
              <a:rPr i="1" lang="en">
                <a:solidFill>
                  <a:srgbClr val="000000"/>
                </a:solidFill>
              </a:rPr>
              <a:t>Is it a concern? How to jump over it?</a:t>
            </a:r>
            <a:endParaRPr i="1">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Shape 13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spcAft>
                <a:spcPts val="0"/>
              </a:spcAft>
              <a:buNone/>
            </a:pPr>
            <a:r>
              <a:rPr lang="en"/>
              <a:t>API Gateway</a:t>
            </a:r>
            <a:endParaRPr/>
          </a:p>
        </p:txBody>
      </p:sp>
      <p:sp>
        <p:nvSpPr>
          <p:cNvPr id="133" name="Shape 133"/>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spcAft>
                <a:spcPts val="0"/>
              </a:spcAft>
              <a:buNone/>
            </a:pPr>
            <a:r>
              <a:rPr lang="en" sz="1200">
                <a:solidFill>
                  <a:srgbClr val="000000"/>
                </a:solidFill>
                <a:highlight>
                  <a:srgbClr val="FFFFFF"/>
                </a:highlight>
              </a:rPr>
              <a:t>One aspect of FaaS that we brushed upon earlier is an ‘API Gateway’. </a:t>
            </a:r>
            <a:r>
              <a:rPr b="1" lang="en" sz="1200">
                <a:solidFill>
                  <a:srgbClr val="000000"/>
                </a:solidFill>
                <a:highlight>
                  <a:srgbClr val="FFFFFF"/>
                </a:highlight>
              </a:rPr>
              <a:t>An API Gateway is an HTTP server where routes / endpoints are defined in configuration and each route is associated with a FaaS function</a:t>
            </a:r>
            <a:r>
              <a:rPr lang="en" sz="1200">
                <a:solidFill>
                  <a:srgbClr val="000000"/>
                </a:solidFill>
                <a:highlight>
                  <a:srgbClr val="FFFFFF"/>
                </a:highlight>
              </a:rPr>
              <a:t>. When an API Gateway receives a request it finds the routing configuration matching the request and then calls the relevant FaaS function. Typically the API Gateway will allow mapping from http request parameters to inputs arguments for the FaaS function. </a:t>
            </a:r>
            <a:r>
              <a:rPr b="1" lang="en" sz="1200">
                <a:solidFill>
                  <a:srgbClr val="000000"/>
                </a:solidFill>
                <a:highlight>
                  <a:srgbClr val="FFFFFF"/>
                </a:highlight>
              </a:rPr>
              <a:t>The API Gateway transforms the result of the FaaS function call to an http response, and returns this to the original caller</a:t>
            </a:r>
            <a:r>
              <a:rPr lang="en" sz="1200">
                <a:solidFill>
                  <a:srgbClr val="000000"/>
                </a:solidFill>
                <a:highlight>
                  <a:srgbClr val="FFFFFF"/>
                </a:highlight>
              </a:rPr>
              <a:t>.</a:t>
            </a:r>
            <a:endParaRPr sz="1200">
              <a:solidFill>
                <a:srgbClr val="000000"/>
              </a:solidFill>
              <a:highlight>
                <a:srgbClr val="FFFFFF"/>
              </a:highlight>
            </a:endParaRPr>
          </a:p>
          <a:p>
            <a:pPr indent="0" lvl="0" marL="0">
              <a:spcBef>
                <a:spcPts val="1600"/>
              </a:spcBef>
              <a:spcAft>
                <a:spcPts val="1600"/>
              </a:spcAft>
              <a:buNone/>
            </a:pPr>
            <a:r>
              <a:t/>
            </a:r>
            <a:endParaRPr sz="1200">
              <a:solidFill>
                <a:srgbClr val="303633"/>
              </a:solidFill>
              <a:highlight>
                <a:srgbClr val="FFFFFF"/>
              </a:highlight>
            </a:endParaRPr>
          </a:p>
        </p:txBody>
      </p:sp>
      <p:pic>
        <p:nvPicPr>
          <p:cNvPr id="134" name="Shape 134"/>
          <p:cNvPicPr preferRelativeResize="0"/>
          <p:nvPr/>
        </p:nvPicPr>
        <p:blipFill>
          <a:blip r:embed="rId3">
            <a:alphaModFix/>
          </a:blip>
          <a:stretch>
            <a:fillRect/>
          </a:stretch>
        </p:blipFill>
        <p:spPr>
          <a:xfrm>
            <a:off x="488275" y="2710200"/>
            <a:ext cx="8167449" cy="1782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Shape 13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spcAft>
                <a:spcPts val="0"/>
              </a:spcAft>
              <a:buNone/>
            </a:pPr>
            <a:r>
              <a:rPr lang="en"/>
              <a:t>Benefits</a:t>
            </a:r>
            <a:endParaRPr/>
          </a:p>
        </p:txBody>
      </p:sp>
      <p:sp>
        <p:nvSpPr>
          <p:cNvPr id="140" name="Shape 140"/>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spcBef>
                <a:spcPts val="0"/>
              </a:spcBef>
              <a:spcAft>
                <a:spcPts val="0"/>
              </a:spcAft>
              <a:buClr>
                <a:srgbClr val="000000"/>
              </a:buClr>
              <a:buSzPts val="1800"/>
              <a:buChar char="●"/>
            </a:pPr>
            <a:r>
              <a:rPr lang="en">
                <a:solidFill>
                  <a:srgbClr val="000000"/>
                </a:solidFill>
              </a:rPr>
              <a:t>Reduced operational cost</a:t>
            </a:r>
            <a:endParaRPr>
              <a:solidFill>
                <a:srgbClr val="000000"/>
              </a:solidFill>
            </a:endParaRPr>
          </a:p>
          <a:p>
            <a:pPr indent="-342900" lvl="1" marL="914400" rtl="0">
              <a:spcBef>
                <a:spcPts val="0"/>
              </a:spcBef>
              <a:spcAft>
                <a:spcPts val="0"/>
              </a:spcAft>
              <a:buClr>
                <a:srgbClr val="000000"/>
              </a:buClr>
              <a:buSzPts val="1800"/>
              <a:buChar char="○"/>
            </a:pPr>
            <a:r>
              <a:rPr lang="en" sz="1800">
                <a:solidFill>
                  <a:srgbClr val="000000"/>
                </a:solidFill>
              </a:rPr>
              <a:t>BaaS Reduced development cost</a:t>
            </a:r>
            <a:endParaRPr sz="1800">
              <a:solidFill>
                <a:srgbClr val="000000"/>
              </a:solidFill>
            </a:endParaRPr>
          </a:p>
          <a:p>
            <a:pPr indent="-342900" lvl="1" marL="914400" rtl="0">
              <a:spcBef>
                <a:spcPts val="0"/>
              </a:spcBef>
              <a:spcAft>
                <a:spcPts val="0"/>
              </a:spcAft>
              <a:buClr>
                <a:srgbClr val="000000"/>
              </a:buClr>
              <a:buSzPts val="1800"/>
              <a:buChar char="○"/>
            </a:pPr>
            <a:r>
              <a:rPr lang="en" sz="1800">
                <a:solidFill>
                  <a:srgbClr val="000000"/>
                </a:solidFill>
              </a:rPr>
              <a:t>FaaS scaling cost</a:t>
            </a:r>
            <a:endParaRPr sz="1800">
              <a:solidFill>
                <a:srgbClr val="000000"/>
              </a:solidFill>
            </a:endParaRPr>
          </a:p>
          <a:p>
            <a:pPr indent="-342900" lvl="1" marL="914400" rtl="0">
              <a:spcBef>
                <a:spcPts val="0"/>
              </a:spcBef>
              <a:spcAft>
                <a:spcPts val="0"/>
              </a:spcAft>
              <a:buClr>
                <a:srgbClr val="000000"/>
              </a:buClr>
              <a:buSzPts val="1800"/>
              <a:buChar char="○"/>
            </a:pPr>
            <a:r>
              <a:rPr lang="en" sz="1800">
                <a:solidFill>
                  <a:srgbClr val="000000"/>
                </a:solidFill>
              </a:rPr>
              <a:t>Optimizations is the root of cost savings</a:t>
            </a:r>
            <a:endParaRPr sz="1800">
              <a:solidFill>
                <a:srgbClr val="000000"/>
              </a:solidFill>
            </a:endParaRPr>
          </a:p>
          <a:p>
            <a:pPr indent="-342900" lvl="0" marL="457200" rtl="0">
              <a:spcBef>
                <a:spcPts val="0"/>
              </a:spcBef>
              <a:spcAft>
                <a:spcPts val="0"/>
              </a:spcAft>
              <a:buClr>
                <a:srgbClr val="000000"/>
              </a:buClr>
              <a:buSzPts val="1800"/>
              <a:buChar char="●"/>
            </a:pPr>
            <a:r>
              <a:rPr lang="en">
                <a:solidFill>
                  <a:srgbClr val="000000"/>
                </a:solidFill>
              </a:rPr>
              <a:t>Easier Operational Management</a:t>
            </a:r>
            <a:endParaRPr>
              <a:solidFill>
                <a:srgbClr val="000000"/>
              </a:solidFill>
            </a:endParaRPr>
          </a:p>
          <a:p>
            <a:pPr indent="-342900" lvl="1" marL="914400" rtl="0">
              <a:spcBef>
                <a:spcPts val="0"/>
              </a:spcBef>
              <a:spcAft>
                <a:spcPts val="0"/>
              </a:spcAft>
              <a:buClr>
                <a:srgbClr val="000000"/>
              </a:buClr>
              <a:buSzPts val="1800"/>
              <a:buChar char="○"/>
            </a:pPr>
            <a:r>
              <a:rPr lang="en" sz="1800">
                <a:solidFill>
                  <a:srgbClr val="000000"/>
                </a:solidFill>
              </a:rPr>
              <a:t>Scaling benefits of FaaS beyond costs</a:t>
            </a:r>
            <a:endParaRPr sz="1800">
              <a:solidFill>
                <a:srgbClr val="000000"/>
              </a:solidFill>
            </a:endParaRPr>
          </a:p>
          <a:p>
            <a:pPr indent="-342900" lvl="1" marL="914400" rtl="0">
              <a:spcBef>
                <a:spcPts val="0"/>
              </a:spcBef>
              <a:spcAft>
                <a:spcPts val="0"/>
              </a:spcAft>
              <a:buClr>
                <a:srgbClr val="000000"/>
              </a:buClr>
              <a:buSzPts val="1800"/>
              <a:buChar char="○"/>
            </a:pPr>
            <a:r>
              <a:rPr lang="en" sz="1800">
                <a:solidFill>
                  <a:srgbClr val="000000"/>
                </a:solidFill>
              </a:rPr>
              <a:t>Reduced packaging and deployment complexity</a:t>
            </a:r>
            <a:endParaRPr sz="1800">
              <a:solidFill>
                <a:srgbClr val="000000"/>
              </a:solidFill>
            </a:endParaRPr>
          </a:p>
          <a:p>
            <a:pPr indent="-342900" lvl="1" marL="914400" rtl="0">
              <a:spcBef>
                <a:spcPts val="0"/>
              </a:spcBef>
              <a:spcAft>
                <a:spcPts val="0"/>
              </a:spcAft>
              <a:buClr>
                <a:srgbClr val="000000"/>
              </a:buClr>
              <a:buSzPts val="1800"/>
              <a:buChar char="○"/>
            </a:pPr>
            <a:r>
              <a:rPr lang="en" sz="1800">
                <a:solidFill>
                  <a:srgbClr val="000000"/>
                </a:solidFill>
              </a:rPr>
              <a:t>Time to market / experimentation</a:t>
            </a:r>
            <a:endParaRPr sz="1800">
              <a:solidFill>
                <a:srgbClr val="000000"/>
              </a:solidFill>
            </a:endParaRPr>
          </a:p>
          <a:p>
            <a:pPr indent="-342900" lvl="0" marL="457200">
              <a:spcBef>
                <a:spcPts val="0"/>
              </a:spcBef>
              <a:spcAft>
                <a:spcPts val="0"/>
              </a:spcAft>
              <a:buClr>
                <a:srgbClr val="000000"/>
              </a:buClr>
              <a:buSzPts val="1800"/>
              <a:buChar char="●"/>
            </a:pPr>
            <a:r>
              <a:rPr lang="en">
                <a:solidFill>
                  <a:srgbClr val="000000"/>
                </a:solidFill>
              </a:rPr>
              <a:t>Greener computing</a:t>
            </a:r>
            <a:endParaRPr>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Shape 14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spcAft>
                <a:spcPts val="0"/>
              </a:spcAft>
              <a:buNone/>
            </a:pPr>
            <a:r>
              <a:rPr lang="en"/>
              <a:t>Drawbacks</a:t>
            </a:r>
            <a:endParaRPr/>
          </a:p>
        </p:txBody>
      </p:sp>
      <p:sp>
        <p:nvSpPr>
          <p:cNvPr id="146" name="Shape 146"/>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a:spcBef>
                <a:spcPts val="0"/>
              </a:spcBef>
              <a:spcAft>
                <a:spcPts val="0"/>
              </a:spcAft>
              <a:buClr>
                <a:srgbClr val="000000"/>
              </a:buClr>
              <a:buSzPts val="1800"/>
              <a:buChar char="●"/>
            </a:pPr>
            <a:r>
              <a:rPr lang="en">
                <a:solidFill>
                  <a:srgbClr val="000000"/>
                </a:solidFill>
              </a:rPr>
              <a:t>Vendor locking</a:t>
            </a:r>
            <a:endParaRPr>
              <a:solidFill>
                <a:srgbClr val="000000"/>
              </a:solidFill>
            </a:endParaRPr>
          </a:p>
          <a:p>
            <a:pPr indent="-342900" lvl="0" marL="457200">
              <a:spcBef>
                <a:spcPts val="0"/>
              </a:spcBef>
              <a:spcAft>
                <a:spcPts val="0"/>
              </a:spcAft>
              <a:buClr>
                <a:srgbClr val="000000"/>
              </a:buClr>
              <a:buSzPts val="1800"/>
              <a:buChar char="●"/>
            </a:pPr>
            <a:r>
              <a:rPr lang="en">
                <a:solidFill>
                  <a:srgbClr val="000000"/>
                </a:solidFill>
              </a:rPr>
              <a:t>Performance</a:t>
            </a:r>
            <a:endParaRPr>
              <a:solidFill>
                <a:srgbClr val="000000"/>
              </a:solidFill>
            </a:endParaRPr>
          </a:p>
          <a:p>
            <a:pPr indent="-342900" lvl="0" marL="457200">
              <a:spcBef>
                <a:spcPts val="0"/>
              </a:spcBef>
              <a:spcAft>
                <a:spcPts val="0"/>
              </a:spcAft>
              <a:buClr>
                <a:srgbClr val="000000"/>
              </a:buClr>
              <a:buSzPts val="1800"/>
              <a:buChar char="●"/>
            </a:pPr>
            <a:r>
              <a:rPr lang="en">
                <a:solidFill>
                  <a:srgbClr val="000000"/>
                </a:solidFill>
              </a:rPr>
              <a:t>Resource limits</a:t>
            </a:r>
            <a:endParaRPr>
              <a:solidFill>
                <a:srgbClr val="000000"/>
              </a:solidFill>
            </a:endParaRPr>
          </a:p>
          <a:p>
            <a:pPr indent="-342900" lvl="0" marL="457200">
              <a:spcBef>
                <a:spcPts val="0"/>
              </a:spcBef>
              <a:spcAft>
                <a:spcPts val="0"/>
              </a:spcAft>
              <a:buClr>
                <a:srgbClr val="000000"/>
              </a:buClr>
              <a:buSzPts val="1800"/>
              <a:buChar char="●"/>
            </a:pPr>
            <a:r>
              <a:rPr lang="en">
                <a:solidFill>
                  <a:srgbClr val="000000"/>
                </a:solidFill>
              </a:rPr>
              <a:t>Security</a:t>
            </a:r>
            <a:endParaRPr>
              <a:solidFill>
                <a:srgbClr val="000000"/>
              </a:solidFill>
            </a:endParaRPr>
          </a:p>
          <a:p>
            <a:pPr indent="-342900" lvl="0" marL="457200">
              <a:spcBef>
                <a:spcPts val="0"/>
              </a:spcBef>
              <a:spcAft>
                <a:spcPts val="0"/>
              </a:spcAft>
              <a:buClr>
                <a:srgbClr val="000000"/>
              </a:buClr>
              <a:buSzPts val="1800"/>
              <a:buChar char="●"/>
            </a:pPr>
            <a:r>
              <a:rPr lang="en">
                <a:solidFill>
                  <a:srgbClr val="000000"/>
                </a:solidFill>
              </a:rPr>
              <a:t>Debugging and optimizations</a:t>
            </a:r>
            <a:endParaRPr>
              <a:solidFill>
                <a:srgbClr val="000000"/>
              </a:solidFill>
            </a:endParaRPr>
          </a:p>
          <a:p>
            <a:pPr indent="-342900" lvl="0" marL="457200">
              <a:spcBef>
                <a:spcPts val="0"/>
              </a:spcBef>
              <a:spcAft>
                <a:spcPts val="0"/>
              </a:spcAft>
              <a:buClr>
                <a:srgbClr val="000000"/>
              </a:buClr>
              <a:buSzPts val="1800"/>
              <a:buChar char="●"/>
            </a:pPr>
            <a:r>
              <a:rPr lang="en">
                <a:solidFill>
                  <a:srgbClr val="000000"/>
                </a:solidFill>
              </a:rPr>
              <a:t>No OPS? Really?</a:t>
            </a:r>
            <a:endParaRPr>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lnSpc>
                <a:spcPct val="115000"/>
              </a:lnSpc>
              <a:spcBef>
                <a:spcPts val="600"/>
              </a:spcBef>
              <a:spcAft>
                <a:spcPts val="600"/>
              </a:spcAft>
              <a:buClr>
                <a:schemeClr val="dk1"/>
              </a:buClr>
              <a:buSzPts val="1100"/>
              <a:buFont typeface="Arial"/>
              <a:buNone/>
            </a:pPr>
            <a:r>
              <a:rPr lang="en">
                <a:solidFill>
                  <a:srgbClr val="222222"/>
                </a:solidFill>
              </a:rPr>
              <a:t>Function as a service (FaaS) platforms</a:t>
            </a:r>
            <a:endParaRPr/>
          </a:p>
        </p:txBody>
      </p:sp>
      <p:sp>
        <p:nvSpPr>
          <p:cNvPr id="152" name="Shape 152"/>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17500" lvl="0" marL="457200" rtl="0">
              <a:spcBef>
                <a:spcPts val="600"/>
              </a:spcBef>
              <a:spcAft>
                <a:spcPts val="0"/>
              </a:spcAft>
              <a:buClr>
                <a:srgbClr val="222222"/>
              </a:buClr>
              <a:buSzPts val="1400"/>
              <a:buChar char="●"/>
            </a:pPr>
            <a:r>
              <a:rPr b="1" lang="en" sz="1400">
                <a:solidFill>
                  <a:srgbClr val="222222"/>
                </a:solidFill>
              </a:rPr>
              <a:t>Zimki</a:t>
            </a:r>
            <a:r>
              <a:rPr lang="en" sz="1400">
                <a:solidFill>
                  <a:srgbClr val="222222"/>
                </a:solidFill>
              </a:rPr>
              <a:t>, released in 2006, but it was not commercially successful.</a:t>
            </a:r>
            <a:endParaRPr sz="1400">
              <a:solidFill>
                <a:srgbClr val="222222"/>
              </a:solidFill>
            </a:endParaRPr>
          </a:p>
          <a:p>
            <a:pPr indent="-317500" lvl="0" marL="457200" rtl="0">
              <a:spcBef>
                <a:spcPts val="0"/>
              </a:spcBef>
              <a:spcAft>
                <a:spcPts val="0"/>
              </a:spcAft>
              <a:buSzPts val="1400"/>
              <a:buChar char="●"/>
            </a:pPr>
            <a:r>
              <a:rPr lang="en" sz="1400">
                <a:solidFill>
                  <a:srgbClr val="222222"/>
                </a:solidFill>
              </a:rPr>
              <a:t>Google released </a:t>
            </a:r>
            <a:r>
              <a:rPr b="1" lang="en" sz="1400">
                <a:solidFill>
                  <a:srgbClr val="222222"/>
                </a:solidFill>
              </a:rPr>
              <a:t>Google App Engine</a:t>
            </a:r>
            <a:r>
              <a:rPr lang="en" sz="1400">
                <a:solidFill>
                  <a:srgbClr val="222222"/>
                </a:solidFill>
              </a:rPr>
              <a:t>, in 2008 which featured metered billing for applications that used a custom Python framework, but could not execute arbitrary code.</a:t>
            </a:r>
            <a:endParaRPr baseline="30000" sz="1400">
              <a:solidFill>
                <a:srgbClr val="0B0080"/>
              </a:solidFill>
              <a:hlinkClick r:id="rId3"/>
            </a:endParaRPr>
          </a:p>
          <a:p>
            <a:pPr indent="-317500" lvl="0" marL="457200" rtl="0">
              <a:spcBef>
                <a:spcPts val="0"/>
              </a:spcBef>
              <a:spcAft>
                <a:spcPts val="0"/>
              </a:spcAft>
              <a:buSzPts val="1400"/>
              <a:buChar char="●"/>
            </a:pPr>
            <a:r>
              <a:rPr b="1" lang="en" sz="1400">
                <a:solidFill>
                  <a:srgbClr val="000000"/>
                </a:solidFill>
              </a:rPr>
              <a:t>AWS Lambda</a:t>
            </a:r>
            <a:r>
              <a:rPr lang="en" sz="1400">
                <a:solidFill>
                  <a:srgbClr val="222222"/>
                </a:solidFill>
              </a:rPr>
              <a:t>, introduced by Amazon in 2014, was the first public cloud vendor with an abstract serverless computing offering. AWS Lambda initially supported only Node.js.</a:t>
            </a:r>
            <a:r>
              <a:rPr baseline="30000" lang="en" sz="1400">
                <a:solidFill>
                  <a:srgbClr val="222222"/>
                </a:solidFill>
              </a:rPr>
              <a:t> </a:t>
            </a:r>
            <a:r>
              <a:rPr lang="en" sz="1400">
                <a:solidFill>
                  <a:srgbClr val="222222"/>
                </a:solidFill>
              </a:rPr>
              <a:t>From 2016 supports Python, </a:t>
            </a:r>
            <a:r>
              <a:rPr lang="en" sz="1400">
                <a:solidFill>
                  <a:srgbClr val="0B0080"/>
                </a:solidFill>
                <a:hlinkClick r:id="rId4"/>
              </a:rPr>
              <a:t>Java</a:t>
            </a:r>
            <a:r>
              <a:rPr lang="en" sz="1400">
                <a:solidFill>
                  <a:srgbClr val="222222"/>
                </a:solidFill>
              </a:rPr>
              <a:t>, and C#, and code written in other languages can be invoked indirectly via Node.js</a:t>
            </a:r>
            <a:endParaRPr baseline="30000" sz="1400">
              <a:solidFill>
                <a:srgbClr val="0B0080"/>
              </a:solidFill>
              <a:hlinkClick r:id="rId5"/>
            </a:endParaRPr>
          </a:p>
          <a:p>
            <a:pPr indent="-317500" lvl="0" marL="457200" rtl="0">
              <a:spcBef>
                <a:spcPts val="0"/>
              </a:spcBef>
              <a:spcAft>
                <a:spcPts val="0"/>
              </a:spcAft>
              <a:buSzPts val="1400"/>
              <a:buChar char="●"/>
            </a:pPr>
            <a:r>
              <a:rPr lang="en" sz="1400">
                <a:solidFill>
                  <a:srgbClr val="222222"/>
                </a:solidFill>
              </a:rPr>
              <a:t>Google Cloud Platform offers </a:t>
            </a:r>
            <a:r>
              <a:rPr b="1" lang="en" sz="1400">
                <a:solidFill>
                  <a:srgbClr val="222222"/>
                </a:solidFill>
              </a:rPr>
              <a:t>Google Cloud Functions</a:t>
            </a:r>
            <a:r>
              <a:rPr lang="en" sz="1400">
                <a:solidFill>
                  <a:srgbClr val="222222"/>
                </a:solidFill>
              </a:rPr>
              <a:t>, which supports Node.js and other languages.</a:t>
            </a:r>
            <a:endParaRPr baseline="30000" sz="1400">
              <a:solidFill>
                <a:srgbClr val="0B0080"/>
              </a:solidFill>
              <a:hlinkClick r:id="rId6"/>
            </a:endParaRPr>
          </a:p>
          <a:p>
            <a:pPr indent="-317500" lvl="0" marL="457200" rtl="0">
              <a:spcBef>
                <a:spcPts val="0"/>
              </a:spcBef>
              <a:spcAft>
                <a:spcPts val="0"/>
              </a:spcAft>
              <a:buSzPts val="1400"/>
              <a:buChar char="●"/>
            </a:pPr>
            <a:r>
              <a:rPr lang="en" sz="1400">
                <a:solidFill>
                  <a:srgbClr val="222222"/>
                </a:solidFill>
              </a:rPr>
              <a:t>IBM has published </a:t>
            </a:r>
            <a:r>
              <a:rPr b="1" lang="en" sz="1400">
                <a:solidFill>
                  <a:srgbClr val="222222"/>
                </a:solidFill>
              </a:rPr>
              <a:t>OpenWhisk</a:t>
            </a:r>
            <a:r>
              <a:rPr lang="en" sz="1400">
                <a:solidFill>
                  <a:srgbClr val="222222"/>
                </a:solidFill>
              </a:rPr>
              <a:t> as an open source serverless platform.</a:t>
            </a:r>
            <a:r>
              <a:rPr baseline="30000" lang="en" sz="1400">
                <a:solidFill>
                  <a:srgbClr val="222222"/>
                </a:solidFill>
              </a:rPr>
              <a:t> </a:t>
            </a:r>
            <a:r>
              <a:rPr lang="en" sz="1400">
                <a:solidFill>
                  <a:srgbClr val="222222"/>
                </a:solidFill>
              </a:rPr>
              <a:t>OpenWhisk includes native support for Node.js, Python, Java, and Swift, and supports other languages and runtime via Docker containers.</a:t>
            </a:r>
            <a:endParaRPr sz="1400">
              <a:solidFill>
                <a:srgbClr val="222222"/>
              </a:solidFill>
            </a:endParaRPr>
          </a:p>
          <a:p>
            <a:pPr indent="-317500" lvl="0" marL="457200" rtl="0">
              <a:spcBef>
                <a:spcPts val="0"/>
              </a:spcBef>
              <a:spcAft>
                <a:spcPts val="0"/>
              </a:spcAft>
              <a:buSzPts val="1400"/>
              <a:buChar char="●"/>
            </a:pPr>
            <a:r>
              <a:rPr lang="en" sz="1400">
                <a:solidFill>
                  <a:srgbClr val="222222"/>
                </a:solidFill>
              </a:rPr>
              <a:t>Microsoft Azure offers </a:t>
            </a:r>
            <a:r>
              <a:rPr b="1" lang="en" sz="1400">
                <a:solidFill>
                  <a:srgbClr val="222222"/>
                </a:solidFill>
              </a:rPr>
              <a:t>Azure Functions</a:t>
            </a:r>
            <a:r>
              <a:rPr lang="en" sz="1400">
                <a:solidFill>
                  <a:srgbClr val="222222"/>
                </a:solidFill>
              </a:rPr>
              <a:t>, which is offered both in the Azure public cloud or on-premises via Azure Stack.</a:t>
            </a:r>
            <a:endParaRPr baseline="30000" sz="1400">
              <a:solidFill>
                <a:srgbClr val="0B0080"/>
              </a:solidFill>
              <a:hlinkClick r:id="rId7"/>
            </a:endParaRPr>
          </a:p>
          <a:p>
            <a:pPr indent="0" lvl="0" marL="0">
              <a:spcBef>
                <a:spcPts val="6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Shape 157"/>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spcAft>
                <a:spcPts val="0"/>
              </a:spcAft>
              <a:buNone/>
            </a:pPr>
            <a:r>
              <a:rPr lang="en"/>
              <a:t>Serverless databases</a:t>
            </a:r>
            <a:endParaRPr/>
          </a:p>
        </p:txBody>
      </p:sp>
      <p:sp>
        <p:nvSpPr>
          <p:cNvPr id="158" name="Shape 158"/>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17500" lvl="0" marL="457200" rtl="0">
              <a:spcBef>
                <a:spcPts val="0"/>
              </a:spcBef>
              <a:spcAft>
                <a:spcPts val="0"/>
              </a:spcAft>
              <a:buClr>
                <a:schemeClr val="dk1"/>
              </a:buClr>
              <a:buSzPts val="1400"/>
              <a:buChar char="●"/>
            </a:pPr>
            <a:r>
              <a:rPr b="1" lang="en" sz="1400">
                <a:solidFill>
                  <a:schemeClr val="dk1"/>
                </a:solidFill>
              </a:rPr>
              <a:t>Azure Data Lake </a:t>
            </a:r>
            <a:r>
              <a:rPr lang="en" sz="1400">
                <a:solidFill>
                  <a:schemeClr val="dk1"/>
                </a:solidFill>
              </a:rPr>
              <a:t>is a highly scalable data storage and analytics service. The service is hosted in Azure, Microsoft's public cloud. Azure Data Lake Analytics provides a distributed infrastructure that can dynamically allocate or de-allocate resources so customers pay for only the services they use.</a:t>
            </a:r>
            <a:endParaRPr sz="1400">
              <a:solidFill>
                <a:schemeClr val="dk1"/>
              </a:solidFill>
            </a:endParaRPr>
          </a:p>
          <a:p>
            <a:pPr indent="-317500" lvl="0" marL="457200" rtl="0">
              <a:spcBef>
                <a:spcPts val="0"/>
              </a:spcBef>
              <a:spcAft>
                <a:spcPts val="0"/>
              </a:spcAft>
              <a:buClr>
                <a:schemeClr val="dk1"/>
              </a:buClr>
              <a:buSzPts val="1400"/>
              <a:buChar char="●"/>
            </a:pPr>
            <a:r>
              <a:rPr b="1" lang="en" sz="1400">
                <a:solidFill>
                  <a:schemeClr val="dk1"/>
                </a:solidFill>
              </a:rPr>
              <a:t>Google Cloud Datastore</a:t>
            </a:r>
            <a:r>
              <a:rPr lang="en" sz="1400">
                <a:solidFill>
                  <a:schemeClr val="dk1"/>
                </a:solidFill>
              </a:rPr>
              <a:t> is an eventually-consistent document store. It offers the database component of Google App Engine as a standalone service. </a:t>
            </a:r>
            <a:endParaRPr b="1" sz="1400">
              <a:solidFill>
                <a:schemeClr val="dk1"/>
              </a:solidFill>
            </a:endParaRPr>
          </a:p>
          <a:p>
            <a:pPr indent="-317500" lvl="0" marL="457200" rtl="0">
              <a:spcBef>
                <a:spcPts val="0"/>
              </a:spcBef>
              <a:spcAft>
                <a:spcPts val="0"/>
              </a:spcAft>
              <a:buClr>
                <a:schemeClr val="dk1"/>
              </a:buClr>
              <a:buSzPts val="1400"/>
              <a:buChar char="●"/>
            </a:pPr>
            <a:r>
              <a:rPr b="1" lang="en" sz="1400">
                <a:solidFill>
                  <a:schemeClr val="dk1"/>
                </a:solidFill>
              </a:rPr>
              <a:t>Firebase</a:t>
            </a:r>
            <a:r>
              <a:rPr lang="en" sz="1400">
                <a:solidFill>
                  <a:schemeClr val="dk1"/>
                </a:solidFill>
              </a:rPr>
              <a:t>, also owned by Google,[12] includes a hierarchical database and is available via fixed and pay-as-you-go plans.</a:t>
            </a:r>
            <a:endParaRPr sz="1400">
              <a:solidFill>
                <a:schemeClr val="dk1"/>
              </a:solidFill>
            </a:endParaRPr>
          </a:p>
          <a:p>
            <a:pPr indent="-317500" lvl="0" marL="457200" rtl="0">
              <a:spcBef>
                <a:spcPts val="0"/>
              </a:spcBef>
              <a:spcAft>
                <a:spcPts val="0"/>
              </a:spcAft>
              <a:buClr>
                <a:schemeClr val="dk1"/>
              </a:buClr>
              <a:buSzPts val="1400"/>
              <a:buChar char="●"/>
            </a:pPr>
            <a:r>
              <a:rPr b="1" lang="en" sz="1400">
                <a:solidFill>
                  <a:schemeClr val="dk1"/>
                </a:solidFill>
              </a:rPr>
              <a:t>FaunaDB</a:t>
            </a:r>
            <a:r>
              <a:rPr lang="en" sz="1400">
                <a:solidFill>
                  <a:schemeClr val="dk1"/>
                </a:solidFill>
              </a:rPr>
              <a:t> is a globally distributed, transactional database, based on technology from Twitter. It spans multiple public cloud providers with pay-as-you-go pricing, and is also available on-premises.</a:t>
            </a:r>
            <a:endParaRPr sz="1400">
              <a:solidFill>
                <a:schemeClr val="dk1"/>
              </a:solidFill>
              <a:highlight>
                <a:srgbClr val="00E6E6"/>
              </a:highlight>
            </a:endParaRPr>
          </a:p>
          <a:p>
            <a:pPr indent="0" lvl="0" marL="0">
              <a:spcBef>
                <a:spcPts val="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Shape 16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spcAft>
                <a:spcPts val="0"/>
              </a:spcAft>
              <a:buNone/>
            </a:pPr>
            <a:r>
              <a:rPr lang="en"/>
              <a:t>Demo</a:t>
            </a:r>
            <a:endParaRPr/>
          </a:p>
        </p:txBody>
      </p:sp>
      <p:sp>
        <p:nvSpPr>
          <p:cNvPr id="164" name="Shape 164"/>
          <p:cNvSpPr txBox="1"/>
          <p:nvPr>
            <p:ph idx="1" type="body"/>
          </p:nvPr>
        </p:nvSpPr>
        <p:spPr>
          <a:xfrm>
            <a:off x="311700" y="968775"/>
            <a:ext cx="8520600" cy="3715500"/>
          </a:xfrm>
          <a:prstGeom prst="rect">
            <a:avLst/>
          </a:prstGeom>
        </p:spPr>
        <p:txBody>
          <a:bodyPr anchorCtr="0" anchor="t" bIns="91425" lIns="91425" rIns="91425" wrap="square" tIns="91425">
            <a:noAutofit/>
          </a:bodyPr>
          <a:lstStyle/>
          <a:p>
            <a:pPr indent="0" lvl="0" marL="0" rtl="0">
              <a:lnSpc>
                <a:spcPct val="150000"/>
              </a:lnSpc>
              <a:spcBef>
                <a:spcPts val="0"/>
              </a:spcBef>
              <a:spcAft>
                <a:spcPts val="0"/>
              </a:spcAft>
              <a:buNone/>
            </a:pPr>
            <a:r>
              <a:rPr b="1" lang="en" sz="1300">
                <a:solidFill>
                  <a:srgbClr val="333333"/>
                </a:solidFill>
                <a:highlight>
                  <a:srgbClr val="FFFFFF"/>
                </a:highlight>
              </a:rPr>
              <a:t>Goal</a:t>
            </a:r>
            <a:endParaRPr b="1" sz="1300">
              <a:solidFill>
                <a:srgbClr val="333333"/>
              </a:solidFill>
              <a:highlight>
                <a:srgbClr val="FFFFFF"/>
              </a:highlight>
            </a:endParaRPr>
          </a:p>
          <a:p>
            <a:pPr indent="0" lvl="0" marL="0" rtl="0">
              <a:lnSpc>
                <a:spcPct val="150000"/>
              </a:lnSpc>
              <a:spcBef>
                <a:spcPts val="0"/>
              </a:spcBef>
              <a:spcAft>
                <a:spcPts val="0"/>
              </a:spcAft>
              <a:buClr>
                <a:schemeClr val="dk1"/>
              </a:buClr>
              <a:buSzPts val="1100"/>
              <a:buFont typeface="Arial"/>
              <a:buNone/>
            </a:pPr>
            <a:r>
              <a:rPr lang="en" sz="1100">
                <a:solidFill>
                  <a:srgbClr val="333333"/>
                </a:solidFill>
              </a:rPr>
              <a:t>Develop, test, release and operate the delivery in a continuous manner without compromising all high quality bars, but being cost effective.</a:t>
            </a:r>
            <a:endParaRPr sz="1100">
              <a:solidFill>
                <a:srgbClr val="333333"/>
              </a:solidFill>
              <a:highlight>
                <a:srgbClr val="FFFFFF"/>
              </a:highlight>
            </a:endParaRPr>
          </a:p>
          <a:p>
            <a:pPr indent="0" lvl="0" marL="0" rtl="0">
              <a:lnSpc>
                <a:spcPct val="150000"/>
              </a:lnSpc>
              <a:spcBef>
                <a:spcPts val="0"/>
              </a:spcBef>
              <a:spcAft>
                <a:spcPts val="0"/>
              </a:spcAft>
              <a:buNone/>
            </a:pPr>
            <a:r>
              <a:t/>
            </a:r>
            <a:endParaRPr sz="1100">
              <a:solidFill>
                <a:srgbClr val="333333"/>
              </a:solidFill>
              <a:highlight>
                <a:srgbClr val="FFFFFF"/>
              </a:highlight>
            </a:endParaRPr>
          </a:p>
          <a:p>
            <a:pPr indent="0" lvl="0" marL="0" rtl="0">
              <a:lnSpc>
                <a:spcPct val="150000"/>
              </a:lnSpc>
              <a:spcBef>
                <a:spcPts val="0"/>
              </a:spcBef>
              <a:spcAft>
                <a:spcPts val="0"/>
              </a:spcAft>
              <a:buNone/>
            </a:pPr>
            <a:r>
              <a:rPr b="1" lang="en" sz="1300">
                <a:solidFill>
                  <a:srgbClr val="333333"/>
                </a:solidFill>
                <a:highlight>
                  <a:srgbClr val="FFFFFF"/>
                </a:highlight>
              </a:rPr>
              <a:t>Scope</a:t>
            </a:r>
            <a:endParaRPr b="1" sz="1300">
              <a:solidFill>
                <a:srgbClr val="333333"/>
              </a:solidFill>
              <a:highlight>
                <a:srgbClr val="FFFFFF"/>
              </a:highlight>
            </a:endParaRPr>
          </a:p>
          <a:p>
            <a:pPr indent="-298450" lvl="0" marL="457200" rtl="0">
              <a:lnSpc>
                <a:spcPct val="150000"/>
              </a:lnSpc>
              <a:spcBef>
                <a:spcPts val="0"/>
              </a:spcBef>
              <a:spcAft>
                <a:spcPts val="0"/>
              </a:spcAft>
              <a:buClr>
                <a:srgbClr val="333333"/>
              </a:buClr>
              <a:buSzPts val="1100"/>
              <a:buChar char="●"/>
            </a:pPr>
            <a:r>
              <a:rPr lang="en" sz="1100">
                <a:solidFill>
                  <a:srgbClr val="333333"/>
                </a:solidFill>
                <a:highlight>
                  <a:srgbClr val="FFFFFF"/>
                </a:highlight>
              </a:rPr>
              <a:t>The entire build, test and operations infrastructure is as-code</a:t>
            </a:r>
            <a:endParaRPr sz="1100">
              <a:solidFill>
                <a:srgbClr val="333333"/>
              </a:solidFill>
              <a:highlight>
                <a:srgbClr val="FFFFFF"/>
              </a:highlight>
            </a:endParaRPr>
          </a:p>
          <a:p>
            <a:pPr indent="-298450" lvl="0" marL="457200" rtl="0">
              <a:lnSpc>
                <a:spcPct val="150000"/>
              </a:lnSpc>
              <a:spcBef>
                <a:spcPts val="0"/>
              </a:spcBef>
              <a:spcAft>
                <a:spcPts val="0"/>
              </a:spcAft>
              <a:buClr>
                <a:srgbClr val="333333"/>
              </a:buClr>
              <a:buSzPts val="1100"/>
              <a:buChar char="●"/>
            </a:pPr>
            <a:r>
              <a:rPr lang="en" sz="1100">
                <a:solidFill>
                  <a:srgbClr val="333333"/>
                </a:solidFill>
                <a:highlight>
                  <a:srgbClr val="FFFFFF"/>
                </a:highlight>
              </a:rPr>
              <a:t>Functional artefact as GitHub project going behind a multi-stage API Gateway</a:t>
            </a:r>
            <a:endParaRPr sz="1100">
              <a:solidFill>
                <a:srgbClr val="333333"/>
              </a:solidFill>
              <a:highlight>
                <a:srgbClr val="FFFFFF"/>
              </a:highlight>
            </a:endParaRPr>
          </a:p>
          <a:p>
            <a:pPr indent="-298450" lvl="0" marL="457200" rtl="0">
              <a:lnSpc>
                <a:spcPct val="150000"/>
              </a:lnSpc>
              <a:spcBef>
                <a:spcPts val="0"/>
              </a:spcBef>
              <a:spcAft>
                <a:spcPts val="0"/>
              </a:spcAft>
              <a:buClr>
                <a:srgbClr val="333333"/>
              </a:buClr>
              <a:buSzPts val="1100"/>
              <a:buChar char="●"/>
            </a:pPr>
            <a:r>
              <a:rPr lang="en" sz="1100">
                <a:solidFill>
                  <a:srgbClr val="333333"/>
                </a:solidFill>
                <a:highlight>
                  <a:srgbClr val="FFFFFF"/>
                </a:highlight>
              </a:rPr>
              <a:t>Automated Functional test and E2E tests as code, multiple quality-gates</a:t>
            </a:r>
            <a:endParaRPr sz="1100">
              <a:solidFill>
                <a:srgbClr val="333333"/>
              </a:solidFill>
              <a:highlight>
                <a:srgbClr val="FFFFFF"/>
              </a:highlight>
            </a:endParaRPr>
          </a:p>
          <a:p>
            <a:pPr indent="-298450" lvl="0" marL="457200" rtl="0">
              <a:lnSpc>
                <a:spcPct val="150000"/>
              </a:lnSpc>
              <a:spcBef>
                <a:spcPts val="0"/>
              </a:spcBef>
              <a:spcAft>
                <a:spcPts val="0"/>
              </a:spcAft>
              <a:buClr>
                <a:srgbClr val="333333"/>
              </a:buClr>
              <a:buSzPts val="1100"/>
              <a:buChar char="●"/>
            </a:pPr>
            <a:r>
              <a:rPr lang="en" sz="1100">
                <a:solidFill>
                  <a:srgbClr val="333333"/>
                </a:solidFill>
                <a:highlight>
                  <a:srgbClr val="FFFFFF"/>
                </a:highlight>
              </a:rPr>
              <a:t>Multiple API stages, Lambda aliases bound to stages and code-tags</a:t>
            </a:r>
            <a:endParaRPr sz="1100">
              <a:solidFill>
                <a:srgbClr val="333333"/>
              </a:solidFill>
              <a:highlight>
                <a:srgbClr val="FFFFFF"/>
              </a:highlight>
            </a:endParaRPr>
          </a:p>
          <a:p>
            <a:pPr indent="-298450" lvl="0" marL="457200" rtl="0">
              <a:lnSpc>
                <a:spcPct val="150000"/>
              </a:lnSpc>
              <a:spcBef>
                <a:spcPts val="0"/>
              </a:spcBef>
              <a:spcAft>
                <a:spcPts val="0"/>
              </a:spcAft>
              <a:buClr>
                <a:srgbClr val="333333"/>
              </a:buClr>
              <a:buSzPts val="1100"/>
              <a:buChar char="●"/>
            </a:pPr>
            <a:r>
              <a:rPr lang="en" sz="1100">
                <a:solidFill>
                  <a:srgbClr val="333333"/>
                </a:solidFill>
                <a:highlight>
                  <a:srgbClr val="FFFFFF"/>
                </a:highlight>
              </a:rPr>
              <a:t>E2E automated Jenkins pipeline</a:t>
            </a:r>
            <a:endParaRPr sz="1100">
              <a:solidFill>
                <a:srgbClr val="333333"/>
              </a:solidFill>
              <a:highlight>
                <a:srgbClr val="FFFFFF"/>
              </a:highlight>
            </a:endParaRPr>
          </a:p>
          <a:p>
            <a:pPr indent="-298450" lvl="0" marL="457200" rtl="0">
              <a:lnSpc>
                <a:spcPct val="150000"/>
              </a:lnSpc>
              <a:spcBef>
                <a:spcPts val="0"/>
              </a:spcBef>
              <a:spcAft>
                <a:spcPts val="0"/>
              </a:spcAft>
              <a:buClr>
                <a:srgbClr val="333333"/>
              </a:buClr>
              <a:buSzPts val="1100"/>
              <a:buChar char="●"/>
            </a:pPr>
            <a:r>
              <a:rPr lang="en" sz="1100">
                <a:solidFill>
                  <a:srgbClr val="333333"/>
                </a:solidFill>
                <a:highlight>
                  <a:srgbClr val="FFFFFF"/>
                </a:highlight>
              </a:rPr>
              <a:t>B/G deployments using Route53</a:t>
            </a:r>
            <a:endParaRPr sz="1100">
              <a:solidFill>
                <a:srgbClr val="333333"/>
              </a:solidFill>
              <a:highlight>
                <a:srgbClr val="FFFFFF"/>
              </a:highlight>
            </a:endParaRPr>
          </a:p>
          <a:p>
            <a:pPr indent="-298450" lvl="0" marL="457200" rtl="0">
              <a:lnSpc>
                <a:spcPct val="150000"/>
              </a:lnSpc>
              <a:spcBef>
                <a:spcPts val="0"/>
              </a:spcBef>
              <a:spcAft>
                <a:spcPts val="0"/>
              </a:spcAft>
              <a:buClr>
                <a:srgbClr val="333333"/>
              </a:buClr>
              <a:buSzPts val="1100"/>
              <a:buChar char="●"/>
            </a:pPr>
            <a:r>
              <a:rPr lang="en" sz="1100">
                <a:solidFill>
                  <a:srgbClr val="333333"/>
                </a:solidFill>
                <a:highlight>
                  <a:srgbClr val="FFFFFF"/>
                </a:highlight>
              </a:rPr>
              <a:t>Variety of monitoring systems (Uptime, Pingdom, Neustar, DataDog, CloudWatch)</a:t>
            </a:r>
            <a:endParaRPr sz="1100">
              <a:solidFill>
                <a:srgbClr val="333333"/>
              </a:solidFill>
              <a:highlight>
                <a:srgbClr val="FFFFFF"/>
              </a:highlight>
            </a:endParaRPr>
          </a:p>
          <a:p>
            <a:pPr indent="0" lvl="0" marL="0" rtl="0">
              <a:spcBef>
                <a:spcPts val="0"/>
              </a:spcBef>
              <a:spcAft>
                <a:spcPts val="1600"/>
              </a:spcAft>
              <a:buNone/>
            </a:pPr>
            <a:r>
              <a:t/>
            </a:r>
            <a:endParaRPr sz="11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Shape 16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spcAft>
                <a:spcPts val="0"/>
              </a:spcAft>
              <a:buNone/>
            </a:pPr>
            <a:r>
              <a:rPr lang="en"/>
              <a:t>“From Zero to Hero”</a:t>
            </a:r>
            <a:endParaRPr/>
          </a:p>
        </p:txBody>
      </p:sp>
      <p:pic>
        <p:nvPicPr>
          <p:cNvPr id="170" name="Shape 170"/>
          <p:cNvPicPr preferRelativeResize="0"/>
          <p:nvPr/>
        </p:nvPicPr>
        <p:blipFill>
          <a:blip r:embed="rId3">
            <a:alphaModFix/>
          </a:blip>
          <a:stretch>
            <a:fillRect/>
          </a:stretch>
        </p:blipFill>
        <p:spPr>
          <a:xfrm>
            <a:off x="152400" y="1018650"/>
            <a:ext cx="8839200" cy="39133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Shape 6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spcAft>
                <a:spcPts val="0"/>
              </a:spcAft>
              <a:buNone/>
            </a:pPr>
            <a:r>
              <a:rPr lang="en"/>
              <a:t>Progression to serverless</a:t>
            </a:r>
            <a:endParaRPr/>
          </a:p>
        </p:txBody>
      </p:sp>
      <p:pic>
        <p:nvPicPr>
          <p:cNvPr id="62" name="Shape 62"/>
          <p:cNvPicPr preferRelativeResize="0"/>
          <p:nvPr/>
        </p:nvPicPr>
        <p:blipFill>
          <a:blip r:embed="rId3">
            <a:alphaModFix/>
          </a:blip>
          <a:stretch>
            <a:fillRect/>
          </a:stretch>
        </p:blipFill>
        <p:spPr>
          <a:xfrm>
            <a:off x="698750" y="1087575"/>
            <a:ext cx="7379376" cy="296834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pic>
        <p:nvPicPr>
          <p:cNvPr id="175" name="Shape 175"/>
          <p:cNvPicPr preferRelativeResize="0"/>
          <p:nvPr/>
        </p:nvPicPr>
        <p:blipFill>
          <a:blip r:embed="rId3">
            <a:alphaModFix/>
          </a:blip>
          <a:stretch>
            <a:fillRect/>
          </a:stretch>
        </p:blipFill>
        <p:spPr>
          <a:xfrm>
            <a:off x="976625" y="694875"/>
            <a:ext cx="7292050" cy="4329675"/>
          </a:xfrm>
          <a:prstGeom prst="rect">
            <a:avLst/>
          </a:prstGeom>
          <a:noFill/>
          <a:ln>
            <a:noFill/>
          </a:ln>
        </p:spPr>
      </p:pic>
      <p:sp>
        <p:nvSpPr>
          <p:cNvPr id="176" name="Shape 17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spcAft>
                <a:spcPts val="0"/>
              </a:spcAft>
              <a:buNone/>
            </a:pPr>
            <a:r>
              <a:rPr lang="en"/>
              <a:t>Scope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Shape 18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spcAft>
                <a:spcPts val="0"/>
              </a:spcAft>
              <a:buNone/>
            </a:pPr>
            <a:r>
              <a:rPr lang="en"/>
              <a:t>AWS Lambda</a:t>
            </a:r>
            <a:endParaRPr/>
          </a:p>
        </p:txBody>
      </p:sp>
      <p:sp>
        <p:nvSpPr>
          <p:cNvPr id="182" name="Shape 182"/>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a:spcBef>
                <a:spcPts val="0"/>
              </a:spcBef>
              <a:spcAft>
                <a:spcPts val="0"/>
              </a:spcAft>
              <a:buSzPts val="1800"/>
              <a:buChar char="●"/>
            </a:pPr>
            <a:r>
              <a:rPr lang="en"/>
              <a:t>What is a Lambda</a:t>
            </a:r>
            <a:endParaRPr/>
          </a:p>
          <a:p>
            <a:pPr indent="-342900" lvl="0" marL="457200">
              <a:spcBef>
                <a:spcPts val="0"/>
              </a:spcBef>
              <a:spcAft>
                <a:spcPts val="0"/>
              </a:spcAft>
              <a:buSzPts val="1800"/>
              <a:buChar char="●"/>
            </a:pPr>
            <a:r>
              <a:rPr lang="en"/>
              <a:t>Aliases vs Versions</a:t>
            </a:r>
            <a:endParaRPr/>
          </a:p>
          <a:p>
            <a:pPr indent="-342900" lvl="0" marL="457200" rtl="0">
              <a:spcBef>
                <a:spcPts val="0"/>
              </a:spcBef>
              <a:spcAft>
                <a:spcPts val="0"/>
              </a:spcAft>
              <a:buSzPts val="1800"/>
              <a:buChar char="●"/>
            </a:pPr>
            <a:r>
              <a:rPr lang="en"/>
              <a:t>Execution rate limits (per Alias)</a:t>
            </a:r>
            <a:endParaRPr/>
          </a:p>
          <a:p>
            <a:pPr indent="-317500" lvl="1" marL="914400" rtl="0">
              <a:spcBef>
                <a:spcPts val="0"/>
              </a:spcBef>
              <a:spcAft>
                <a:spcPts val="0"/>
              </a:spcAft>
              <a:buSzPts val="1400"/>
              <a:buChar char="○"/>
            </a:pPr>
            <a:r>
              <a:rPr lang="en"/>
              <a:t>3000 concurrent executions per second</a:t>
            </a:r>
            <a:endParaRPr/>
          </a:p>
          <a:p>
            <a:pPr indent="-317500" lvl="1" marL="914400" rtl="0">
              <a:spcBef>
                <a:spcPts val="0"/>
              </a:spcBef>
              <a:spcAft>
                <a:spcPts val="0"/>
              </a:spcAft>
              <a:buSzPts val="1400"/>
              <a:buChar char="○"/>
            </a:pPr>
            <a:r>
              <a:rPr lang="en"/>
              <a:t>In our case up to ~1M executions per seconds *</a:t>
            </a:r>
            <a:endParaRPr/>
          </a:p>
          <a:p>
            <a:pPr indent="-342900" lvl="0" marL="457200" rtl="0">
              <a:spcBef>
                <a:spcPts val="0"/>
              </a:spcBef>
              <a:spcAft>
                <a:spcPts val="0"/>
              </a:spcAft>
              <a:buSzPts val="1800"/>
              <a:buChar char="●"/>
            </a:pPr>
            <a:r>
              <a:rPr lang="en"/>
              <a:t>Cost:</a:t>
            </a:r>
            <a:endParaRPr/>
          </a:p>
          <a:p>
            <a:pPr indent="-317500" lvl="1" marL="914400" rtl="0">
              <a:spcBef>
                <a:spcPts val="0"/>
              </a:spcBef>
              <a:spcAft>
                <a:spcPts val="0"/>
              </a:spcAft>
              <a:buSzPts val="1400"/>
              <a:buChar char="○"/>
            </a:pPr>
            <a:r>
              <a:rPr lang="en"/>
              <a:t>Lambda </a:t>
            </a:r>
            <a:r>
              <a:rPr lang="en" u="sng">
                <a:solidFill>
                  <a:schemeClr val="hlink"/>
                </a:solidFill>
                <a:hlinkClick r:id="rId3"/>
              </a:rPr>
              <a:t>rates</a:t>
            </a:r>
            <a:endParaRPr/>
          </a:p>
          <a:p>
            <a:pPr indent="-295275" lvl="2" marL="1371600" rtl="0">
              <a:spcBef>
                <a:spcPts val="0"/>
              </a:spcBef>
              <a:spcAft>
                <a:spcPts val="0"/>
              </a:spcAft>
              <a:buClr>
                <a:srgbClr val="333333"/>
              </a:buClr>
              <a:buSzPts val="1050"/>
              <a:buChar char="■"/>
            </a:pPr>
            <a:r>
              <a:rPr lang="en" sz="1050">
                <a:solidFill>
                  <a:srgbClr val="333333"/>
                </a:solidFill>
              </a:rPr>
              <a:t>First 1 million requests per month are free</a:t>
            </a:r>
            <a:endParaRPr sz="1050">
              <a:solidFill>
                <a:srgbClr val="333333"/>
              </a:solidFill>
            </a:endParaRPr>
          </a:p>
          <a:p>
            <a:pPr indent="-295275" lvl="2" marL="1371600" rtl="0">
              <a:spcBef>
                <a:spcPts val="0"/>
              </a:spcBef>
              <a:spcAft>
                <a:spcPts val="0"/>
              </a:spcAft>
              <a:buClr>
                <a:srgbClr val="333333"/>
              </a:buClr>
              <a:buSzPts val="1050"/>
              <a:buChar char="■"/>
            </a:pPr>
            <a:r>
              <a:rPr lang="en" sz="1050">
                <a:solidFill>
                  <a:srgbClr val="333333"/>
                </a:solidFill>
              </a:rPr>
              <a:t>$0.20 per 1 million requests thereafter ($0.0000002 per request)</a:t>
            </a:r>
            <a:endParaRPr/>
          </a:p>
          <a:p>
            <a:pPr indent="-295275" lvl="2" marL="1371600" rtl="0">
              <a:spcBef>
                <a:spcPts val="0"/>
              </a:spcBef>
              <a:spcAft>
                <a:spcPts val="0"/>
              </a:spcAft>
              <a:buClr>
                <a:srgbClr val="333333"/>
              </a:buClr>
              <a:buSzPts val="1050"/>
              <a:buChar char="■"/>
            </a:pPr>
            <a:r>
              <a:rPr lang="en" sz="1050">
                <a:solidFill>
                  <a:srgbClr val="333333"/>
                </a:solidFill>
              </a:rPr>
              <a:t>You are charged $0.00001667 for every GB-second used (rounded to nearest 100ms per execution)</a:t>
            </a:r>
            <a:endParaRPr sz="1050">
              <a:solidFill>
                <a:srgbClr val="333333"/>
              </a:solidFill>
            </a:endParaRPr>
          </a:p>
          <a:p>
            <a:pPr indent="-317500" lvl="1" marL="914400" rtl="0">
              <a:spcBef>
                <a:spcPts val="0"/>
              </a:spcBef>
              <a:spcAft>
                <a:spcPts val="0"/>
              </a:spcAft>
              <a:buClr>
                <a:srgbClr val="333333"/>
              </a:buClr>
              <a:buSzPts val="1400"/>
              <a:buChar char="○"/>
            </a:pPr>
            <a:r>
              <a:rPr lang="en">
                <a:solidFill>
                  <a:srgbClr val="333333"/>
                </a:solidFill>
              </a:rPr>
              <a:t>“generateId” case study</a:t>
            </a:r>
            <a:endParaRPr>
              <a:solidFill>
                <a:srgbClr val="333333"/>
              </a:solidFill>
            </a:endParaRPr>
          </a:p>
          <a:p>
            <a:pPr indent="-317500" lvl="2" marL="1371600" rtl="0">
              <a:spcBef>
                <a:spcPts val="0"/>
              </a:spcBef>
              <a:spcAft>
                <a:spcPts val="0"/>
              </a:spcAft>
              <a:buClr>
                <a:srgbClr val="333333"/>
              </a:buClr>
              <a:buSzPts val="1400"/>
              <a:buChar char="■"/>
            </a:pPr>
            <a:r>
              <a:rPr lang="en">
                <a:solidFill>
                  <a:srgbClr val="333333"/>
                </a:solidFill>
              </a:rPr>
              <a:t>4.04$ for 20M executions per month</a:t>
            </a:r>
            <a:endParaRPr>
              <a:solidFill>
                <a:srgbClr val="333333"/>
              </a:solidFill>
            </a:endParaRPr>
          </a:p>
          <a:p>
            <a:pPr indent="-342900" lvl="0" marL="457200" rtl="0">
              <a:spcBef>
                <a:spcPts val="0"/>
              </a:spcBef>
              <a:spcAft>
                <a:spcPts val="0"/>
              </a:spcAft>
              <a:buClr>
                <a:srgbClr val="333333"/>
              </a:buClr>
              <a:buSzPts val="1800"/>
              <a:buChar char="●"/>
            </a:pPr>
            <a:r>
              <a:rPr lang="en">
                <a:solidFill>
                  <a:srgbClr val="333333"/>
                </a:solidFill>
              </a:rPr>
              <a:t>Comparison / analogy with container based solutions</a:t>
            </a:r>
            <a:endParaRPr>
              <a:solidFill>
                <a:srgbClr val="333333"/>
              </a:solidFill>
            </a:endParaRPr>
          </a:p>
          <a:p>
            <a:pPr indent="0" lvl="0" marL="0" rtl="0">
              <a:lnSpc>
                <a:spcPct val="100000"/>
              </a:lnSpc>
              <a:spcBef>
                <a:spcPts val="1100"/>
              </a:spcBef>
              <a:spcAft>
                <a:spcPts val="1100"/>
              </a:spcAft>
              <a:buNone/>
            </a:pPr>
            <a:r>
              <a:rPr lang="en" sz="1200"/>
              <a:t>*</a:t>
            </a:r>
            <a:r>
              <a:rPr lang="en" sz="1200"/>
              <a:t>generateId request duration is 3ms (95th%,1h Gatling simulation) =&gt; “generateId” throughput is 3000/0.003=1000000 rps</a:t>
            </a:r>
            <a:endParaRPr sz="1200"/>
          </a:p>
        </p:txBody>
      </p:sp>
      <p:pic>
        <p:nvPicPr>
          <p:cNvPr id="183" name="Shape 183"/>
          <p:cNvPicPr preferRelativeResize="0"/>
          <p:nvPr/>
        </p:nvPicPr>
        <p:blipFill>
          <a:blip r:embed="rId4">
            <a:alphaModFix/>
          </a:blip>
          <a:stretch>
            <a:fillRect/>
          </a:stretch>
        </p:blipFill>
        <p:spPr>
          <a:xfrm>
            <a:off x="4843875" y="306475"/>
            <a:ext cx="4112599" cy="205272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Shape 18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spcAft>
                <a:spcPts val="0"/>
              </a:spcAft>
              <a:buNone/>
            </a:pPr>
            <a:r>
              <a:rPr lang="en"/>
              <a:t>AWS API GATEWAY</a:t>
            </a:r>
            <a:endParaRPr/>
          </a:p>
        </p:txBody>
      </p:sp>
      <p:sp>
        <p:nvSpPr>
          <p:cNvPr id="189" name="Shape 189"/>
          <p:cNvSpPr txBox="1"/>
          <p:nvPr>
            <p:ph idx="1" type="body"/>
          </p:nvPr>
        </p:nvSpPr>
        <p:spPr>
          <a:xfrm>
            <a:off x="311700" y="2446900"/>
            <a:ext cx="8520600" cy="2121900"/>
          </a:xfrm>
          <a:prstGeom prst="rect">
            <a:avLst/>
          </a:prstGeom>
        </p:spPr>
        <p:txBody>
          <a:bodyPr anchorCtr="0" anchor="t" bIns="91425" lIns="91425" rIns="91425" wrap="square" tIns="91425">
            <a:noAutofit/>
          </a:bodyPr>
          <a:lstStyle/>
          <a:p>
            <a:pPr indent="-342900" lvl="0" marL="457200" rtl="0">
              <a:spcBef>
                <a:spcPts val="0"/>
              </a:spcBef>
              <a:spcAft>
                <a:spcPts val="0"/>
              </a:spcAft>
              <a:buClr>
                <a:schemeClr val="dk1"/>
              </a:buClr>
              <a:buSzPts val="1800"/>
              <a:buChar char="●"/>
            </a:pPr>
            <a:r>
              <a:rPr lang="en">
                <a:solidFill>
                  <a:schemeClr val="dk1"/>
                </a:solidFill>
              </a:rPr>
              <a:t>Stages</a:t>
            </a:r>
            <a:endParaRPr>
              <a:solidFill>
                <a:schemeClr val="dk1"/>
              </a:solidFill>
            </a:endParaRPr>
          </a:p>
          <a:p>
            <a:pPr indent="-342900" lvl="0" marL="457200" rtl="0">
              <a:spcBef>
                <a:spcPts val="0"/>
              </a:spcBef>
              <a:spcAft>
                <a:spcPts val="0"/>
              </a:spcAft>
              <a:buClr>
                <a:schemeClr val="dk1"/>
              </a:buClr>
              <a:buSzPts val="1800"/>
              <a:buChar char="●"/>
            </a:pPr>
            <a:r>
              <a:rPr lang="en">
                <a:solidFill>
                  <a:schemeClr val="dk1"/>
                </a:solidFill>
              </a:rPr>
              <a:t>Pricing</a:t>
            </a:r>
            <a:endParaRPr>
              <a:solidFill>
                <a:schemeClr val="dk1"/>
              </a:solidFill>
            </a:endParaRPr>
          </a:p>
          <a:p>
            <a:pPr indent="-317500" lvl="1" marL="914400" rtl="0">
              <a:spcBef>
                <a:spcPts val="0"/>
              </a:spcBef>
              <a:spcAft>
                <a:spcPts val="0"/>
              </a:spcAft>
              <a:buClr>
                <a:schemeClr val="dk1"/>
              </a:buClr>
              <a:buSzPts val="1400"/>
              <a:buChar char="○"/>
            </a:pPr>
            <a:r>
              <a:rPr lang="en">
                <a:solidFill>
                  <a:schemeClr val="dk1"/>
                </a:solidFill>
              </a:rPr>
              <a:t>Rates </a:t>
            </a:r>
            <a:endParaRPr>
              <a:solidFill>
                <a:schemeClr val="dk1"/>
              </a:solidFill>
            </a:endParaRPr>
          </a:p>
          <a:p>
            <a:pPr indent="-317500" lvl="2" marL="1371600" rtl="0">
              <a:spcBef>
                <a:spcPts val="0"/>
              </a:spcBef>
              <a:spcAft>
                <a:spcPts val="0"/>
              </a:spcAft>
              <a:buClr>
                <a:schemeClr val="dk1"/>
              </a:buClr>
              <a:buSzPts val="1400"/>
              <a:buChar char="■"/>
            </a:pPr>
            <a:r>
              <a:rPr lang="en">
                <a:solidFill>
                  <a:srgbClr val="333333"/>
                </a:solidFill>
              </a:rPr>
              <a:t>$3.50 per million API calls received, plus the cost of data transfer out, in gigabytes.</a:t>
            </a:r>
            <a:endParaRPr>
              <a:solidFill>
                <a:srgbClr val="333333"/>
              </a:solidFill>
            </a:endParaRPr>
          </a:p>
          <a:p>
            <a:pPr indent="-317500" lvl="1" marL="914400" rtl="0">
              <a:spcBef>
                <a:spcPts val="0"/>
              </a:spcBef>
              <a:spcAft>
                <a:spcPts val="0"/>
              </a:spcAft>
              <a:buClr>
                <a:schemeClr val="dk1"/>
              </a:buClr>
              <a:buSzPts val="1400"/>
              <a:buChar char="○"/>
            </a:pPr>
            <a:r>
              <a:rPr lang="en">
                <a:solidFill>
                  <a:schemeClr val="dk1"/>
                </a:solidFill>
              </a:rPr>
              <a:t>generateId case study </a:t>
            </a:r>
            <a:endParaRPr>
              <a:solidFill>
                <a:schemeClr val="dk1"/>
              </a:solidFill>
            </a:endParaRPr>
          </a:p>
          <a:p>
            <a:pPr indent="-317500" lvl="2" marL="1371600" rtl="0">
              <a:spcBef>
                <a:spcPts val="0"/>
              </a:spcBef>
              <a:spcAft>
                <a:spcPts val="0"/>
              </a:spcAft>
              <a:buClr>
                <a:schemeClr val="dk1"/>
              </a:buClr>
              <a:buSzPts val="1400"/>
              <a:buChar char="■"/>
            </a:pPr>
            <a:r>
              <a:rPr lang="en">
                <a:solidFill>
                  <a:schemeClr val="dk1"/>
                </a:solidFill>
              </a:rPr>
              <a:t>71,8$ per 20M requests per month; </a:t>
            </a:r>
            <a:endParaRPr>
              <a:solidFill>
                <a:schemeClr val="dk1"/>
              </a:solidFill>
            </a:endParaRPr>
          </a:p>
        </p:txBody>
      </p:sp>
      <p:pic>
        <p:nvPicPr>
          <p:cNvPr id="190" name="Shape 190"/>
          <p:cNvPicPr preferRelativeResize="0"/>
          <p:nvPr/>
        </p:nvPicPr>
        <p:blipFill>
          <a:blip r:embed="rId3">
            <a:alphaModFix/>
          </a:blip>
          <a:stretch>
            <a:fillRect/>
          </a:stretch>
        </p:blipFill>
        <p:spPr>
          <a:xfrm>
            <a:off x="7986725" y="445025"/>
            <a:ext cx="845575" cy="977525"/>
          </a:xfrm>
          <a:prstGeom prst="rect">
            <a:avLst/>
          </a:prstGeom>
          <a:noFill/>
          <a:ln>
            <a:noFill/>
          </a:ln>
        </p:spPr>
      </p:pic>
      <p:pic>
        <p:nvPicPr>
          <p:cNvPr id="191" name="Shape 191"/>
          <p:cNvPicPr preferRelativeResize="0"/>
          <p:nvPr/>
        </p:nvPicPr>
        <p:blipFill>
          <a:blip r:embed="rId4">
            <a:alphaModFix/>
          </a:blip>
          <a:stretch>
            <a:fillRect/>
          </a:stretch>
        </p:blipFill>
        <p:spPr>
          <a:xfrm>
            <a:off x="1447300" y="1017725"/>
            <a:ext cx="5394050" cy="14214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Shape 19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spcAft>
                <a:spcPts val="0"/>
              </a:spcAft>
              <a:buNone/>
            </a:pPr>
            <a:r>
              <a:rPr lang="en"/>
              <a:t>AWS Route 53</a:t>
            </a:r>
            <a:endParaRPr/>
          </a:p>
        </p:txBody>
      </p:sp>
      <p:sp>
        <p:nvSpPr>
          <p:cNvPr id="197" name="Shape 197"/>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spcBef>
                <a:spcPts val="0"/>
              </a:spcBef>
              <a:spcAft>
                <a:spcPts val="0"/>
              </a:spcAft>
              <a:buSzPts val="1800"/>
              <a:buChar char="●"/>
            </a:pPr>
            <a:r>
              <a:rPr lang="en"/>
              <a:t>Route 53 Traffic policy</a:t>
            </a:r>
            <a:endParaRPr/>
          </a:p>
          <a:p>
            <a:pPr indent="-342900" lvl="0" marL="457200" rtl="0">
              <a:spcBef>
                <a:spcPts val="0"/>
              </a:spcBef>
              <a:spcAft>
                <a:spcPts val="0"/>
              </a:spcAft>
              <a:buSzPts val="1800"/>
              <a:buChar char="●"/>
            </a:pPr>
            <a:r>
              <a:rPr lang="en"/>
              <a:t>Pricing</a:t>
            </a:r>
            <a:endParaRPr/>
          </a:p>
          <a:p>
            <a:pPr indent="-317500" lvl="1" marL="914400" rtl="0">
              <a:spcBef>
                <a:spcPts val="0"/>
              </a:spcBef>
              <a:spcAft>
                <a:spcPts val="0"/>
              </a:spcAft>
              <a:buSzPts val="1400"/>
              <a:buChar char="○"/>
            </a:pPr>
            <a:r>
              <a:rPr lang="en"/>
              <a:t>Monthly </a:t>
            </a:r>
            <a:endParaRPr/>
          </a:p>
          <a:p>
            <a:pPr indent="-317500" lvl="2" marL="1371600">
              <a:spcBef>
                <a:spcPts val="0"/>
              </a:spcBef>
              <a:spcAft>
                <a:spcPts val="0"/>
              </a:spcAft>
              <a:buSzPts val="1400"/>
              <a:buChar char="■"/>
            </a:pPr>
            <a:r>
              <a:rPr lang="en"/>
              <a:t>50$ per activated policy</a:t>
            </a:r>
            <a:endParaRPr/>
          </a:p>
        </p:txBody>
      </p:sp>
      <p:pic>
        <p:nvPicPr>
          <p:cNvPr id="198" name="Shape 198"/>
          <p:cNvPicPr preferRelativeResize="0"/>
          <p:nvPr/>
        </p:nvPicPr>
        <p:blipFill>
          <a:blip r:embed="rId3">
            <a:alphaModFix/>
          </a:blip>
          <a:stretch>
            <a:fillRect/>
          </a:stretch>
        </p:blipFill>
        <p:spPr>
          <a:xfrm>
            <a:off x="3996624" y="329888"/>
            <a:ext cx="4965877" cy="2806626"/>
          </a:xfrm>
          <a:prstGeom prst="rect">
            <a:avLst/>
          </a:prstGeom>
          <a:noFill/>
          <a:ln>
            <a:noFill/>
          </a:ln>
        </p:spPr>
      </p:pic>
      <p:pic>
        <p:nvPicPr>
          <p:cNvPr id="199" name="Shape 199"/>
          <p:cNvPicPr preferRelativeResize="0"/>
          <p:nvPr/>
        </p:nvPicPr>
        <p:blipFill>
          <a:blip r:embed="rId4">
            <a:alphaModFix/>
          </a:blip>
          <a:stretch>
            <a:fillRect/>
          </a:stretch>
        </p:blipFill>
        <p:spPr>
          <a:xfrm>
            <a:off x="3136400" y="2335200"/>
            <a:ext cx="4965874" cy="2671708"/>
          </a:xfrm>
          <a:prstGeom prst="rect">
            <a:avLst/>
          </a:prstGeom>
          <a:noFill/>
          <a:ln>
            <a:noFill/>
          </a:ln>
        </p:spPr>
      </p:pic>
      <p:pic>
        <p:nvPicPr>
          <p:cNvPr id="200" name="Shape 200"/>
          <p:cNvPicPr preferRelativeResize="0"/>
          <p:nvPr/>
        </p:nvPicPr>
        <p:blipFill>
          <a:blip r:embed="rId5">
            <a:alphaModFix/>
          </a:blip>
          <a:stretch>
            <a:fillRect/>
          </a:stretch>
        </p:blipFill>
        <p:spPr>
          <a:xfrm>
            <a:off x="8102275" y="329901"/>
            <a:ext cx="791425" cy="8225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pic>
        <p:nvPicPr>
          <p:cNvPr id="205" name="Shape 205"/>
          <p:cNvPicPr preferRelativeResize="0"/>
          <p:nvPr/>
        </p:nvPicPr>
        <p:blipFill>
          <a:blip r:embed="rId3">
            <a:alphaModFix/>
          </a:blip>
          <a:stretch>
            <a:fillRect/>
          </a:stretch>
        </p:blipFill>
        <p:spPr>
          <a:xfrm>
            <a:off x="3870550" y="1017725"/>
            <a:ext cx="5061274" cy="2310587"/>
          </a:xfrm>
          <a:prstGeom prst="rect">
            <a:avLst/>
          </a:prstGeom>
          <a:noFill/>
          <a:ln>
            <a:noFill/>
          </a:ln>
        </p:spPr>
      </p:pic>
      <p:sp>
        <p:nvSpPr>
          <p:cNvPr id="206" name="Shape 20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spcAft>
                <a:spcPts val="0"/>
              </a:spcAft>
              <a:buNone/>
            </a:pPr>
            <a:r>
              <a:rPr lang="en"/>
              <a:t>AWS Logging and Monitoring</a:t>
            </a:r>
            <a:endParaRPr/>
          </a:p>
        </p:txBody>
      </p:sp>
      <p:sp>
        <p:nvSpPr>
          <p:cNvPr id="207" name="Shape 207"/>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spcAft>
                <a:spcPts val="0"/>
              </a:spcAft>
              <a:buNone/>
            </a:pPr>
            <a:r>
              <a:rPr lang="en"/>
              <a:t>CloudWatch</a:t>
            </a:r>
            <a:endParaRPr/>
          </a:p>
          <a:p>
            <a:pPr indent="-342900" lvl="0" marL="457200">
              <a:spcBef>
                <a:spcPts val="1600"/>
              </a:spcBef>
              <a:spcAft>
                <a:spcPts val="0"/>
              </a:spcAft>
              <a:buSzPts val="1800"/>
              <a:buChar char="●"/>
            </a:pPr>
            <a:r>
              <a:rPr lang="en" u="sng">
                <a:solidFill>
                  <a:schemeClr val="hlink"/>
                </a:solidFill>
                <a:hlinkClick r:id="rId4"/>
              </a:rPr>
              <a:t>Monitoring</a:t>
            </a:r>
            <a:endParaRPr/>
          </a:p>
          <a:p>
            <a:pPr indent="-342900" lvl="0" marL="457200" rtl="0">
              <a:spcBef>
                <a:spcPts val="0"/>
              </a:spcBef>
              <a:spcAft>
                <a:spcPts val="0"/>
              </a:spcAft>
              <a:buSzPts val="1800"/>
              <a:buChar char="●"/>
            </a:pPr>
            <a:r>
              <a:rPr lang="en" u="sng">
                <a:solidFill>
                  <a:schemeClr val="hlink"/>
                </a:solidFill>
                <a:hlinkClick r:id="rId5"/>
              </a:rPr>
              <a:t>Logging</a:t>
            </a:r>
            <a:endParaRPr/>
          </a:p>
          <a:p>
            <a:pPr indent="0" lvl="0" marL="0" rtl="0">
              <a:spcBef>
                <a:spcPts val="1600"/>
              </a:spcBef>
              <a:spcAft>
                <a:spcPts val="0"/>
              </a:spcAft>
              <a:buNone/>
            </a:pPr>
            <a:r>
              <a:rPr lang="en"/>
              <a:t>AWS ES</a:t>
            </a:r>
            <a:endParaRPr/>
          </a:p>
          <a:p>
            <a:pPr indent="-342900" lvl="0" marL="457200">
              <a:spcBef>
                <a:spcPts val="1600"/>
              </a:spcBef>
              <a:spcAft>
                <a:spcPts val="0"/>
              </a:spcAft>
              <a:buSzPts val="1800"/>
              <a:buChar char="●"/>
            </a:pPr>
            <a:r>
              <a:rPr lang="en" u="sng">
                <a:solidFill>
                  <a:schemeClr val="hlink"/>
                </a:solidFill>
                <a:hlinkClick r:id="rId6"/>
              </a:rPr>
              <a:t>Elasticsearch Service</a:t>
            </a:r>
            <a:endParaRPr/>
          </a:p>
          <a:p>
            <a:pPr indent="0" lvl="0" marL="0">
              <a:spcBef>
                <a:spcPts val="1600"/>
              </a:spcBef>
              <a:spcAft>
                <a:spcPts val="1600"/>
              </a:spcAft>
              <a:buNone/>
            </a:pPr>
            <a:r>
              <a:t/>
            </a:r>
            <a:endParaRPr/>
          </a:p>
        </p:txBody>
      </p:sp>
      <p:pic>
        <p:nvPicPr>
          <p:cNvPr id="208" name="Shape 208"/>
          <p:cNvPicPr preferRelativeResize="0"/>
          <p:nvPr/>
        </p:nvPicPr>
        <p:blipFill>
          <a:blip r:embed="rId7">
            <a:alphaModFix/>
          </a:blip>
          <a:stretch>
            <a:fillRect/>
          </a:stretch>
        </p:blipFill>
        <p:spPr>
          <a:xfrm>
            <a:off x="3353500" y="2121875"/>
            <a:ext cx="5061274" cy="2447000"/>
          </a:xfrm>
          <a:prstGeom prst="rect">
            <a:avLst/>
          </a:prstGeom>
          <a:noFill/>
          <a:ln>
            <a:noFill/>
          </a:ln>
        </p:spPr>
      </p:pic>
      <p:pic>
        <p:nvPicPr>
          <p:cNvPr id="209" name="Shape 209"/>
          <p:cNvPicPr preferRelativeResize="0"/>
          <p:nvPr/>
        </p:nvPicPr>
        <p:blipFill>
          <a:blip r:embed="rId8">
            <a:alphaModFix/>
          </a:blip>
          <a:stretch>
            <a:fillRect/>
          </a:stretch>
        </p:blipFill>
        <p:spPr>
          <a:xfrm>
            <a:off x="7735900" y="158675"/>
            <a:ext cx="1096400" cy="1082700"/>
          </a:xfrm>
          <a:prstGeom prst="rect">
            <a:avLst/>
          </a:prstGeom>
          <a:noFill/>
          <a:ln>
            <a:noFill/>
          </a:ln>
        </p:spPr>
      </p:pic>
      <p:pic>
        <p:nvPicPr>
          <p:cNvPr id="210" name="Shape 210"/>
          <p:cNvPicPr preferRelativeResize="0"/>
          <p:nvPr/>
        </p:nvPicPr>
        <p:blipFill>
          <a:blip r:embed="rId9">
            <a:alphaModFix/>
          </a:blip>
          <a:stretch>
            <a:fillRect/>
          </a:stretch>
        </p:blipFill>
        <p:spPr>
          <a:xfrm>
            <a:off x="6754250" y="255925"/>
            <a:ext cx="775400" cy="8882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Shape 21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spcAft>
                <a:spcPts val="0"/>
              </a:spcAft>
              <a:buNone/>
            </a:pPr>
            <a:r>
              <a:rPr lang="en"/>
              <a:t>Development Infrastructure</a:t>
            </a:r>
            <a:endParaRPr/>
          </a:p>
        </p:txBody>
      </p:sp>
      <p:pic>
        <p:nvPicPr>
          <p:cNvPr descr="idea.jpeg" id="216" name="Shape 216"/>
          <p:cNvPicPr preferRelativeResize="0"/>
          <p:nvPr/>
        </p:nvPicPr>
        <p:blipFill>
          <a:blip r:embed="rId3">
            <a:alphaModFix/>
          </a:blip>
          <a:stretch>
            <a:fillRect/>
          </a:stretch>
        </p:blipFill>
        <p:spPr>
          <a:xfrm>
            <a:off x="1611587" y="1080975"/>
            <a:ext cx="2575826" cy="1568499"/>
          </a:xfrm>
          <a:prstGeom prst="rect">
            <a:avLst/>
          </a:prstGeom>
          <a:noFill/>
          <a:ln>
            <a:noFill/>
          </a:ln>
        </p:spPr>
      </p:pic>
      <p:sp>
        <p:nvSpPr>
          <p:cNvPr id="217" name="Shape 217"/>
          <p:cNvSpPr txBox="1"/>
          <p:nvPr/>
        </p:nvSpPr>
        <p:spPr>
          <a:xfrm>
            <a:off x="311600" y="2896750"/>
            <a:ext cx="8173800" cy="2049000"/>
          </a:xfrm>
          <a:prstGeom prst="rect">
            <a:avLst/>
          </a:prstGeom>
          <a:noFill/>
          <a:ln>
            <a:noFill/>
          </a:ln>
        </p:spPr>
        <p:txBody>
          <a:bodyPr anchorCtr="0" anchor="t" bIns="91425" lIns="91425" rIns="91425" wrap="square" tIns="91425">
            <a:noAutofit/>
          </a:bodyPr>
          <a:lstStyle/>
          <a:p>
            <a:pPr indent="0" lvl="0" marL="0">
              <a:spcBef>
                <a:spcPts val="0"/>
              </a:spcBef>
              <a:spcAft>
                <a:spcPts val="0"/>
              </a:spcAft>
              <a:buNone/>
            </a:pPr>
            <a:r>
              <a:rPr lang="en"/>
              <a:t>Local Development Environment</a:t>
            </a:r>
            <a:endParaRPr/>
          </a:p>
          <a:p>
            <a:pPr indent="-317500" lvl="0" marL="457200" rtl="0">
              <a:spcBef>
                <a:spcPts val="0"/>
              </a:spcBef>
              <a:spcAft>
                <a:spcPts val="0"/>
              </a:spcAft>
              <a:buSzPts val="1400"/>
              <a:buChar char="●"/>
            </a:pPr>
            <a:r>
              <a:rPr lang="en"/>
              <a:t>GitHub Based project using feature-branch workflows with code-reviews</a:t>
            </a:r>
            <a:endParaRPr/>
          </a:p>
          <a:p>
            <a:pPr indent="-317500" lvl="0" marL="457200" rtl="0">
              <a:spcBef>
                <a:spcPts val="0"/>
              </a:spcBef>
              <a:spcAft>
                <a:spcPts val="0"/>
              </a:spcAft>
              <a:buSzPts val="1400"/>
              <a:buChar char="●"/>
            </a:pPr>
            <a:r>
              <a:rPr lang="en"/>
              <a:t>Local Lambda development</a:t>
            </a:r>
            <a:endParaRPr/>
          </a:p>
          <a:p>
            <a:pPr indent="-317500" lvl="0" marL="457200" rtl="0">
              <a:spcBef>
                <a:spcPts val="0"/>
              </a:spcBef>
              <a:spcAft>
                <a:spcPts val="0"/>
              </a:spcAft>
              <a:buSzPts val="1400"/>
              <a:buChar char="●"/>
            </a:pPr>
            <a:r>
              <a:rPr lang="en"/>
              <a:t>Unit tests</a:t>
            </a:r>
            <a:endParaRPr/>
          </a:p>
          <a:p>
            <a:pPr indent="-317500" lvl="0" marL="457200" rtl="0">
              <a:spcBef>
                <a:spcPts val="0"/>
              </a:spcBef>
              <a:spcAft>
                <a:spcPts val="0"/>
              </a:spcAft>
              <a:buSzPts val="1400"/>
              <a:buChar char="●"/>
            </a:pPr>
            <a:r>
              <a:rPr lang="en"/>
              <a:t>Integration with SonarQube (local static code-validation)</a:t>
            </a:r>
            <a:endParaRPr/>
          </a:p>
          <a:p>
            <a:pPr indent="-317500" lvl="0" marL="457200" rtl="0">
              <a:spcBef>
                <a:spcPts val="0"/>
              </a:spcBef>
              <a:spcAft>
                <a:spcPts val="0"/>
              </a:spcAft>
              <a:buSzPts val="1400"/>
              <a:buChar char="●"/>
            </a:pPr>
            <a:r>
              <a:rPr lang="en"/>
              <a:t>Equivalent set-up for Lambda and functional tests project (RestAssured scenarios against AWS API Gateway with configurable stages)</a:t>
            </a:r>
            <a:endParaRPr/>
          </a:p>
          <a:p>
            <a:pPr indent="-317500" lvl="0" marL="457200" rtl="0">
              <a:spcBef>
                <a:spcPts val="0"/>
              </a:spcBef>
              <a:spcAft>
                <a:spcPts val="0"/>
              </a:spcAft>
              <a:buSzPts val="1400"/>
              <a:buChar char="●"/>
            </a:pPr>
            <a:r>
              <a:rPr lang="en"/>
              <a:t>Both part of the same repository</a:t>
            </a:r>
            <a:endParaRPr/>
          </a:p>
        </p:txBody>
      </p:sp>
      <p:pic>
        <p:nvPicPr>
          <p:cNvPr id="218" name="Shape 218"/>
          <p:cNvPicPr preferRelativeResize="0"/>
          <p:nvPr/>
        </p:nvPicPr>
        <p:blipFill>
          <a:blip r:embed="rId4">
            <a:alphaModFix/>
          </a:blip>
          <a:stretch>
            <a:fillRect/>
          </a:stretch>
        </p:blipFill>
        <p:spPr>
          <a:xfrm>
            <a:off x="4747825" y="1837750"/>
            <a:ext cx="2508176" cy="696700"/>
          </a:xfrm>
          <a:prstGeom prst="rect">
            <a:avLst/>
          </a:prstGeom>
          <a:noFill/>
          <a:ln>
            <a:noFill/>
          </a:ln>
        </p:spPr>
      </p:pic>
      <p:pic>
        <p:nvPicPr>
          <p:cNvPr id="219" name="Shape 219"/>
          <p:cNvPicPr preferRelativeResize="0"/>
          <p:nvPr/>
        </p:nvPicPr>
        <p:blipFill>
          <a:blip r:embed="rId5">
            <a:alphaModFix/>
          </a:blip>
          <a:stretch>
            <a:fillRect/>
          </a:stretch>
        </p:blipFill>
        <p:spPr>
          <a:xfrm>
            <a:off x="5245988" y="932938"/>
            <a:ext cx="1514475" cy="1133475"/>
          </a:xfrm>
          <a:prstGeom prst="rect">
            <a:avLst/>
          </a:prstGeom>
          <a:noFill/>
          <a:ln>
            <a:noFill/>
          </a:ln>
        </p:spPr>
      </p:pic>
      <p:cxnSp>
        <p:nvCxnSpPr>
          <p:cNvPr id="220" name="Shape 220"/>
          <p:cNvCxnSpPr>
            <a:stCxn id="216" idx="3"/>
            <a:endCxn id="219" idx="1"/>
          </p:cNvCxnSpPr>
          <p:nvPr/>
        </p:nvCxnSpPr>
        <p:spPr>
          <a:xfrm flipH="1" rot="10800000">
            <a:off x="4187414" y="1499825"/>
            <a:ext cx="1058700" cy="365400"/>
          </a:xfrm>
          <a:prstGeom prst="straightConnector1">
            <a:avLst/>
          </a:prstGeom>
          <a:noFill/>
          <a:ln cap="flat" cmpd="sng" w="9525">
            <a:solidFill>
              <a:schemeClr val="dk2"/>
            </a:solidFill>
            <a:prstDash val="solid"/>
            <a:round/>
            <a:headEnd len="lg" w="lg" type="triangle"/>
            <a:tailEnd len="lg" w="lg" type="triangle"/>
          </a:ln>
        </p:spPr>
      </p:cxnSp>
      <p:cxnSp>
        <p:nvCxnSpPr>
          <p:cNvPr id="221" name="Shape 221"/>
          <p:cNvCxnSpPr>
            <a:stCxn id="216" idx="3"/>
            <a:endCxn id="218" idx="1"/>
          </p:cNvCxnSpPr>
          <p:nvPr/>
        </p:nvCxnSpPr>
        <p:spPr>
          <a:xfrm>
            <a:off x="4187414" y="1865225"/>
            <a:ext cx="560400" cy="321000"/>
          </a:xfrm>
          <a:prstGeom prst="straightConnector1">
            <a:avLst/>
          </a:prstGeom>
          <a:noFill/>
          <a:ln cap="flat" cmpd="sng" w="9525">
            <a:solidFill>
              <a:schemeClr val="dk2"/>
            </a:solidFill>
            <a:prstDash val="solid"/>
            <a:round/>
            <a:headEnd len="lg" w="lg" type="triangle"/>
            <a:tailEnd len="lg" w="lg" type="triangl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Shape 22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spcAft>
                <a:spcPts val="0"/>
              </a:spcAft>
              <a:buNone/>
            </a:pPr>
            <a:r>
              <a:rPr lang="en"/>
              <a:t>CICD </a:t>
            </a:r>
            <a:r>
              <a:rPr lang="en"/>
              <a:t>Infrastructure-as-Code</a:t>
            </a:r>
            <a:endParaRPr/>
          </a:p>
        </p:txBody>
      </p:sp>
      <p:sp>
        <p:nvSpPr>
          <p:cNvPr id="227" name="Shape 227"/>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rtl="0">
              <a:spcBef>
                <a:spcPts val="0"/>
              </a:spcBef>
              <a:spcAft>
                <a:spcPts val="0"/>
              </a:spcAft>
              <a:buNone/>
            </a:pPr>
            <a:r>
              <a:rPr lang="en">
                <a:solidFill>
                  <a:schemeClr val="dk1"/>
                </a:solidFill>
              </a:rPr>
              <a:t> Build, Deploy and Testing infrastructure</a:t>
            </a:r>
            <a:endParaRPr>
              <a:solidFill>
                <a:schemeClr val="dk1"/>
              </a:solidFill>
            </a:endParaRPr>
          </a:p>
          <a:p>
            <a:pPr indent="-342900" lvl="0" marL="457200" rtl="0">
              <a:spcBef>
                <a:spcPts val="0"/>
              </a:spcBef>
              <a:spcAft>
                <a:spcPts val="0"/>
              </a:spcAft>
              <a:buClr>
                <a:schemeClr val="dk1"/>
              </a:buClr>
              <a:buSzPts val="1800"/>
              <a:buChar char="●"/>
            </a:pPr>
            <a:r>
              <a:rPr lang="en">
                <a:solidFill>
                  <a:schemeClr val="dk1"/>
                </a:solidFill>
              </a:rPr>
              <a:t>HA, Self Healing and Easy Scaling containers running in AWS </a:t>
            </a:r>
            <a:r>
              <a:rPr lang="en" u="sng">
                <a:solidFill>
                  <a:schemeClr val="hlink"/>
                </a:solidFill>
                <a:hlinkClick r:id="rId3"/>
              </a:rPr>
              <a:t>ECS</a:t>
            </a:r>
            <a:endParaRPr>
              <a:solidFill>
                <a:schemeClr val="dk1"/>
              </a:solidFill>
            </a:endParaRPr>
          </a:p>
          <a:p>
            <a:pPr indent="-342900" lvl="0" marL="457200" rtl="0">
              <a:spcBef>
                <a:spcPts val="0"/>
              </a:spcBef>
              <a:spcAft>
                <a:spcPts val="0"/>
              </a:spcAft>
              <a:buClr>
                <a:schemeClr val="dk1"/>
              </a:buClr>
              <a:buSzPts val="1800"/>
              <a:buChar char="●"/>
            </a:pPr>
            <a:r>
              <a:rPr lang="en">
                <a:solidFill>
                  <a:schemeClr val="dk1"/>
                </a:solidFill>
              </a:rPr>
              <a:t>All Major Configurations are stored in GitHub as-Code</a:t>
            </a:r>
            <a:endParaRPr>
              <a:solidFill>
                <a:schemeClr val="dk1"/>
              </a:solidFill>
            </a:endParaRPr>
          </a:p>
          <a:p>
            <a:pPr indent="-317500" lvl="1" marL="914400" rtl="0">
              <a:spcBef>
                <a:spcPts val="0"/>
              </a:spcBef>
              <a:spcAft>
                <a:spcPts val="0"/>
              </a:spcAft>
              <a:buClr>
                <a:schemeClr val="dk1"/>
              </a:buClr>
              <a:buSzPts val="1400"/>
              <a:buChar char="○"/>
            </a:pPr>
            <a:r>
              <a:rPr lang="en">
                <a:solidFill>
                  <a:schemeClr val="dk1"/>
                </a:solidFill>
              </a:rPr>
              <a:t>ECS CloudFormation</a:t>
            </a:r>
            <a:endParaRPr>
              <a:solidFill>
                <a:schemeClr val="dk1"/>
              </a:solidFill>
            </a:endParaRPr>
          </a:p>
          <a:p>
            <a:pPr indent="-317500" lvl="1" marL="914400" rtl="0">
              <a:spcBef>
                <a:spcPts val="0"/>
              </a:spcBef>
              <a:spcAft>
                <a:spcPts val="0"/>
              </a:spcAft>
              <a:buClr>
                <a:schemeClr val="dk1"/>
              </a:buClr>
              <a:buSzPts val="1400"/>
              <a:buChar char="○"/>
            </a:pPr>
            <a:r>
              <a:rPr lang="en">
                <a:solidFill>
                  <a:schemeClr val="dk1"/>
                </a:solidFill>
              </a:rPr>
              <a:t>ECS Task-definitions</a:t>
            </a:r>
            <a:endParaRPr>
              <a:solidFill>
                <a:schemeClr val="dk1"/>
              </a:solidFill>
            </a:endParaRPr>
          </a:p>
          <a:p>
            <a:pPr indent="-317500" lvl="1" marL="914400" rtl="0">
              <a:spcBef>
                <a:spcPts val="0"/>
              </a:spcBef>
              <a:spcAft>
                <a:spcPts val="0"/>
              </a:spcAft>
              <a:buClr>
                <a:schemeClr val="dk1"/>
              </a:buClr>
              <a:buSzPts val="1400"/>
              <a:buChar char="○"/>
            </a:pPr>
            <a:r>
              <a:rPr lang="en">
                <a:solidFill>
                  <a:schemeClr val="dk1"/>
                </a:solidFill>
              </a:rPr>
              <a:t>Dockerfile</a:t>
            </a:r>
            <a:endParaRPr>
              <a:solidFill>
                <a:schemeClr val="dk1"/>
              </a:solidFill>
            </a:endParaRPr>
          </a:p>
          <a:p>
            <a:pPr indent="-317500" lvl="1" marL="914400" rtl="0">
              <a:spcBef>
                <a:spcPts val="0"/>
              </a:spcBef>
              <a:spcAft>
                <a:spcPts val="0"/>
              </a:spcAft>
              <a:buClr>
                <a:schemeClr val="dk1"/>
              </a:buClr>
              <a:buSzPts val="1400"/>
              <a:buChar char="○"/>
            </a:pPr>
            <a:r>
              <a:rPr lang="en">
                <a:solidFill>
                  <a:schemeClr val="dk1"/>
                </a:solidFill>
              </a:rPr>
              <a:t>Docker-compose</a:t>
            </a:r>
            <a:endParaRPr>
              <a:solidFill>
                <a:schemeClr val="dk1"/>
              </a:solidFill>
            </a:endParaRPr>
          </a:p>
          <a:p>
            <a:pPr indent="-317500" lvl="1" marL="914400" rtl="0">
              <a:spcBef>
                <a:spcPts val="0"/>
              </a:spcBef>
              <a:spcAft>
                <a:spcPts val="0"/>
              </a:spcAft>
              <a:buClr>
                <a:schemeClr val="dk1"/>
              </a:buClr>
              <a:buSzPts val="1400"/>
              <a:buChar char="○"/>
            </a:pPr>
            <a:r>
              <a:rPr lang="en">
                <a:solidFill>
                  <a:schemeClr val="dk1"/>
                </a:solidFill>
              </a:rPr>
              <a:t>Jenkins configuration</a:t>
            </a:r>
            <a:endParaRPr>
              <a:solidFill>
                <a:schemeClr val="dk1"/>
              </a:solidFill>
            </a:endParaRPr>
          </a:p>
          <a:p>
            <a:pPr indent="-317500" lvl="1" marL="914400" rtl="0">
              <a:spcBef>
                <a:spcPts val="0"/>
              </a:spcBef>
              <a:spcAft>
                <a:spcPts val="0"/>
              </a:spcAft>
              <a:buClr>
                <a:schemeClr val="dk1"/>
              </a:buClr>
              <a:buSzPts val="1400"/>
              <a:buChar char="○"/>
            </a:pPr>
            <a:r>
              <a:rPr lang="en">
                <a:solidFill>
                  <a:schemeClr val="dk1"/>
                </a:solidFill>
              </a:rPr>
              <a:t>Datadog monitors and alerts</a:t>
            </a:r>
            <a:endParaRPr>
              <a:solidFill>
                <a:schemeClr val="dk1"/>
              </a:solidFill>
            </a:endParaRPr>
          </a:p>
          <a:p>
            <a:pPr indent="-342900" lvl="0" marL="457200" rtl="0">
              <a:spcBef>
                <a:spcPts val="0"/>
              </a:spcBef>
              <a:spcAft>
                <a:spcPts val="0"/>
              </a:spcAft>
              <a:buClr>
                <a:schemeClr val="dk1"/>
              </a:buClr>
              <a:buSzPts val="1800"/>
              <a:buChar char="●"/>
            </a:pPr>
            <a:r>
              <a:rPr lang="en">
                <a:solidFill>
                  <a:schemeClr val="dk1"/>
                </a:solidFill>
              </a:rPr>
              <a:t>DR Objectives:</a:t>
            </a:r>
            <a:endParaRPr>
              <a:solidFill>
                <a:schemeClr val="dk1"/>
              </a:solidFill>
            </a:endParaRPr>
          </a:p>
          <a:p>
            <a:pPr indent="-317500" lvl="2" marL="1371600" rtl="0">
              <a:spcBef>
                <a:spcPts val="0"/>
              </a:spcBef>
              <a:spcAft>
                <a:spcPts val="0"/>
              </a:spcAft>
              <a:buClr>
                <a:schemeClr val="dk1"/>
              </a:buClr>
              <a:buSzPts val="1400"/>
              <a:buChar char="■"/>
            </a:pPr>
            <a:r>
              <a:rPr lang="en">
                <a:solidFill>
                  <a:schemeClr val="dk1"/>
                </a:solidFill>
              </a:rPr>
              <a:t>RPO 1h</a:t>
            </a:r>
            <a:endParaRPr>
              <a:solidFill>
                <a:schemeClr val="dk1"/>
              </a:solidFill>
            </a:endParaRPr>
          </a:p>
          <a:p>
            <a:pPr indent="-317500" lvl="2" marL="1371600" rtl="0">
              <a:spcBef>
                <a:spcPts val="0"/>
              </a:spcBef>
              <a:spcAft>
                <a:spcPts val="0"/>
              </a:spcAft>
              <a:buClr>
                <a:schemeClr val="dk1"/>
              </a:buClr>
              <a:buSzPts val="1400"/>
              <a:buChar char="■"/>
            </a:pPr>
            <a:r>
              <a:rPr lang="en">
                <a:solidFill>
                  <a:schemeClr val="dk1"/>
                </a:solidFill>
              </a:rPr>
              <a:t>RTO &lt;1h</a:t>
            </a:r>
            <a:endParaRPr>
              <a:solidFill>
                <a:schemeClr val="dk1"/>
              </a:solidFill>
            </a:endParaRPr>
          </a:p>
          <a:p>
            <a:pPr indent="-342900" lvl="0" marL="457200" rtl="0">
              <a:spcBef>
                <a:spcPts val="0"/>
              </a:spcBef>
              <a:spcAft>
                <a:spcPts val="0"/>
              </a:spcAft>
              <a:buClr>
                <a:schemeClr val="dk1"/>
              </a:buClr>
              <a:buSzPts val="1800"/>
              <a:buChar char="●"/>
            </a:pPr>
            <a:r>
              <a:rPr lang="en">
                <a:solidFill>
                  <a:schemeClr val="dk1"/>
                </a:solidFill>
              </a:rPr>
              <a:t>Implemented pro-active Monitoring and Alerting </a:t>
            </a:r>
            <a:endParaRPr>
              <a:solidFill>
                <a:schemeClr val="dk1"/>
              </a:solidFill>
            </a:endParaRPr>
          </a:p>
        </p:txBody>
      </p:sp>
      <p:pic>
        <p:nvPicPr>
          <p:cNvPr id="228" name="Shape 228"/>
          <p:cNvPicPr preferRelativeResize="0"/>
          <p:nvPr/>
        </p:nvPicPr>
        <p:blipFill>
          <a:blip r:embed="rId4">
            <a:alphaModFix/>
          </a:blip>
          <a:stretch>
            <a:fillRect/>
          </a:stretch>
        </p:blipFill>
        <p:spPr>
          <a:xfrm>
            <a:off x="6970975" y="1968900"/>
            <a:ext cx="1469751" cy="25218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pic>
        <p:nvPicPr>
          <p:cNvPr id="233" name="Shape 233"/>
          <p:cNvPicPr preferRelativeResize="0"/>
          <p:nvPr/>
        </p:nvPicPr>
        <p:blipFill>
          <a:blip r:embed="rId3">
            <a:alphaModFix/>
          </a:blip>
          <a:stretch>
            <a:fillRect/>
          </a:stretch>
        </p:blipFill>
        <p:spPr>
          <a:xfrm>
            <a:off x="5302238" y="1686688"/>
            <a:ext cx="1514475" cy="1133475"/>
          </a:xfrm>
          <a:prstGeom prst="rect">
            <a:avLst/>
          </a:prstGeom>
          <a:noFill/>
          <a:ln>
            <a:noFill/>
          </a:ln>
        </p:spPr>
      </p:pic>
      <p:sp>
        <p:nvSpPr>
          <p:cNvPr id="234" name="Shape 23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spcAft>
                <a:spcPts val="0"/>
              </a:spcAft>
              <a:buNone/>
            </a:pPr>
            <a:r>
              <a:rPr lang="en"/>
              <a:t>Quality Gates</a:t>
            </a:r>
            <a:endParaRPr/>
          </a:p>
        </p:txBody>
      </p:sp>
      <p:sp>
        <p:nvSpPr>
          <p:cNvPr id="235" name="Shape 235"/>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rtl="0">
              <a:spcBef>
                <a:spcPts val="0"/>
              </a:spcBef>
              <a:spcAft>
                <a:spcPts val="0"/>
              </a:spcAft>
              <a:buNone/>
            </a:pPr>
            <a:r>
              <a:rPr lang="en">
                <a:solidFill>
                  <a:schemeClr val="dk1"/>
                </a:solidFill>
              </a:rPr>
              <a:t>POC gates</a:t>
            </a:r>
            <a:endParaRPr>
              <a:solidFill>
                <a:schemeClr val="dk1"/>
              </a:solidFill>
            </a:endParaRPr>
          </a:p>
          <a:p>
            <a:pPr indent="-342900" lvl="0" marL="457200" rtl="0">
              <a:spcBef>
                <a:spcPts val="0"/>
              </a:spcBef>
              <a:spcAft>
                <a:spcPts val="0"/>
              </a:spcAft>
              <a:buClr>
                <a:schemeClr val="dk1"/>
              </a:buClr>
              <a:buSzPts val="1800"/>
              <a:buChar char="●"/>
            </a:pPr>
            <a:r>
              <a:rPr lang="en">
                <a:solidFill>
                  <a:schemeClr val="dk1"/>
                </a:solidFill>
              </a:rPr>
              <a:t>SonarQube </a:t>
            </a:r>
            <a:r>
              <a:rPr lang="en" u="sng">
                <a:solidFill>
                  <a:schemeClr val="hlink"/>
                </a:solidFill>
                <a:hlinkClick r:id="rId4"/>
              </a:rPr>
              <a:t>Quality Gates</a:t>
            </a:r>
            <a:endParaRPr>
              <a:solidFill>
                <a:schemeClr val="dk1"/>
              </a:solidFill>
            </a:endParaRPr>
          </a:p>
          <a:p>
            <a:pPr indent="-342900" lvl="0" marL="457200" rtl="0">
              <a:spcBef>
                <a:spcPts val="0"/>
              </a:spcBef>
              <a:spcAft>
                <a:spcPts val="0"/>
              </a:spcAft>
              <a:buClr>
                <a:schemeClr val="dk1"/>
              </a:buClr>
              <a:buSzPts val="1800"/>
              <a:buChar char="●"/>
            </a:pPr>
            <a:r>
              <a:rPr lang="en">
                <a:solidFill>
                  <a:schemeClr val="dk1"/>
                </a:solidFill>
              </a:rPr>
              <a:t>E2E </a:t>
            </a:r>
            <a:endParaRPr>
              <a:solidFill>
                <a:schemeClr val="dk1"/>
              </a:solidFill>
            </a:endParaRPr>
          </a:p>
          <a:p>
            <a:pPr indent="-342900" lvl="0" marL="457200" rtl="0">
              <a:spcBef>
                <a:spcPts val="0"/>
              </a:spcBef>
              <a:spcAft>
                <a:spcPts val="0"/>
              </a:spcAft>
              <a:buClr>
                <a:schemeClr val="dk1"/>
              </a:buClr>
              <a:buSzPts val="1800"/>
              <a:buChar char="●"/>
            </a:pPr>
            <a:r>
              <a:rPr lang="en">
                <a:solidFill>
                  <a:schemeClr val="dk1"/>
                </a:solidFill>
              </a:rPr>
              <a:t>Automation/Functional</a:t>
            </a:r>
            <a:endParaRPr>
              <a:solidFill>
                <a:schemeClr val="dk1"/>
              </a:solidFill>
            </a:endParaRPr>
          </a:p>
          <a:p>
            <a:pPr indent="-342900" lvl="0" marL="457200" rtl="0">
              <a:spcBef>
                <a:spcPts val="0"/>
              </a:spcBef>
              <a:spcAft>
                <a:spcPts val="0"/>
              </a:spcAft>
              <a:buClr>
                <a:schemeClr val="dk1"/>
              </a:buClr>
              <a:buSzPts val="1800"/>
              <a:buChar char="●"/>
            </a:pPr>
            <a:r>
              <a:rPr lang="en">
                <a:solidFill>
                  <a:schemeClr val="dk1"/>
                </a:solidFill>
              </a:rPr>
              <a:t>Performance </a:t>
            </a:r>
            <a:endParaRPr>
              <a:solidFill>
                <a:schemeClr val="dk1"/>
              </a:solidFill>
            </a:endParaRPr>
          </a:p>
          <a:p>
            <a:pPr indent="-342900" lvl="0" marL="457200" rtl="0">
              <a:spcBef>
                <a:spcPts val="0"/>
              </a:spcBef>
              <a:spcAft>
                <a:spcPts val="0"/>
              </a:spcAft>
              <a:buClr>
                <a:schemeClr val="dk1"/>
              </a:buClr>
              <a:buSzPts val="1800"/>
              <a:buChar char="●"/>
            </a:pPr>
            <a:r>
              <a:rPr lang="en">
                <a:solidFill>
                  <a:schemeClr val="dk1"/>
                </a:solidFill>
              </a:rPr>
              <a:t>OSS Dependency checker</a:t>
            </a:r>
            <a:endParaRPr>
              <a:solidFill>
                <a:schemeClr val="dk1"/>
              </a:solidFill>
            </a:endParaRPr>
          </a:p>
          <a:p>
            <a:pPr indent="-342900" lvl="0" marL="457200" rtl="0">
              <a:spcBef>
                <a:spcPts val="0"/>
              </a:spcBef>
              <a:spcAft>
                <a:spcPts val="0"/>
              </a:spcAft>
              <a:buClr>
                <a:schemeClr val="dk1"/>
              </a:buClr>
              <a:buSzPts val="1800"/>
              <a:buChar char="●"/>
            </a:pPr>
            <a:r>
              <a:rPr lang="en">
                <a:solidFill>
                  <a:schemeClr val="dk1"/>
                </a:solidFill>
              </a:rPr>
              <a:t>Vulnerability testing</a:t>
            </a:r>
            <a:endParaRPr>
              <a:solidFill>
                <a:schemeClr val="dk1"/>
              </a:solidFill>
            </a:endParaRPr>
          </a:p>
          <a:p>
            <a:pPr indent="-342900" lvl="0" marL="457200" rtl="0">
              <a:spcBef>
                <a:spcPts val="0"/>
              </a:spcBef>
              <a:spcAft>
                <a:spcPts val="0"/>
              </a:spcAft>
              <a:buClr>
                <a:schemeClr val="dk1"/>
              </a:buClr>
              <a:buSzPts val="1800"/>
              <a:buChar char="●"/>
            </a:pPr>
            <a:r>
              <a:rPr lang="en">
                <a:solidFill>
                  <a:schemeClr val="dk1"/>
                </a:solidFill>
              </a:rPr>
              <a:t>Synthetic checks</a:t>
            </a:r>
            <a:endParaRPr>
              <a:solidFill>
                <a:schemeClr val="dk1"/>
              </a:solidFill>
            </a:endParaRPr>
          </a:p>
          <a:p>
            <a:pPr indent="0" lvl="0" marL="0" rtl="0">
              <a:spcBef>
                <a:spcPts val="0"/>
              </a:spcBef>
              <a:spcAft>
                <a:spcPts val="0"/>
              </a:spcAft>
              <a:buNone/>
            </a:pPr>
            <a:r>
              <a:rPr lang="en">
                <a:solidFill>
                  <a:schemeClr val="dk1"/>
                </a:solidFill>
              </a:rPr>
              <a:t>Status feedback</a:t>
            </a:r>
            <a:endParaRPr>
              <a:solidFill>
                <a:schemeClr val="dk1"/>
              </a:solidFill>
            </a:endParaRPr>
          </a:p>
          <a:p>
            <a:pPr indent="-342900" lvl="0" marL="457200" rtl="0">
              <a:spcBef>
                <a:spcPts val="0"/>
              </a:spcBef>
              <a:spcAft>
                <a:spcPts val="0"/>
              </a:spcAft>
              <a:buClr>
                <a:schemeClr val="dk1"/>
              </a:buClr>
              <a:buSzPts val="1800"/>
              <a:buChar char="●"/>
            </a:pPr>
            <a:r>
              <a:rPr lang="en">
                <a:solidFill>
                  <a:schemeClr val="dk1"/>
                </a:solidFill>
              </a:rPr>
              <a:t>Slack</a:t>
            </a:r>
            <a:endParaRPr>
              <a:solidFill>
                <a:schemeClr val="dk1"/>
              </a:solidFill>
            </a:endParaRPr>
          </a:p>
          <a:p>
            <a:pPr indent="-342900" lvl="0" marL="457200" rtl="0">
              <a:spcBef>
                <a:spcPts val="0"/>
              </a:spcBef>
              <a:spcAft>
                <a:spcPts val="0"/>
              </a:spcAft>
              <a:buClr>
                <a:schemeClr val="dk1"/>
              </a:buClr>
              <a:buSzPts val="1800"/>
              <a:buChar char="●"/>
            </a:pPr>
            <a:r>
              <a:rPr lang="en">
                <a:solidFill>
                  <a:schemeClr val="dk1"/>
                </a:solidFill>
              </a:rPr>
              <a:t>GitHub commit message</a:t>
            </a:r>
            <a:endParaRPr>
              <a:solidFill>
                <a:schemeClr val="dk1"/>
              </a:solidFill>
            </a:endParaRPr>
          </a:p>
        </p:txBody>
      </p:sp>
      <p:pic>
        <p:nvPicPr>
          <p:cNvPr id="236" name="Shape 236"/>
          <p:cNvPicPr preferRelativeResize="0"/>
          <p:nvPr/>
        </p:nvPicPr>
        <p:blipFill>
          <a:blip r:embed="rId5">
            <a:alphaModFix/>
          </a:blip>
          <a:stretch>
            <a:fillRect/>
          </a:stretch>
        </p:blipFill>
        <p:spPr>
          <a:xfrm>
            <a:off x="3949563" y="2959163"/>
            <a:ext cx="2390775" cy="1266825"/>
          </a:xfrm>
          <a:prstGeom prst="rect">
            <a:avLst/>
          </a:prstGeom>
          <a:noFill/>
          <a:ln>
            <a:noFill/>
          </a:ln>
        </p:spPr>
      </p:pic>
      <p:pic>
        <p:nvPicPr>
          <p:cNvPr id="237" name="Shape 237"/>
          <p:cNvPicPr preferRelativeResize="0"/>
          <p:nvPr/>
        </p:nvPicPr>
        <p:blipFill>
          <a:blip r:embed="rId6">
            <a:alphaModFix/>
          </a:blip>
          <a:stretch>
            <a:fillRect/>
          </a:stretch>
        </p:blipFill>
        <p:spPr>
          <a:xfrm>
            <a:off x="5581200" y="3839375"/>
            <a:ext cx="2922228" cy="811725"/>
          </a:xfrm>
          <a:prstGeom prst="rect">
            <a:avLst/>
          </a:prstGeom>
          <a:noFill/>
          <a:ln>
            <a:noFill/>
          </a:ln>
        </p:spPr>
      </p:pic>
      <p:pic>
        <p:nvPicPr>
          <p:cNvPr id="238" name="Shape 238"/>
          <p:cNvPicPr preferRelativeResize="0"/>
          <p:nvPr/>
        </p:nvPicPr>
        <p:blipFill>
          <a:blip r:embed="rId7">
            <a:alphaModFix/>
          </a:blip>
          <a:stretch>
            <a:fillRect/>
          </a:stretch>
        </p:blipFill>
        <p:spPr>
          <a:xfrm>
            <a:off x="6135625" y="621725"/>
            <a:ext cx="2573000" cy="925975"/>
          </a:xfrm>
          <a:prstGeom prst="rect">
            <a:avLst/>
          </a:prstGeom>
          <a:noFill/>
          <a:ln>
            <a:noFill/>
          </a:ln>
        </p:spPr>
      </p:pic>
      <p:pic>
        <p:nvPicPr>
          <p:cNvPr id="239" name="Shape 239"/>
          <p:cNvPicPr preferRelativeResize="0"/>
          <p:nvPr/>
        </p:nvPicPr>
        <p:blipFill>
          <a:blip r:embed="rId8">
            <a:alphaModFix/>
          </a:blip>
          <a:stretch>
            <a:fillRect/>
          </a:stretch>
        </p:blipFill>
        <p:spPr>
          <a:xfrm>
            <a:off x="6135625" y="2581175"/>
            <a:ext cx="2748025" cy="873875"/>
          </a:xfrm>
          <a:prstGeom prst="rect">
            <a:avLst/>
          </a:prstGeom>
          <a:noFill/>
          <a:ln>
            <a:noFill/>
          </a:ln>
        </p:spPr>
      </p:pic>
      <p:pic>
        <p:nvPicPr>
          <p:cNvPr id="240" name="Shape 240"/>
          <p:cNvPicPr preferRelativeResize="0"/>
          <p:nvPr/>
        </p:nvPicPr>
        <p:blipFill>
          <a:blip r:embed="rId9">
            <a:alphaModFix/>
          </a:blip>
          <a:stretch>
            <a:fillRect/>
          </a:stretch>
        </p:blipFill>
        <p:spPr>
          <a:xfrm>
            <a:off x="7480200" y="1658575"/>
            <a:ext cx="811725" cy="811725"/>
          </a:xfrm>
          <a:prstGeom prst="rect">
            <a:avLst/>
          </a:prstGeom>
          <a:noFill/>
          <a:ln>
            <a:noFill/>
          </a:ln>
        </p:spPr>
      </p:pic>
      <p:pic>
        <p:nvPicPr>
          <p:cNvPr id="241" name="Shape 241"/>
          <p:cNvPicPr preferRelativeResize="0"/>
          <p:nvPr/>
        </p:nvPicPr>
        <p:blipFill>
          <a:blip r:embed="rId10">
            <a:alphaModFix/>
          </a:blip>
          <a:stretch>
            <a:fillRect/>
          </a:stretch>
        </p:blipFill>
        <p:spPr>
          <a:xfrm>
            <a:off x="4447737" y="813899"/>
            <a:ext cx="1133475" cy="1133475"/>
          </a:xfrm>
          <a:prstGeom prst="rect">
            <a:avLst/>
          </a:prstGeom>
          <a:noFill/>
          <a:ln>
            <a:noFill/>
          </a:ln>
        </p:spPr>
      </p:pic>
      <p:pic>
        <p:nvPicPr>
          <p:cNvPr id="242" name="Shape 242"/>
          <p:cNvPicPr preferRelativeResize="0"/>
          <p:nvPr/>
        </p:nvPicPr>
        <p:blipFill>
          <a:blip r:embed="rId11">
            <a:alphaModFix/>
          </a:blip>
          <a:stretch>
            <a:fillRect/>
          </a:stretch>
        </p:blipFill>
        <p:spPr>
          <a:xfrm>
            <a:off x="3814677" y="1686700"/>
            <a:ext cx="2154925" cy="21549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pic>
        <p:nvPicPr>
          <p:cNvPr id="247" name="Shape 247"/>
          <p:cNvPicPr preferRelativeResize="0"/>
          <p:nvPr/>
        </p:nvPicPr>
        <p:blipFill>
          <a:blip r:embed="rId3">
            <a:alphaModFix/>
          </a:blip>
          <a:stretch>
            <a:fillRect/>
          </a:stretch>
        </p:blipFill>
        <p:spPr>
          <a:xfrm>
            <a:off x="685800" y="941525"/>
            <a:ext cx="7620000" cy="29527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Shape 25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lnSpc>
                <a:spcPct val="115000"/>
              </a:lnSpc>
              <a:spcBef>
                <a:spcPts val="800"/>
              </a:spcBef>
              <a:spcAft>
                <a:spcPts val="0"/>
              </a:spcAft>
              <a:buClr>
                <a:schemeClr val="dk1"/>
              </a:buClr>
              <a:buSzPts val="1100"/>
              <a:buFont typeface="Arial"/>
              <a:buNone/>
            </a:pPr>
            <a:r>
              <a:rPr lang="en">
                <a:solidFill>
                  <a:srgbClr val="333333"/>
                </a:solidFill>
              </a:rPr>
              <a:t>Afterwords</a:t>
            </a:r>
            <a:endParaRPr/>
          </a:p>
        </p:txBody>
      </p:sp>
      <p:sp>
        <p:nvSpPr>
          <p:cNvPr id="253" name="Shape 253"/>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rtl="0">
              <a:spcBef>
                <a:spcPts val="800"/>
              </a:spcBef>
              <a:spcAft>
                <a:spcPts val="0"/>
              </a:spcAft>
              <a:buClr>
                <a:schemeClr val="dk1"/>
              </a:buClr>
              <a:buSzPts val="1100"/>
              <a:buFont typeface="Arial"/>
              <a:buNone/>
            </a:pPr>
            <a:r>
              <a:rPr lang="en">
                <a:solidFill>
                  <a:srgbClr val="333333"/>
                </a:solidFill>
              </a:rPr>
              <a:t>Continuous Operations is not a target, it's a long-way journey starting with a general mind-shift and continuous improvement of the process, tool-set and engineering it self.</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Shape 67"/>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spcAft>
                <a:spcPts val="0"/>
              </a:spcAft>
              <a:buNone/>
            </a:pPr>
            <a:r>
              <a:rPr lang="en"/>
              <a:t>Serverless computing</a:t>
            </a:r>
            <a:endParaRPr/>
          </a:p>
        </p:txBody>
      </p:sp>
      <p:sp>
        <p:nvSpPr>
          <p:cNvPr id="68" name="Shape 68"/>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spcAft>
                <a:spcPts val="0"/>
              </a:spcAft>
              <a:buNone/>
            </a:pPr>
            <a:r>
              <a:rPr b="1" lang="en" sz="1400">
                <a:solidFill>
                  <a:srgbClr val="222222"/>
                </a:solidFill>
              </a:rPr>
              <a:t>Serverless runtimes</a:t>
            </a:r>
            <a:r>
              <a:rPr lang="en" sz="1400">
                <a:solidFill>
                  <a:srgbClr val="222222"/>
                </a:solidFill>
                <a:highlight>
                  <a:srgbClr val="FFFFFF"/>
                </a:highlight>
              </a:rPr>
              <a:t> is a </a:t>
            </a:r>
            <a:r>
              <a:rPr lang="en" sz="1400">
                <a:solidFill>
                  <a:srgbClr val="222222"/>
                </a:solidFill>
              </a:rPr>
              <a:t>cloud computing</a:t>
            </a:r>
            <a:r>
              <a:rPr lang="en" sz="1400">
                <a:solidFill>
                  <a:srgbClr val="222222"/>
                </a:solidFill>
                <a:highlight>
                  <a:srgbClr val="FFFFFF"/>
                </a:highlight>
              </a:rPr>
              <a:t> </a:t>
            </a:r>
            <a:r>
              <a:rPr lang="en" sz="1400">
                <a:solidFill>
                  <a:srgbClr val="222222"/>
                </a:solidFill>
              </a:rPr>
              <a:t>execution model</a:t>
            </a:r>
            <a:r>
              <a:rPr lang="en" sz="1400">
                <a:solidFill>
                  <a:srgbClr val="222222"/>
                </a:solidFill>
                <a:highlight>
                  <a:srgbClr val="FFFFFF"/>
                </a:highlight>
              </a:rPr>
              <a:t> in which the cloud provider dynamically manages the allocation of machine resources. Pricing is based on the actual amount of resources consumed by an application, rather than on pre-purchased units of capacity.</a:t>
            </a:r>
            <a:r>
              <a:rPr baseline="30000" lang="en" sz="1400">
                <a:solidFill>
                  <a:srgbClr val="222222"/>
                </a:solidFill>
              </a:rPr>
              <a:t> </a:t>
            </a:r>
            <a:r>
              <a:rPr lang="en" sz="1400">
                <a:solidFill>
                  <a:srgbClr val="222222"/>
                </a:solidFill>
                <a:highlight>
                  <a:srgbClr val="FFFFFF"/>
                </a:highlight>
              </a:rPr>
              <a:t>It is a form of </a:t>
            </a:r>
            <a:r>
              <a:rPr lang="en" sz="1400">
                <a:solidFill>
                  <a:srgbClr val="222222"/>
                </a:solidFill>
              </a:rPr>
              <a:t>utility computing</a:t>
            </a:r>
            <a:r>
              <a:rPr lang="en" sz="1400">
                <a:solidFill>
                  <a:srgbClr val="222222"/>
                </a:solidFill>
                <a:highlight>
                  <a:srgbClr val="FFFFFF"/>
                </a:highlight>
              </a:rPr>
              <a:t>.</a:t>
            </a:r>
            <a:endParaRPr sz="1400">
              <a:solidFill>
                <a:srgbClr val="222222"/>
              </a:solidFill>
              <a:highlight>
                <a:srgbClr val="FFFFFF"/>
              </a:highlight>
            </a:endParaRPr>
          </a:p>
          <a:p>
            <a:pPr indent="0" lvl="0" marL="0" rtl="0">
              <a:spcBef>
                <a:spcPts val="1600"/>
              </a:spcBef>
              <a:spcAft>
                <a:spcPts val="0"/>
              </a:spcAft>
              <a:buClr>
                <a:schemeClr val="dk1"/>
              </a:buClr>
              <a:buSzPts val="1100"/>
              <a:buFont typeface="Arial"/>
              <a:buNone/>
            </a:pPr>
            <a:r>
              <a:rPr b="1" lang="en" sz="1400">
                <a:solidFill>
                  <a:schemeClr val="dk1"/>
                </a:solidFill>
              </a:rPr>
              <a:t>Several serverless databases </a:t>
            </a:r>
            <a:r>
              <a:rPr lang="en" sz="1400">
                <a:solidFill>
                  <a:schemeClr val="dk1"/>
                </a:solidFill>
              </a:rPr>
              <a:t>have been released to supplement the pay-on-use persistence layer. These systems extend the serverless execution model to the RDBMS and NoSQL, eliminating the need to provision or scale virtualized or physical database hardware.</a:t>
            </a:r>
            <a:endParaRPr sz="1400">
              <a:solidFill>
                <a:srgbClr val="222222"/>
              </a:solidFill>
              <a:highlight>
                <a:srgbClr val="FFFFFF"/>
              </a:high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pic>
        <p:nvPicPr>
          <p:cNvPr id="258" name="Shape 258"/>
          <p:cNvPicPr preferRelativeResize="0"/>
          <p:nvPr/>
        </p:nvPicPr>
        <p:blipFill>
          <a:blip r:embed="rId3">
            <a:alphaModFix/>
          </a:blip>
          <a:stretch>
            <a:fillRect/>
          </a:stretch>
        </p:blipFill>
        <p:spPr>
          <a:xfrm>
            <a:off x="2571750" y="1095375"/>
            <a:ext cx="4000500" cy="2952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Shape 7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lnSpc>
                <a:spcPct val="115000"/>
              </a:lnSpc>
              <a:spcBef>
                <a:spcPts val="0"/>
              </a:spcBef>
              <a:spcAft>
                <a:spcPts val="0"/>
              </a:spcAft>
              <a:buClr>
                <a:schemeClr val="dk1"/>
              </a:buClr>
              <a:buSzPts val="1100"/>
              <a:buFont typeface="Arial"/>
              <a:buNone/>
            </a:pPr>
            <a:r>
              <a:rPr b="1" lang="en">
                <a:solidFill>
                  <a:srgbClr val="000000"/>
                </a:solidFill>
              </a:rPr>
              <a:t>Origin of ‘Serverless’</a:t>
            </a:r>
            <a:endParaRPr b="1">
              <a:solidFill>
                <a:srgbClr val="000000"/>
              </a:solidFill>
            </a:endParaRPr>
          </a:p>
          <a:p>
            <a:pPr indent="0" lvl="0" marL="0">
              <a:spcBef>
                <a:spcPts val="1700"/>
              </a:spcBef>
              <a:spcAft>
                <a:spcPts val="0"/>
              </a:spcAft>
              <a:buNone/>
            </a:pPr>
            <a:r>
              <a:t/>
            </a:r>
            <a:endParaRPr/>
          </a:p>
        </p:txBody>
      </p:sp>
      <p:sp>
        <p:nvSpPr>
          <p:cNvPr id="74" name="Shape 74"/>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spcAft>
                <a:spcPts val="0"/>
              </a:spcAft>
              <a:buNone/>
            </a:pPr>
            <a:r>
              <a:rPr lang="en" sz="1100">
                <a:solidFill>
                  <a:srgbClr val="222222"/>
                </a:solidFill>
                <a:highlight>
                  <a:srgbClr val="FFFFFF"/>
                </a:highlight>
              </a:rPr>
              <a:t>Serverless computing still </a:t>
            </a:r>
            <a:r>
              <a:rPr b="1" lang="en" sz="1100">
                <a:solidFill>
                  <a:srgbClr val="222222"/>
                </a:solidFill>
                <a:highlight>
                  <a:srgbClr val="FFFFFF"/>
                </a:highlight>
              </a:rPr>
              <a:t>requires servers</a:t>
            </a:r>
            <a:r>
              <a:rPr lang="en" sz="1100">
                <a:solidFill>
                  <a:srgbClr val="222222"/>
                </a:solidFill>
                <a:highlight>
                  <a:srgbClr val="FFFFFF"/>
                </a:highlight>
              </a:rPr>
              <a:t>. The name "serverless computing" is used because the server management and capacity planning decisions are completely hidden from the developer or operator. Serverless code can be used in conjunction with code deployed in traditional styles, such as </a:t>
            </a:r>
            <a:r>
              <a:rPr lang="en" sz="1100">
                <a:solidFill>
                  <a:srgbClr val="222222"/>
                </a:solidFill>
              </a:rPr>
              <a:t>microservices</a:t>
            </a:r>
            <a:r>
              <a:rPr lang="en" sz="1100">
                <a:solidFill>
                  <a:srgbClr val="222222"/>
                </a:solidFill>
                <a:highlight>
                  <a:srgbClr val="FFFFFF"/>
                </a:highlight>
              </a:rPr>
              <a:t>. Alternatively, applications can be written to be purely serverless and use no provisioned services at all</a:t>
            </a:r>
            <a:endParaRPr sz="1100">
              <a:solidFill>
                <a:srgbClr val="222222"/>
              </a:solidFill>
              <a:highlight>
                <a:srgbClr val="FFFFFF"/>
              </a:highlight>
            </a:endParaRPr>
          </a:p>
          <a:p>
            <a:pPr indent="0" lvl="0" marL="0">
              <a:spcBef>
                <a:spcPts val="1600"/>
              </a:spcBef>
              <a:spcAft>
                <a:spcPts val="1600"/>
              </a:spcAft>
              <a:buNone/>
            </a:pPr>
            <a:r>
              <a:t/>
            </a:r>
            <a:endParaRPr sz="1100">
              <a:solidFill>
                <a:srgbClr val="222222"/>
              </a:solidFill>
              <a:highlight>
                <a:srgbClr val="FFFFFF"/>
              </a:highlight>
            </a:endParaRPr>
          </a:p>
        </p:txBody>
      </p:sp>
      <p:pic>
        <p:nvPicPr>
          <p:cNvPr id="75" name="Shape 75"/>
          <p:cNvPicPr preferRelativeResize="0"/>
          <p:nvPr/>
        </p:nvPicPr>
        <p:blipFill>
          <a:blip r:embed="rId3">
            <a:alphaModFix/>
          </a:blip>
          <a:stretch>
            <a:fillRect/>
          </a:stretch>
        </p:blipFill>
        <p:spPr>
          <a:xfrm>
            <a:off x="2326503" y="2002625"/>
            <a:ext cx="4490999" cy="26475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Shape 8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spcAft>
                <a:spcPts val="0"/>
              </a:spcAft>
              <a:buNone/>
            </a:pPr>
            <a:r>
              <a:rPr lang="en"/>
              <a:t>A couple of examples - UI driven</a:t>
            </a:r>
            <a:endParaRPr/>
          </a:p>
        </p:txBody>
      </p:sp>
      <p:sp>
        <p:nvSpPr>
          <p:cNvPr id="81" name="Shape 81"/>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spcAft>
                <a:spcPts val="0"/>
              </a:spcAft>
              <a:buNone/>
            </a:pPr>
            <a:r>
              <a:rPr lang="en" sz="1200">
                <a:solidFill>
                  <a:srgbClr val="000000"/>
                </a:solidFill>
              </a:rPr>
              <a:t>Traditional</a:t>
            </a:r>
            <a:r>
              <a:rPr lang="en" sz="1200">
                <a:solidFill>
                  <a:srgbClr val="000000"/>
                </a:solidFill>
              </a:rPr>
              <a:t> </a:t>
            </a:r>
            <a:r>
              <a:rPr lang="en" sz="1200">
                <a:solidFill>
                  <a:srgbClr val="000000"/>
                </a:solidFill>
                <a:highlight>
                  <a:srgbClr val="FFFFFF"/>
                </a:highlight>
              </a:rPr>
              <a:t>3-tier client-oriented system with server-side logic (e-commerce).</a:t>
            </a:r>
            <a:endParaRPr sz="1200">
              <a:solidFill>
                <a:srgbClr val="000000"/>
              </a:solidFill>
              <a:highlight>
                <a:srgbClr val="FFFFFF"/>
              </a:highlight>
            </a:endParaRPr>
          </a:p>
          <a:p>
            <a:pPr indent="0" lvl="0" marL="0">
              <a:spcBef>
                <a:spcPts val="1600"/>
              </a:spcBef>
              <a:spcAft>
                <a:spcPts val="0"/>
              </a:spcAft>
              <a:buNone/>
            </a:pPr>
            <a:r>
              <a:t/>
            </a:r>
            <a:endParaRPr sz="1200">
              <a:solidFill>
                <a:srgbClr val="000000"/>
              </a:solidFill>
              <a:highlight>
                <a:srgbClr val="FFFFFF"/>
              </a:highlight>
            </a:endParaRPr>
          </a:p>
          <a:p>
            <a:pPr indent="0" lvl="0" marL="0">
              <a:spcBef>
                <a:spcPts val="1600"/>
              </a:spcBef>
              <a:spcAft>
                <a:spcPts val="0"/>
              </a:spcAft>
              <a:buNone/>
            </a:pPr>
            <a:r>
              <a:t/>
            </a:r>
            <a:endParaRPr sz="1200">
              <a:solidFill>
                <a:srgbClr val="000000"/>
              </a:solidFill>
              <a:highlight>
                <a:srgbClr val="FFFFFF"/>
              </a:highlight>
            </a:endParaRPr>
          </a:p>
          <a:p>
            <a:pPr indent="0" lvl="0" marL="0">
              <a:spcBef>
                <a:spcPts val="1600"/>
              </a:spcBef>
              <a:spcAft>
                <a:spcPts val="0"/>
              </a:spcAft>
              <a:buNone/>
            </a:pPr>
            <a:r>
              <a:t/>
            </a:r>
            <a:endParaRPr sz="1200">
              <a:solidFill>
                <a:srgbClr val="000000"/>
              </a:solidFill>
              <a:highlight>
                <a:srgbClr val="FFFFFF"/>
              </a:highlight>
            </a:endParaRPr>
          </a:p>
          <a:p>
            <a:pPr indent="0" lvl="0" marL="0">
              <a:spcBef>
                <a:spcPts val="1600"/>
              </a:spcBef>
              <a:spcAft>
                <a:spcPts val="0"/>
              </a:spcAft>
              <a:buNone/>
            </a:pPr>
            <a:r>
              <a:t/>
            </a:r>
            <a:endParaRPr sz="1200">
              <a:solidFill>
                <a:srgbClr val="000000"/>
              </a:solidFill>
              <a:highlight>
                <a:srgbClr val="FFFFFF"/>
              </a:highlight>
            </a:endParaRPr>
          </a:p>
          <a:p>
            <a:pPr indent="0" lvl="0" marL="0">
              <a:spcBef>
                <a:spcPts val="1600"/>
              </a:spcBef>
              <a:spcAft>
                <a:spcPts val="0"/>
              </a:spcAft>
              <a:buNone/>
            </a:pPr>
            <a:r>
              <a:t/>
            </a:r>
            <a:endParaRPr sz="1200">
              <a:solidFill>
                <a:srgbClr val="000000"/>
              </a:solidFill>
              <a:highlight>
                <a:srgbClr val="FFFFFF"/>
              </a:highlight>
            </a:endParaRPr>
          </a:p>
          <a:p>
            <a:pPr indent="0" lvl="0" marL="0" rtl="0">
              <a:spcBef>
                <a:spcPts val="1600"/>
              </a:spcBef>
              <a:spcAft>
                <a:spcPts val="1600"/>
              </a:spcAft>
              <a:buNone/>
            </a:pPr>
            <a:r>
              <a:rPr lang="en" sz="1200">
                <a:solidFill>
                  <a:srgbClr val="303633"/>
                </a:solidFill>
                <a:highlight>
                  <a:srgbClr val="FFFFFF"/>
                </a:highlight>
              </a:rPr>
              <a:t>With this architecture the client can be relatively unintelligent, with much of the logic in the system - ui/ux, authentication, page navigation, searching, transactions - implemented by the server application.</a:t>
            </a:r>
            <a:endParaRPr sz="1200">
              <a:solidFill>
                <a:srgbClr val="000000"/>
              </a:solidFill>
              <a:highlight>
                <a:srgbClr val="FFFFFF"/>
              </a:highlight>
            </a:endParaRPr>
          </a:p>
        </p:txBody>
      </p:sp>
      <p:pic>
        <p:nvPicPr>
          <p:cNvPr id="82" name="Shape 82"/>
          <p:cNvPicPr preferRelativeResize="0"/>
          <p:nvPr/>
        </p:nvPicPr>
        <p:blipFill>
          <a:blip r:embed="rId3">
            <a:alphaModFix/>
          </a:blip>
          <a:stretch>
            <a:fillRect/>
          </a:stretch>
        </p:blipFill>
        <p:spPr>
          <a:xfrm>
            <a:off x="638062" y="1641949"/>
            <a:ext cx="7568225" cy="1957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Shape 87"/>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spcAft>
                <a:spcPts val="0"/>
              </a:spcAft>
              <a:buNone/>
            </a:pPr>
            <a:r>
              <a:rPr lang="en"/>
              <a:t>A couple of examples - UI driven</a:t>
            </a:r>
            <a:endParaRPr/>
          </a:p>
        </p:txBody>
      </p:sp>
      <p:sp>
        <p:nvSpPr>
          <p:cNvPr id="88" name="Shape 88"/>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spcAft>
                <a:spcPts val="0"/>
              </a:spcAft>
              <a:buNone/>
            </a:pPr>
            <a:r>
              <a:rPr lang="en" sz="1200">
                <a:solidFill>
                  <a:srgbClr val="303633"/>
                </a:solidFill>
                <a:highlight>
                  <a:srgbClr val="FFFFFF"/>
                </a:highlight>
              </a:rPr>
              <a:t>With a Serverless architecture this may end up looking more like this:</a:t>
            </a:r>
            <a:endParaRPr sz="1200">
              <a:solidFill>
                <a:srgbClr val="303633"/>
              </a:solidFill>
              <a:highlight>
                <a:srgbClr val="FFFFFF"/>
              </a:highlight>
            </a:endParaRPr>
          </a:p>
          <a:p>
            <a:pPr indent="0" lvl="0" marL="0" rtl="0">
              <a:spcBef>
                <a:spcPts val="1600"/>
              </a:spcBef>
              <a:spcAft>
                <a:spcPts val="1600"/>
              </a:spcAft>
              <a:buNone/>
            </a:pPr>
            <a:r>
              <a:t/>
            </a:r>
            <a:endParaRPr sz="1200">
              <a:solidFill>
                <a:srgbClr val="303633"/>
              </a:solidFill>
              <a:highlight>
                <a:srgbClr val="FFFFFF"/>
              </a:highlight>
            </a:endParaRPr>
          </a:p>
        </p:txBody>
      </p:sp>
      <p:pic>
        <p:nvPicPr>
          <p:cNvPr id="89" name="Shape 89"/>
          <p:cNvPicPr preferRelativeResize="0"/>
          <p:nvPr/>
        </p:nvPicPr>
        <p:blipFill>
          <a:blip r:embed="rId3">
            <a:alphaModFix/>
          </a:blip>
          <a:stretch>
            <a:fillRect/>
          </a:stretch>
        </p:blipFill>
        <p:spPr>
          <a:xfrm>
            <a:off x="1702088" y="1401575"/>
            <a:ext cx="5739824" cy="33235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Shape 9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spcBef>
                <a:spcPts val="0"/>
              </a:spcBef>
              <a:spcAft>
                <a:spcPts val="0"/>
              </a:spcAft>
              <a:buNone/>
            </a:pPr>
            <a:r>
              <a:rPr lang="en"/>
              <a:t>A couple of examples - Message driven</a:t>
            </a:r>
            <a:endParaRPr/>
          </a:p>
        </p:txBody>
      </p:sp>
      <p:sp>
        <p:nvSpPr>
          <p:cNvPr id="95" name="Shape 95"/>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spcAft>
                <a:spcPts val="0"/>
              </a:spcAft>
              <a:buNone/>
            </a:pPr>
            <a:r>
              <a:rPr lang="en" sz="1200">
                <a:solidFill>
                  <a:srgbClr val="303633"/>
                </a:solidFill>
                <a:highlight>
                  <a:srgbClr val="FFFFFF"/>
                </a:highlight>
              </a:rPr>
              <a:t>Traditionally, the architecture may look like this. The ‘Ad Server’ synchronously responds to the user - we don’t care about that interaction for the sake of this example - but it also posts a message to a channel that can be asynchronously processed by a ‘click processor’ </a:t>
            </a:r>
            <a:r>
              <a:rPr i="1" lang="en" sz="1200">
                <a:solidFill>
                  <a:srgbClr val="303633"/>
                </a:solidFill>
              </a:rPr>
              <a:t>application</a:t>
            </a:r>
            <a:r>
              <a:rPr lang="en" sz="1200">
                <a:solidFill>
                  <a:srgbClr val="303633"/>
                </a:solidFill>
                <a:highlight>
                  <a:srgbClr val="FFFFFF"/>
                </a:highlight>
              </a:rPr>
              <a:t> that updates a database, e.g. to decrement the advertiser’s budget.</a:t>
            </a:r>
            <a:endParaRPr sz="1200">
              <a:solidFill>
                <a:srgbClr val="303633"/>
              </a:solidFill>
              <a:highlight>
                <a:srgbClr val="FFFFFF"/>
              </a:highlight>
            </a:endParaRPr>
          </a:p>
          <a:p>
            <a:pPr indent="0" lvl="0" marL="0" rtl="0">
              <a:spcBef>
                <a:spcPts val="1600"/>
              </a:spcBef>
              <a:spcAft>
                <a:spcPts val="1600"/>
              </a:spcAft>
              <a:buNone/>
            </a:pPr>
            <a:r>
              <a:t/>
            </a:r>
            <a:endParaRPr sz="1200">
              <a:solidFill>
                <a:srgbClr val="303633"/>
              </a:solidFill>
              <a:highlight>
                <a:srgbClr val="FFFFFF"/>
              </a:highlight>
            </a:endParaRPr>
          </a:p>
        </p:txBody>
      </p:sp>
      <p:pic>
        <p:nvPicPr>
          <p:cNvPr id="96" name="Shape 96"/>
          <p:cNvPicPr preferRelativeResize="0"/>
          <p:nvPr/>
        </p:nvPicPr>
        <p:blipFill>
          <a:blip r:embed="rId3">
            <a:alphaModFix/>
          </a:blip>
          <a:stretch>
            <a:fillRect/>
          </a:stretch>
        </p:blipFill>
        <p:spPr>
          <a:xfrm>
            <a:off x="843462" y="2098324"/>
            <a:ext cx="7457075" cy="1755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Shape 10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a:spcBef>
                <a:spcPts val="0"/>
              </a:spcBef>
              <a:spcAft>
                <a:spcPts val="0"/>
              </a:spcAft>
              <a:buNone/>
            </a:pPr>
            <a:r>
              <a:rPr lang="en"/>
              <a:t>A couple of examples - Message Driven</a:t>
            </a:r>
            <a:endParaRPr/>
          </a:p>
        </p:txBody>
      </p:sp>
      <p:sp>
        <p:nvSpPr>
          <p:cNvPr id="102" name="Shape 102"/>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spcAft>
                <a:spcPts val="0"/>
              </a:spcAft>
              <a:buNone/>
            </a:pPr>
            <a:r>
              <a:rPr lang="en" sz="1200">
                <a:solidFill>
                  <a:srgbClr val="303633"/>
                </a:solidFill>
                <a:highlight>
                  <a:srgbClr val="FFFFFF"/>
                </a:highlight>
              </a:rPr>
              <a:t>In the Serverless world this looks like:</a:t>
            </a:r>
            <a:endParaRPr sz="1200">
              <a:solidFill>
                <a:srgbClr val="303633"/>
              </a:solidFill>
              <a:highlight>
                <a:srgbClr val="FFFFFF"/>
              </a:highlight>
            </a:endParaRPr>
          </a:p>
          <a:p>
            <a:pPr indent="0" lvl="0" marL="0">
              <a:spcBef>
                <a:spcPts val="1600"/>
              </a:spcBef>
              <a:spcAft>
                <a:spcPts val="0"/>
              </a:spcAft>
              <a:buNone/>
            </a:pPr>
            <a:r>
              <a:t/>
            </a:r>
            <a:endParaRPr sz="1200">
              <a:solidFill>
                <a:srgbClr val="303633"/>
              </a:solidFill>
              <a:highlight>
                <a:srgbClr val="FFFFFF"/>
              </a:highlight>
            </a:endParaRPr>
          </a:p>
          <a:p>
            <a:pPr indent="0" lvl="0" marL="0">
              <a:spcBef>
                <a:spcPts val="1600"/>
              </a:spcBef>
              <a:spcAft>
                <a:spcPts val="0"/>
              </a:spcAft>
              <a:buNone/>
            </a:pPr>
            <a:r>
              <a:t/>
            </a:r>
            <a:endParaRPr sz="1200">
              <a:solidFill>
                <a:srgbClr val="303633"/>
              </a:solidFill>
              <a:highlight>
                <a:srgbClr val="FFFFFF"/>
              </a:highlight>
            </a:endParaRPr>
          </a:p>
          <a:p>
            <a:pPr indent="0" lvl="0" marL="0">
              <a:spcBef>
                <a:spcPts val="1600"/>
              </a:spcBef>
              <a:spcAft>
                <a:spcPts val="0"/>
              </a:spcAft>
              <a:buNone/>
            </a:pPr>
            <a:r>
              <a:t/>
            </a:r>
            <a:endParaRPr sz="1200">
              <a:solidFill>
                <a:srgbClr val="303633"/>
              </a:solidFill>
              <a:highlight>
                <a:srgbClr val="FFFFFF"/>
              </a:highlight>
            </a:endParaRPr>
          </a:p>
          <a:p>
            <a:pPr indent="0" lvl="0" marL="0">
              <a:spcBef>
                <a:spcPts val="1600"/>
              </a:spcBef>
              <a:spcAft>
                <a:spcPts val="0"/>
              </a:spcAft>
              <a:buNone/>
            </a:pPr>
            <a:r>
              <a:t/>
            </a:r>
            <a:endParaRPr sz="1200">
              <a:solidFill>
                <a:srgbClr val="303633"/>
              </a:solidFill>
              <a:highlight>
                <a:srgbClr val="FFFFFF"/>
              </a:highlight>
            </a:endParaRPr>
          </a:p>
          <a:p>
            <a:pPr indent="0" lvl="0" marL="0" rtl="0">
              <a:spcBef>
                <a:spcPts val="1600"/>
              </a:spcBef>
              <a:spcAft>
                <a:spcPts val="0"/>
              </a:spcAft>
              <a:buNone/>
            </a:pPr>
            <a:r>
              <a:t/>
            </a:r>
            <a:endParaRPr sz="1200">
              <a:solidFill>
                <a:srgbClr val="303633"/>
              </a:solidFill>
            </a:endParaRPr>
          </a:p>
          <a:p>
            <a:pPr indent="0" lvl="0" marL="0" rtl="0">
              <a:spcBef>
                <a:spcPts val="1100"/>
              </a:spcBef>
              <a:spcAft>
                <a:spcPts val="0"/>
              </a:spcAft>
              <a:buNone/>
            </a:pPr>
            <a:r>
              <a:t/>
            </a:r>
            <a:endParaRPr sz="1200">
              <a:solidFill>
                <a:srgbClr val="303633"/>
              </a:solidFill>
            </a:endParaRPr>
          </a:p>
          <a:p>
            <a:pPr indent="0" lvl="0" marL="0" rtl="0">
              <a:spcBef>
                <a:spcPts val="1100"/>
              </a:spcBef>
              <a:spcAft>
                <a:spcPts val="0"/>
              </a:spcAft>
              <a:buClr>
                <a:schemeClr val="dk1"/>
              </a:buClr>
              <a:buSzPts val="1100"/>
              <a:buFont typeface="Arial"/>
              <a:buNone/>
            </a:pPr>
            <a:r>
              <a:rPr lang="en" sz="1200">
                <a:solidFill>
                  <a:srgbClr val="303633"/>
                </a:solidFill>
              </a:rPr>
              <a:t>There’s a much smaller difference to the architecture here compared to our first example. We’ve replaced a long lived consumer </a:t>
            </a:r>
            <a:r>
              <a:rPr i="1" lang="en" sz="1200">
                <a:solidFill>
                  <a:srgbClr val="303633"/>
                </a:solidFill>
              </a:rPr>
              <a:t>application</a:t>
            </a:r>
            <a:r>
              <a:rPr lang="en" sz="1200">
                <a:solidFill>
                  <a:srgbClr val="303633"/>
                </a:solidFill>
              </a:rPr>
              <a:t> with a FaaS </a:t>
            </a:r>
            <a:r>
              <a:rPr i="1" lang="en" sz="1200">
                <a:solidFill>
                  <a:srgbClr val="303633"/>
                </a:solidFill>
              </a:rPr>
              <a:t>function</a:t>
            </a:r>
            <a:r>
              <a:rPr lang="en" sz="1200">
                <a:solidFill>
                  <a:srgbClr val="303633"/>
                </a:solidFill>
              </a:rPr>
              <a:t> that runs within the event driven context the vendor provides us. Note that the vendor supplies both the Message Broker and the FaaS environment - the two systems are closely tied to each other.</a:t>
            </a:r>
            <a:endParaRPr sz="1200">
              <a:solidFill>
                <a:srgbClr val="303633"/>
              </a:solidFill>
            </a:endParaRPr>
          </a:p>
          <a:p>
            <a:pPr indent="0" lvl="0" marL="0" rtl="0">
              <a:spcBef>
                <a:spcPts val="1100"/>
              </a:spcBef>
              <a:spcAft>
                <a:spcPts val="0"/>
              </a:spcAft>
              <a:buClr>
                <a:schemeClr val="dk1"/>
              </a:buClr>
              <a:buSzPts val="1100"/>
              <a:buFont typeface="Arial"/>
              <a:buNone/>
            </a:pPr>
            <a:r>
              <a:t/>
            </a:r>
            <a:endParaRPr sz="1200">
              <a:solidFill>
                <a:srgbClr val="303633"/>
              </a:solidFill>
            </a:endParaRPr>
          </a:p>
          <a:p>
            <a:pPr indent="0" lvl="0" marL="0">
              <a:spcBef>
                <a:spcPts val="1100"/>
              </a:spcBef>
              <a:spcAft>
                <a:spcPts val="1600"/>
              </a:spcAft>
              <a:buNone/>
            </a:pPr>
            <a:r>
              <a:t/>
            </a:r>
            <a:endParaRPr sz="1200">
              <a:solidFill>
                <a:srgbClr val="303633"/>
              </a:solidFill>
              <a:highlight>
                <a:srgbClr val="FFFFFF"/>
              </a:highlight>
            </a:endParaRPr>
          </a:p>
        </p:txBody>
      </p:sp>
      <p:pic>
        <p:nvPicPr>
          <p:cNvPr id="103" name="Shape 103"/>
          <p:cNvPicPr preferRelativeResize="0"/>
          <p:nvPr/>
        </p:nvPicPr>
        <p:blipFill>
          <a:blip r:embed="rId3">
            <a:alphaModFix/>
          </a:blip>
          <a:stretch>
            <a:fillRect/>
          </a:stretch>
        </p:blipFill>
        <p:spPr>
          <a:xfrm>
            <a:off x="807863" y="1940673"/>
            <a:ext cx="7528274" cy="1549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Shape 10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0" rtl="0">
              <a:lnSpc>
                <a:spcPct val="100000"/>
              </a:lnSpc>
              <a:spcBef>
                <a:spcPts val="0"/>
              </a:spcBef>
              <a:spcAft>
                <a:spcPts val="0"/>
              </a:spcAft>
              <a:buClr>
                <a:schemeClr val="dk1"/>
              </a:buClr>
              <a:buSzPts val="1100"/>
              <a:buFont typeface="Arial"/>
              <a:buNone/>
            </a:pPr>
            <a:r>
              <a:rPr b="1" lang="en">
                <a:solidFill>
                  <a:srgbClr val="000000"/>
                </a:solidFill>
              </a:rPr>
              <a:t>Unpacking ‘Function as a Service’</a:t>
            </a:r>
            <a:endParaRPr b="1">
              <a:solidFill>
                <a:srgbClr val="000000"/>
              </a:solidFill>
            </a:endParaRPr>
          </a:p>
          <a:p>
            <a:pPr indent="0" lvl="0" marL="0">
              <a:spcBef>
                <a:spcPts val="1300"/>
              </a:spcBef>
              <a:spcAft>
                <a:spcPts val="0"/>
              </a:spcAft>
              <a:buNone/>
            </a:pPr>
            <a:r>
              <a:t/>
            </a:r>
            <a:endParaRPr/>
          </a:p>
        </p:txBody>
      </p:sp>
      <p:sp>
        <p:nvSpPr>
          <p:cNvPr id="109" name="Shape 109"/>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0" lvl="0" marL="0">
              <a:spcBef>
                <a:spcPts val="0"/>
              </a:spcBef>
              <a:spcAft>
                <a:spcPts val="0"/>
              </a:spcAft>
              <a:buNone/>
            </a:pPr>
            <a:r>
              <a:rPr lang="en" sz="1400">
                <a:solidFill>
                  <a:srgbClr val="000000"/>
                </a:solidFill>
                <a:highlight>
                  <a:srgbClr val="FFFFFF"/>
                </a:highlight>
              </a:rPr>
              <a:t>Opening description of AWS Lambda</a:t>
            </a:r>
            <a:endParaRPr sz="1400">
              <a:solidFill>
                <a:srgbClr val="000000"/>
              </a:solidFill>
              <a:highlight>
                <a:srgbClr val="FFFFFF"/>
              </a:highlight>
            </a:endParaRPr>
          </a:p>
          <a:p>
            <a:pPr indent="0" lvl="0" marL="0">
              <a:spcBef>
                <a:spcPts val="1600"/>
              </a:spcBef>
              <a:spcAft>
                <a:spcPts val="0"/>
              </a:spcAft>
              <a:buNone/>
            </a:pPr>
            <a:r>
              <a:rPr i="1" lang="en" sz="1200">
                <a:solidFill>
                  <a:srgbClr val="5B2858"/>
                </a:solidFill>
                <a:highlight>
                  <a:srgbClr val="FFFFFF"/>
                </a:highlight>
              </a:rPr>
              <a:t>AWS Lambda lets you run code without provisioning or managing servers. </a:t>
            </a:r>
            <a:r>
              <a:rPr b="1" i="1" lang="en" sz="1200">
                <a:solidFill>
                  <a:srgbClr val="5B2858"/>
                </a:solidFill>
              </a:rPr>
              <a:t>(1)</a:t>
            </a:r>
            <a:r>
              <a:rPr i="1" lang="en" sz="1200">
                <a:solidFill>
                  <a:srgbClr val="5B2858"/>
                </a:solidFill>
                <a:highlight>
                  <a:srgbClr val="FFFFFF"/>
                </a:highlight>
              </a:rPr>
              <a:t> ... With Lambda, you can run code for virtually any type of application or backend service </a:t>
            </a:r>
            <a:r>
              <a:rPr b="1" i="1" lang="en" sz="1200">
                <a:solidFill>
                  <a:srgbClr val="5B2858"/>
                </a:solidFill>
              </a:rPr>
              <a:t>(2)</a:t>
            </a:r>
            <a:r>
              <a:rPr i="1" lang="en" sz="1200">
                <a:solidFill>
                  <a:srgbClr val="5B2858"/>
                </a:solidFill>
                <a:highlight>
                  <a:srgbClr val="FFFFFF"/>
                </a:highlight>
              </a:rPr>
              <a:t> - all with zero administration. Just upload your code and Lambda takes care of everything required to run </a:t>
            </a:r>
            <a:r>
              <a:rPr b="1" i="1" lang="en" sz="1200">
                <a:solidFill>
                  <a:srgbClr val="5B2858"/>
                </a:solidFill>
              </a:rPr>
              <a:t>(3)</a:t>
            </a:r>
            <a:r>
              <a:rPr i="1" lang="en" sz="1200">
                <a:solidFill>
                  <a:srgbClr val="5B2858"/>
                </a:solidFill>
                <a:highlight>
                  <a:srgbClr val="FFFFFF"/>
                </a:highlight>
              </a:rPr>
              <a:t> and scale </a:t>
            </a:r>
            <a:r>
              <a:rPr b="1" i="1" lang="en" sz="1200">
                <a:solidFill>
                  <a:srgbClr val="5B2858"/>
                </a:solidFill>
              </a:rPr>
              <a:t>(4)</a:t>
            </a:r>
            <a:r>
              <a:rPr i="1" lang="en" sz="1200">
                <a:solidFill>
                  <a:srgbClr val="5B2858"/>
                </a:solidFill>
                <a:highlight>
                  <a:srgbClr val="FFFFFF"/>
                </a:highlight>
              </a:rPr>
              <a:t> your code with high availability. You can set up your code to automatically trigger from other AWS services </a:t>
            </a:r>
            <a:r>
              <a:rPr b="1" i="1" lang="en" sz="1200">
                <a:solidFill>
                  <a:srgbClr val="5B2858"/>
                </a:solidFill>
              </a:rPr>
              <a:t>(5)</a:t>
            </a:r>
            <a:r>
              <a:rPr i="1" lang="en" sz="1200">
                <a:solidFill>
                  <a:srgbClr val="5B2858"/>
                </a:solidFill>
                <a:highlight>
                  <a:srgbClr val="FFFFFF"/>
                </a:highlight>
              </a:rPr>
              <a:t> or call it directly from any web or mobile app </a:t>
            </a:r>
            <a:r>
              <a:rPr b="1" i="1" lang="en" sz="1200">
                <a:solidFill>
                  <a:srgbClr val="5B2858"/>
                </a:solidFill>
              </a:rPr>
              <a:t>(6)</a:t>
            </a:r>
            <a:r>
              <a:rPr i="1" lang="en" sz="1200">
                <a:solidFill>
                  <a:srgbClr val="5B2858"/>
                </a:solidFill>
                <a:highlight>
                  <a:srgbClr val="FFFFFF"/>
                </a:highlight>
              </a:rPr>
              <a:t>.</a:t>
            </a:r>
            <a:endParaRPr i="1" sz="1200">
              <a:solidFill>
                <a:srgbClr val="5B2858"/>
              </a:solidFill>
              <a:highlight>
                <a:srgbClr val="FFFFFF"/>
              </a:highlight>
            </a:endParaRPr>
          </a:p>
          <a:p>
            <a:pPr indent="0" lvl="0" marL="0" rtl="0">
              <a:spcBef>
                <a:spcPts val="1600"/>
              </a:spcBef>
              <a:spcAft>
                <a:spcPts val="0"/>
              </a:spcAft>
              <a:buNone/>
            </a:pPr>
            <a:r>
              <a:rPr b="1" lang="en" sz="1400">
                <a:solidFill>
                  <a:srgbClr val="303633"/>
                </a:solidFill>
              </a:rPr>
              <a:t>Fundamentally FaaS is about running back end code without managing your own server systems or your own server applications.</a:t>
            </a:r>
            <a:r>
              <a:rPr lang="en" sz="1400">
                <a:solidFill>
                  <a:srgbClr val="303633"/>
                </a:solidFill>
              </a:rPr>
              <a:t> That second clause - </a:t>
            </a:r>
            <a:r>
              <a:rPr b="1" lang="en" sz="1400">
                <a:solidFill>
                  <a:srgbClr val="303633"/>
                </a:solidFill>
              </a:rPr>
              <a:t>server applications</a:t>
            </a:r>
            <a:r>
              <a:rPr lang="en" sz="1400">
                <a:solidFill>
                  <a:srgbClr val="303633"/>
                </a:solidFill>
              </a:rPr>
              <a:t> - is a key difference when comparing with other modern architectural trends like containers and PaaS (Platform as a Service.)</a:t>
            </a:r>
            <a:endParaRPr sz="1400">
              <a:solidFill>
                <a:srgbClr val="303633"/>
              </a:solidFill>
            </a:endParaRPr>
          </a:p>
          <a:p>
            <a:pPr indent="0" lvl="0" marL="0">
              <a:spcBef>
                <a:spcPts val="1200"/>
              </a:spcBef>
              <a:spcAft>
                <a:spcPts val="1600"/>
              </a:spcAft>
              <a:buNone/>
            </a:pPr>
            <a:r>
              <a:t/>
            </a:r>
            <a:endParaRPr sz="1200">
              <a:solidFill>
                <a:srgbClr val="000000"/>
              </a:solidFill>
              <a:highlight>
                <a:srgbClr val="FFFFFF"/>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