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25" d="100"/>
          <a:sy n="25" d="100"/>
        </p:scale>
        <p:origin x="1674" y="2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12/17/2018</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3444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540450"/>
            <a:ext cx="10196513" cy="2077470"/>
          </a:xfrm>
        </p:spPr>
        <p:txBody>
          <a:bodyPr/>
          <a:lstStyle/>
          <a:p>
            <a:r>
              <a:rPr lang="en-US" dirty="0"/>
              <a:t>Do News have an effect on Stock Market movement?</a:t>
            </a:r>
          </a:p>
          <a:p>
            <a:r>
              <a:rPr lang="en-US" dirty="0"/>
              <a:t>Two Sigma has released a Kaggle competition for Data Scientist to try to find the answer to that question. Based on Datasets from Thomson Reuters (News Dataset) and </a:t>
            </a:r>
            <a:r>
              <a:rPr lang="en-US" dirty="0" err="1"/>
              <a:t>Intrinio</a:t>
            </a:r>
            <a:r>
              <a:rPr lang="en-US" dirty="0"/>
              <a:t> (Market Dataset). [1]</a:t>
            </a:r>
          </a:p>
        </p:txBody>
      </p:sp>
      <p:sp>
        <p:nvSpPr>
          <p:cNvPr id="3" name="Text Placeholder 2"/>
          <p:cNvSpPr>
            <a:spLocks noGrp="1"/>
          </p:cNvSpPr>
          <p:nvPr>
            <p:ph type="body" sz="quarter" idx="11"/>
          </p:nvPr>
        </p:nvSpPr>
        <p:spPr>
          <a:xfrm>
            <a:off x="527049" y="5495925"/>
            <a:ext cx="10196513" cy="754045"/>
          </a:xfrm>
        </p:spPr>
        <p:txBody>
          <a:bodyPr/>
          <a:lstStyle/>
          <a:p>
            <a:r>
              <a:rPr lang="en-US" dirty="0"/>
              <a:t>Introduction</a:t>
            </a:r>
          </a:p>
        </p:txBody>
      </p:sp>
      <p:sp>
        <p:nvSpPr>
          <p:cNvPr id="6" name="Text Placeholder 5"/>
          <p:cNvSpPr>
            <a:spLocks noGrp="1"/>
          </p:cNvSpPr>
          <p:nvPr>
            <p:ph type="body" sz="quarter" idx="20"/>
          </p:nvPr>
        </p:nvSpPr>
        <p:spPr>
          <a:xfrm>
            <a:off x="527049" y="9889390"/>
            <a:ext cx="10210799" cy="754045"/>
          </a:xfrm>
        </p:spPr>
        <p:txBody>
          <a:bodyPr/>
          <a:lstStyle/>
          <a:p>
            <a:r>
              <a:rPr lang="en-US" dirty="0"/>
              <a:t>Objective</a:t>
            </a:r>
          </a:p>
        </p:txBody>
      </p:sp>
      <p:sp>
        <p:nvSpPr>
          <p:cNvPr id="7" name="Text Placeholder 6"/>
          <p:cNvSpPr>
            <a:spLocks noGrp="1"/>
          </p:cNvSpPr>
          <p:nvPr>
            <p:ph type="body" sz="quarter" idx="21"/>
          </p:nvPr>
        </p:nvSpPr>
        <p:spPr>
          <a:xfrm>
            <a:off x="11252201" y="6630973"/>
            <a:ext cx="21421724" cy="1231084"/>
          </a:xfrm>
        </p:spPr>
        <p:txBody>
          <a:bodyPr/>
          <a:lstStyle/>
          <a:p>
            <a:r>
              <a:rPr lang="en-US" dirty="0"/>
              <a:t>The solution has some processing restrictions (CPU) and some runtime memory restrictions (RAM). The Algorithm selected should be able to process the data within the required boundaries.</a:t>
            </a:r>
          </a:p>
        </p:txBody>
      </p:sp>
      <p:sp>
        <p:nvSpPr>
          <p:cNvPr id="8" name="Text Placeholder 7"/>
          <p:cNvSpPr>
            <a:spLocks noGrp="1"/>
          </p:cNvSpPr>
          <p:nvPr>
            <p:ph type="body" sz="quarter" idx="22"/>
          </p:nvPr>
        </p:nvSpPr>
        <p:spPr>
          <a:xfrm>
            <a:off x="11242675" y="5534026"/>
            <a:ext cx="21431250" cy="754045"/>
          </a:xfrm>
        </p:spPr>
        <p:txBody>
          <a:bodyPr/>
          <a:lstStyle/>
          <a:p>
            <a:r>
              <a:rPr lang="en-US" dirty="0"/>
              <a:t>Model</a:t>
            </a:r>
          </a:p>
        </p:txBody>
      </p:sp>
      <p:sp>
        <p:nvSpPr>
          <p:cNvPr id="9" name="Text Placeholder 8"/>
          <p:cNvSpPr>
            <a:spLocks noGrp="1"/>
          </p:cNvSpPr>
          <p:nvPr>
            <p:ph type="body" sz="quarter" idx="23"/>
          </p:nvPr>
        </p:nvSpPr>
        <p:spPr>
          <a:xfrm>
            <a:off x="11252201" y="19467238"/>
            <a:ext cx="21421724" cy="1692749"/>
          </a:xfrm>
        </p:spPr>
        <p:txBody>
          <a:bodyPr/>
          <a:lstStyle/>
          <a:p>
            <a:r>
              <a:rPr lang="en-US" dirty="0"/>
              <a:t>Our results show that news data provide value to the accuracy but the market data itself accounts for the most important features in the decision tree generated with the train data.</a:t>
            </a:r>
          </a:p>
          <a:p>
            <a:r>
              <a:rPr lang="en-US" dirty="0"/>
              <a:t>The confusion matrix shows that there is a big number of true negatives and false positives.</a:t>
            </a:r>
          </a:p>
        </p:txBody>
      </p:sp>
      <p:sp>
        <p:nvSpPr>
          <p:cNvPr id="10" name="Text Placeholder 9"/>
          <p:cNvSpPr>
            <a:spLocks noGrp="1"/>
          </p:cNvSpPr>
          <p:nvPr>
            <p:ph type="body" sz="quarter" idx="24"/>
          </p:nvPr>
        </p:nvSpPr>
        <p:spPr>
          <a:xfrm>
            <a:off x="11252201" y="18650621"/>
            <a:ext cx="21421724" cy="754045"/>
          </a:xfrm>
        </p:spPr>
        <p:txBody>
          <a:bodyPr/>
          <a:lstStyle/>
          <a:p>
            <a:r>
              <a:rPr lang="en-US" dirty="0"/>
              <a:t>RESULTS</a:t>
            </a:r>
          </a:p>
        </p:txBody>
      </p:sp>
      <p:sp>
        <p:nvSpPr>
          <p:cNvPr id="11" name="Text Placeholder 10"/>
          <p:cNvSpPr>
            <a:spLocks noGrp="1"/>
          </p:cNvSpPr>
          <p:nvPr>
            <p:ph type="body" sz="quarter" idx="25"/>
          </p:nvPr>
        </p:nvSpPr>
        <p:spPr>
          <a:xfrm>
            <a:off x="33185100" y="5494484"/>
            <a:ext cx="10201275" cy="754045"/>
          </a:xfrm>
        </p:spPr>
        <p:txBody>
          <a:bodyPr/>
          <a:lstStyle/>
          <a:p>
            <a:r>
              <a:rPr lang="en-US" dirty="0"/>
              <a:t>Conclusions</a:t>
            </a:r>
          </a:p>
        </p:txBody>
      </p:sp>
      <p:sp>
        <p:nvSpPr>
          <p:cNvPr id="12" name="Text Placeholder 11"/>
          <p:cNvSpPr>
            <a:spLocks noGrp="1"/>
          </p:cNvSpPr>
          <p:nvPr>
            <p:ph type="body" sz="quarter" idx="26"/>
          </p:nvPr>
        </p:nvSpPr>
        <p:spPr>
          <a:xfrm>
            <a:off x="33200976" y="6423918"/>
            <a:ext cx="10201275" cy="2539134"/>
          </a:xfrm>
        </p:spPr>
        <p:txBody>
          <a:bodyPr/>
          <a:lstStyle/>
          <a:p>
            <a:r>
              <a:rPr lang="en-US" dirty="0"/>
              <a:t>The LGBM Classifier provides a good starting point to create a prediction that includes both News and Market data and the results show better accuracy compared to other models that only use Market data. </a:t>
            </a:r>
          </a:p>
          <a:p>
            <a:endParaRPr lang="en-US" dirty="0"/>
          </a:p>
          <a:p>
            <a:endParaRPr lang="en-US" dirty="0"/>
          </a:p>
        </p:txBody>
      </p:sp>
      <p:sp>
        <p:nvSpPr>
          <p:cNvPr id="13" name="Text Placeholder 12"/>
          <p:cNvSpPr>
            <a:spLocks noGrp="1"/>
          </p:cNvSpPr>
          <p:nvPr>
            <p:ph type="body" sz="quarter" idx="27"/>
          </p:nvPr>
        </p:nvSpPr>
        <p:spPr>
          <a:xfrm>
            <a:off x="33111344" y="17739829"/>
            <a:ext cx="10201275" cy="754045"/>
          </a:xfrm>
        </p:spPr>
        <p:txBody>
          <a:bodyPr/>
          <a:lstStyle/>
          <a:p>
            <a:r>
              <a:rPr lang="en-US" dirty="0"/>
              <a:t>REFERENCES</a:t>
            </a:r>
          </a:p>
        </p:txBody>
      </p:sp>
      <p:sp>
        <p:nvSpPr>
          <p:cNvPr id="14" name="Text Placeholder 13"/>
          <p:cNvSpPr>
            <a:spLocks noGrp="1"/>
          </p:cNvSpPr>
          <p:nvPr>
            <p:ph type="body" sz="quarter" idx="28"/>
          </p:nvPr>
        </p:nvSpPr>
        <p:spPr>
          <a:xfrm>
            <a:off x="33111343" y="19006332"/>
            <a:ext cx="10201275" cy="2539134"/>
          </a:xfrm>
        </p:spPr>
        <p:txBody>
          <a:bodyPr/>
          <a:lstStyle/>
          <a:p>
            <a:r>
              <a:rPr lang="en-US" dirty="0"/>
              <a:t>[1] Kaggle (2018), Two Sigma: Using News to Predict Stock Movements, https://www.kaggle.com/c/two-sigma-financial-news.</a:t>
            </a:r>
          </a:p>
          <a:p>
            <a:r>
              <a:rPr lang="en-US" dirty="0"/>
              <a:t>[2] </a:t>
            </a:r>
            <a:r>
              <a:rPr lang="en-US" dirty="0" err="1"/>
              <a:t>Intrino</a:t>
            </a:r>
            <a:r>
              <a:rPr lang="en-US" dirty="0"/>
              <a:t> (2018), </a:t>
            </a:r>
            <a:r>
              <a:rPr lang="en-US" dirty="0" err="1"/>
              <a:t>Intrino’s</a:t>
            </a:r>
            <a:r>
              <a:rPr lang="en-US" dirty="0"/>
              <a:t> Main Site, https://intrinio.com/.</a:t>
            </a:r>
          </a:p>
          <a:p>
            <a:r>
              <a:rPr lang="en-US" dirty="0"/>
              <a:t>[3] Thomson Reuters (2018), Main Site                                                        ,   https://www.thomsonreuters.com/en/products-services/financial.html/.</a:t>
            </a:r>
          </a:p>
        </p:txBody>
      </p:sp>
      <p:sp>
        <p:nvSpPr>
          <p:cNvPr id="15" name="Text Placeholder 14"/>
          <p:cNvSpPr>
            <a:spLocks noGrp="1"/>
          </p:cNvSpPr>
          <p:nvPr>
            <p:ph type="body" sz="quarter" idx="29"/>
          </p:nvPr>
        </p:nvSpPr>
        <p:spPr>
          <a:xfrm>
            <a:off x="33185100" y="25027408"/>
            <a:ext cx="10201275" cy="754045"/>
          </a:xfrm>
        </p:spPr>
        <p:txBody>
          <a:bodyPr/>
          <a:lstStyle/>
          <a:p>
            <a:r>
              <a:rPr lang="en-US" dirty="0"/>
              <a:t>Contact Information</a:t>
            </a:r>
          </a:p>
        </p:txBody>
      </p:sp>
      <p:sp>
        <p:nvSpPr>
          <p:cNvPr id="16" name="Text Placeholder 15"/>
          <p:cNvSpPr>
            <a:spLocks noGrp="1"/>
          </p:cNvSpPr>
          <p:nvPr>
            <p:ph type="body" sz="quarter" idx="30"/>
          </p:nvPr>
        </p:nvSpPr>
        <p:spPr>
          <a:xfrm>
            <a:off x="33185100" y="26039531"/>
            <a:ext cx="10201275" cy="1769693"/>
          </a:xfrm>
        </p:spPr>
        <p:txBody>
          <a:bodyPr/>
          <a:lstStyle/>
          <a:p>
            <a:r>
              <a:rPr lang="en-US" dirty="0"/>
              <a:t>Ivo Tadic</a:t>
            </a:r>
          </a:p>
          <a:p>
            <a:r>
              <a:rPr lang="en-US" dirty="0"/>
              <a:t>Hood College Graduate School</a:t>
            </a:r>
          </a:p>
          <a:p>
            <a:r>
              <a:rPr lang="en-US" dirty="0"/>
              <a:t>it3@hood.edu</a:t>
            </a:r>
          </a:p>
        </p:txBody>
      </p:sp>
      <p:sp>
        <p:nvSpPr>
          <p:cNvPr id="17" name="Text Placeholder 16"/>
          <p:cNvSpPr>
            <a:spLocks noGrp="1"/>
          </p:cNvSpPr>
          <p:nvPr>
            <p:ph type="body" sz="quarter" idx="96"/>
          </p:nvPr>
        </p:nvSpPr>
        <p:spPr>
          <a:xfrm>
            <a:off x="522285" y="11209233"/>
            <a:ext cx="10201275" cy="846363"/>
          </a:xfrm>
        </p:spPr>
        <p:txBody>
          <a:bodyPr/>
          <a:lstStyle/>
          <a:p>
            <a:r>
              <a:rPr lang="en-US" dirty="0"/>
              <a:t>Predict Market movement based on news and market datasets.</a:t>
            </a:r>
          </a:p>
        </p:txBody>
      </p:sp>
      <p:sp>
        <p:nvSpPr>
          <p:cNvPr id="19" name="Text Placeholder 18"/>
          <p:cNvSpPr>
            <a:spLocks noGrp="1"/>
          </p:cNvSpPr>
          <p:nvPr>
            <p:ph type="body" sz="quarter" idx="150"/>
          </p:nvPr>
        </p:nvSpPr>
        <p:spPr/>
        <p:txBody>
          <a:bodyPr/>
          <a:lstStyle/>
          <a:p>
            <a:r>
              <a:rPr lang="en-US" dirty="0"/>
              <a:t>Ivo Tadic</a:t>
            </a:r>
          </a:p>
        </p:txBody>
      </p:sp>
      <p:sp>
        <p:nvSpPr>
          <p:cNvPr id="43" name="Text Placeholder 42"/>
          <p:cNvSpPr>
            <a:spLocks noGrp="1"/>
          </p:cNvSpPr>
          <p:nvPr>
            <p:ph type="body" sz="quarter" idx="184"/>
          </p:nvPr>
        </p:nvSpPr>
        <p:spPr/>
        <p:txBody>
          <a:bodyPr/>
          <a:lstStyle/>
          <a:p>
            <a:r>
              <a:rPr lang="en-US" dirty="0"/>
              <a:t>Hood College / CS-522 Data Mining</a:t>
            </a:r>
          </a:p>
        </p:txBody>
      </p:sp>
      <p:sp>
        <p:nvSpPr>
          <p:cNvPr id="44" name="Text Placeholder 43"/>
          <p:cNvSpPr>
            <a:spLocks noGrp="1"/>
          </p:cNvSpPr>
          <p:nvPr>
            <p:ph type="body" sz="quarter" idx="185"/>
          </p:nvPr>
        </p:nvSpPr>
        <p:spPr/>
        <p:txBody>
          <a:bodyPr>
            <a:normAutofit fontScale="77500" lnSpcReduction="20000"/>
          </a:bodyPr>
          <a:lstStyle/>
          <a:p>
            <a:r>
              <a:rPr lang="en-US" dirty="0"/>
              <a:t>Using news analytics to predict stock market movements</a:t>
            </a:r>
          </a:p>
        </p:txBody>
      </p:sp>
      <p:pic>
        <p:nvPicPr>
          <p:cNvPr id="2052" name="Picture 4" descr="Image result for search trend icon">
            <a:extLst>
              <a:ext uri="{FF2B5EF4-FFF2-40B4-BE49-F238E27FC236}">
                <a16:creationId xmlns:a16="http://schemas.microsoft.com/office/drawing/2014/main" id="{7D03F6E9-BBC7-4F21-9515-FF55E2523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2858" y="21808065"/>
            <a:ext cx="3045959" cy="23974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a:extLst>
              <a:ext uri="{FF2B5EF4-FFF2-40B4-BE49-F238E27FC236}">
                <a16:creationId xmlns:a16="http://schemas.microsoft.com/office/drawing/2014/main" id="{03F0DC4F-D044-460F-9A7C-12CFC0AD4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679" y="13728384"/>
            <a:ext cx="2637407" cy="263740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news icon">
            <a:extLst>
              <a:ext uri="{FF2B5EF4-FFF2-40B4-BE49-F238E27FC236}">
                <a16:creationId xmlns:a16="http://schemas.microsoft.com/office/drawing/2014/main" id="{F71F83CB-4C39-4F53-894F-E69517F57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6220" y="13728384"/>
            <a:ext cx="2720945" cy="2637407"/>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a:extLst>
              <a:ext uri="{FF2B5EF4-FFF2-40B4-BE49-F238E27FC236}">
                <a16:creationId xmlns:a16="http://schemas.microsoft.com/office/drawing/2014/main" id="{F7C5EABF-9C5D-4FD9-A17B-BC3C21AE4465}"/>
              </a:ext>
            </a:extLst>
          </p:cNvPr>
          <p:cNvSpPr/>
          <p:nvPr/>
        </p:nvSpPr>
        <p:spPr>
          <a:xfrm>
            <a:off x="4829116" y="14288115"/>
            <a:ext cx="1320851" cy="1318704"/>
          </a:xfrm>
          <a:prstGeom prst="plus">
            <a:avLst>
              <a:gd name="adj" fmla="val 38208"/>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FF00"/>
              </a:highlight>
            </a:endParaRPr>
          </a:p>
        </p:txBody>
      </p:sp>
      <p:sp>
        <p:nvSpPr>
          <p:cNvPr id="5" name="Arrow: Down 4">
            <a:extLst>
              <a:ext uri="{FF2B5EF4-FFF2-40B4-BE49-F238E27FC236}">
                <a16:creationId xmlns:a16="http://schemas.microsoft.com/office/drawing/2014/main" id="{F2364C39-C126-4E18-8C0C-BC134F0828F7}"/>
              </a:ext>
            </a:extLst>
          </p:cNvPr>
          <p:cNvSpPr/>
          <p:nvPr/>
        </p:nvSpPr>
        <p:spPr>
          <a:xfrm>
            <a:off x="4831868" y="17495505"/>
            <a:ext cx="1320851" cy="3706413"/>
          </a:xfrm>
          <a:prstGeom prst="downArrow">
            <a:avLst>
              <a:gd name="adj1" fmla="val 43407"/>
              <a:gd name="adj2" fmla="val 50000"/>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1BC01C-813A-449F-BB99-C43BB78DEA88}"/>
              </a:ext>
            </a:extLst>
          </p:cNvPr>
          <p:cNvSpPr txBox="1"/>
          <p:nvPr/>
        </p:nvSpPr>
        <p:spPr>
          <a:xfrm>
            <a:off x="2146633" y="16646490"/>
            <a:ext cx="2108269"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News Data [3]</a:t>
            </a:r>
          </a:p>
        </p:txBody>
      </p:sp>
      <p:sp>
        <p:nvSpPr>
          <p:cNvPr id="26" name="TextBox 25">
            <a:extLst>
              <a:ext uri="{FF2B5EF4-FFF2-40B4-BE49-F238E27FC236}">
                <a16:creationId xmlns:a16="http://schemas.microsoft.com/office/drawing/2014/main" id="{F420BF43-A9C4-4505-A06E-D5F4316E3F8D}"/>
              </a:ext>
            </a:extLst>
          </p:cNvPr>
          <p:cNvSpPr txBox="1"/>
          <p:nvPr/>
        </p:nvSpPr>
        <p:spPr>
          <a:xfrm>
            <a:off x="6933588" y="16671309"/>
            <a:ext cx="2412840"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Market Data [2]</a:t>
            </a:r>
          </a:p>
        </p:txBody>
      </p:sp>
      <p:sp>
        <p:nvSpPr>
          <p:cNvPr id="27" name="TextBox 26">
            <a:extLst>
              <a:ext uri="{FF2B5EF4-FFF2-40B4-BE49-F238E27FC236}">
                <a16:creationId xmlns:a16="http://schemas.microsoft.com/office/drawing/2014/main" id="{4C427AC2-AF52-46B6-ACFE-CED9972BA7EC}"/>
              </a:ext>
            </a:extLst>
          </p:cNvPr>
          <p:cNvSpPr txBox="1"/>
          <p:nvPr/>
        </p:nvSpPr>
        <p:spPr>
          <a:xfrm>
            <a:off x="4195244" y="24529607"/>
            <a:ext cx="2760692"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Market Movement</a:t>
            </a:r>
          </a:p>
        </p:txBody>
      </p:sp>
      <p:sp>
        <p:nvSpPr>
          <p:cNvPr id="28" name="TextBox 27">
            <a:extLst>
              <a:ext uri="{FF2B5EF4-FFF2-40B4-BE49-F238E27FC236}">
                <a16:creationId xmlns:a16="http://schemas.microsoft.com/office/drawing/2014/main" id="{06EAA061-7F13-47BF-8E09-A6E6DF06DA71}"/>
              </a:ext>
            </a:extLst>
          </p:cNvPr>
          <p:cNvSpPr txBox="1"/>
          <p:nvPr/>
        </p:nvSpPr>
        <p:spPr>
          <a:xfrm>
            <a:off x="6107079" y="18949494"/>
            <a:ext cx="1624163"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PREDICT</a:t>
            </a:r>
          </a:p>
        </p:txBody>
      </p:sp>
      <p:pic>
        <p:nvPicPr>
          <p:cNvPr id="2060" name="Picture 12" descr="Image result for cpu gauge icon">
            <a:extLst>
              <a:ext uri="{FF2B5EF4-FFF2-40B4-BE49-F238E27FC236}">
                <a16:creationId xmlns:a16="http://schemas.microsoft.com/office/drawing/2014/main" id="{83524F59-03A1-4D05-BCD4-D7A5C99973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90609" y="7670483"/>
            <a:ext cx="3072922" cy="307292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low fuel icon">
            <a:extLst>
              <a:ext uri="{FF2B5EF4-FFF2-40B4-BE49-F238E27FC236}">
                <a16:creationId xmlns:a16="http://schemas.microsoft.com/office/drawing/2014/main" id="{538F2928-51C7-4716-8278-CF1902C9E4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59981" y="7670483"/>
            <a:ext cx="2813957" cy="303542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C9FEFBA0-0026-4CD3-A482-DEB5BD416405}"/>
              </a:ext>
            </a:extLst>
          </p:cNvPr>
          <p:cNvSpPr txBox="1"/>
          <p:nvPr/>
        </p:nvSpPr>
        <p:spPr>
          <a:xfrm>
            <a:off x="21958300" y="10746595"/>
            <a:ext cx="2634054"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16 GB RAM Limit</a:t>
            </a:r>
          </a:p>
        </p:txBody>
      </p:sp>
      <p:sp>
        <p:nvSpPr>
          <p:cNvPr id="34" name="TextBox 33">
            <a:extLst>
              <a:ext uri="{FF2B5EF4-FFF2-40B4-BE49-F238E27FC236}">
                <a16:creationId xmlns:a16="http://schemas.microsoft.com/office/drawing/2014/main" id="{1FD8FDAF-8782-42A6-861A-6E2714B58F82}"/>
              </a:ext>
            </a:extLst>
          </p:cNvPr>
          <p:cNvSpPr txBox="1"/>
          <p:nvPr/>
        </p:nvSpPr>
        <p:spPr>
          <a:xfrm>
            <a:off x="17390609" y="10778346"/>
            <a:ext cx="2646878" cy="86177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6 hours of runtime </a:t>
            </a:r>
          </a:p>
          <a:p>
            <a:r>
              <a:rPr lang="en-US" sz="2500" dirty="0">
                <a:latin typeface="Times New Roman" panose="02020603050405020304" pitchFamily="18" charset="0"/>
                <a:cs typeface="Times New Roman" panose="02020603050405020304" pitchFamily="18" charset="0"/>
              </a:rPr>
              <a:t>2 CPU cores</a:t>
            </a:r>
          </a:p>
        </p:txBody>
      </p:sp>
      <p:sp>
        <p:nvSpPr>
          <p:cNvPr id="35" name="Text Placeholder 6">
            <a:extLst>
              <a:ext uri="{FF2B5EF4-FFF2-40B4-BE49-F238E27FC236}">
                <a16:creationId xmlns:a16="http://schemas.microsoft.com/office/drawing/2014/main" id="{CEACA921-D1A5-40FE-9128-622DE8A1C094}"/>
              </a:ext>
            </a:extLst>
          </p:cNvPr>
          <p:cNvSpPr txBox="1">
            <a:spLocks/>
          </p:cNvSpPr>
          <p:nvPr/>
        </p:nvSpPr>
        <p:spPr>
          <a:xfrm>
            <a:off x="11222719" y="13191342"/>
            <a:ext cx="2142172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Amongst tree classifiers the LGBM Classifier provides the speed and memory usage to allow us to process the data within the boundaries.</a:t>
            </a:r>
          </a:p>
        </p:txBody>
      </p:sp>
      <p:pic>
        <p:nvPicPr>
          <p:cNvPr id="2064" name="Picture 16" descr="Image result for decision tree boosting icon">
            <a:extLst>
              <a:ext uri="{FF2B5EF4-FFF2-40B4-BE49-F238E27FC236}">
                <a16:creationId xmlns:a16="http://schemas.microsoft.com/office/drawing/2014/main" id="{5ACEA0FB-967D-48AB-B21E-F1981D28F5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30191" y="14610837"/>
            <a:ext cx="3903406" cy="300379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CB54718E-FF09-4673-B747-A43421718D32}"/>
              </a:ext>
            </a:extLst>
          </p:cNvPr>
          <p:cNvSpPr txBox="1"/>
          <p:nvPr/>
        </p:nvSpPr>
        <p:spPr>
          <a:xfrm>
            <a:off x="21612640" y="14734221"/>
            <a:ext cx="2547492"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LGBM Classifier</a:t>
            </a:r>
          </a:p>
        </p:txBody>
      </p:sp>
      <p:sp>
        <p:nvSpPr>
          <p:cNvPr id="39" name="TextBox 38">
            <a:extLst>
              <a:ext uri="{FF2B5EF4-FFF2-40B4-BE49-F238E27FC236}">
                <a16:creationId xmlns:a16="http://schemas.microsoft.com/office/drawing/2014/main" id="{B335B07B-60C8-4903-B2BD-6552ABA6063D}"/>
              </a:ext>
            </a:extLst>
          </p:cNvPr>
          <p:cNvSpPr txBox="1"/>
          <p:nvPr/>
        </p:nvSpPr>
        <p:spPr>
          <a:xfrm>
            <a:off x="21612639" y="15683166"/>
            <a:ext cx="6467061"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Decision Tree Boosting Algorithm</a:t>
            </a:r>
          </a:p>
          <a:p>
            <a:r>
              <a:rPr lang="en-US" sz="2500" b="1" dirty="0">
                <a:latin typeface="Times New Roman" panose="02020603050405020304" pitchFamily="18" charset="0"/>
                <a:cs typeface="Times New Roman" panose="02020603050405020304" pitchFamily="18" charset="0"/>
              </a:rPr>
              <a:t>Fast and low memory usage!</a:t>
            </a:r>
          </a:p>
        </p:txBody>
      </p:sp>
      <p:pic>
        <p:nvPicPr>
          <p:cNvPr id="22" name="Picture 21">
            <a:extLst>
              <a:ext uri="{FF2B5EF4-FFF2-40B4-BE49-F238E27FC236}">
                <a16:creationId xmlns:a16="http://schemas.microsoft.com/office/drawing/2014/main" id="{1D44ECC8-CB42-43BF-AB51-1B2812FD628D}"/>
              </a:ext>
            </a:extLst>
          </p:cNvPr>
          <p:cNvPicPr>
            <a:picLocks noChangeAspect="1"/>
          </p:cNvPicPr>
          <p:nvPr/>
        </p:nvPicPr>
        <p:blipFill>
          <a:blip r:embed="rId9"/>
          <a:stretch>
            <a:fillRect/>
          </a:stretch>
        </p:blipFill>
        <p:spPr>
          <a:xfrm>
            <a:off x="13193482" y="21918937"/>
            <a:ext cx="5832431" cy="2050464"/>
          </a:xfrm>
          <a:prstGeom prst="rect">
            <a:avLst/>
          </a:prstGeom>
        </p:spPr>
      </p:pic>
      <p:sp>
        <p:nvSpPr>
          <p:cNvPr id="41" name="TextBox 40">
            <a:extLst>
              <a:ext uri="{FF2B5EF4-FFF2-40B4-BE49-F238E27FC236}">
                <a16:creationId xmlns:a16="http://schemas.microsoft.com/office/drawing/2014/main" id="{FA7193F1-2F50-4810-BF4C-B75D5723BC71}"/>
              </a:ext>
            </a:extLst>
          </p:cNvPr>
          <p:cNvSpPr txBox="1"/>
          <p:nvPr/>
        </p:nvSpPr>
        <p:spPr>
          <a:xfrm>
            <a:off x="13155382" y="21306939"/>
            <a:ext cx="3375219"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Accuracy / AUC Scores</a:t>
            </a:r>
          </a:p>
        </p:txBody>
      </p:sp>
      <p:pic>
        <p:nvPicPr>
          <p:cNvPr id="23" name="Picture 22">
            <a:extLst>
              <a:ext uri="{FF2B5EF4-FFF2-40B4-BE49-F238E27FC236}">
                <a16:creationId xmlns:a16="http://schemas.microsoft.com/office/drawing/2014/main" id="{F4595C76-58AF-41C4-87FA-84E0F23984D7}"/>
              </a:ext>
            </a:extLst>
          </p:cNvPr>
          <p:cNvPicPr>
            <a:picLocks noChangeAspect="1"/>
          </p:cNvPicPr>
          <p:nvPr/>
        </p:nvPicPr>
        <p:blipFill>
          <a:blip r:embed="rId10"/>
          <a:stretch>
            <a:fillRect/>
          </a:stretch>
        </p:blipFill>
        <p:spPr>
          <a:xfrm>
            <a:off x="22773078" y="21783993"/>
            <a:ext cx="4201721" cy="2254850"/>
          </a:xfrm>
          <a:prstGeom prst="rect">
            <a:avLst/>
          </a:prstGeom>
        </p:spPr>
      </p:pic>
      <p:sp>
        <p:nvSpPr>
          <p:cNvPr id="45" name="TextBox 44">
            <a:extLst>
              <a:ext uri="{FF2B5EF4-FFF2-40B4-BE49-F238E27FC236}">
                <a16:creationId xmlns:a16="http://schemas.microsoft.com/office/drawing/2014/main" id="{A3F53BB6-6F7A-4BF2-87E1-BF7839A8B9A7}"/>
              </a:ext>
            </a:extLst>
          </p:cNvPr>
          <p:cNvSpPr txBox="1"/>
          <p:nvPr/>
        </p:nvSpPr>
        <p:spPr>
          <a:xfrm>
            <a:off x="22773078" y="21198465"/>
            <a:ext cx="2635658"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Confusion Matrix</a:t>
            </a:r>
          </a:p>
        </p:txBody>
      </p:sp>
      <p:pic>
        <p:nvPicPr>
          <p:cNvPr id="24" name="Picture 23">
            <a:extLst>
              <a:ext uri="{FF2B5EF4-FFF2-40B4-BE49-F238E27FC236}">
                <a16:creationId xmlns:a16="http://schemas.microsoft.com/office/drawing/2014/main" id="{03859B57-3641-4E12-9135-B708461900BA}"/>
              </a:ext>
            </a:extLst>
          </p:cNvPr>
          <p:cNvPicPr>
            <a:picLocks noChangeAspect="1"/>
          </p:cNvPicPr>
          <p:nvPr/>
        </p:nvPicPr>
        <p:blipFill>
          <a:blip r:embed="rId11"/>
          <a:stretch>
            <a:fillRect/>
          </a:stretch>
        </p:blipFill>
        <p:spPr>
          <a:xfrm>
            <a:off x="13155382" y="25374419"/>
            <a:ext cx="4486926" cy="3015214"/>
          </a:xfrm>
          <a:prstGeom prst="rect">
            <a:avLst/>
          </a:prstGeom>
        </p:spPr>
      </p:pic>
      <p:pic>
        <p:nvPicPr>
          <p:cNvPr id="25" name="Picture 24">
            <a:extLst>
              <a:ext uri="{FF2B5EF4-FFF2-40B4-BE49-F238E27FC236}">
                <a16:creationId xmlns:a16="http://schemas.microsoft.com/office/drawing/2014/main" id="{11A9FF4F-865B-4B1F-98A6-F566BDF5F266}"/>
              </a:ext>
            </a:extLst>
          </p:cNvPr>
          <p:cNvPicPr>
            <a:picLocks noChangeAspect="1"/>
          </p:cNvPicPr>
          <p:nvPr/>
        </p:nvPicPr>
        <p:blipFill>
          <a:blip r:embed="rId12"/>
          <a:stretch>
            <a:fillRect/>
          </a:stretch>
        </p:blipFill>
        <p:spPr>
          <a:xfrm>
            <a:off x="22773078" y="25365650"/>
            <a:ext cx="6648446" cy="3732156"/>
          </a:xfrm>
          <a:prstGeom prst="rect">
            <a:avLst/>
          </a:prstGeom>
        </p:spPr>
      </p:pic>
      <p:sp>
        <p:nvSpPr>
          <p:cNvPr id="46" name="TextBox 45">
            <a:extLst>
              <a:ext uri="{FF2B5EF4-FFF2-40B4-BE49-F238E27FC236}">
                <a16:creationId xmlns:a16="http://schemas.microsoft.com/office/drawing/2014/main" id="{53E9C154-E8B8-4EAF-96B8-0A83BA254296}"/>
              </a:ext>
            </a:extLst>
          </p:cNvPr>
          <p:cNvSpPr txBox="1"/>
          <p:nvPr/>
        </p:nvSpPr>
        <p:spPr>
          <a:xfrm>
            <a:off x="13155382" y="24684307"/>
            <a:ext cx="3235822"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Prediction Confidence</a:t>
            </a:r>
          </a:p>
        </p:txBody>
      </p:sp>
      <p:sp>
        <p:nvSpPr>
          <p:cNvPr id="47" name="TextBox 46">
            <a:extLst>
              <a:ext uri="{FF2B5EF4-FFF2-40B4-BE49-F238E27FC236}">
                <a16:creationId xmlns:a16="http://schemas.microsoft.com/office/drawing/2014/main" id="{9A90E3BA-8ECB-4C1E-A63C-2E05003BBBBD}"/>
              </a:ext>
            </a:extLst>
          </p:cNvPr>
          <p:cNvSpPr txBox="1"/>
          <p:nvPr/>
        </p:nvSpPr>
        <p:spPr>
          <a:xfrm>
            <a:off x="22773078" y="24690909"/>
            <a:ext cx="2897588"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Feature importance</a:t>
            </a:r>
          </a:p>
        </p:txBody>
      </p:sp>
      <p:sp>
        <p:nvSpPr>
          <p:cNvPr id="48" name="Text Placeholder 10">
            <a:extLst>
              <a:ext uri="{FF2B5EF4-FFF2-40B4-BE49-F238E27FC236}">
                <a16:creationId xmlns:a16="http://schemas.microsoft.com/office/drawing/2014/main" id="{7BCE5146-83BA-4D99-91E7-08B0604B5EE7}"/>
              </a:ext>
            </a:extLst>
          </p:cNvPr>
          <p:cNvSpPr txBox="1">
            <a:spLocks/>
          </p:cNvSpPr>
          <p:nvPr/>
        </p:nvSpPr>
        <p:spPr>
          <a:xfrm>
            <a:off x="33111342" y="10791544"/>
            <a:ext cx="1020127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Future Work</a:t>
            </a:r>
          </a:p>
        </p:txBody>
      </p:sp>
      <p:sp>
        <p:nvSpPr>
          <p:cNvPr id="50" name="Text Placeholder 11">
            <a:extLst>
              <a:ext uri="{FF2B5EF4-FFF2-40B4-BE49-F238E27FC236}">
                <a16:creationId xmlns:a16="http://schemas.microsoft.com/office/drawing/2014/main" id="{70646F64-7A92-4805-B0D7-A0134A7A246B}"/>
              </a:ext>
            </a:extLst>
          </p:cNvPr>
          <p:cNvSpPr txBox="1">
            <a:spLocks/>
          </p:cNvSpPr>
          <p:nvPr/>
        </p:nvSpPr>
        <p:spPr>
          <a:xfrm>
            <a:off x="33185100" y="12231224"/>
            <a:ext cx="10201275" cy="292385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Now that we have a solid baseline the next step would be to try a neural network with limited amount of data.</a:t>
            </a:r>
          </a:p>
          <a:p>
            <a:endParaRPr lang="en-US" dirty="0"/>
          </a:p>
          <a:p>
            <a:r>
              <a:rPr lang="en-US" dirty="0"/>
              <a:t>Understanding why the true negatives and false positives is that big would be something to review further and to understand the data behind that specific use case.</a:t>
            </a:r>
          </a:p>
        </p:txBody>
      </p:sp>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206</TotalTime>
  <Words>406</Words>
  <Application>Microsoft Office PowerPoint</Application>
  <PresentationFormat>Custom</PresentationFormat>
  <Paragraphs>43</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Tadic, Ivo</cp:lastModifiedBy>
  <cp:revision>32</cp:revision>
  <cp:lastPrinted>2018-12-18T04:45:35Z</cp:lastPrinted>
  <dcterms:created xsi:type="dcterms:W3CDTF">2012-02-03T23:30:52Z</dcterms:created>
  <dcterms:modified xsi:type="dcterms:W3CDTF">2018-12-18T04:45:41Z</dcterms:modified>
</cp:coreProperties>
</file>