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BA046A-E2BD-41A2-818C-007633CAA4F4}">
  <a:tblStyle styleId="{1CBA046A-E2BD-41A2-818C-007633CAA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645797942_0_7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64579794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645797942_0_4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64579794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64a8f1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64a8f1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64a8f14f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64a8f1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64a8f14fc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64a8f14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645797942_0_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64579794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64a8f14fc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64a8f14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64a8f14fc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64a8f14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64a8f14fc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64a8f14f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645797942_0_4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64579794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45797942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457979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45797942_0_5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4579794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45797942_0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4579794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45797942_0_6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64579794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45797942_0_6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4579794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45797942_0_6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6457979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45797942_0_6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4579794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66700"/>
            <a:ext cx="50175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news</a:t>
            </a:r>
            <a:r>
              <a:rPr lang="en"/>
              <a:t> analytics to predict </a:t>
            </a:r>
            <a:r>
              <a:rPr b="1" lang="en"/>
              <a:t>stock</a:t>
            </a:r>
            <a:r>
              <a:rPr lang="en"/>
              <a:t> price performance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Ivo Tadic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47" name="Google Shape;347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349" name="Google Shape;349;p22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51" name="Google Shape;351;p22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53" name="Google Shape;353;p22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55" name="Google Shape;355;p22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57" name="Google Shape;357;p22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59" name="Google Shape;359;p22"/>
          <p:cNvSpPr txBox="1"/>
          <p:nvPr>
            <p:ph idx="4294967295" type="body"/>
          </p:nvPr>
        </p:nvSpPr>
        <p:spPr>
          <a:xfrm>
            <a:off x="432350" y="1451575"/>
            <a:ext cx="2396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Market commentary (mean)</a:t>
            </a:r>
            <a:endParaRPr b="1" sz="1400"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50" y="1648225"/>
            <a:ext cx="3076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66" name="Google Shape;366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3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16 GB 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 Hours total runtime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CPU cores </a:t>
            </a:r>
            <a:endParaRPr sz="1800"/>
          </a:p>
        </p:txBody>
      </p:sp>
      <p:sp>
        <p:nvSpPr>
          <p:cNvPr descr="Background pointer shape in timeline graphic" id="369" name="Google Shape;369;p23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71" name="Google Shape;371;p23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73" name="Google Shape;373;p23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75" name="Google Shape;375;p23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77" name="Google Shape;377;p23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79" name="Google Shape;379;p23"/>
          <p:cNvSpPr txBox="1"/>
          <p:nvPr>
            <p:ph idx="4294967295" type="body"/>
          </p:nvPr>
        </p:nvSpPr>
        <p:spPr>
          <a:xfrm>
            <a:off x="432350" y="1451575"/>
            <a:ext cx="2396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Restrictions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85" name="Google Shape;385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4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LSTM (Long short-term memory)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An improved type of Recurrent Neural Networks.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RNNs are good for sequence predictions.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RNNs are limited to remember context behind a sequence.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LSTMs can remember or forget things thanks to the cell dependencies (context, previous, current)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	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Option 2.</a:t>
            </a:r>
            <a:r>
              <a:rPr lang="en" sz="1600"/>
              <a:t> LGBM Classifier</a:t>
            </a:r>
            <a:endParaRPr sz="1600"/>
          </a:p>
          <a:p>
            <a:pPr indent="-330200" lvl="1" marL="13716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Decision Tree Boosting Algorithm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Speed / Memory optimized</a:t>
            </a:r>
            <a:r>
              <a:rPr lang="en" sz="1800"/>
              <a:t> </a:t>
            </a:r>
            <a:endParaRPr sz="1800"/>
          </a:p>
        </p:txBody>
      </p:sp>
      <p:sp>
        <p:nvSpPr>
          <p:cNvPr descr="Background pointer shape in timeline graphic" id="388" name="Google Shape;388;p24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90" name="Google Shape;390;p24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92" name="Google Shape;392;p24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94" name="Google Shape;394;p24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96" name="Google Shape;396;p24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98" name="Google Shape;398;p24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Algorithms considered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04" name="Google Shape;404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5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LGBM Classifier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Decision Tree Boosting Algorithm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Speed / Memory optimized</a:t>
            </a:r>
            <a:endParaRPr sz="1800"/>
          </a:p>
        </p:txBody>
      </p:sp>
      <p:sp>
        <p:nvSpPr>
          <p:cNvPr descr="Background pointer shape in timeline graphic" id="407" name="Google Shape;407;p25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09" name="Google Shape;409;p25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11" name="Google Shape;411;p25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13" name="Google Shape;413;p25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15" name="Google Shape;415;p25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17" name="Google Shape;417;p25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Algorithms considered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23" name="Google Shape;423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6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426" name="Google Shape;426;p26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28" name="Google Shape;428;p26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30" name="Google Shape;430;p26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32" name="Google Shape;432;p26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34" name="Google Shape;434;p26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36" name="Google Shape;436;p26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Accuracy / AUC</a:t>
            </a:r>
            <a:endParaRPr b="1" sz="1800"/>
          </a:p>
        </p:txBody>
      </p:sp>
      <p:graphicFrame>
        <p:nvGraphicFramePr>
          <p:cNvPr id="437" name="Google Shape;437;p26"/>
          <p:cNvGraphicFramePr/>
          <p:nvPr/>
        </p:nvGraphicFramePr>
        <p:xfrm>
          <a:off x="2476400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{1CBA046A-E2BD-41A2-818C-007633CAA4F4}</a:tableStyleId>
              </a:tblPr>
              <a:tblGrid>
                <a:gridCol w="2062600"/>
                <a:gridCol w="2062600"/>
              </a:tblGrid>
              <a:tr h="69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0.654023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69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AUC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0.726820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43" name="Google Shape;443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7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446" name="Google Shape;446;p27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48" name="Google Shape;448;p27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50" name="Google Shape;450;p27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52" name="Google Shape;452;p27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54" name="Google Shape;454;p27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6" name="Google Shape;456;p27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Predicted confidence</a:t>
            </a:r>
            <a:endParaRPr b="1" sz="1800"/>
          </a:p>
        </p:txBody>
      </p:sp>
      <p:pic>
        <p:nvPicPr>
          <p:cNvPr id="457" name="Google Shape;4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350" y="1912663"/>
            <a:ext cx="3352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63" name="Google Shape;463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8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466" name="Google Shape;466;p28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68" name="Google Shape;468;p28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70" name="Google Shape;470;p28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72" name="Google Shape;472;p28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74" name="Google Shape;474;p28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76" name="Google Shape;476;p28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Confusion Matrix</a:t>
            </a:r>
            <a:endParaRPr b="1" sz="1800"/>
          </a:p>
        </p:txBody>
      </p:sp>
      <p:graphicFrame>
        <p:nvGraphicFramePr>
          <p:cNvPr id="477" name="Google Shape;477;p28"/>
          <p:cNvGraphicFramePr/>
          <p:nvPr/>
        </p:nvGraphicFramePr>
        <p:xfrm>
          <a:off x="25300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{1CBA046A-E2BD-41A2-818C-007633CAA4F4}</a:tableStyleId>
              </a:tblPr>
              <a:tblGrid>
                <a:gridCol w="1640325"/>
                <a:gridCol w="1640325"/>
              </a:tblGrid>
              <a:tr h="85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130K</a:t>
                      </a:r>
                      <a:endParaRPr b="1"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76K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85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65K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137K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28"/>
          <p:cNvSpPr txBox="1"/>
          <p:nvPr/>
        </p:nvSpPr>
        <p:spPr>
          <a:xfrm>
            <a:off x="1813950" y="2754700"/>
            <a:ext cx="746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True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3492525" y="3984850"/>
            <a:ext cx="16206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Predicted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85" name="Google Shape;485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9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488" name="Google Shape;488;p29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90" name="Google Shape;490;p29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92" name="Google Shape;492;p29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94" name="Google Shape;494;p29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496" name="Google Shape;496;p29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8" name="Google Shape;498;p29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 importance</a:t>
            </a:r>
            <a:endParaRPr b="1" sz="1800"/>
          </a:p>
        </p:txBody>
      </p:sp>
      <p:pic>
        <p:nvPicPr>
          <p:cNvPr id="499" name="Google Shape;4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00" y="1842175"/>
            <a:ext cx="6832849" cy="3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505" name="Google Shape;505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0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508" name="Google Shape;508;p30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10" name="Google Shape;510;p30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12" name="Google Shape;512;p30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14" name="Google Shape;514;p30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16" name="Google Shape;516;p30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18" name="Google Shape;518;p30"/>
          <p:cNvSpPr txBox="1"/>
          <p:nvPr>
            <p:ph idx="4294967295" type="body"/>
          </p:nvPr>
        </p:nvSpPr>
        <p:spPr>
          <a:xfrm>
            <a:off x="432350" y="1451575"/>
            <a:ext cx="2862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 importance</a:t>
            </a:r>
            <a:endParaRPr b="1" sz="1800"/>
          </a:p>
        </p:txBody>
      </p:sp>
      <p:pic>
        <p:nvPicPr>
          <p:cNvPr id="519" name="Google Shape;5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00" y="1842175"/>
            <a:ext cx="6832849" cy="3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3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525" name="Google Shape;525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1"/>
          <p:cNvSpPr txBox="1"/>
          <p:nvPr>
            <p:ph idx="4294967295" type="body"/>
          </p:nvPr>
        </p:nvSpPr>
        <p:spPr>
          <a:xfrm>
            <a:off x="508325" y="1850300"/>
            <a:ext cx="798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Group similar asset codes.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Analyse the data behind True Negatives and False Positives to minimize them.</a:t>
            </a:r>
            <a:endParaRPr b="1" sz="1800"/>
          </a:p>
        </p:txBody>
      </p:sp>
      <p:sp>
        <p:nvSpPr>
          <p:cNvPr descr="Background pointer shape in timeline graphic" id="528" name="Google Shape;528;p31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30" name="Google Shape;530;p31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32" name="Google Shape;532;p31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34" name="Google Shape;534;p31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536" name="Google Shape;536;p31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descr="Background pointer shape in timeline graphic" id="141" name="Google Shape;141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3" name="Google Shape;143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5" name="Google Shape;145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7" name="Google Shape;147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9" name="Google Shape;149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58" name="Google Shape;158;p15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0" name="Google Shape;160;p15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2" name="Google Shape;162;p15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4" name="Google Shape;164;p15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66" name="Google Shape;166;p15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8" name="Google Shape;168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Kaggle Competition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670775" y="2055575"/>
            <a:ext cx="1092000" cy="900900"/>
          </a:xfrm>
          <a:prstGeom prst="ellipse">
            <a:avLst/>
          </a:prstGeom>
          <a:solidFill>
            <a:srgbClr val="F1C232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News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1670775" y="3272825"/>
            <a:ext cx="1092000" cy="9009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Market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929775" y="2306175"/>
            <a:ext cx="9129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2929775" y="3581975"/>
            <a:ext cx="9129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3938200" y="2097325"/>
            <a:ext cx="1551900" cy="21183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5564425" y="2943025"/>
            <a:ext cx="912900" cy="2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505350" y="2395675"/>
            <a:ext cx="1830600" cy="1372500"/>
          </a:xfrm>
          <a:prstGeom prst="ellipse">
            <a:avLst/>
          </a:prstGeom>
          <a:solidFill>
            <a:srgbClr val="0B5394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Market Performance 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81" name="Google Shape;181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83" name="Google Shape;183;p16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85" name="Google Shape;185;p16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87" name="Google Shape;187;p16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89" name="Google Shape;189;p16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91" name="Google Shape;191;p16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879600" y="1506600"/>
            <a:ext cx="2411700" cy="32757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News Data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95" name="Google Shape;195;p16"/>
          <p:cNvGrpSpPr/>
          <p:nvPr/>
        </p:nvGrpSpPr>
        <p:grpSpPr>
          <a:xfrm rot="-5400000">
            <a:off x="3971067" y="607343"/>
            <a:ext cx="198900" cy="2360700"/>
            <a:chOff x="777447" y="392965"/>
            <a:chExt cx="198900" cy="2360700"/>
          </a:xfrm>
        </p:grpSpPr>
        <p:cxnSp>
          <p:nvCxnSpPr>
            <p:cNvPr id="196" name="Google Shape;196;p16"/>
            <p:cNvCxnSpPr>
              <a:stCxn id="197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6"/>
          <p:cNvSpPr/>
          <p:nvPr/>
        </p:nvSpPr>
        <p:spPr>
          <a:xfrm>
            <a:off x="5250875" y="16199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Date/Time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9" name="Google Shape;199;p16"/>
          <p:cNvGrpSpPr/>
          <p:nvPr/>
        </p:nvGrpSpPr>
        <p:grpSpPr>
          <a:xfrm rot="-5400000">
            <a:off x="3971067" y="988343"/>
            <a:ext cx="198900" cy="2360700"/>
            <a:chOff x="777447" y="392965"/>
            <a:chExt cx="198900" cy="2360700"/>
          </a:xfrm>
        </p:grpSpPr>
        <p:cxnSp>
          <p:nvCxnSpPr>
            <p:cNvPr id="200" name="Google Shape;200;p16"/>
            <p:cNvCxnSpPr>
              <a:stCxn id="201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6"/>
          <p:cNvSpPr/>
          <p:nvPr/>
        </p:nvSpPr>
        <p:spPr>
          <a:xfrm>
            <a:off x="5250875" y="20009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 rot="-5400000">
            <a:off x="3988242" y="1378943"/>
            <a:ext cx="198900" cy="2360700"/>
            <a:chOff x="777447" y="392965"/>
            <a:chExt cx="198900" cy="2360700"/>
          </a:xfrm>
        </p:grpSpPr>
        <p:cxnSp>
          <p:nvCxnSpPr>
            <p:cNvPr id="204" name="Google Shape;204;p16"/>
            <p:cNvCxnSpPr>
              <a:stCxn id="205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6"/>
          <p:cNvSpPr/>
          <p:nvPr/>
        </p:nvSpPr>
        <p:spPr>
          <a:xfrm>
            <a:off x="5268050" y="23915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 rot="-5400000">
            <a:off x="3988242" y="1769543"/>
            <a:ext cx="198900" cy="2360700"/>
            <a:chOff x="777447" y="392965"/>
            <a:chExt cx="198900" cy="2360700"/>
          </a:xfrm>
        </p:grpSpPr>
        <p:cxnSp>
          <p:nvCxnSpPr>
            <p:cNvPr id="208" name="Google Shape;208;p16"/>
            <p:cNvCxnSpPr>
              <a:stCxn id="209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6"/>
          <p:cNvSpPr/>
          <p:nvPr/>
        </p:nvSpPr>
        <p:spPr>
          <a:xfrm>
            <a:off x="5268050" y="27821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Urgency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1" name="Google Shape;211;p16"/>
          <p:cNvGrpSpPr/>
          <p:nvPr/>
        </p:nvGrpSpPr>
        <p:grpSpPr>
          <a:xfrm rot="-5400000">
            <a:off x="3988242" y="2160143"/>
            <a:ext cx="198900" cy="2360700"/>
            <a:chOff x="777447" y="392965"/>
            <a:chExt cx="198900" cy="2360700"/>
          </a:xfrm>
        </p:grpSpPr>
        <p:cxnSp>
          <p:nvCxnSpPr>
            <p:cNvPr id="212" name="Google Shape;212;p16"/>
            <p:cNvCxnSpPr>
              <a:stCxn id="213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6"/>
          <p:cNvSpPr/>
          <p:nvPr/>
        </p:nvSpPr>
        <p:spPr>
          <a:xfrm>
            <a:off x="5268050" y="31727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Sentiment (+/-)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5" name="Google Shape;215;p16"/>
          <p:cNvGrpSpPr/>
          <p:nvPr/>
        </p:nvGrpSpPr>
        <p:grpSpPr>
          <a:xfrm rot="-5400000">
            <a:off x="3988242" y="2550743"/>
            <a:ext cx="198900" cy="2360700"/>
            <a:chOff x="777447" y="392965"/>
            <a:chExt cx="198900" cy="2360700"/>
          </a:xfrm>
        </p:grpSpPr>
        <p:cxnSp>
          <p:nvCxnSpPr>
            <p:cNvPr id="216" name="Google Shape;216;p16"/>
            <p:cNvCxnSpPr>
              <a:stCxn id="217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6"/>
          <p:cNvSpPr/>
          <p:nvPr/>
        </p:nvSpPr>
        <p:spPr>
          <a:xfrm>
            <a:off x="5268050" y="35633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 stats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9" name="Google Shape;219;p16"/>
          <p:cNvGrpSpPr/>
          <p:nvPr/>
        </p:nvGrpSpPr>
        <p:grpSpPr>
          <a:xfrm rot="-5400000">
            <a:off x="3989342" y="2941343"/>
            <a:ext cx="198900" cy="2360700"/>
            <a:chOff x="777447" y="392965"/>
            <a:chExt cx="198900" cy="2360700"/>
          </a:xfrm>
        </p:grpSpPr>
        <p:cxnSp>
          <p:nvCxnSpPr>
            <p:cNvPr id="220" name="Google Shape;220;p16"/>
            <p:cNvCxnSpPr>
              <a:stCxn id="221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16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6"/>
          <p:cNvSpPr/>
          <p:nvPr/>
        </p:nvSpPr>
        <p:spPr>
          <a:xfrm>
            <a:off x="5269150" y="39539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 Codes (Market Data)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28" name="Google Shape;22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30" name="Google Shape;230;p17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32" name="Google Shape;232;p17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34" name="Google Shape;234;p17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36" name="Google Shape;236;p17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38" name="Google Shape;238;p17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879600" y="1506600"/>
            <a:ext cx="2411700" cy="32757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Market </a:t>
            </a:r>
            <a:r>
              <a:rPr b="1" lang="en" sz="1400"/>
              <a:t>Data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 rot="-5400000">
            <a:off x="3971067" y="607343"/>
            <a:ext cx="198900" cy="2360700"/>
            <a:chOff x="777447" y="392965"/>
            <a:chExt cx="198900" cy="2360700"/>
          </a:xfrm>
        </p:grpSpPr>
        <p:cxnSp>
          <p:nvCxnSpPr>
            <p:cNvPr id="243" name="Google Shape;243;p17"/>
            <p:cNvCxnSpPr>
              <a:stCxn id="244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7"/>
          <p:cNvSpPr/>
          <p:nvPr/>
        </p:nvSpPr>
        <p:spPr>
          <a:xfrm>
            <a:off x="5250875" y="16199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Date/Time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6" name="Google Shape;246;p17"/>
          <p:cNvGrpSpPr/>
          <p:nvPr/>
        </p:nvGrpSpPr>
        <p:grpSpPr>
          <a:xfrm rot="-5400000">
            <a:off x="3971067" y="1064543"/>
            <a:ext cx="198900" cy="2360700"/>
            <a:chOff x="777447" y="392965"/>
            <a:chExt cx="198900" cy="2360700"/>
          </a:xfrm>
        </p:grpSpPr>
        <p:cxnSp>
          <p:nvCxnSpPr>
            <p:cNvPr id="247" name="Google Shape;247;p17"/>
            <p:cNvCxnSpPr>
              <a:stCxn id="248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7"/>
          <p:cNvSpPr/>
          <p:nvPr/>
        </p:nvSpPr>
        <p:spPr>
          <a:xfrm>
            <a:off x="5250875" y="20771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Market Asset Code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 rot="-5400000">
            <a:off x="3988242" y="1531343"/>
            <a:ext cx="198900" cy="2360700"/>
            <a:chOff x="777447" y="392965"/>
            <a:chExt cx="198900" cy="2360700"/>
          </a:xfrm>
        </p:grpSpPr>
        <p:cxnSp>
          <p:nvCxnSpPr>
            <p:cNvPr id="251" name="Google Shape;251;p17"/>
            <p:cNvCxnSpPr>
              <a:stCxn id="252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7"/>
          <p:cNvSpPr/>
          <p:nvPr/>
        </p:nvSpPr>
        <p:spPr>
          <a:xfrm>
            <a:off x="5268050" y="25439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Open/Close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4" name="Google Shape;254;p17"/>
          <p:cNvGrpSpPr/>
          <p:nvPr/>
        </p:nvGrpSpPr>
        <p:grpSpPr>
          <a:xfrm rot="-5400000">
            <a:off x="3988242" y="1998143"/>
            <a:ext cx="198900" cy="2360700"/>
            <a:chOff x="777447" y="392965"/>
            <a:chExt cx="198900" cy="2360700"/>
          </a:xfrm>
        </p:grpSpPr>
        <p:cxnSp>
          <p:nvCxnSpPr>
            <p:cNvPr id="255" name="Google Shape;255;p17"/>
            <p:cNvCxnSpPr>
              <a:stCxn id="256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7"/>
          <p:cNvSpPr/>
          <p:nvPr/>
        </p:nvSpPr>
        <p:spPr>
          <a:xfrm>
            <a:off x="5268050" y="30107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Volume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8" name="Google Shape;258;p17"/>
          <p:cNvGrpSpPr/>
          <p:nvPr/>
        </p:nvGrpSpPr>
        <p:grpSpPr>
          <a:xfrm rot="-5400000">
            <a:off x="3988242" y="2464943"/>
            <a:ext cx="198900" cy="2360700"/>
            <a:chOff x="777447" y="392965"/>
            <a:chExt cx="198900" cy="2360700"/>
          </a:xfrm>
        </p:grpSpPr>
        <p:cxnSp>
          <p:nvCxnSpPr>
            <p:cNvPr id="259" name="Google Shape;259;p17"/>
            <p:cNvCxnSpPr>
              <a:stCxn id="260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45818E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7"/>
          <p:cNvSpPr/>
          <p:nvPr/>
        </p:nvSpPr>
        <p:spPr>
          <a:xfrm>
            <a:off x="5268050" y="3477575"/>
            <a:ext cx="2452200" cy="314400"/>
          </a:xfrm>
          <a:prstGeom prst="rect">
            <a:avLst/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Previous returns 1, 10 days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2" name="Google Shape;262;p17"/>
          <p:cNvGrpSpPr/>
          <p:nvPr/>
        </p:nvGrpSpPr>
        <p:grpSpPr>
          <a:xfrm rot="-5400000">
            <a:off x="3988242" y="2931743"/>
            <a:ext cx="198900" cy="2360700"/>
            <a:chOff x="777447" y="392965"/>
            <a:chExt cx="198900" cy="2360700"/>
          </a:xfrm>
        </p:grpSpPr>
        <p:cxnSp>
          <p:nvCxnSpPr>
            <p:cNvPr id="263" name="Google Shape;263;p17"/>
            <p:cNvCxnSpPr>
              <a:stCxn id="264" idx="4"/>
            </p:cNvCxnSpPr>
            <p:nvPr/>
          </p:nvCxnSpPr>
          <p:spPr>
            <a:xfrm flipH="1" rot="-5400000">
              <a:off x="-203703" y="1672465"/>
              <a:ext cx="2161800" cy="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17"/>
            <p:cNvSpPr/>
            <p:nvPr/>
          </p:nvSpPr>
          <p:spPr>
            <a:xfrm>
              <a:off x="777447" y="392965"/>
              <a:ext cx="198900" cy="198900"/>
            </a:xfrm>
            <a:prstGeom prst="ellipse">
              <a:avLst/>
            </a:prstGeom>
            <a:solidFill>
              <a:srgbClr val="CC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7"/>
          <p:cNvSpPr/>
          <p:nvPr/>
        </p:nvSpPr>
        <p:spPr>
          <a:xfrm>
            <a:off x="5268050" y="3944375"/>
            <a:ext cx="2452200" cy="3144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Returns Next 10 days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71" name="Google Shape;271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73" name="Google Shape;273;p18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75" name="Google Shape;275;p18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77" name="Google Shape;277;p18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79" name="Google Shape;279;p18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81" name="Google Shape;281;p18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3" name="Google Shape;283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Available records per year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50" y="1821250"/>
            <a:ext cx="5988824" cy="3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90" name="Google Shape;290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92" name="Google Shape;292;p19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94" name="Google Shape;294;p19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96" name="Google Shape;296;p19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98" name="Google Shape;298;p19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00" name="Google Shape;300;p19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2" name="Google Shape;302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Correlation</a:t>
            </a:r>
            <a:endParaRPr b="1" sz="1400"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00" y="1451575"/>
            <a:ext cx="5850574" cy="35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311" name="Google Shape;311;p20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13" name="Google Shape;313;p20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15" name="Google Shape;315;p20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17" name="Google Shape;317;p20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19" name="Google Shape;319;p20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21" name="Google Shape;321;p20"/>
          <p:cNvSpPr txBox="1"/>
          <p:nvPr>
            <p:ph idx="4294967295" type="body"/>
          </p:nvPr>
        </p:nvSpPr>
        <p:spPr>
          <a:xfrm>
            <a:off x="432350" y="1451575"/>
            <a:ext cx="3003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Correlation Selected features</a:t>
            </a:r>
            <a:endParaRPr b="1" sz="1400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88" y="1997550"/>
            <a:ext cx="8260076" cy="24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28" name="Google Shape;328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330" name="Google Shape;330;p21"/>
          <p:cNvSpPr/>
          <p:nvPr/>
        </p:nvSpPr>
        <p:spPr>
          <a:xfrm>
            <a:off x="1450808" y="535375"/>
            <a:ext cx="1551900" cy="7695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>
            <p:ph idx="4294967295" type="body"/>
          </p:nvPr>
        </p:nvSpPr>
        <p:spPr>
          <a:xfrm>
            <a:off x="1450800" y="677350"/>
            <a:ext cx="1317900" cy="48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32" name="Google Shape;332;p21"/>
          <p:cNvSpPr/>
          <p:nvPr/>
        </p:nvSpPr>
        <p:spPr>
          <a:xfrm>
            <a:off x="2674345" y="535375"/>
            <a:ext cx="1700100" cy="7695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>
            <p:ph idx="4294967295" type="body"/>
          </p:nvPr>
        </p:nvSpPr>
        <p:spPr>
          <a:xfrm>
            <a:off x="2930689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34" name="Google Shape;334;p21"/>
          <p:cNvSpPr/>
          <p:nvPr/>
        </p:nvSpPr>
        <p:spPr>
          <a:xfrm>
            <a:off x="4046086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4294967295" type="body"/>
          </p:nvPr>
        </p:nvSpPr>
        <p:spPr>
          <a:xfrm>
            <a:off x="4291256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36" name="Google Shape;336;p21"/>
          <p:cNvSpPr/>
          <p:nvPr/>
        </p:nvSpPr>
        <p:spPr>
          <a:xfrm>
            <a:off x="5417828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4294967295" type="body"/>
          </p:nvPr>
        </p:nvSpPr>
        <p:spPr>
          <a:xfrm>
            <a:off x="5658044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38" name="Google Shape;338;p21"/>
          <p:cNvSpPr/>
          <p:nvPr/>
        </p:nvSpPr>
        <p:spPr>
          <a:xfrm>
            <a:off x="6789570" y="535375"/>
            <a:ext cx="1700100" cy="769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 txBox="1"/>
          <p:nvPr>
            <p:ph idx="4294967295" type="body"/>
          </p:nvPr>
        </p:nvSpPr>
        <p:spPr>
          <a:xfrm>
            <a:off x="7062852" y="677353"/>
            <a:ext cx="1090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0" name="Google Shape;340;p2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Sentiment (mean)</a:t>
            </a:r>
            <a:endParaRPr b="1" sz="1400"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650" y="1533475"/>
            <a:ext cx="3849600" cy="32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