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79" r:id="rId3"/>
    <p:sldId id="280" r:id="rId4"/>
    <p:sldId id="265" r:id="rId5"/>
    <p:sldId id="266" r:id="rId6"/>
    <p:sldId id="264" r:id="rId7"/>
    <p:sldId id="267" r:id="rId8"/>
    <p:sldId id="269" r:id="rId9"/>
    <p:sldId id="268" r:id="rId10"/>
    <p:sldId id="271" r:id="rId11"/>
    <p:sldId id="272" r:id="rId12"/>
    <p:sldId id="281" r:id="rId13"/>
    <p:sldId id="273" r:id="rId14"/>
    <p:sldId id="274" r:id="rId15"/>
    <p:sldId id="276" r:id="rId16"/>
    <p:sldId id="282" r:id="rId17"/>
    <p:sldId id="283" r:id="rId18"/>
    <p:sldId id="288" r:id="rId19"/>
    <p:sldId id="287" r:id="rId20"/>
    <p:sldId id="290" r:id="rId21"/>
    <p:sldId id="291" r:id="rId22"/>
    <p:sldId id="292" r:id="rId23"/>
    <p:sldId id="298" r:id="rId24"/>
    <p:sldId id="293" r:id="rId25"/>
    <p:sldId id="295" r:id="rId26"/>
    <p:sldId id="294" r:id="rId27"/>
    <p:sldId id="297" r:id="rId28"/>
    <p:sldId id="299" r:id="rId29"/>
    <p:sldId id="284" r:id="rId30"/>
    <p:sldId id="29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75" autoAdjust="0"/>
  </p:normalViewPr>
  <p:slideViewPr>
    <p:cSldViewPr snapToGrid="0" snapToObjects="1">
      <p:cViewPr>
        <p:scale>
          <a:sx n="105" d="100"/>
          <a:sy n="105" d="100"/>
        </p:scale>
        <p:origin x="-1736" y="-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4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6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1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1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7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4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5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9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48B3A-EC3B-314F-BD25-1E098C8C53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6" y="1321806"/>
            <a:ext cx="3235634" cy="1199197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51776" y="2938708"/>
            <a:ext cx="875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</a:t>
            </a:r>
            <a:br>
              <a:rPr lang="en-US" dirty="0" smtClean="0">
                <a:latin typeface="PT Sans"/>
                <a:cs typeface="PT Sans"/>
              </a:rPr>
            </a:br>
            <a:r>
              <a:rPr lang="en-US" dirty="0" smtClean="0">
                <a:latin typeface="PT Sans"/>
                <a:cs typeface="PT Sans"/>
              </a:rPr>
              <a:t>Nodes</a:t>
            </a:r>
            <a:endParaRPr lang="en-US" dirty="0">
              <a:latin typeface="PT Sans"/>
              <a:cs typeface="PT San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04369" y="2803421"/>
            <a:ext cx="2164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 to Storage</a:t>
            </a:r>
          </a:p>
        </p:txBody>
      </p:sp>
      <p:cxnSp>
        <p:nvCxnSpPr>
          <p:cNvPr id="30" name="Straight Arrow Connector 29"/>
          <p:cNvCxnSpPr>
            <a:stCxn id="29" idx="0"/>
            <a:endCxn id="172" idx="5"/>
          </p:cNvCxnSpPr>
          <p:nvPr/>
        </p:nvCxnSpPr>
        <p:spPr bwMode="auto">
          <a:xfrm flipV="1">
            <a:off x="5286635" y="2002666"/>
            <a:ext cx="74959" cy="80075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063895" y="3018865"/>
            <a:ext cx="511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latin typeface="PT Sans"/>
                <a:cs typeface="PT Sans"/>
              </a:rPr>
              <a:t>Disk</a:t>
            </a:r>
          </a:p>
        </p:txBody>
      </p:sp>
      <p:cxnSp>
        <p:nvCxnSpPr>
          <p:cNvPr id="158" name="Straight Arrow Connector 157"/>
          <p:cNvCxnSpPr>
            <a:stCxn id="157" idx="0"/>
            <a:endCxn id="71" idx="3"/>
          </p:cNvCxnSpPr>
          <p:nvPr/>
        </p:nvCxnSpPr>
        <p:spPr bwMode="auto">
          <a:xfrm flipV="1">
            <a:off x="7319782" y="2675100"/>
            <a:ext cx="179391" cy="3437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7" idx="0"/>
            <a:endCxn id="151" idx="3"/>
          </p:cNvCxnSpPr>
          <p:nvPr/>
        </p:nvCxnSpPr>
        <p:spPr bwMode="auto">
          <a:xfrm flipV="1">
            <a:off x="1289353" y="2435750"/>
            <a:ext cx="213068" cy="50295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354286" y="1756671"/>
            <a:ext cx="2014616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588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6368901" y="4134755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server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6368901" y="4470397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68" name="Straight Arrow Connector 167"/>
          <p:cNvCxnSpPr>
            <a:stCxn id="164" idx="0"/>
            <a:endCxn id="163" idx="2"/>
          </p:cNvCxnSpPr>
          <p:nvPr/>
        </p:nvCxnSpPr>
        <p:spPr bwMode="auto">
          <a:xfrm rot="16200000" flipH="1" flipV="1">
            <a:off x="4434589" y="1685362"/>
            <a:ext cx="675529" cy="5574313"/>
          </a:xfrm>
          <a:prstGeom prst="bentConnector5">
            <a:avLst>
              <a:gd name="adj1" fmla="val -33840"/>
              <a:gd name="adj2" fmla="val 50000"/>
              <a:gd name="adj3" fmla="val 133840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794588" y="4474642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3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113444" y="4984485"/>
            <a:ext cx="2768450" cy="4840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PT Sans"/>
                <a:cs typeface="PT Sans"/>
              </a:rPr>
              <a:t>Distributed File System</a:t>
            </a:r>
            <a:endParaRPr lang="en-US" sz="16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3113444" y="2031641"/>
            <a:ext cx="2768450" cy="1936283"/>
            <a:chOff x="3082328" y="2524577"/>
            <a:chExt cx="2381217" cy="1342568"/>
          </a:xfrm>
        </p:grpSpPr>
        <p:sp>
          <p:nvSpPr>
            <p:cNvPr id="4" name="Rectangle 3"/>
            <p:cNvSpPr/>
            <p:nvPr/>
          </p:nvSpPr>
          <p:spPr>
            <a:xfrm>
              <a:off x="3082328" y="2524577"/>
              <a:ext cx="2381217" cy="3356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PT Sans"/>
                  <a:cs typeface="PT Sans"/>
                </a:rPr>
                <a:t>Application</a:t>
              </a:r>
              <a:endParaRPr lang="en-US" sz="17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82328" y="2860219"/>
              <a:ext cx="2381217" cy="3356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Data Format Middleware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82328" y="3195861"/>
              <a:ext cx="2381217" cy="335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PT Sans"/>
                  <a:cs typeface="PT Sans"/>
                </a:rPr>
                <a:t>I/O Middleware</a:t>
              </a:r>
              <a:endParaRPr lang="en-US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82328" y="3531503"/>
              <a:ext cx="2381217" cy="3356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PT Sans"/>
                  <a:cs typeface="PT Sans"/>
                </a:rPr>
                <a:t>POSIX</a:t>
              </a:r>
              <a:endParaRPr lang="en-US" sz="17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060498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76915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68707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85124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97069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09305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15499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28308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44725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36516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52933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364879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77113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83308" y="4164091"/>
            <a:ext cx="212809" cy="23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/>
          <p:cNvCxnSpPr>
            <a:stCxn id="19" idx="2"/>
            <a:endCxn id="22" idx="2"/>
          </p:cNvCxnSpPr>
          <p:nvPr/>
        </p:nvCxnSpPr>
        <p:spPr>
          <a:xfrm rot="16200000" flipH="1">
            <a:off x="3793859" y="3982847"/>
            <a:ext cx="11156" cy="840597"/>
          </a:xfrm>
          <a:prstGeom prst="bentConnector3">
            <a:avLst>
              <a:gd name="adj1" fmla="val 1800000"/>
            </a:avLst>
          </a:prstGeom>
          <a:ln w="12700" cmpd="sng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8" idx="2"/>
            <a:endCxn id="24" idx="2"/>
          </p:cNvCxnSpPr>
          <p:nvPr/>
        </p:nvCxnSpPr>
        <p:spPr>
          <a:xfrm rot="16200000" flipH="1">
            <a:off x="4107464" y="3877448"/>
            <a:ext cx="11156" cy="1051392"/>
          </a:xfrm>
          <a:prstGeom prst="bentConnector3">
            <a:avLst>
              <a:gd name="adj1" fmla="val 2976465"/>
            </a:avLst>
          </a:prstGeom>
          <a:ln w="12700" cmpd="sng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787754" y="4018020"/>
            <a:ext cx="3419828" cy="9341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5882173" y="1513556"/>
            <a:ext cx="1125873" cy="1002156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882173" y="2999784"/>
            <a:ext cx="1125872" cy="1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196303" y="3483853"/>
            <a:ext cx="917421" cy="3006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196303" y="1997536"/>
            <a:ext cx="917421" cy="991896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157429" y="1998193"/>
            <a:ext cx="2038874" cy="1486856"/>
            <a:chOff x="539782" y="2502640"/>
            <a:chExt cx="1753689" cy="1030947"/>
          </a:xfrm>
        </p:grpSpPr>
        <p:sp>
          <p:nvSpPr>
            <p:cNvPr id="59" name="Rectangle 58"/>
            <p:cNvSpPr/>
            <p:nvPr/>
          </p:nvSpPr>
          <p:spPr>
            <a:xfrm>
              <a:off x="539782" y="2502640"/>
              <a:ext cx="1753689" cy="171824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PT Sans"/>
                  <a:cs typeface="PT Sans"/>
                </a:rPr>
                <a:t>RPC</a:t>
              </a:r>
              <a:endParaRPr lang="en-US" sz="1000" b="1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9782" y="2674465"/>
              <a:ext cx="1753689" cy="171824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PT Sans"/>
                  <a:cs typeface="PT Sans"/>
                </a:rPr>
                <a:t>Metadata Management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9782" y="2846290"/>
              <a:ext cx="1753689" cy="171824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PT Sans"/>
                  <a:cs typeface="PT Sans"/>
                </a:rPr>
                <a:t>Reformatting / Pre-process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9782" y="3018115"/>
              <a:ext cx="1753689" cy="171824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PT Sans"/>
                  <a:cs typeface="PT Sans"/>
                </a:rPr>
                <a:t>Error Correction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9782" y="3189940"/>
              <a:ext cx="1753689" cy="171824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PT Sans"/>
                  <a:cs typeface="PT Sans"/>
                </a:rPr>
                <a:t>Compression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39782" y="3361763"/>
              <a:ext cx="1753689" cy="171824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PT Sans"/>
                  <a:cs typeface="PT Sans"/>
                </a:rPr>
                <a:t>Placement</a:t>
              </a:r>
            </a:p>
          </p:txBody>
        </p:sp>
      </p:grpSp>
      <p:sp>
        <p:nvSpPr>
          <p:cNvPr id="66" name="Rectangle 65"/>
          <p:cNvSpPr/>
          <p:nvPr/>
        </p:nvSpPr>
        <p:spPr>
          <a:xfrm>
            <a:off x="7008045" y="1511463"/>
            <a:ext cx="2038874" cy="24780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PT Sans"/>
                <a:cs typeface="PT Sans"/>
              </a:rPr>
              <a:t>Hierarchies</a:t>
            </a:r>
            <a:endParaRPr lang="en-US" sz="1000" b="1" dirty="0"/>
          </a:p>
        </p:txBody>
      </p:sp>
      <p:sp>
        <p:nvSpPr>
          <p:cNvPr id="67" name="Rectangle 66"/>
          <p:cNvSpPr/>
          <p:nvPr/>
        </p:nvSpPr>
        <p:spPr>
          <a:xfrm>
            <a:off x="7008045" y="1759273"/>
            <a:ext cx="2038874" cy="24780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PT Sans"/>
                <a:cs typeface="PT Sans"/>
              </a:rPr>
              <a:t>Containment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008045" y="2007083"/>
            <a:ext cx="2038874" cy="24780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PT Sans"/>
                <a:cs typeface="PT Sans"/>
              </a:rPr>
              <a:t>Relationships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008045" y="2254893"/>
            <a:ext cx="2038874" cy="24780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PT Sans"/>
                <a:cs typeface="PT Sans"/>
              </a:rPr>
              <a:t>Multidimensional Arrays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008045" y="2502703"/>
            <a:ext cx="2038874" cy="24780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PT Sans"/>
                <a:cs typeface="PT Sans"/>
              </a:rPr>
              <a:t>Graphs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008045" y="2750510"/>
            <a:ext cx="2038874" cy="24780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PT Sans"/>
                <a:cs typeface="PT Sans"/>
              </a:rPr>
              <a:t>Remote Sensing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990639" y="54685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7663342" y="11442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214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84666" y="2473752"/>
            <a:ext cx="9328666" cy="2640731"/>
            <a:chOff x="-184666" y="2473752"/>
            <a:chExt cx="9328666" cy="2640731"/>
          </a:xfrm>
        </p:grpSpPr>
        <p:sp>
          <p:nvSpPr>
            <p:cNvPr id="6" name="Rectangle 5"/>
            <p:cNvSpPr/>
            <p:nvPr/>
          </p:nvSpPr>
          <p:spPr>
            <a:xfrm>
              <a:off x="6555921" y="3786848"/>
              <a:ext cx="2381217" cy="3356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T Sans"/>
                  <a:cs typeface="PT Sans"/>
                </a:rPr>
                <a:t>FS server </a:t>
              </a:r>
              <a:endParaRPr lang="en-US" dirty="0"/>
            </a:p>
          </p:txBody>
        </p:sp>
        <p:cxnSp>
          <p:nvCxnSpPr>
            <p:cNvPr id="7" name="Straight Arrow Connector 167"/>
            <p:cNvCxnSpPr>
              <a:stCxn id="9" idx="0"/>
              <a:endCxn id="8" idx="2"/>
            </p:cNvCxnSpPr>
            <p:nvPr/>
          </p:nvCxnSpPr>
          <p:spPr bwMode="auto">
            <a:xfrm rot="16200000" flipH="1" flipV="1">
              <a:off x="2383456" y="2459749"/>
              <a:ext cx="1174747" cy="2822018"/>
            </a:xfrm>
            <a:prstGeom prst="bentConnector5">
              <a:avLst>
                <a:gd name="adj1" fmla="val -19460"/>
                <a:gd name="adj2" fmla="val 50000"/>
                <a:gd name="adj3" fmla="val 119460"/>
              </a:avLst>
            </a:prstGeom>
            <a:ln w="28575" cmpd="sng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369212" y="3451206"/>
              <a:ext cx="2381217" cy="1006926"/>
              <a:chOff x="182192" y="4134755"/>
              <a:chExt cx="2381217" cy="100692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2192" y="4134755"/>
                <a:ext cx="2381217" cy="3356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PT Sans"/>
                    <a:cs typeface="PT Sans"/>
                  </a:rPr>
                  <a:t>Application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82192" y="4470397"/>
                <a:ext cx="2381217" cy="3356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PT Sans"/>
                    <a:cs typeface="PT Sans"/>
                  </a:rPr>
                  <a:t>Data </a:t>
                </a:r>
                <a:r>
                  <a:rPr lang="en-US" sz="1600" dirty="0" smtClean="0">
                    <a:latin typeface="PT Sans"/>
                    <a:cs typeface="PT Sans"/>
                  </a:rPr>
                  <a:t>Format Middleware</a:t>
                </a:r>
                <a:endParaRPr lang="en-US" sz="16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82192" y="4806039"/>
                <a:ext cx="2381217" cy="3356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PT Sans"/>
                    <a:cs typeface="PT Sans"/>
                  </a:rPr>
                  <a:t>RPC client (I/O fwd.)</a:t>
                </a:r>
                <a:endParaRPr lang="en-US" dirty="0"/>
              </a:p>
            </p:txBody>
          </p:sp>
        </p:grpSp>
        <p:cxnSp>
          <p:nvCxnSpPr>
            <p:cNvPr id="11" name="Straight Arrow Connector 167"/>
            <p:cNvCxnSpPr>
              <a:stCxn id="6" idx="0"/>
              <a:endCxn id="14" idx="2"/>
            </p:cNvCxnSpPr>
            <p:nvPr/>
          </p:nvCxnSpPr>
          <p:spPr bwMode="auto">
            <a:xfrm rot="16200000" flipH="1" flipV="1">
              <a:off x="5644632" y="2524054"/>
              <a:ext cx="839105" cy="3364691"/>
            </a:xfrm>
            <a:prstGeom prst="bentConnector5">
              <a:avLst>
                <a:gd name="adj1" fmla="val -27243"/>
                <a:gd name="adj2" fmla="val 50000"/>
                <a:gd name="adj3" fmla="val 127243"/>
              </a:avLst>
            </a:prstGeom>
            <a:ln w="28575" cmpd="sng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79304" y="2658418"/>
              <a:ext cx="1223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Fast Fabric</a:t>
              </a:r>
              <a:endParaRPr lang="en-US" dirty="0">
                <a:latin typeface="PT Sans"/>
                <a:cs typeface="PT San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53992" y="4806706"/>
              <a:ext cx="16591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Secondary Channel</a:t>
              </a:r>
              <a:endParaRPr lang="en-US" dirty="0">
                <a:latin typeface="PT Sans"/>
                <a:cs typeface="PT Sans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191230" y="3283385"/>
              <a:ext cx="2381217" cy="1342568"/>
              <a:chOff x="3004210" y="3939735"/>
              <a:chExt cx="2381217" cy="134256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004210" y="3939735"/>
                <a:ext cx="2381217" cy="335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PT Sans"/>
                    <a:cs typeface="PT Sans"/>
                  </a:rPr>
                  <a:t>RPC server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004210" y="4275377"/>
                <a:ext cx="2381217" cy="6712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PT Sans"/>
                    <a:cs typeface="PT Sans"/>
                  </a:rPr>
                  <a:t>I/O </a:t>
                </a:r>
                <a:r>
                  <a:rPr lang="en-US" b="1" dirty="0" smtClean="0">
                    <a:latin typeface="PT Sans"/>
                    <a:cs typeface="PT Sans"/>
                  </a:rPr>
                  <a:t>Dispatcher</a:t>
                </a:r>
                <a:endParaRPr lang="en-US" b="1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04210" y="4946661"/>
                <a:ext cx="2381217" cy="3356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PT Sans"/>
                    <a:cs typeface="PT Sans"/>
                  </a:rPr>
                  <a:t>FS client</a:t>
                </a:r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-184666" y="3619027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88643" y="2473752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959334" y="3786846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083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68901" y="4134754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5" name="Straight Arrow Connector 167"/>
          <p:cNvCxnSpPr>
            <a:stCxn id="14" idx="0"/>
            <a:endCxn id="9" idx="2"/>
          </p:cNvCxnSpPr>
          <p:nvPr/>
        </p:nvCxnSpPr>
        <p:spPr bwMode="auto">
          <a:xfrm rot="16200000" flipH="1" flipV="1">
            <a:off x="2280345" y="3227207"/>
            <a:ext cx="1006929" cy="2822018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82192" y="4134755"/>
            <a:ext cx="2381217" cy="1006926"/>
            <a:chOff x="182192" y="4134755"/>
            <a:chExt cx="2381217" cy="1006926"/>
          </a:xfrm>
        </p:grpSpPr>
        <p:sp>
          <p:nvSpPr>
            <p:cNvPr id="7" name="Rectangle 6"/>
            <p:cNvSpPr/>
            <p:nvPr/>
          </p:nvSpPr>
          <p:spPr>
            <a:xfrm>
              <a:off x="182192" y="4134755"/>
              <a:ext cx="2381217" cy="3356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T Sans"/>
                  <a:cs typeface="PT Sans"/>
                </a:rPr>
                <a:t>Application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2192" y="4470397"/>
              <a:ext cx="2381217" cy="3356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PT Sans"/>
                  <a:cs typeface="PT Sans"/>
                </a:rPr>
                <a:t>Data </a:t>
              </a:r>
              <a:r>
                <a:rPr lang="en-US" sz="1600" dirty="0" smtClean="0">
                  <a:latin typeface="PT Sans"/>
                  <a:cs typeface="PT Sans"/>
                </a:rPr>
                <a:t>Format Middleware</a:t>
              </a:r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192" y="4806039"/>
              <a:ext cx="2381217" cy="3356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PT Sans"/>
                  <a:cs typeface="PT Sans"/>
                </a:rPr>
                <a:t>I/O Dispatcher client</a:t>
              </a:r>
              <a:endParaRPr lang="en-US" b="1" dirty="0"/>
            </a:p>
          </p:txBody>
        </p:sp>
      </p:grpSp>
      <p:cxnSp>
        <p:nvCxnSpPr>
          <p:cNvPr id="10" name="Straight Arrow Connector 167"/>
          <p:cNvCxnSpPr>
            <a:stCxn id="4" idx="0"/>
            <a:endCxn id="15" idx="2"/>
          </p:cNvCxnSpPr>
          <p:nvPr/>
        </p:nvCxnSpPr>
        <p:spPr bwMode="auto">
          <a:xfrm rot="16200000" flipH="1" flipV="1">
            <a:off x="5373701" y="2955871"/>
            <a:ext cx="1006927" cy="3364691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004210" y="4134752"/>
            <a:ext cx="2381217" cy="1006929"/>
            <a:chOff x="3004210" y="4091210"/>
            <a:chExt cx="2381217" cy="1006926"/>
          </a:xfrm>
        </p:grpSpPr>
        <p:sp>
          <p:nvSpPr>
            <p:cNvPr id="14" name="Rectangle 13"/>
            <p:cNvSpPr/>
            <p:nvPr/>
          </p:nvSpPr>
          <p:spPr>
            <a:xfrm>
              <a:off x="3004210" y="4091210"/>
              <a:ext cx="2381217" cy="6712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PT Sans"/>
                  <a:cs typeface="PT Sans"/>
                </a:rPr>
                <a:t>I/O </a:t>
              </a:r>
              <a:r>
                <a:rPr lang="en-US" b="1" dirty="0" smtClean="0">
                  <a:latin typeface="PT Sans"/>
                  <a:cs typeface="PT Sans"/>
                </a:rPr>
                <a:t>Dispatcher</a:t>
              </a:r>
              <a:endParaRPr lang="en-US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04210" y="4762494"/>
              <a:ext cx="2381217" cy="335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T Sans"/>
                  <a:cs typeface="PT Sans"/>
                </a:rPr>
                <a:t>FS client</a:t>
              </a:r>
              <a:endParaRPr lang="en-US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82192" y="1860851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192" y="2196493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PT Sans"/>
                <a:cs typeface="PT Sans"/>
              </a:rPr>
              <a:t>Data </a:t>
            </a:r>
            <a:r>
              <a:rPr lang="en-US" sz="1600" dirty="0" smtClean="0">
                <a:latin typeface="PT Sans"/>
                <a:cs typeface="PT Sans"/>
              </a:rPr>
              <a:t>Format Middleware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368901" y="1860851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server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368901" y="2196493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20" name="Straight Arrow Connector 167"/>
          <p:cNvCxnSpPr>
            <a:stCxn id="22" idx="0"/>
            <a:endCxn id="21" idx="2"/>
          </p:cNvCxnSpPr>
          <p:nvPr/>
        </p:nvCxnSpPr>
        <p:spPr bwMode="auto">
          <a:xfrm rot="16200000" flipH="1" flipV="1">
            <a:off x="2280347" y="953305"/>
            <a:ext cx="1006926" cy="2822018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2192" y="253213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PT Sans"/>
                <a:cs typeface="PT Sans"/>
              </a:rPr>
              <a:t>RPC client (I/O fwd.)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3004210" y="1860851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PT Sans"/>
                <a:cs typeface="PT Sans"/>
              </a:rPr>
              <a:t>RPC server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3004210" y="2196493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PT Sans"/>
                <a:cs typeface="PT Sans"/>
              </a:rPr>
              <a:t>I/O Middleware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3004210" y="2532135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PT Sans"/>
                <a:cs typeface="PT Sans"/>
              </a:rPr>
              <a:t>POSIX client</a:t>
            </a:r>
            <a:endParaRPr lang="en-US" b="1" dirty="0"/>
          </a:p>
        </p:txBody>
      </p:sp>
      <p:cxnSp>
        <p:nvCxnSpPr>
          <p:cNvPr id="25" name="Straight Arrow Connector 167"/>
          <p:cNvCxnSpPr>
            <a:stCxn id="18" idx="0"/>
            <a:endCxn id="24" idx="2"/>
          </p:cNvCxnSpPr>
          <p:nvPr/>
        </p:nvCxnSpPr>
        <p:spPr bwMode="auto">
          <a:xfrm rot="16200000" flipH="1" flipV="1">
            <a:off x="5373702" y="681968"/>
            <a:ext cx="1006926" cy="3364691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0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358661" y="1381760"/>
            <a:ext cx="8467859" cy="2047194"/>
            <a:chOff x="442621" y="1381760"/>
            <a:chExt cx="8467859" cy="2047194"/>
          </a:xfrm>
        </p:grpSpPr>
        <p:grpSp>
          <p:nvGrpSpPr>
            <p:cNvPr id="94" name="Group 93"/>
            <p:cNvGrpSpPr/>
            <p:nvPr/>
          </p:nvGrpSpPr>
          <p:grpSpPr>
            <a:xfrm>
              <a:off x="4159905" y="1792239"/>
              <a:ext cx="1709171" cy="1562796"/>
              <a:chOff x="3738264" y="1748726"/>
              <a:chExt cx="1515304" cy="1397130"/>
            </a:xfrm>
          </p:grpSpPr>
          <p:sp>
            <p:nvSpPr>
              <p:cNvPr id="10" name="Cube 266"/>
              <p:cNvSpPr/>
              <p:nvPr/>
            </p:nvSpPr>
            <p:spPr bwMode="auto">
              <a:xfrm>
                <a:off x="4746314" y="2441198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7" name="Cube 266"/>
              <p:cNvSpPr/>
              <p:nvPr/>
            </p:nvSpPr>
            <p:spPr bwMode="auto">
              <a:xfrm>
                <a:off x="4630251" y="2560038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9" name="Cube 266"/>
              <p:cNvSpPr/>
              <p:nvPr/>
            </p:nvSpPr>
            <p:spPr bwMode="auto">
              <a:xfrm>
                <a:off x="3738264" y="267862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20" name="Cube 266"/>
              <p:cNvSpPr/>
              <p:nvPr/>
            </p:nvSpPr>
            <p:spPr bwMode="auto">
              <a:xfrm>
                <a:off x="4126140" y="267862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21" name="Cube 266"/>
              <p:cNvSpPr/>
              <p:nvPr/>
            </p:nvSpPr>
            <p:spPr bwMode="auto">
              <a:xfrm>
                <a:off x="4516347" y="267862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25" name="Cube 266"/>
              <p:cNvSpPr/>
              <p:nvPr/>
            </p:nvSpPr>
            <p:spPr bwMode="auto">
              <a:xfrm>
                <a:off x="4746086" y="209294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27" name="Cube 266"/>
              <p:cNvSpPr/>
              <p:nvPr/>
            </p:nvSpPr>
            <p:spPr bwMode="auto">
              <a:xfrm>
                <a:off x="3839998" y="2207826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28" name="Cube 266"/>
              <p:cNvSpPr/>
              <p:nvPr/>
            </p:nvSpPr>
            <p:spPr bwMode="auto">
              <a:xfrm>
                <a:off x="4248512" y="2207826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29" name="Cube 266"/>
              <p:cNvSpPr/>
              <p:nvPr/>
            </p:nvSpPr>
            <p:spPr bwMode="auto">
              <a:xfrm>
                <a:off x="4630251" y="2207826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31" name="Cube 266"/>
              <p:cNvSpPr/>
              <p:nvPr/>
            </p:nvSpPr>
            <p:spPr bwMode="auto">
              <a:xfrm>
                <a:off x="3738264" y="2330642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32" name="Cube 266"/>
              <p:cNvSpPr/>
              <p:nvPr/>
            </p:nvSpPr>
            <p:spPr bwMode="auto">
              <a:xfrm>
                <a:off x="4126317" y="2330642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33" name="Cube 266"/>
              <p:cNvSpPr/>
              <p:nvPr/>
            </p:nvSpPr>
            <p:spPr bwMode="auto">
              <a:xfrm>
                <a:off x="4514668" y="2330642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41" name="Cube 266"/>
              <p:cNvSpPr/>
              <p:nvPr/>
            </p:nvSpPr>
            <p:spPr bwMode="auto">
              <a:xfrm>
                <a:off x="3968532" y="1748726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42" name="Cube 266"/>
              <p:cNvSpPr/>
              <p:nvPr/>
            </p:nvSpPr>
            <p:spPr bwMode="auto">
              <a:xfrm>
                <a:off x="4355881" y="1748726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43" name="Cube 266"/>
              <p:cNvSpPr/>
              <p:nvPr/>
            </p:nvSpPr>
            <p:spPr bwMode="auto">
              <a:xfrm>
                <a:off x="4746086" y="1748726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45" name="Cube 266"/>
              <p:cNvSpPr/>
              <p:nvPr/>
            </p:nvSpPr>
            <p:spPr bwMode="auto">
              <a:xfrm>
                <a:off x="3852697" y="186361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46" name="Cube 266"/>
              <p:cNvSpPr/>
              <p:nvPr/>
            </p:nvSpPr>
            <p:spPr bwMode="auto">
              <a:xfrm>
                <a:off x="4244279" y="186361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47" name="Cube 266"/>
              <p:cNvSpPr/>
              <p:nvPr/>
            </p:nvSpPr>
            <p:spPr bwMode="auto">
              <a:xfrm>
                <a:off x="4630251" y="186361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49" name="Cube 266"/>
              <p:cNvSpPr/>
              <p:nvPr/>
            </p:nvSpPr>
            <p:spPr bwMode="auto">
              <a:xfrm>
                <a:off x="3738264" y="197796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50" name="Cube 266"/>
              <p:cNvSpPr/>
              <p:nvPr/>
            </p:nvSpPr>
            <p:spPr bwMode="auto">
              <a:xfrm>
                <a:off x="4126317" y="197796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51" name="Cube 266"/>
              <p:cNvSpPr/>
              <p:nvPr/>
            </p:nvSpPr>
            <p:spPr bwMode="auto">
              <a:xfrm>
                <a:off x="4514668" y="1977961"/>
                <a:ext cx="507254" cy="467235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50913" y="1792239"/>
              <a:ext cx="2931391" cy="463166"/>
              <a:chOff x="1957329" y="1730335"/>
              <a:chExt cx="1262502" cy="16575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957329" y="1730335"/>
                <a:ext cx="183043" cy="16575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15500" y="1730335"/>
                <a:ext cx="183043" cy="16575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136415" y="1730335"/>
                <a:ext cx="183043" cy="16575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494586" y="1730335"/>
                <a:ext cx="183043" cy="16575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76886" y="1730335"/>
                <a:ext cx="183043" cy="16575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859435" y="1730335"/>
                <a:ext cx="183043" cy="16575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036788" y="1730335"/>
                <a:ext cx="183043" cy="165754"/>
              </a:xfrm>
              <a:prstGeom prst="rect">
                <a:avLst/>
              </a:prstGeom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6764527" y="1792239"/>
              <a:ext cx="1894877" cy="1314870"/>
              <a:chOff x="5961355" y="1748726"/>
              <a:chExt cx="1679946" cy="117548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5961355" y="1748726"/>
                <a:ext cx="1679946" cy="414068"/>
                <a:chOff x="5961355" y="1748726"/>
                <a:chExt cx="1679946" cy="414068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5961355" y="1748726"/>
                  <a:ext cx="839973" cy="414068"/>
                </a:xfrm>
                <a:prstGeom prst="rect">
                  <a:avLst/>
                </a:prstGeom>
                <a:ln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801328" y="1748726"/>
                  <a:ext cx="839973" cy="414068"/>
                </a:xfrm>
                <a:prstGeom prst="rect">
                  <a:avLst/>
                </a:prstGeom>
                <a:ln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5961355" y="2129435"/>
                <a:ext cx="1679946" cy="414068"/>
                <a:chOff x="5961355" y="2129435"/>
                <a:chExt cx="1679946" cy="414068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5961355" y="2129435"/>
                  <a:ext cx="839973" cy="414068"/>
                </a:xfrm>
                <a:prstGeom prst="rect">
                  <a:avLst/>
                </a:prstGeom>
                <a:ln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6801328" y="2129435"/>
                  <a:ext cx="839973" cy="414068"/>
                </a:xfrm>
                <a:prstGeom prst="rect">
                  <a:avLst/>
                </a:prstGeom>
                <a:ln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5961355" y="2510144"/>
                <a:ext cx="1679946" cy="414068"/>
                <a:chOff x="5961355" y="2510144"/>
                <a:chExt cx="1679946" cy="414068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5961355" y="2510144"/>
                  <a:ext cx="839973" cy="414068"/>
                </a:xfrm>
                <a:prstGeom prst="rect">
                  <a:avLst/>
                </a:prstGeom>
                <a:ln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6801328" y="2510144"/>
                  <a:ext cx="839973" cy="414068"/>
                </a:xfrm>
                <a:prstGeom prst="rect">
                  <a:avLst/>
                </a:prstGeom>
                <a:ln/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96" name="TextBox 95"/>
            <p:cNvSpPr txBox="1"/>
            <p:nvPr/>
          </p:nvSpPr>
          <p:spPr>
            <a:xfrm>
              <a:off x="4861130" y="1381760"/>
              <a:ext cx="208292" cy="413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702188" y="2244041"/>
              <a:ext cx="208292" cy="413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786897" y="3015828"/>
              <a:ext cx="208292" cy="413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42621" y="1842280"/>
              <a:ext cx="208292" cy="413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706068" y="1381760"/>
              <a:ext cx="741285" cy="378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PT Sans"/>
                  <a:cs typeface="PT Sans"/>
                </a:rPr>
                <a:t>BLOB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740918" y="1381760"/>
              <a:ext cx="743487" cy="378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PT Sans"/>
                  <a:cs typeface="PT Sans"/>
                </a:rPr>
                <a:t>Array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818870" y="1395408"/>
              <a:ext cx="1786190" cy="378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PT Sans"/>
                  <a:cs typeface="PT Sans"/>
                </a:rPr>
                <a:t>Key-Value Store</a:t>
              </a:r>
              <a:endParaRPr lang="en-US" sz="1600" b="1" dirty="0">
                <a:latin typeface="PT Sans"/>
                <a:cs typeface="P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751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/>
          <p:cNvGrpSpPr/>
          <p:nvPr/>
        </p:nvGrpSpPr>
        <p:grpSpPr>
          <a:xfrm>
            <a:off x="701085" y="904591"/>
            <a:ext cx="8089694" cy="2660591"/>
            <a:chOff x="701085" y="904591"/>
            <a:chExt cx="8089694" cy="2660591"/>
          </a:xfrm>
        </p:grpSpPr>
        <p:sp>
          <p:nvSpPr>
            <p:cNvPr id="5" name="Cube 266"/>
            <p:cNvSpPr/>
            <p:nvPr/>
          </p:nvSpPr>
          <p:spPr bwMode="auto">
            <a:xfrm>
              <a:off x="3121638" y="2359026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3006570" y="2475749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1719456" y="2592220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350698" y="2592220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2985734" y="2592220"/>
              <a:ext cx="729590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121267" y="2016972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1885021" y="2129810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2549850" y="2129810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" name="Cube 266"/>
            <p:cNvSpPr/>
            <p:nvPr/>
          </p:nvSpPr>
          <p:spPr bwMode="auto">
            <a:xfrm>
              <a:off x="3006570" y="2129810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" name="Cube 266"/>
            <p:cNvSpPr/>
            <p:nvPr/>
          </p:nvSpPr>
          <p:spPr bwMode="auto">
            <a:xfrm>
              <a:off x="1719456" y="2250438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rPr>
                <a:t>3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" name="Cube 266"/>
            <p:cNvSpPr/>
            <p:nvPr/>
          </p:nvSpPr>
          <p:spPr bwMode="auto">
            <a:xfrm>
              <a:off x="2350986" y="2250438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rPr>
                <a:t>4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6" name="Cube 266"/>
            <p:cNvSpPr/>
            <p:nvPr/>
          </p:nvSpPr>
          <p:spPr bwMode="auto">
            <a:xfrm>
              <a:off x="2983002" y="2250438"/>
              <a:ext cx="732322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7" name="Cube 266"/>
            <p:cNvSpPr/>
            <p:nvPr/>
          </p:nvSpPr>
          <p:spPr bwMode="auto">
            <a:xfrm>
              <a:off x="1944673" y="1678887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8" name="Cube 266"/>
            <p:cNvSpPr/>
            <p:nvPr/>
          </p:nvSpPr>
          <p:spPr bwMode="auto">
            <a:xfrm>
              <a:off x="2572033" y="1678887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9" name="Cube 266"/>
            <p:cNvSpPr/>
            <p:nvPr/>
          </p:nvSpPr>
          <p:spPr bwMode="auto">
            <a:xfrm>
              <a:off x="3201147" y="1678887"/>
              <a:ext cx="74564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20" name="Cube 266"/>
            <p:cNvSpPr/>
            <p:nvPr/>
          </p:nvSpPr>
          <p:spPr bwMode="auto">
            <a:xfrm>
              <a:off x="1831873" y="1791726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21" name="Cube 266"/>
            <p:cNvSpPr/>
            <p:nvPr/>
          </p:nvSpPr>
          <p:spPr bwMode="auto">
            <a:xfrm>
              <a:off x="2460490" y="1791726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22" name="Cube 266"/>
            <p:cNvSpPr/>
            <p:nvPr/>
          </p:nvSpPr>
          <p:spPr bwMode="auto">
            <a:xfrm>
              <a:off x="3092825" y="1790000"/>
              <a:ext cx="737948" cy="460640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23" name="Cube 266"/>
            <p:cNvSpPr/>
            <p:nvPr/>
          </p:nvSpPr>
          <p:spPr bwMode="auto">
            <a:xfrm>
              <a:off x="1719456" y="1904039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rPr>
                <a:t>1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24" name="Cube 266"/>
            <p:cNvSpPr/>
            <p:nvPr/>
          </p:nvSpPr>
          <p:spPr bwMode="auto">
            <a:xfrm>
              <a:off x="2350986" y="1904039"/>
              <a:ext cx="8255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rPr>
                <a:t>2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25" name="Cube 266"/>
            <p:cNvSpPr/>
            <p:nvPr/>
          </p:nvSpPr>
          <p:spPr bwMode="auto">
            <a:xfrm>
              <a:off x="2983003" y="1904039"/>
              <a:ext cx="732321" cy="45891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775045" y="1267345"/>
              <a:ext cx="1125363" cy="606596"/>
            </a:xfrm>
            <a:prstGeom prst="roundRect">
              <a:avLst>
                <a:gd name="adj" fmla="val 9148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266"/>
            <p:cNvSpPr/>
            <p:nvPr/>
          </p:nvSpPr>
          <p:spPr bwMode="auto">
            <a:xfrm>
              <a:off x="4929367" y="1342637"/>
              <a:ext cx="298117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rPr>
                <a:t>1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37" name="Cube 266"/>
            <p:cNvSpPr/>
            <p:nvPr/>
          </p:nvSpPr>
          <p:spPr bwMode="auto">
            <a:xfrm>
              <a:off x="5361140" y="1342637"/>
              <a:ext cx="267828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38" name="Cube 266"/>
            <p:cNvSpPr/>
            <p:nvPr/>
          </p:nvSpPr>
          <p:spPr bwMode="auto">
            <a:xfrm>
              <a:off x="4929367" y="1595609"/>
              <a:ext cx="298117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lvl="0" defTabSz="914400"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PT Sans"/>
                  <a:cs typeface="PT Sans"/>
                </a:rPr>
                <a:t>2</a:t>
              </a:r>
            </a:p>
          </p:txBody>
        </p:sp>
        <p:sp>
          <p:nvSpPr>
            <p:cNvPr id="39" name="Cube 266"/>
            <p:cNvSpPr/>
            <p:nvPr/>
          </p:nvSpPr>
          <p:spPr bwMode="auto">
            <a:xfrm>
              <a:off x="5361140" y="1595609"/>
              <a:ext cx="267828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751631" y="2061713"/>
              <a:ext cx="1125363" cy="606596"/>
            </a:xfrm>
            <a:prstGeom prst="roundRect">
              <a:avLst>
                <a:gd name="adj" fmla="val 9148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266"/>
            <p:cNvSpPr/>
            <p:nvPr/>
          </p:nvSpPr>
          <p:spPr bwMode="auto">
            <a:xfrm>
              <a:off x="4905953" y="2137005"/>
              <a:ext cx="32153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lvl="0" defTabSz="914400"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PT Sans"/>
                  <a:cs typeface="PT Sans"/>
                </a:rPr>
                <a:t>3</a:t>
              </a:r>
            </a:p>
          </p:txBody>
        </p:sp>
        <p:sp>
          <p:nvSpPr>
            <p:cNvPr id="43" name="Cube 266"/>
            <p:cNvSpPr/>
            <p:nvPr/>
          </p:nvSpPr>
          <p:spPr bwMode="auto">
            <a:xfrm>
              <a:off x="5337727" y="2137005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44" name="Cube 266"/>
            <p:cNvSpPr/>
            <p:nvPr/>
          </p:nvSpPr>
          <p:spPr bwMode="auto">
            <a:xfrm>
              <a:off x="4905953" y="2389977"/>
              <a:ext cx="32153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lvl="0" defTabSz="914400">
                <a:defRPr/>
              </a:pPr>
              <a:r>
                <a:rPr lang="en-US" sz="1400" b="1" kern="0" dirty="0" smtClean="0">
                  <a:solidFill>
                    <a:sysClr val="windowText" lastClr="000000"/>
                  </a:solidFill>
                  <a:latin typeface="PT Sans"/>
                  <a:cs typeface="PT Sans"/>
                </a:rPr>
                <a:t>4</a:t>
              </a:r>
              <a:endParaRPr lang="en-US" sz="1400" b="1" kern="0" dirty="0">
                <a:solidFill>
                  <a:sysClr val="windowText" lastClr="000000"/>
                </a:solidFill>
                <a:latin typeface="PT Sans"/>
                <a:cs typeface="PT Sans"/>
              </a:endParaRPr>
            </a:p>
          </p:txBody>
        </p:sp>
        <p:sp>
          <p:nvSpPr>
            <p:cNvPr id="45" name="Cube 266"/>
            <p:cNvSpPr/>
            <p:nvPr/>
          </p:nvSpPr>
          <p:spPr bwMode="auto">
            <a:xfrm>
              <a:off x="5337727" y="2389977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58505" y="2856081"/>
              <a:ext cx="1125363" cy="606596"/>
            </a:xfrm>
            <a:prstGeom prst="roundRect">
              <a:avLst>
                <a:gd name="adj" fmla="val 9148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an 26"/>
            <p:cNvSpPr/>
            <p:nvPr/>
          </p:nvSpPr>
          <p:spPr>
            <a:xfrm>
              <a:off x="6519201" y="1188794"/>
              <a:ext cx="859805" cy="676497"/>
            </a:xfrm>
            <a:prstGeom prst="can">
              <a:avLst>
                <a:gd name="adj" fmla="val 1923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an 58"/>
            <p:cNvSpPr/>
            <p:nvPr/>
          </p:nvSpPr>
          <p:spPr>
            <a:xfrm>
              <a:off x="6519201" y="2038739"/>
              <a:ext cx="859805" cy="676497"/>
            </a:xfrm>
            <a:prstGeom prst="can">
              <a:avLst>
                <a:gd name="adj" fmla="val 1923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an 62"/>
            <p:cNvSpPr/>
            <p:nvPr/>
          </p:nvSpPr>
          <p:spPr>
            <a:xfrm>
              <a:off x="6519201" y="2888685"/>
              <a:ext cx="859805" cy="676497"/>
            </a:xfrm>
            <a:prstGeom prst="can">
              <a:avLst>
                <a:gd name="adj" fmla="val 1923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an 78"/>
            <p:cNvSpPr/>
            <p:nvPr/>
          </p:nvSpPr>
          <p:spPr>
            <a:xfrm>
              <a:off x="7630443" y="1188794"/>
              <a:ext cx="859805" cy="676497"/>
            </a:xfrm>
            <a:prstGeom prst="can">
              <a:avLst>
                <a:gd name="adj" fmla="val 1923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Can 82"/>
            <p:cNvSpPr/>
            <p:nvPr/>
          </p:nvSpPr>
          <p:spPr>
            <a:xfrm>
              <a:off x="7630443" y="2038739"/>
              <a:ext cx="859805" cy="676497"/>
            </a:xfrm>
            <a:prstGeom prst="can">
              <a:avLst>
                <a:gd name="adj" fmla="val 1923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Can 86"/>
            <p:cNvSpPr/>
            <p:nvPr/>
          </p:nvSpPr>
          <p:spPr>
            <a:xfrm>
              <a:off x="7630443" y="2888685"/>
              <a:ext cx="859805" cy="676497"/>
            </a:xfrm>
            <a:prstGeom prst="can">
              <a:avLst>
                <a:gd name="adj" fmla="val 1923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490248" y="2078835"/>
              <a:ext cx="300531" cy="362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418925" y="2305555"/>
              <a:ext cx="300531" cy="362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564198" y="904591"/>
              <a:ext cx="300531" cy="362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6752916" y="1340893"/>
              <a:ext cx="301729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rPr>
                <a:t>1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7851993" y="1340893"/>
              <a:ext cx="300588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lvl="0" defTabSz="914400"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PT Sans"/>
                  <a:cs typeface="PT Sans"/>
                </a:rPr>
                <a:t>2</a:t>
              </a: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6752916" y="2180234"/>
              <a:ext cx="301729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lvl="0" defTabSz="914400">
                <a:defRPr/>
              </a:pPr>
              <a:r>
                <a:rPr lang="en-US" sz="1400" b="1" kern="0" dirty="0" smtClean="0">
                  <a:solidFill>
                    <a:sysClr val="windowText" lastClr="000000"/>
                  </a:solidFill>
                  <a:latin typeface="PT Sans"/>
                  <a:cs typeface="PT Sans"/>
                </a:rPr>
                <a:t>3</a:t>
              </a:r>
              <a:endParaRPr lang="en-US" sz="1400" b="1" kern="0" dirty="0">
                <a:solidFill>
                  <a:sysClr val="windowText" lastClr="000000"/>
                </a:solidFill>
                <a:latin typeface="PT Sans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7851993" y="2180234"/>
              <a:ext cx="300588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lvl="0" defTabSz="914400">
                <a:defRPr/>
              </a:pPr>
              <a:r>
                <a:rPr lang="en-US" sz="1400" b="1" kern="0" dirty="0" smtClean="0">
                  <a:solidFill>
                    <a:sysClr val="windowText" lastClr="000000"/>
                  </a:solidFill>
                  <a:latin typeface="PT Sans"/>
                  <a:cs typeface="PT Sans"/>
                </a:rPr>
                <a:t>4</a:t>
              </a:r>
              <a:endParaRPr lang="en-US" sz="1400" b="1" kern="0" dirty="0">
                <a:solidFill>
                  <a:sysClr val="windowText" lastClr="000000"/>
                </a:solidFill>
                <a:latin typeface="PT Sans"/>
                <a:cs typeface="PT San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994086" y="2389977"/>
              <a:ext cx="300531" cy="362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01085" y="2395225"/>
              <a:ext cx="300531" cy="362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2" name="Cube 266"/>
            <p:cNvSpPr/>
            <p:nvPr/>
          </p:nvSpPr>
          <p:spPr bwMode="auto">
            <a:xfrm>
              <a:off x="4905953" y="2939975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3" name="Cube 266"/>
            <p:cNvSpPr/>
            <p:nvPr/>
          </p:nvSpPr>
          <p:spPr bwMode="auto">
            <a:xfrm>
              <a:off x="5337727" y="2945775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4905953" y="3197247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5337727" y="3193780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6752916" y="2441589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6752916" y="1593903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7861340" y="2475886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7844853" y="3321136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7844853" y="3062722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1" name="Cube 266"/>
            <p:cNvSpPr/>
            <p:nvPr/>
          </p:nvSpPr>
          <p:spPr bwMode="auto">
            <a:xfrm>
              <a:off x="6731613" y="3321136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2" name="Cube 266"/>
            <p:cNvSpPr/>
            <p:nvPr/>
          </p:nvSpPr>
          <p:spPr bwMode="auto">
            <a:xfrm>
              <a:off x="6731613" y="3063723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7844853" y="1595609"/>
              <a:ext cx="291241" cy="209744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292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 rot="16200000">
            <a:off x="2276940" y="1904088"/>
            <a:ext cx="101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PT Sans"/>
                <a:cs typeface="PT Sans"/>
              </a:rPr>
              <a:t>Writes</a:t>
            </a:r>
            <a:endParaRPr lang="en-US" sz="2400" b="1" dirty="0">
              <a:latin typeface="PT Sans"/>
              <a:cs typeface="PT San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19556" y="3534757"/>
            <a:ext cx="280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PT Sans"/>
                <a:cs typeface="PT Sans"/>
              </a:rPr>
              <a:t>Transaction #</a:t>
            </a:r>
            <a:endParaRPr lang="en-US" sz="2400" b="1" dirty="0">
              <a:latin typeface="PT Sans"/>
              <a:cs typeface="PT San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161803" y="982997"/>
            <a:ext cx="5" cy="2559585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161808" y="3542584"/>
            <a:ext cx="5425362" cy="16876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4450859" y="720992"/>
            <a:ext cx="566618" cy="2838468"/>
          </a:xfrm>
          <a:custGeom>
            <a:avLst/>
            <a:gdLst>
              <a:gd name="connsiteX0" fmla="*/ 0 w 327742"/>
              <a:gd name="connsiteY0" fmla="*/ 0 h 1810774"/>
              <a:gd name="connsiteX1" fmla="*/ 221226 w 327742"/>
              <a:gd name="connsiteY1" fmla="*/ 434258 h 1810774"/>
              <a:gd name="connsiteX2" fmla="*/ 65549 w 327742"/>
              <a:gd name="connsiteY2" fmla="*/ 893097 h 1810774"/>
              <a:gd name="connsiteX3" fmla="*/ 327742 w 327742"/>
              <a:gd name="connsiteY3" fmla="*/ 1302774 h 1810774"/>
              <a:gd name="connsiteX4" fmla="*/ 163871 w 327742"/>
              <a:gd name="connsiteY4" fmla="*/ 1810774 h 181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742" h="1810774">
                <a:moveTo>
                  <a:pt x="0" y="0"/>
                </a:moveTo>
                <a:lnTo>
                  <a:pt x="221226" y="434258"/>
                </a:lnTo>
                <a:lnTo>
                  <a:pt x="65549" y="893097"/>
                </a:lnTo>
                <a:lnTo>
                  <a:pt x="327742" y="1302774"/>
                </a:lnTo>
                <a:lnTo>
                  <a:pt x="163871" y="1810774"/>
                </a:lnTo>
              </a:path>
            </a:pathLst>
          </a:cu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08217" y="720993"/>
            <a:ext cx="481626" cy="2821591"/>
          </a:xfrm>
          <a:custGeom>
            <a:avLst/>
            <a:gdLst>
              <a:gd name="connsiteX0" fmla="*/ 278581 w 278581"/>
              <a:gd name="connsiteY0" fmla="*/ 0 h 1835355"/>
              <a:gd name="connsiteX1" fmla="*/ 0 w 278581"/>
              <a:gd name="connsiteY1" fmla="*/ 622710 h 1835355"/>
              <a:gd name="connsiteX2" fmla="*/ 73742 w 278581"/>
              <a:gd name="connsiteY2" fmla="*/ 991420 h 1835355"/>
              <a:gd name="connsiteX3" fmla="*/ 213033 w 278581"/>
              <a:gd name="connsiteY3" fmla="*/ 1270000 h 1835355"/>
              <a:gd name="connsiteX4" fmla="*/ 73742 w 278581"/>
              <a:gd name="connsiteY4" fmla="*/ 1532194 h 1835355"/>
              <a:gd name="connsiteX5" fmla="*/ 229420 w 278581"/>
              <a:gd name="connsiteY5" fmla="*/ 1835355 h 183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581" h="1835355">
                <a:moveTo>
                  <a:pt x="278581" y="0"/>
                </a:moveTo>
                <a:lnTo>
                  <a:pt x="0" y="622710"/>
                </a:lnTo>
                <a:lnTo>
                  <a:pt x="73742" y="991420"/>
                </a:lnTo>
                <a:lnTo>
                  <a:pt x="213033" y="1270000"/>
                </a:lnTo>
                <a:lnTo>
                  <a:pt x="73742" y="1532194"/>
                </a:lnTo>
                <a:lnTo>
                  <a:pt x="229420" y="1835355"/>
                </a:lnTo>
              </a:path>
            </a:pathLst>
          </a:cu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10960927">
            <a:off x="7619892" y="728806"/>
            <a:ext cx="452004" cy="2822835"/>
          </a:xfrm>
          <a:custGeom>
            <a:avLst/>
            <a:gdLst>
              <a:gd name="connsiteX0" fmla="*/ 278581 w 278581"/>
              <a:gd name="connsiteY0" fmla="*/ 0 h 1835355"/>
              <a:gd name="connsiteX1" fmla="*/ 0 w 278581"/>
              <a:gd name="connsiteY1" fmla="*/ 622710 h 1835355"/>
              <a:gd name="connsiteX2" fmla="*/ 73742 w 278581"/>
              <a:gd name="connsiteY2" fmla="*/ 991420 h 1835355"/>
              <a:gd name="connsiteX3" fmla="*/ 213033 w 278581"/>
              <a:gd name="connsiteY3" fmla="*/ 1270000 h 1835355"/>
              <a:gd name="connsiteX4" fmla="*/ 73742 w 278581"/>
              <a:gd name="connsiteY4" fmla="*/ 1532194 h 1835355"/>
              <a:gd name="connsiteX5" fmla="*/ 229420 w 278581"/>
              <a:gd name="connsiteY5" fmla="*/ 1835355 h 183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581" h="1835355">
                <a:moveTo>
                  <a:pt x="278581" y="0"/>
                </a:moveTo>
                <a:lnTo>
                  <a:pt x="0" y="622710"/>
                </a:lnTo>
                <a:lnTo>
                  <a:pt x="73742" y="991420"/>
                </a:lnTo>
                <a:lnTo>
                  <a:pt x="213033" y="1270000"/>
                </a:lnTo>
                <a:lnTo>
                  <a:pt x="73742" y="1532194"/>
                </a:lnTo>
                <a:lnTo>
                  <a:pt x="229420" y="1835355"/>
                </a:lnTo>
              </a:path>
            </a:pathLst>
          </a:cu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3253882" y="2760060"/>
            <a:ext cx="998662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253883" y="2491697"/>
            <a:ext cx="337132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268750" y="3010870"/>
            <a:ext cx="261356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253882" y="2245904"/>
            <a:ext cx="508537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353829" y="2760060"/>
            <a:ext cx="508537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235551" y="3276726"/>
            <a:ext cx="508537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630317" y="3008363"/>
            <a:ext cx="233022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253882" y="1379092"/>
            <a:ext cx="1174314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9204" y="1381600"/>
            <a:ext cx="233022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3692309" y="2491697"/>
            <a:ext cx="758550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3253883" y="3276726"/>
            <a:ext cx="392389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785081" y="3276726"/>
            <a:ext cx="343167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253883" y="1186960"/>
            <a:ext cx="641343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4509296" y="2491697"/>
            <a:ext cx="242930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3960031" y="3010870"/>
            <a:ext cx="233022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4353829" y="3010870"/>
            <a:ext cx="508537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3253883" y="1995099"/>
            <a:ext cx="706147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3253883" y="1772625"/>
            <a:ext cx="276223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3249636" y="1561798"/>
            <a:ext cx="535445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981282" y="1186960"/>
            <a:ext cx="508537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3831122" y="1561798"/>
            <a:ext cx="261356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3590835" y="1772625"/>
            <a:ext cx="343167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3990489" y="1772494"/>
            <a:ext cx="508537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4136033" y="1561798"/>
            <a:ext cx="233022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4428196" y="1561798"/>
            <a:ext cx="233022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4030352" y="1995099"/>
            <a:ext cx="508537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3812537" y="2245904"/>
            <a:ext cx="242930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72164" y="2245904"/>
            <a:ext cx="337132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532496" y="2752988"/>
            <a:ext cx="998662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454077" y="2484624"/>
            <a:ext cx="337132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398365" y="3003797"/>
            <a:ext cx="261356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352129" y="2238832"/>
            <a:ext cx="508537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7632445" y="2752988"/>
            <a:ext cx="210185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7396536" y="3269654"/>
            <a:ext cx="211007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759932" y="3001290"/>
            <a:ext cx="233022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493819" y="1372019"/>
            <a:ext cx="480141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7397115" y="1374527"/>
            <a:ext cx="233022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892503" y="2484624"/>
            <a:ext cx="758550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14867" y="3269654"/>
            <a:ext cx="392389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946064" y="3269654"/>
            <a:ext cx="343167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485446" y="1179888"/>
            <a:ext cx="641343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7709490" y="2484624"/>
            <a:ext cx="242930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7089646" y="3003797"/>
            <a:ext cx="233022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7483446" y="3003797"/>
            <a:ext cx="226044" cy="7073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6250183" y="1988027"/>
            <a:ext cx="706147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6210973" y="1765553"/>
            <a:ext cx="276223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6269462" y="1554725"/>
            <a:ext cx="535445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7252054" y="1179888"/>
            <a:ext cx="508537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6850948" y="1554725"/>
            <a:ext cx="261356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6547925" y="1765553"/>
            <a:ext cx="343167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947579" y="1765421"/>
            <a:ext cx="508537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7155859" y="1554725"/>
            <a:ext cx="233022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7448022" y="1554725"/>
            <a:ext cx="233022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388881" y="1988027"/>
            <a:ext cx="453750" cy="7074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6910785" y="2238832"/>
            <a:ext cx="537236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7568410" y="2238832"/>
            <a:ext cx="337132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7046302" y="1988027"/>
            <a:ext cx="242930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7531159" y="1758318"/>
            <a:ext cx="233022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5077842" y="2760060"/>
            <a:ext cx="403895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4872281" y="2491697"/>
            <a:ext cx="337133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5017477" y="3010870"/>
            <a:ext cx="131028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4724756" y="2245904"/>
            <a:ext cx="205562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5560720" y="2760060"/>
            <a:ext cx="508539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853949" y="3276726"/>
            <a:ext cx="357024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5248715" y="3008363"/>
            <a:ext cx="233022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5166173" y="1372019"/>
            <a:ext cx="651144" cy="7073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5310707" y="2491697"/>
            <a:ext cx="758552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5186037" y="3276726"/>
            <a:ext cx="392391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5633321" y="3276726"/>
            <a:ext cx="157241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4872281" y="1186960"/>
            <a:ext cx="641343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6127694" y="2491697"/>
            <a:ext cx="151921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5578428" y="3010870"/>
            <a:ext cx="233022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5972227" y="3010870"/>
            <a:ext cx="185062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4689303" y="1988027"/>
            <a:ext cx="706147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4752226" y="1772625"/>
            <a:ext cx="396278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4868033" y="1561798"/>
            <a:ext cx="535447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5599679" y="1186960"/>
            <a:ext cx="508539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5449520" y="1561798"/>
            <a:ext cx="261358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5209233" y="1772625"/>
            <a:ext cx="343167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 flipV="1">
            <a:off x="5633321" y="1765553"/>
            <a:ext cx="387270" cy="6942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5754431" y="1561798"/>
            <a:ext cx="233022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5485995" y="1995099"/>
            <a:ext cx="508539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 flipV="1">
            <a:off x="5027040" y="2245904"/>
            <a:ext cx="376441" cy="6274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5480183" y="2252178"/>
            <a:ext cx="337133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>
            <a:off x="6157288" y="2760060"/>
            <a:ext cx="131028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>
            <a:off x="4915482" y="3276726"/>
            <a:ext cx="233022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5871756" y="2252178"/>
            <a:ext cx="337133" cy="0"/>
          </a:xfrm>
          <a:prstGeom prst="line">
            <a:avLst/>
          </a:prstGeom>
          <a:ln w="2857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5391617" y="122513"/>
            <a:ext cx="319261" cy="565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8595320" y="1632122"/>
            <a:ext cx="319261" cy="565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38" name="TextBox 237"/>
          <p:cNvSpPr txBox="1"/>
          <p:nvPr/>
        </p:nvSpPr>
        <p:spPr>
          <a:xfrm>
            <a:off x="2082898" y="1758318"/>
            <a:ext cx="319261" cy="565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39" name="TextBox 238"/>
          <p:cNvSpPr txBox="1"/>
          <p:nvPr/>
        </p:nvSpPr>
        <p:spPr>
          <a:xfrm>
            <a:off x="1923267" y="1914757"/>
            <a:ext cx="319261" cy="565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0" name="TextBox 239"/>
          <p:cNvSpPr txBox="1"/>
          <p:nvPr/>
        </p:nvSpPr>
        <p:spPr>
          <a:xfrm>
            <a:off x="1453650" y="1914757"/>
            <a:ext cx="319261" cy="565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0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5" y="1566944"/>
            <a:ext cx="3564355" cy="954059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60994" y="1178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1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sp>
        <p:nvSpPr>
          <p:cNvPr id="189" name="Parallelogram 188"/>
          <p:cNvSpPr/>
          <p:nvPr/>
        </p:nvSpPr>
        <p:spPr bwMode="auto">
          <a:xfrm>
            <a:off x="402578" y="1082932"/>
            <a:ext cx="4161375" cy="1541790"/>
          </a:xfrm>
          <a:prstGeom prst="parallelogram">
            <a:avLst>
              <a:gd name="adj" fmla="val 98441"/>
            </a:avLst>
          </a:prstGeom>
          <a:noFill/>
          <a:ln w="38100" cmpd="sng">
            <a:solidFill>
              <a:srgbClr val="17375E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415749" y="1169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1" name="Rectangle 20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2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83302" y="1321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30902" y="1474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8" name="Rectangle 3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78502" y="16266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4" name="Rectangle 43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5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26102" y="17790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0" name="Rectangle 49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1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673702" y="1931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7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21302" y="2083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68902" y="2236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8" name="Rectangle 6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296992" y="1330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4" name="Rectangle 7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144592" y="1482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7" name="Rectangle 76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8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992192" y="16352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1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839792" y="17876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3" name="Rectangle 82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4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687392" y="1940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7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534992" y="2092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9" name="Rectangle 88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0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382592" y="2244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2" name="Rectangle 91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3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759037" y="1756671"/>
            <a:ext cx="1609865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300538" y="73464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Staging Area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215710" y="3653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39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5" y="1566944"/>
            <a:ext cx="3564355" cy="954059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60994" y="1178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1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15749" y="1169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1" name="Rectangle 20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2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83302" y="1321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30902" y="1474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8" name="Rectangle 3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78502" y="16266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4" name="Rectangle 43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5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26102" y="17790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0" name="Rectangle 49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1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673702" y="1931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7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21302" y="2083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68902" y="2236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8" name="Rectangle 6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296992" y="1330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4" name="Rectangle 7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144592" y="1482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7" name="Rectangle 76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8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992192" y="16352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1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839792" y="17876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3" name="Rectangle 82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4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687392" y="1940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7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534992" y="2092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9" name="Rectangle 88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0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382592" y="2244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2" name="Rectangle 91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3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759037" y="1756671"/>
            <a:ext cx="1609865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300538" y="73464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Staging Area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215710" y="3653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8" name="Parallelogram 157"/>
          <p:cNvSpPr/>
          <p:nvPr/>
        </p:nvSpPr>
        <p:spPr bwMode="auto">
          <a:xfrm>
            <a:off x="3078993" y="1074037"/>
            <a:ext cx="2326041" cy="1541790"/>
          </a:xfrm>
          <a:prstGeom prst="parallelogram">
            <a:avLst>
              <a:gd name="adj" fmla="val 98441"/>
            </a:avLst>
          </a:prstGeom>
          <a:noFill/>
          <a:ln w="38100" cmpd="sng">
            <a:solidFill>
              <a:schemeClr val="tx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871685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5" y="1566944"/>
            <a:ext cx="3564355" cy="954059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60994" y="1178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1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sp>
        <p:nvSpPr>
          <p:cNvPr id="189" name="Parallelogram 188"/>
          <p:cNvSpPr/>
          <p:nvPr/>
        </p:nvSpPr>
        <p:spPr bwMode="auto">
          <a:xfrm>
            <a:off x="402578" y="1082932"/>
            <a:ext cx="4161375" cy="1541790"/>
          </a:xfrm>
          <a:prstGeom prst="parallelogram">
            <a:avLst>
              <a:gd name="adj" fmla="val 98441"/>
            </a:avLst>
          </a:prstGeom>
          <a:noFill/>
          <a:ln w="38100" cmpd="sng">
            <a:solidFill>
              <a:schemeClr val="accent6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415749" y="1169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1" name="Rectangle 20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2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83302" y="1321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30902" y="1474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8" name="Rectangle 3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78502" y="16266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4" name="Rectangle 43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5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26102" y="17790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0" name="Rectangle 49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1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673702" y="1931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7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21302" y="2083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68902" y="2236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8" name="Rectangle 6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296992" y="1330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4" name="Rectangle 7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144592" y="1482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7" name="Rectangle 76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8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992192" y="16352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1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839792" y="17876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3" name="Rectangle 82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4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687392" y="1940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7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534992" y="2092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9" name="Rectangle 88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0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382592" y="2244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2" name="Rectangle 91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3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759037" y="1756671"/>
            <a:ext cx="1609865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300538" y="73464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Staging Area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215710" y="3653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7" name="Parallelogram 156"/>
          <p:cNvSpPr/>
          <p:nvPr/>
        </p:nvSpPr>
        <p:spPr bwMode="auto">
          <a:xfrm>
            <a:off x="3078993" y="1074037"/>
            <a:ext cx="2326041" cy="1541790"/>
          </a:xfrm>
          <a:prstGeom prst="parallelogram">
            <a:avLst>
              <a:gd name="adj" fmla="val 98441"/>
            </a:avLst>
          </a:prstGeom>
          <a:noFill/>
          <a:ln w="38100" cmpd="sng">
            <a:solidFill>
              <a:schemeClr val="tx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251402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5" y="1566944"/>
            <a:ext cx="3564355" cy="954059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60994" y="1178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1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sp>
        <p:nvSpPr>
          <p:cNvPr id="189" name="Parallelogram 188"/>
          <p:cNvSpPr/>
          <p:nvPr/>
        </p:nvSpPr>
        <p:spPr bwMode="auto">
          <a:xfrm>
            <a:off x="402578" y="1082932"/>
            <a:ext cx="4161375" cy="1541790"/>
          </a:xfrm>
          <a:prstGeom prst="parallelogram">
            <a:avLst>
              <a:gd name="adj" fmla="val 98441"/>
            </a:avLst>
          </a:prstGeom>
          <a:noFill/>
          <a:ln w="38100" cmpd="sng">
            <a:solidFill>
              <a:schemeClr val="accent6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415749" y="1169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1" name="Rectangle 20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2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83302" y="1321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30902" y="1474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8" name="Rectangle 3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78502" y="16266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4" name="Rectangle 43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5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26102" y="17790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0" name="Rectangle 49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1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673702" y="1931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7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21302" y="2083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68902" y="2236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8" name="Rectangle 6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296992" y="1330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4" name="Rectangle 7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144592" y="1482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7" name="Rectangle 76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8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992192" y="16352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1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839792" y="17876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3" name="Rectangle 82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4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687392" y="1940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7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534992" y="2092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9" name="Rectangle 88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0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382592" y="2244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2" name="Rectangle 91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3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759037" y="1756671"/>
            <a:ext cx="1609865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300538" y="73464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Staging Area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215710" y="3653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7" name="Parallelogram 156"/>
          <p:cNvSpPr/>
          <p:nvPr/>
        </p:nvSpPr>
        <p:spPr bwMode="auto">
          <a:xfrm>
            <a:off x="5966148" y="1042748"/>
            <a:ext cx="2326041" cy="1541790"/>
          </a:xfrm>
          <a:prstGeom prst="parallelogram">
            <a:avLst>
              <a:gd name="adj" fmla="val 98441"/>
            </a:avLst>
          </a:prstGeom>
          <a:noFill/>
          <a:ln w="38100" cmpd="sng">
            <a:solidFill>
              <a:srgbClr val="17375E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55491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6" y="1321806"/>
            <a:ext cx="3235634" cy="1199197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51776" y="2938708"/>
            <a:ext cx="875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</a:t>
            </a:r>
            <a:br>
              <a:rPr lang="en-US" dirty="0" smtClean="0">
                <a:latin typeface="PT Sans"/>
                <a:cs typeface="PT Sans"/>
              </a:rPr>
            </a:br>
            <a:r>
              <a:rPr lang="en-US" dirty="0" smtClean="0">
                <a:latin typeface="PT Sans"/>
                <a:cs typeface="PT Sans"/>
              </a:rPr>
              <a:t>Nodes</a:t>
            </a:r>
            <a:endParaRPr lang="en-US" dirty="0">
              <a:latin typeface="PT Sans"/>
              <a:cs typeface="PT San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04369" y="2803421"/>
            <a:ext cx="2164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 to Storage</a:t>
            </a:r>
          </a:p>
        </p:txBody>
      </p:sp>
      <p:cxnSp>
        <p:nvCxnSpPr>
          <p:cNvPr id="30" name="Straight Arrow Connector 29"/>
          <p:cNvCxnSpPr>
            <a:stCxn id="29" idx="0"/>
            <a:endCxn id="172" idx="5"/>
          </p:cNvCxnSpPr>
          <p:nvPr/>
        </p:nvCxnSpPr>
        <p:spPr bwMode="auto">
          <a:xfrm flipV="1">
            <a:off x="5286635" y="2002666"/>
            <a:ext cx="74959" cy="80075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063895" y="3018865"/>
            <a:ext cx="511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latin typeface="PT Sans"/>
                <a:cs typeface="PT Sans"/>
              </a:rPr>
              <a:t>Disk</a:t>
            </a:r>
          </a:p>
        </p:txBody>
      </p:sp>
      <p:cxnSp>
        <p:nvCxnSpPr>
          <p:cNvPr id="158" name="Straight Arrow Connector 157"/>
          <p:cNvCxnSpPr>
            <a:stCxn id="157" idx="0"/>
            <a:endCxn id="71" idx="3"/>
          </p:cNvCxnSpPr>
          <p:nvPr/>
        </p:nvCxnSpPr>
        <p:spPr bwMode="auto">
          <a:xfrm flipV="1">
            <a:off x="7319782" y="2675100"/>
            <a:ext cx="179391" cy="3437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7" idx="0"/>
            <a:endCxn id="151" idx="3"/>
          </p:cNvCxnSpPr>
          <p:nvPr/>
        </p:nvCxnSpPr>
        <p:spPr bwMode="auto">
          <a:xfrm flipV="1">
            <a:off x="1289353" y="2435750"/>
            <a:ext cx="213068" cy="50295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354286" y="1756671"/>
            <a:ext cx="2014616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588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794588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HDF5, </a:t>
            </a:r>
            <a:r>
              <a:rPr lang="en-US" dirty="0" err="1" smtClean="0">
                <a:latin typeface="PT Sans"/>
                <a:cs typeface="PT Sans"/>
              </a:rPr>
              <a:t>NetCDF</a:t>
            </a:r>
            <a:r>
              <a:rPr lang="en-US" dirty="0" smtClean="0">
                <a:latin typeface="PT Sans"/>
                <a:cs typeface="PT Sans"/>
              </a:rPr>
              <a:t>, etc.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6368901" y="4134755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server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6368901" y="4470397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68" name="Straight Arrow Connector 167"/>
          <p:cNvCxnSpPr>
            <a:stCxn id="164" idx="0"/>
            <a:endCxn id="163" idx="2"/>
          </p:cNvCxnSpPr>
          <p:nvPr/>
        </p:nvCxnSpPr>
        <p:spPr bwMode="auto">
          <a:xfrm rot="16200000" flipH="1" flipV="1">
            <a:off x="4271307" y="1848645"/>
            <a:ext cx="1002094" cy="5574313"/>
          </a:xfrm>
          <a:prstGeom prst="bentConnector5">
            <a:avLst>
              <a:gd name="adj1" fmla="val -22812"/>
              <a:gd name="adj2" fmla="val 50000"/>
              <a:gd name="adj3" fmla="val 122812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794588" y="480120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65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5" y="1566944"/>
            <a:ext cx="3564355" cy="954059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60994" y="1178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1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sp>
        <p:nvSpPr>
          <p:cNvPr id="189" name="Parallelogram 188"/>
          <p:cNvSpPr/>
          <p:nvPr/>
        </p:nvSpPr>
        <p:spPr bwMode="auto">
          <a:xfrm>
            <a:off x="402578" y="1082932"/>
            <a:ext cx="4161375" cy="1541790"/>
          </a:xfrm>
          <a:prstGeom prst="parallelogram">
            <a:avLst>
              <a:gd name="adj" fmla="val 98441"/>
            </a:avLst>
          </a:prstGeom>
          <a:noFill/>
          <a:ln w="38100" cmpd="sng">
            <a:solidFill>
              <a:schemeClr val="accent6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415749" y="1169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1" name="Rectangle 20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2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83302" y="1321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30902" y="1474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8" name="Rectangle 3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78502" y="16266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4" name="Rectangle 43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5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26102" y="17790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0" name="Rectangle 49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1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673702" y="1931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7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21302" y="2083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68902" y="2236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8" name="Rectangle 6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296992" y="1330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4" name="Rectangle 7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144592" y="1482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7" name="Rectangle 76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8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992192" y="16352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1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839792" y="17876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3" name="Rectangle 82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4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687392" y="1940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7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534992" y="2092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9" name="Rectangle 88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0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382592" y="2244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2" name="Rectangle 91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3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759037" y="1756671"/>
            <a:ext cx="1609865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300538" y="73464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Staging Area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215710" y="3653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7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5" y="1566944"/>
            <a:ext cx="3564355" cy="954059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60994" y="1178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1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sp>
        <p:nvSpPr>
          <p:cNvPr id="189" name="Parallelogram 188"/>
          <p:cNvSpPr/>
          <p:nvPr/>
        </p:nvSpPr>
        <p:spPr bwMode="auto">
          <a:xfrm>
            <a:off x="402578" y="1082932"/>
            <a:ext cx="4161375" cy="1541790"/>
          </a:xfrm>
          <a:prstGeom prst="parallelogram">
            <a:avLst>
              <a:gd name="adj" fmla="val 98441"/>
            </a:avLst>
          </a:prstGeom>
          <a:noFill/>
          <a:ln w="38100" cmpd="sng">
            <a:solidFill>
              <a:schemeClr val="accent6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415749" y="1169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1" name="Rectangle 20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2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83302" y="1321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30902" y="1474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8" name="Rectangle 3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78502" y="16266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4" name="Rectangle 43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5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26102" y="17790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0" name="Rectangle 49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1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673702" y="1931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7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21302" y="2083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68902" y="2236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8" name="Rectangle 6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296992" y="1330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4" name="Rectangle 7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144592" y="1482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7" name="Rectangle 76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8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992192" y="16352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1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839792" y="17876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3" name="Rectangle 82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4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687392" y="1940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7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534992" y="2092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9" name="Rectangle 88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0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382592" y="2244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2" name="Rectangle 91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3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759037" y="1756671"/>
            <a:ext cx="1609865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300538" y="73464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Staging Area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215710" y="3653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7" name="Parallelogram 156"/>
          <p:cNvSpPr/>
          <p:nvPr/>
        </p:nvSpPr>
        <p:spPr bwMode="auto">
          <a:xfrm>
            <a:off x="5966148" y="1042748"/>
            <a:ext cx="2326041" cy="1541790"/>
          </a:xfrm>
          <a:prstGeom prst="parallelogram">
            <a:avLst>
              <a:gd name="adj" fmla="val 98441"/>
            </a:avLst>
          </a:prstGeom>
          <a:noFill/>
          <a:ln w="38100" cmpd="sng">
            <a:solidFill>
              <a:schemeClr val="accent2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274605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5" y="1566944"/>
            <a:ext cx="3564355" cy="954059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60994" y="1178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1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sp>
        <p:nvSpPr>
          <p:cNvPr id="189" name="Parallelogram 188"/>
          <p:cNvSpPr/>
          <p:nvPr/>
        </p:nvSpPr>
        <p:spPr bwMode="auto">
          <a:xfrm>
            <a:off x="402578" y="1082932"/>
            <a:ext cx="4161375" cy="1541790"/>
          </a:xfrm>
          <a:prstGeom prst="parallelogram">
            <a:avLst>
              <a:gd name="adj" fmla="val 98441"/>
            </a:avLst>
          </a:prstGeom>
          <a:noFill/>
          <a:ln w="38100" cmpd="sng">
            <a:solidFill>
              <a:schemeClr val="accent6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415749" y="1169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1" name="Rectangle 20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2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83302" y="1321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30902" y="1474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8" name="Rectangle 3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78502" y="16266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4" name="Rectangle 43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5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26102" y="17790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0" name="Rectangle 49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1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673702" y="1931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7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21302" y="2083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68902" y="2236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8" name="Rectangle 6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296992" y="1330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4" name="Rectangle 7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144592" y="1482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7" name="Rectangle 76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8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992192" y="16352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1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839792" y="17876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3" name="Rectangle 82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4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687392" y="1940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7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534992" y="2092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9" name="Rectangle 88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0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382592" y="2244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2" name="Rectangle 91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3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759037" y="1756671"/>
            <a:ext cx="1609865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300538" y="73464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Staging Area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215710" y="3653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7" name="Parallelogram 156"/>
          <p:cNvSpPr/>
          <p:nvPr/>
        </p:nvSpPr>
        <p:spPr bwMode="auto">
          <a:xfrm>
            <a:off x="3078993" y="1074037"/>
            <a:ext cx="2326041" cy="1541790"/>
          </a:xfrm>
          <a:prstGeom prst="parallelogram">
            <a:avLst>
              <a:gd name="adj" fmla="val 98441"/>
            </a:avLst>
          </a:prstGeom>
          <a:noFill/>
          <a:ln w="38100" cmpd="sng">
            <a:solidFill>
              <a:srgbClr val="632523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72157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5" y="1566944"/>
            <a:ext cx="3564355" cy="954059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60994" y="1178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1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15749" y="1169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1" name="Rectangle 20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2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83302" y="1321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30902" y="1474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8" name="Rectangle 3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78502" y="16266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4" name="Rectangle 43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5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26102" y="17790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0" name="Rectangle 49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1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673702" y="1931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7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21302" y="2083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68902" y="2236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8" name="Rectangle 6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296992" y="1330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4" name="Rectangle 7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144592" y="1482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7" name="Rectangle 76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8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992192" y="16352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1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839792" y="17876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3" name="Rectangle 82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4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687392" y="1940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7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534992" y="2092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9" name="Rectangle 88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0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382592" y="2244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2" name="Rectangle 91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3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759037" y="1756671"/>
            <a:ext cx="1609865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300538" y="73464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Staging Area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215710" y="3653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7" name="Parallelogram 156"/>
          <p:cNvSpPr/>
          <p:nvPr/>
        </p:nvSpPr>
        <p:spPr bwMode="auto">
          <a:xfrm>
            <a:off x="3078993" y="1074037"/>
            <a:ext cx="2326041" cy="1541790"/>
          </a:xfrm>
          <a:prstGeom prst="parallelogram">
            <a:avLst>
              <a:gd name="adj" fmla="val 98441"/>
            </a:avLst>
          </a:prstGeom>
          <a:noFill/>
          <a:ln w="38100" cmpd="sng">
            <a:solidFill>
              <a:srgbClr val="632523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sp>
        <p:nvSpPr>
          <p:cNvPr id="158" name="Parallelogram 157"/>
          <p:cNvSpPr/>
          <p:nvPr/>
        </p:nvSpPr>
        <p:spPr bwMode="auto">
          <a:xfrm>
            <a:off x="3037562" y="1020618"/>
            <a:ext cx="2326041" cy="1541790"/>
          </a:xfrm>
          <a:prstGeom prst="parallelogram">
            <a:avLst>
              <a:gd name="adj" fmla="val 98441"/>
            </a:avLst>
          </a:prstGeom>
          <a:noFill/>
          <a:ln w="38100" cmpd="sng">
            <a:solidFill>
              <a:srgbClr val="98480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138431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5" y="1566944"/>
            <a:ext cx="3564355" cy="954059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60994" y="1178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1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sp>
        <p:nvSpPr>
          <p:cNvPr id="189" name="Parallelogram 188"/>
          <p:cNvSpPr/>
          <p:nvPr/>
        </p:nvSpPr>
        <p:spPr bwMode="auto">
          <a:xfrm>
            <a:off x="402578" y="1082932"/>
            <a:ext cx="4161375" cy="1541790"/>
          </a:xfrm>
          <a:prstGeom prst="parallelogram">
            <a:avLst>
              <a:gd name="adj" fmla="val 98441"/>
            </a:avLst>
          </a:prstGeom>
          <a:noFill/>
          <a:ln w="38100" cmpd="sng">
            <a:solidFill>
              <a:srgbClr val="17375E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415749" y="1169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1" name="Rectangle 20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2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83302" y="1321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30902" y="1474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8" name="Rectangle 3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78502" y="16266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4" name="Rectangle 43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5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26102" y="17790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0" name="Rectangle 49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1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673702" y="1931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7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21302" y="2083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68902" y="2236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8" name="Rectangle 6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296992" y="1330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4" name="Rectangle 7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144592" y="1482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7" name="Rectangle 76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8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992192" y="16352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1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839792" y="17876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3" name="Rectangle 82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4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687392" y="1940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7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534992" y="2092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9" name="Rectangle 88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0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382592" y="2244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2" name="Rectangle 91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3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759037" y="1756671"/>
            <a:ext cx="1609865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300538" y="73464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Staging Area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215710" y="3653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 rot="16200000">
            <a:off x="1085016" y="4417332"/>
            <a:ext cx="101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PT Sans"/>
                <a:cs typeface="PT Sans"/>
              </a:rPr>
              <a:t>Writes</a:t>
            </a:r>
            <a:endParaRPr lang="en-US" sz="2400" b="1" dirty="0">
              <a:latin typeface="PT Sans"/>
              <a:cs typeface="PT Sans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627632" y="6048001"/>
            <a:ext cx="280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PT Sans"/>
                <a:cs typeface="PT Sans"/>
              </a:rPr>
              <a:t>Transaction #</a:t>
            </a:r>
            <a:endParaRPr lang="en-US" sz="2400" b="1" dirty="0">
              <a:latin typeface="PT Sans"/>
              <a:cs typeface="PT Sans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 flipH="1">
            <a:off x="1969879" y="3496241"/>
            <a:ext cx="5" cy="2559585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1969884" y="6055828"/>
            <a:ext cx="5425362" cy="16876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2061958" y="5273304"/>
            <a:ext cx="998662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2061959" y="5004941"/>
            <a:ext cx="337132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2076826" y="5524114"/>
            <a:ext cx="261356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2061958" y="4759148"/>
            <a:ext cx="508537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3161905" y="5273304"/>
            <a:ext cx="508537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3043627" y="5789970"/>
            <a:ext cx="508537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2438393" y="5521607"/>
            <a:ext cx="233022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2061958" y="3892336"/>
            <a:ext cx="1174314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3327280" y="3894844"/>
            <a:ext cx="233022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2500385" y="5004941"/>
            <a:ext cx="758550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2061959" y="5789970"/>
            <a:ext cx="392389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>
            <a:off x="2593157" y="5789970"/>
            <a:ext cx="343167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2061959" y="3700204"/>
            <a:ext cx="641343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3317372" y="5004941"/>
            <a:ext cx="242930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2768107" y="5524114"/>
            <a:ext cx="233022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161905" y="5524114"/>
            <a:ext cx="508537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>
            <a:off x="2061959" y="4508343"/>
            <a:ext cx="706147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>
            <a:off x="2061959" y="4285869"/>
            <a:ext cx="276223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2057712" y="4075042"/>
            <a:ext cx="535445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2789358" y="3700204"/>
            <a:ext cx="508537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>
            <a:off x="2639198" y="4075042"/>
            <a:ext cx="261356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2398911" y="4285869"/>
            <a:ext cx="343167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2798565" y="4285738"/>
            <a:ext cx="508537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>
            <a:off x="2944109" y="4075042"/>
            <a:ext cx="233022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3236272" y="4075042"/>
            <a:ext cx="233022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2838428" y="4508343"/>
            <a:ext cx="508537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H="1">
            <a:off x="2620613" y="4759148"/>
            <a:ext cx="242930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2980240" y="4759148"/>
            <a:ext cx="337132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084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5" y="1566944"/>
            <a:ext cx="3564355" cy="954059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60994" y="1178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1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15749" y="1169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1" name="Rectangle 20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2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83302" y="1321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30902" y="1474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8" name="Rectangle 3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78502" y="16266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4" name="Rectangle 43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5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26102" y="17790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0" name="Rectangle 49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1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673702" y="1931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7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21302" y="2083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68902" y="2236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8" name="Rectangle 6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296992" y="1330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4" name="Rectangle 7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144592" y="1482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7" name="Rectangle 76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8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992192" y="16352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1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839792" y="17876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3" name="Rectangle 82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4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687392" y="1940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7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534992" y="2092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9" name="Rectangle 88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0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382592" y="2244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2" name="Rectangle 91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3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759037" y="1756671"/>
            <a:ext cx="1609865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300538" y="73464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Staging Area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215710" y="3653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 rot="16200000">
            <a:off x="1085016" y="4417332"/>
            <a:ext cx="101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PT Sans"/>
                <a:cs typeface="PT Sans"/>
              </a:rPr>
              <a:t>Writes</a:t>
            </a:r>
            <a:endParaRPr lang="en-US" sz="2400" b="1" dirty="0">
              <a:latin typeface="PT Sans"/>
              <a:cs typeface="PT Sans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627632" y="6048001"/>
            <a:ext cx="280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PT Sans"/>
                <a:cs typeface="PT Sans"/>
              </a:rPr>
              <a:t>Transaction #</a:t>
            </a:r>
            <a:endParaRPr lang="en-US" sz="2400" b="1" dirty="0">
              <a:latin typeface="PT Sans"/>
              <a:cs typeface="PT Sans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 flipH="1">
            <a:off x="1969879" y="3496241"/>
            <a:ext cx="5" cy="2559585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1969884" y="6055828"/>
            <a:ext cx="5425362" cy="16876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Freeform 161"/>
          <p:cNvSpPr/>
          <p:nvPr/>
        </p:nvSpPr>
        <p:spPr>
          <a:xfrm>
            <a:off x="3258935" y="3234236"/>
            <a:ext cx="566618" cy="2838468"/>
          </a:xfrm>
          <a:custGeom>
            <a:avLst/>
            <a:gdLst>
              <a:gd name="connsiteX0" fmla="*/ 0 w 327742"/>
              <a:gd name="connsiteY0" fmla="*/ 0 h 1810774"/>
              <a:gd name="connsiteX1" fmla="*/ 221226 w 327742"/>
              <a:gd name="connsiteY1" fmla="*/ 434258 h 1810774"/>
              <a:gd name="connsiteX2" fmla="*/ 65549 w 327742"/>
              <a:gd name="connsiteY2" fmla="*/ 893097 h 1810774"/>
              <a:gd name="connsiteX3" fmla="*/ 327742 w 327742"/>
              <a:gd name="connsiteY3" fmla="*/ 1302774 h 1810774"/>
              <a:gd name="connsiteX4" fmla="*/ 163871 w 327742"/>
              <a:gd name="connsiteY4" fmla="*/ 1810774 h 181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742" h="1810774">
                <a:moveTo>
                  <a:pt x="0" y="0"/>
                </a:moveTo>
                <a:lnTo>
                  <a:pt x="221226" y="434258"/>
                </a:lnTo>
                <a:lnTo>
                  <a:pt x="65549" y="893097"/>
                </a:lnTo>
                <a:lnTo>
                  <a:pt x="327742" y="1302774"/>
                </a:lnTo>
                <a:lnTo>
                  <a:pt x="163871" y="1810774"/>
                </a:lnTo>
              </a:path>
            </a:pathLst>
          </a:cu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>
          <a:xfrm flipH="1">
            <a:off x="2061958" y="5273304"/>
            <a:ext cx="998662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2061959" y="5004941"/>
            <a:ext cx="337132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2076826" y="5524114"/>
            <a:ext cx="261356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2061958" y="4759148"/>
            <a:ext cx="508537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3161905" y="5273304"/>
            <a:ext cx="508537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3043627" y="5789970"/>
            <a:ext cx="508537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2438393" y="5521607"/>
            <a:ext cx="233022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2061958" y="3892336"/>
            <a:ext cx="1174314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3327280" y="3894844"/>
            <a:ext cx="233022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2500385" y="5004941"/>
            <a:ext cx="758550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2061959" y="5789970"/>
            <a:ext cx="392389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>
            <a:off x="2593157" y="5789970"/>
            <a:ext cx="343167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2061959" y="3700204"/>
            <a:ext cx="641343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3317372" y="5004941"/>
            <a:ext cx="242930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2768107" y="5524114"/>
            <a:ext cx="233022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161905" y="5524114"/>
            <a:ext cx="508537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>
            <a:off x="2061959" y="4508343"/>
            <a:ext cx="706147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>
            <a:off x="2061959" y="4285869"/>
            <a:ext cx="276223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2057712" y="4075042"/>
            <a:ext cx="535445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2789358" y="3700204"/>
            <a:ext cx="508537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>
            <a:off x="2639198" y="4075042"/>
            <a:ext cx="261356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2398911" y="4285869"/>
            <a:ext cx="343167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2798565" y="4285738"/>
            <a:ext cx="508537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>
            <a:off x="2944109" y="4075042"/>
            <a:ext cx="233022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3236272" y="4075042"/>
            <a:ext cx="233022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2838428" y="4508343"/>
            <a:ext cx="508537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H="1">
            <a:off x="2620613" y="4759148"/>
            <a:ext cx="242930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2980240" y="4759148"/>
            <a:ext cx="337132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8" name="Parallelogram 197"/>
          <p:cNvSpPr/>
          <p:nvPr/>
        </p:nvSpPr>
        <p:spPr bwMode="auto">
          <a:xfrm>
            <a:off x="3078993" y="1074037"/>
            <a:ext cx="2326041" cy="1541790"/>
          </a:xfrm>
          <a:prstGeom prst="parallelogram">
            <a:avLst>
              <a:gd name="adj" fmla="val 98441"/>
            </a:avLst>
          </a:prstGeom>
          <a:noFill/>
          <a:ln w="38100" cmpd="sng">
            <a:solidFill>
              <a:schemeClr val="tx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614689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5" y="1566944"/>
            <a:ext cx="3564355" cy="954059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60994" y="1178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1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sp>
        <p:nvSpPr>
          <p:cNvPr id="189" name="Parallelogram 188"/>
          <p:cNvSpPr/>
          <p:nvPr/>
        </p:nvSpPr>
        <p:spPr bwMode="auto">
          <a:xfrm>
            <a:off x="402578" y="1082932"/>
            <a:ext cx="4161375" cy="1541790"/>
          </a:xfrm>
          <a:prstGeom prst="parallelogram">
            <a:avLst>
              <a:gd name="adj" fmla="val 98441"/>
            </a:avLst>
          </a:prstGeom>
          <a:noFill/>
          <a:ln w="38100" cmpd="sng">
            <a:solidFill>
              <a:schemeClr val="accent6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415749" y="1169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1" name="Rectangle 20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2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83302" y="1321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30902" y="1474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8" name="Rectangle 3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78502" y="16266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4" name="Rectangle 43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5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26102" y="17790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0" name="Rectangle 49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1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673702" y="1931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7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21302" y="2083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68902" y="2236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8" name="Rectangle 6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296992" y="1330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4" name="Rectangle 7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144592" y="1482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7" name="Rectangle 76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8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992192" y="16352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1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839792" y="17876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3" name="Rectangle 82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4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687392" y="1940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7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534992" y="2092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9" name="Rectangle 88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0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382592" y="2244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2" name="Rectangle 91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3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759037" y="1756671"/>
            <a:ext cx="1609865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300538" y="73464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Staging Area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215710" y="3653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7" name="Parallelogram 156"/>
          <p:cNvSpPr/>
          <p:nvPr/>
        </p:nvSpPr>
        <p:spPr bwMode="auto">
          <a:xfrm>
            <a:off x="3078993" y="1074037"/>
            <a:ext cx="2326041" cy="1541790"/>
          </a:xfrm>
          <a:prstGeom prst="parallelogram">
            <a:avLst>
              <a:gd name="adj" fmla="val 98441"/>
            </a:avLst>
          </a:prstGeom>
          <a:noFill/>
          <a:ln w="38100" cmpd="sng">
            <a:solidFill>
              <a:schemeClr val="tx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sp>
        <p:nvSpPr>
          <p:cNvPr id="158" name="TextBox 157"/>
          <p:cNvSpPr txBox="1"/>
          <p:nvPr/>
        </p:nvSpPr>
        <p:spPr>
          <a:xfrm rot="16200000">
            <a:off x="1082073" y="4415605"/>
            <a:ext cx="101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PT Sans"/>
                <a:cs typeface="PT Sans"/>
              </a:rPr>
              <a:t>Writes</a:t>
            </a:r>
            <a:endParaRPr lang="en-US" sz="2400" b="1" dirty="0">
              <a:latin typeface="PT Sans"/>
              <a:cs typeface="PT Sans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624689" y="6046274"/>
            <a:ext cx="280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PT Sans"/>
                <a:cs typeface="PT Sans"/>
              </a:rPr>
              <a:t>Transaction #</a:t>
            </a:r>
            <a:endParaRPr lang="en-US" sz="2400" b="1" dirty="0">
              <a:latin typeface="PT Sans"/>
              <a:cs typeface="PT Sans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 flipH="1">
            <a:off x="1966936" y="3494514"/>
            <a:ext cx="5" cy="2559585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1966941" y="6054101"/>
            <a:ext cx="5425362" cy="16876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Freeform 161"/>
          <p:cNvSpPr/>
          <p:nvPr/>
        </p:nvSpPr>
        <p:spPr>
          <a:xfrm>
            <a:off x="3255992" y="3232509"/>
            <a:ext cx="566618" cy="2838468"/>
          </a:xfrm>
          <a:custGeom>
            <a:avLst/>
            <a:gdLst>
              <a:gd name="connsiteX0" fmla="*/ 0 w 327742"/>
              <a:gd name="connsiteY0" fmla="*/ 0 h 1810774"/>
              <a:gd name="connsiteX1" fmla="*/ 221226 w 327742"/>
              <a:gd name="connsiteY1" fmla="*/ 434258 h 1810774"/>
              <a:gd name="connsiteX2" fmla="*/ 65549 w 327742"/>
              <a:gd name="connsiteY2" fmla="*/ 893097 h 1810774"/>
              <a:gd name="connsiteX3" fmla="*/ 327742 w 327742"/>
              <a:gd name="connsiteY3" fmla="*/ 1302774 h 1810774"/>
              <a:gd name="connsiteX4" fmla="*/ 163871 w 327742"/>
              <a:gd name="connsiteY4" fmla="*/ 1810774 h 181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742" h="1810774">
                <a:moveTo>
                  <a:pt x="0" y="0"/>
                </a:moveTo>
                <a:lnTo>
                  <a:pt x="221226" y="434258"/>
                </a:lnTo>
                <a:lnTo>
                  <a:pt x="65549" y="893097"/>
                </a:lnTo>
                <a:lnTo>
                  <a:pt x="327742" y="1302774"/>
                </a:lnTo>
                <a:lnTo>
                  <a:pt x="163871" y="1810774"/>
                </a:lnTo>
              </a:path>
            </a:pathLst>
          </a:cu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>
          <a:xfrm flipH="1">
            <a:off x="2059015" y="5271577"/>
            <a:ext cx="998662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2059016" y="5003214"/>
            <a:ext cx="337132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2073883" y="5522387"/>
            <a:ext cx="261356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2059015" y="4757421"/>
            <a:ext cx="50853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3158962" y="5271577"/>
            <a:ext cx="50853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3040684" y="5788243"/>
            <a:ext cx="50853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2435450" y="5519880"/>
            <a:ext cx="233022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2059015" y="3890609"/>
            <a:ext cx="1174314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3324337" y="3893117"/>
            <a:ext cx="233022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2497442" y="5003214"/>
            <a:ext cx="758550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2059016" y="5788243"/>
            <a:ext cx="392389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>
            <a:off x="2590214" y="5788243"/>
            <a:ext cx="34316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2059016" y="3698477"/>
            <a:ext cx="641343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3314429" y="5003214"/>
            <a:ext cx="242930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2765164" y="5522387"/>
            <a:ext cx="233022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158962" y="5522387"/>
            <a:ext cx="50853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>
            <a:off x="2059016" y="4506616"/>
            <a:ext cx="70614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>
            <a:off x="2059016" y="4284142"/>
            <a:ext cx="276223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2054769" y="4073315"/>
            <a:ext cx="535445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2786415" y="3698477"/>
            <a:ext cx="50853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>
            <a:off x="2636255" y="4073315"/>
            <a:ext cx="261356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2395968" y="4284142"/>
            <a:ext cx="34316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2795622" y="4284011"/>
            <a:ext cx="50853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>
            <a:off x="2941166" y="4073315"/>
            <a:ext cx="233022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3233329" y="4073315"/>
            <a:ext cx="233022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2835485" y="4506616"/>
            <a:ext cx="50853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H="1">
            <a:off x="2617670" y="4757421"/>
            <a:ext cx="242930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2977297" y="4757421"/>
            <a:ext cx="337132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3882975" y="5271577"/>
            <a:ext cx="403895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3677414" y="5003214"/>
            <a:ext cx="337133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3822610" y="5522387"/>
            <a:ext cx="131028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>
            <a:off x="3529889" y="4757421"/>
            <a:ext cx="205562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4365853" y="5271577"/>
            <a:ext cx="508539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>
            <a:off x="4659082" y="5788243"/>
            <a:ext cx="357024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4053848" y="5519880"/>
            <a:ext cx="233022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 flipV="1">
            <a:off x="3971306" y="3883536"/>
            <a:ext cx="651144" cy="7073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>
            <a:off x="4115840" y="5003214"/>
            <a:ext cx="758552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H="1">
            <a:off x="3991170" y="5788243"/>
            <a:ext cx="392391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H="1">
            <a:off x="4438454" y="5788243"/>
            <a:ext cx="157241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77414" y="3698477"/>
            <a:ext cx="641343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>
            <a:off x="4932827" y="5003214"/>
            <a:ext cx="151921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H="1">
            <a:off x="4383561" y="5522387"/>
            <a:ext cx="233022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flipH="1">
            <a:off x="4777360" y="5522387"/>
            <a:ext cx="185062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H="1">
            <a:off x="3494436" y="4499544"/>
            <a:ext cx="706147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3557359" y="4284142"/>
            <a:ext cx="396278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3673166" y="4073315"/>
            <a:ext cx="535447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>
            <a:off x="4404812" y="3698477"/>
            <a:ext cx="508539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4254653" y="4073315"/>
            <a:ext cx="261358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H="1">
            <a:off x="4014366" y="4284142"/>
            <a:ext cx="343167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 flipV="1">
            <a:off x="4438454" y="4277070"/>
            <a:ext cx="387270" cy="6942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4559564" y="4073315"/>
            <a:ext cx="233022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H="1">
            <a:off x="4291128" y="4506616"/>
            <a:ext cx="508539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H="1" flipV="1">
            <a:off x="3832173" y="4757421"/>
            <a:ext cx="376441" cy="6274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>
            <a:off x="4285316" y="4763695"/>
            <a:ext cx="337133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H="1">
            <a:off x="4962421" y="5271577"/>
            <a:ext cx="131028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720615" y="5788243"/>
            <a:ext cx="233022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4676889" y="4763695"/>
            <a:ext cx="337133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79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5" y="1566944"/>
            <a:ext cx="3564355" cy="954059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60994" y="1178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1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15749" y="1169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1" name="Rectangle 20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2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83302" y="1321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30902" y="1474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8" name="Rectangle 3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78502" y="16266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4" name="Rectangle 43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5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26102" y="17790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0" name="Rectangle 49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1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673702" y="1931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7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21302" y="2083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68902" y="2236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8" name="Rectangle 6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296992" y="1330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4" name="Rectangle 7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144592" y="1482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7" name="Rectangle 76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8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992192" y="16352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1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839792" y="17876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3" name="Rectangle 82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4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687392" y="1940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7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534992" y="2092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9" name="Rectangle 88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0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382592" y="2244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2" name="Rectangle 91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3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759037" y="1756671"/>
            <a:ext cx="1609865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300538" y="73464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Staging Area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215710" y="3653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7" name="Parallelogram 156"/>
          <p:cNvSpPr/>
          <p:nvPr/>
        </p:nvSpPr>
        <p:spPr bwMode="auto">
          <a:xfrm>
            <a:off x="3078993" y="1074037"/>
            <a:ext cx="2326041" cy="1541790"/>
          </a:xfrm>
          <a:prstGeom prst="parallelogram">
            <a:avLst>
              <a:gd name="adj" fmla="val 98441"/>
            </a:avLst>
          </a:prstGeom>
          <a:noFill/>
          <a:ln w="38100" cmpd="sng">
            <a:solidFill>
              <a:schemeClr val="tx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sp>
        <p:nvSpPr>
          <p:cNvPr id="158" name="TextBox 157"/>
          <p:cNvSpPr txBox="1"/>
          <p:nvPr/>
        </p:nvSpPr>
        <p:spPr>
          <a:xfrm rot="16200000">
            <a:off x="1082073" y="4415605"/>
            <a:ext cx="101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PT Sans"/>
                <a:cs typeface="PT Sans"/>
              </a:rPr>
              <a:t>Writes</a:t>
            </a:r>
            <a:endParaRPr lang="en-US" sz="2400" b="1" dirty="0">
              <a:latin typeface="PT Sans"/>
              <a:cs typeface="PT Sans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624689" y="6046274"/>
            <a:ext cx="280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PT Sans"/>
                <a:cs typeface="PT Sans"/>
              </a:rPr>
              <a:t>Transaction #</a:t>
            </a:r>
            <a:endParaRPr lang="en-US" sz="2400" b="1" dirty="0">
              <a:latin typeface="PT Sans"/>
              <a:cs typeface="PT Sans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 flipH="1">
            <a:off x="1966936" y="3494514"/>
            <a:ext cx="5" cy="2559585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1966941" y="6054101"/>
            <a:ext cx="5425362" cy="16876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Freeform 161"/>
          <p:cNvSpPr/>
          <p:nvPr/>
        </p:nvSpPr>
        <p:spPr>
          <a:xfrm>
            <a:off x="3255992" y="3232509"/>
            <a:ext cx="566618" cy="2838468"/>
          </a:xfrm>
          <a:custGeom>
            <a:avLst/>
            <a:gdLst>
              <a:gd name="connsiteX0" fmla="*/ 0 w 327742"/>
              <a:gd name="connsiteY0" fmla="*/ 0 h 1810774"/>
              <a:gd name="connsiteX1" fmla="*/ 221226 w 327742"/>
              <a:gd name="connsiteY1" fmla="*/ 434258 h 1810774"/>
              <a:gd name="connsiteX2" fmla="*/ 65549 w 327742"/>
              <a:gd name="connsiteY2" fmla="*/ 893097 h 1810774"/>
              <a:gd name="connsiteX3" fmla="*/ 327742 w 327742"/>
              <a:gd name="connsiteY3" fmla="*/ 1302774 h 1810774"/>
              <a:gd name="connsiteX4" fmla="*/ 163871 w 327742"/>
              <a:gd name="connsiteY4" fmla="*/ 1810774 h 181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742" h="1810774">
                <a:moveTo>
                  <a:pt x="0" y="0"/>
                </a:moveTo>
                <a:lnTo>
                  <a:pt x="221226" y="434258"/>
                </a:lnTo>
                <a:lnTo>
                  <a:pt x="65549" y="893097"/>
                </a:lnTo>
                <a:lnTo>
                  <a:pt x="327742" y="1302774"/>
                </a:lnTo>
                <a:lnTo>
                  <a:pt x="163871" y="1810774"/>
                </a:lnTo>
              </a:path>
            </a:pathLst>
          </a:cu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>
          <a:xfrm flipH="1">
            <a:off x="2059015" y="5271577"/>
            <a:ext cx="998662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2059016" y="5003214"/>
            <a:ext cx="337132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2073883" y="5522387"/>
            <a:ext cx="261356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2059015" y="4757421"/>
            <a:ext cx="50853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3158962" y="5271577"/>
            <a:ext cx="50853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3040684" y="5788243"/>
            <a:ext cx="50853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2435450" y="5519880"/>
            <a:ext cx="233022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2059015" y="3890609"/>
            <a:ext cx="1174314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3324337" y="3893117"/>
            <a:ext cx="233022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2497442" y="5003214"/>
            <a:ext cx="758550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2059016" y="5788243"/>
            <a:ext cx="392389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>
            <a:off x="2590214" y="5788243"/>
            <a:ext cx="34316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2059016" y="3698477"/>
            <a:ext cx="641343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3314429" y="5003214"/>
            <a:ext cx="242930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2765164" y="5522387"/>
            <a:ext cx="233022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158962" y="5522387"/>
            <a:ext cx="50853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>
            <a:off x="2059016" y="4506616"/>
            <a:ext cx="70614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>
            <a:off x="2059016" y="4284142"/>
            <a:ext cx="276223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2054769" y="4073315"/>
            <a:ext cx="535445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2786415" y="3698477"/>
            <a:ext cx="50853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>
            <a:off x="2636255" y="4073315"/>
            <a:ext cx="261356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2395968" y="4284142"/>
            <a:ext cx="34316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2795622" y="4284011"/>
            <a:ext cx="50853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>
            <a:off x="2941166" y="4073315"/>
            <a:ext cx="233022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3233329" y="4073315"/>
            <a:ext cx="233022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2835485" y="4506616"/>
            <a:ext cx="50853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H="1">
            <a:off x="2617670" y="4757421"/>
            <a:ext cx="242930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2977297" y="4757421"/>
            <a:ext cx="337132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3882975" y="5271577"/>
            <a:ext cx="403895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3677414" y="5003214"/>
            <a:ext cx="337133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3822610" y="5522387"/>
            <a:ext cx="131028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>
            <a:off x="3529889" y="4757421"/>
            <a:ext cx="205562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4365853" y="5271577"/>
            <a:ext cx="508539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>
            <a:off x="4659082" y="5788243"/>
            <a:ext cx="357024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4053848" y="5519880"/>
            <a:ext cx="233022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 flipV="1">
            <a:off x="3971306" y="3883536"/>
            <a:ext cx="651144" cy="7073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>
            <a:off x="4115840" y="5003214"/>
            <a:ext cx="758552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H="1">
            <a:off x="3991170" y="5788243"/>
            <a:ext cx="392391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H="1">
            <a:off x="4438454" y="5788243"/>
            <a:ext cx="157241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77414" y="3698477"/>
            <a:ext cx="641343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>
            <a:off x="4932827" y="5003214"/>
            <a:ext cx="151921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H="1">
            <a:off x="4383561" y="5522387"/>
            <a:ext cx="233022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flipH="1">
            <a:off x="4777360" y="5522387"/>
            <a:ext cx="185062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H="1">
            <a:off x="3494436" y="4499544"/>
            <a:ext cx="706147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3557359" y="4284142"/>
            <a:ext cx="396278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3673166" y="4073315"/>
            <a:ext cx="535447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>
            <a:off x="4404812" y="3698477"/>
            <a:ext cx="508539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4254653" y="4073315"/>
            <a:ext cx="261358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H="1">
            <a:off x="4014366" y="4284142"/>
            <a:ext cx="343167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 flipV="1">
            <a:off x="4438454" y="4277070"/>
            <a:ext cx="387270" cy="6942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4559564" y="4073315"/>
            <a:ext cx="233022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H="1">
            <a:off x="4291128" y="4506616"/>
            <a:ext cx="508539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H="1" flipV="1">
            <a:off x="3832173" y="4757421"/>
            <a:ext cx="376441" cy="6274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>
            <a:off x="4285316" y="4763695"/>
            <a:ext cx="337133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H="1">
            <a:off x="4962421" y="5271577"/>
            <a:ext cx="131028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720615" y="5788243"/>
            <a:ext cx="233022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4676889" y="4763695"/>
            <a:ext cx="337133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6" name="Parallelogram 215"/>
          <p:cNvSpPr/>
          <p:nvPr/>
        </p:nvSpPr>
        <p:spPr bwMode="auto">
          <a:xfrm>
            <a:off x="3037562" y="1020618"/>
            <a:ext cx="2326041" cy="1541790"/>
          </a:xfrm>
          <a:prstGeom prst="parallelogram">
            <a:avLst>
              <a:gd name="adj" fmla="val 98441"/>
            </a:avLst>
          </a:prstGeom>
          <a:noFill/>
          <a:ln w="38100" cmpd="sng">
            <a:solidFill>
              <a:srgbClr val="98480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sp>
        <p:nvSpPr>
          <p:cNvPr id="217" name="Freeform 216"/>
          <p:cNvSpPr/>
          <p:nvPr/>
        </p:nvSpPr>
        <p:spPr>
          <a:xfrm>
            <a:off x="4923408" y="3248873"/>
            <a:ext cx="481626" cy="2821591"/>
          </a:xfrm>
          <a:custGeom>
            <a:avLst/>
            <a:gdLst>
              <a:gd name="connsiteX0" fmla="*/ 278581 w 278581"/>
              <a:gd name="connsiteY0" fmla="*/ 0 h 1835355"/>
              <a:gd name="connsiteX1" fmla="*/ 0 w 278581"/>
              <a:gd name="connsiteY1" fmla="*/ 622710 h 1835355"/>
              <a:gd name="connsiteX2" fmla="*/ 73742 w 278581"/>
              <a:gd name="connsiteY2" fmla="*/ 991420 h 1835355"/>
              <a:gd name="connsiteX3" fmla="*/ 213033 w 278581"/>
              <a:gd name="connsiteY3" fmla="*/ 1270000 h 1835355"/>
              <a:gd name="connsiteX4" fmla="*/ 73742 w 278581"/>
              <a:gd name="connsiteY4" fmla="*/ 1532194 h 1835355"/>
              <a:gd name="connsiteX5" fmla="*/ 229420 w 278581"/>
              <a:gd name="connsiteY5" fmla="*/ 1835355 h 183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581" h="1835355">
                <a:moveTo>
                  <a:pt x="278581" y="0"/>
                </a:moveTo>
                <a:lnTo>
                  <a:pt x="0" y="622710"/>
                </a:lnTo>
                <a:lnTo>
                  <a:pt x="73742" y="991420"/>
                </a:lnTo>
                <a:lnTo>
                  <a:pt x="213033" y="1270000"/>
                </a:lnTo>
                <a:lnTo>
                  <a:pt x="73742" y="1532194"/>
                </a:lnTo>
                <a:lnTo>
                  <a:pt x="229420" y="1835355"/>
                </a:lnTo>
              </a:path>
            </a:pathLst>
          </a:cu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55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5" y="1566944"/>
            <a:ext cx="3564355" cy="954059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60994" y="1178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1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15749" y="1169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1" name="Rectangle 20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2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83302" y="1321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30902" y="1474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8" name="Rectangle 3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78502" y="16266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4" name="Rectangle 43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5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26102" y="17790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0" name="Rectangle 49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1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673702" y="1931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7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21302" y="2083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68902" y="2236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8" name="Rectangle 6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296992" y="1330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4" name="Rectangle 7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144592" y="1482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7" name="Rectangle 76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8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992192" y="16352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1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839792" y="17876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3" name="Rectangle 82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4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687392" y="1940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7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534992" y="2092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9" name="Rectangle 88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0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382592" y="2244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2" name="Rectangle 91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3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759037" y="1756671"/>
            <a:ext cx="1609865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300538" y="73464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Staging Area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215710" y="3653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7" name="Parallelogram 156"/>
          <p:cNvSpPr/>
          <p:nvPr/>
        </p:nvSpPr>
        <p:spPr bwMode="auto">
          <a:xfrm>
            <a:off x="3078993" y="1074037"/>
            <a:ext cx="2326041" cy="1541790"/>
          </a:xfrm>
          <a:prstGeom prst="parallelogram">
            <a:avLst>
              <a:gd name="adj" fmla="val 98441"/>
            </a:avLst>
          </a:prstGeom>
          <a:noFill/>
          <a:ln w="38100" cmpd="sng">
            <a:solidFill>
              <a:schemeClr val="tx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sp>
        <p:nvSpPr>
          <p:cNvPr id="158" name="TextBox 157"/>
          <p:cNvSpPr txBox="1"/>
          <p:nvPr/>
        </p:nvSpPr>
        <p:spPr>
          <a:xfrm rot="16200000">
            <a:off x="1082073" y="4415605"/>
            <a:ext cx="101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PT Sans"/>
                <a:cs typeface="PT Sans"/>
              </a:rPr>
              <a:t>Writes</a:t>
            </a:r>
            <a:endParaRPr lang="en-US" sz="2400" b="1" dirty="0">
              <a:latin typeface="PT Sans"/>
              <a:cs typeface="PT Sans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624689" y="6046274"/>
            <a:ext cx="280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PT Sans"/>
                <a:cs typeface="PT Sans"/>
              </a:rPr>
              <a:t>Transaction #</a:t>
            </a:r>
            <a:endParaRPr lang="en-US" sz="2400" b="1" dirty="0">
              <a:latin typeface="PT Sans"/>
              <a:cs typeface="PT Sans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 flipH="1">
            <a:off x="1966936" y="3494514"/>
            <a:ext cx="5" cy="2559585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1966941" y="6054101"/>
            <a:ext cx="5425362" cy="16876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Freeform 161"/>
          <p:cNvSpPr/>
          <p:nvPr/>
        </p:nvSpPr>
        <p:spPr>
          <a:xfrm>
            <a:off x="3255992" y="3232509"/>
            <a:ext cx="566618" cy="2838468"/>
          </a:xfrm>
          <a:custGeom>
            <a:avLst/>
            <a:gdLst>
              <a:gd name="connsiteX0" fmla="*/ 0 w 327742"/>
              <a:gd name="connsiteY0" fmla="*/ 0 h 1810774"/>
              <a:gd name="connsiteX1" fmla="*/ 221226 w 327742"/>
              <a:gd name="connsiteY1" fmla="*/ 434258 h 1810774"/>
              <a:gd name="connsiteX2" fmla="*/ 65549 w 327742"/>
              <a:gd name="connsiteY2" fmla="*/ 893097 h 1810774"/>
              <a:gd name="connsiteX3" fmla="*/ 327742 w 327742"/>
              <a:gd name="connsiteY3" fmla="*/ 1302774 h 1810774"/>
              <a:gd name="connsiteX4" fmla="*/ 163871 w 327742"/>
              <a:gd name="connsiteY4" fmla="*/ 1810774 h 181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742" h="1810774">
                <a:moveTo>
                  <a:pt x="0" y="0"/>
                </a:moveTo>
                <a:lnTo>
                  <a:pt x="221226" y="434258"/>
                </a:lnTo>
                <a:lnTo>
                  <a:pt x="65549" y="893097"/>
                </a:lnTo>
                <a:lnTo>
                  <a:pt x="327742" y="1302774"/>
                </a:lnTo>
                <a:lnTo>
                  <a:pt x="163871" y="1810774"/>
                </a:lnTo>
              </a:path>
            </a:pathLst>
          </a:cu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>
          <a:xfrm flipH="1">
            <a:off x="2059015" y="5271577"/>
            <a:ext cx="998662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2059016" y="5003214"/>
            <a:ext cx="337132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2073883" y="5522387"/>
            <a:ext cx="261356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2059015" y="4757421"/>
            <a:ext cx="50853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3158962" y="5271577"/>
            <a:ext cx="50853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3040684" y="5788243"/>
            <a:ext cx="50853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2435450" y="5519880"/>
            <a:ext cx="233022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2059015" y="3890609"/>
            <a:ext cx="1174314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3324337" y="3893117"/>
            <a:ext cx="233022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2497442" y="5003214"/>
            <a:ext cx="758550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2059016" y="5788243"/>
            <a:ext cx="392389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>
            <a:off x="2590214" y="5788243"/>
            <a:ext cx="34316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2059016" y="3698477"/>
            <a:ext cx="641343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3314429" y="5003214"/>
            <a:ext cx="242930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2765164" y="5522387"/>
            <a:ext cx="233022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158962" y="5522387"/>
            <a:ext cx="50853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>
            <a:off x="2059016" y="4506616"/>
            <a:ext cx="70614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>
            <a:off x="2059016" y="4284142"/>
            <a:ext cx="276223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2054769" y="4073315"/>
            <a:ext cx="535445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2786415" y="3698477"/>
            <a:ext cx="50853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>
            <a:off x="2636255" y="4073315"/>
            <a:ext cx="261356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2395968" y="4284142"/>
            <a:ext cx="34316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2795622" y="4284011"/>
            <a:ext cx="50853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>
            <a:off x="2941166" y="4073315"/>
            <a:ext cx="233022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3233329" y="4073315"/>
            <a:ext cx="233022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2835485" y="4506616"/>
            <a:ext cx="508537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H="1">
            <a:off x="2617670" y="4757421"/>
            <a:ext cx="242930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2977297" y="4757421"/>
            <a:ext cx="337132" cy="0"/>
          </a:xfrm>
          <a:prstGeom prst="line">
            <a:avLst/>
          </a:prstGeom>
          <a:ln w="28575" cmpd="sng">
            <a:solidFill>
              <a:srgbClr val="25406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3882975" y="5271577"/>
            <a:ext cx="403895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3677414" y="5003214"/>
            <a:ext cx="337133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3822610" y="5522387"/>
            <a:ext cx="131028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>
            <a:off x="3529889" y="4757421"/>
            <a:ext cx="205562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4365853" y="5271577"/>
            <a:ext cx="508539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>
            <a:off x="4659082" y="5788243"/>
            <a:ext cx="357024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4053848" y="5519880"/>
            <a:ext cx="233022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 flipV="1">
            <a:off x="3971306" y="3883536"/>
            <a:ext cx="651144" cy="7073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>
            <a:off x="4115840" y="5003214"/>
            <a:ext cx="758552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H="1">
            <a:off x="3991170" y="5788243"/>
            <a:ext cx="392391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H="1">
            <a:off x="4438454" y="5788243"/>
            <a:ext cx="157241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77414" y="3698477"/>
            <a:ext cx="641343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>
            <a:off x="4932827" y="5003214"/>
            <a:ext cx="151921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H="1">
            <a:off x="4383561" y="5522387"/>
            <a:ext cx="233022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flipH="1">
            <a:off x="4777360" y="5522387"/>
            <a:ext cx="185062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H="1">
            <a:off x="3494436" y="4499544"/>
            <a:ext cx="706147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3557359" y="4284142"/>
            <a:ext cx="396278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3673166" y="4073315"/>
            <a:ext cx="535447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>
            <a:off x="4404812" y="3698477"/>
            <a:ext cx="508539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4254653" y="4073315"/>
            <a:ext cx="261358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H="1">
            <a:off x="4014366" y="4284142"/>
            <a:ext cx="343167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 flipV="1">
            <a:off x="4438454" y="4277070"/>
            <a:ext cx="387270" cy="6942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4559564" y="4073315"/>
            <a:ext cx="233022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H="1">
            <a:off x="4291128" y="4506616"/>
            <a:ext cx="508539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H="1" flipV="1">
            <a:off x="3832173" y="4757421"/>
            <a:ext cx="376441" cy="6274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>
            <a:off x="4285316" y="4763695"/>
            <a:ext cx="337133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H="1">
            <a:off x="4962421" y="5271577"/>
            <a:ext cx="131028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720615" y="5788243"/>
            <a:ext cx="233022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4676889" y="4763695"/>
            <a:ext cx="337133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6" name="Parallelogram 215"/>
          <p:cNvSpPr/>
          <p:nvPr/>
        </p:nvSpPr>
        <p:spPr bwMode="auto">
          <a:xfrm>
            <a:off x="3037562" y="1020618"/>
            <a:ext cx="2326041" cy="1541790"/>
          </a:xfrm>
          <a:prstGeom prst="parallelogram">
            <a:avLst>
              <a:gd name="adj" fmla="val 98441"/>
            </a:avLst>
          </a:prstGeom>
          <a:noFill/>
          <a:ln w="38100" cmpd="sng">
            <a:solidFill>
              <a:srgbClr val="98480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sp>
        <p:nvSpPr>
          <p:cNvPr id="217" name="Freeform 216"/>
          <p:cNvSpPr/>
          <p:nvPr/>
        </p:nvSpPr>
        <p:spPr>
          <a:xfrm>
            <a:off x="4923408" y="3248873"/>
            <a:ext cx="481626" cy="2821591"/>
          </a:xfrm>
          <a:custGeom>
            <a:avLst/>
            <a:gdLst>
              <a:gd name="connsiteX0" fmla="*/ 278581 w 278581"/>
              <a:gd name="connsiteY0" fmla="*/ 0 h 1835355"/>
              <a:gd name="connsiteX1" fmla="*/ 0 w 278581"/>
              <a:gd name="connsiteY1" fmla="*/ 622710 h 1835355"/>
              <a:gd name="connsiteX2" fmla="*/ 73742 w 278581"/>
              <a:gd name="connsiteY2" fmla="*/ 991420 h 1835355"/>
              <a:gd name="connsiteX3" fmla="*/ 213033 w 278581"/>
              <a:gd name="connsiteY3" fmla="*/ 1270000 h 1835355"/>
              <a:gd name="connsiteX4" fmla="*/ 73742 w 278581"/>
              <a:gd name="connsiteY4" fmla="*/ 1532194 h 1835355"/>
              <a:gd name="connsiteX5" fmla="*/ 229420 w 278581"/>
              <a:gd name="connsiteY5" fmla="*/ 1835355 h 183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581" h="1835355">
                <a:moveTo>
                  <a:pt x="278581" y="0"/>
                </a:moveTo>
                <a:lnTo>
                  <a:pt x="0" y="622710"/>
                </a:lnTo>
                <a:lnTo>
                  <a:pt x="73742" y="991420"/>
                </a:lnTo>
                <a:lnTo>
                  <a:pt x="213033" y="1270000"/>
                </a:lnTo>
                <a:lnTo>
                  <a:pt x="73742" y="1532194"/>
                </a:lnTo>
                <a:lnTo>
                  <a:pt x="229420" y="1835355"/>
                </a:lnTo>
              </a:path>
            </a:pathLst>
          </a:cu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8" name="Straight Connector 217"/>
          <p:cNvCxnSpPr/>
          <p:nvPr/>
        </p:nvCxnSpPr>
        <p:spPr>
          <a:xfrm flipH="1">
            <a:off x="5410653" y="5271577"/>
            <a:ext cx="998662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>
            <a:off x="5332234" y="5003213"/>
            <a:ext cx="337132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>
            <a:off x="5276522" y="5522386"/>
            <a:ext cx="261356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5230286" y="4757421"/>
            <a:ext cx="508537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>
            <a:off x="6510602" y="5271577"/>
            <a:ext cx="210185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>
            <a:off x="6274693" y="5788243"/>
            <a:ext cx="211007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>
            <a:off x="5638089" y="5519879"/>
            <a:ext cx="233022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5371976" y="3890608"/>
            <a:ext cx="480141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>
            <a:off x="6275272" y="3893116"/>
            <a:ext cx="233022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5770660" y="5003213"/>
            <a:ext cx="758550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>
            <a:off x="5293024" y="5788243"/>
            <a:ext cx="392389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>
            <a:off x="5824221" y="5788243"/>
            <a:ext cx="343167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5363603" y="3698477"/>
            <a:ext cx="641343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587647" y="5003213"/>
            <a:ext cx="242930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H="1">
            <a:off x="5967803" y="5522386"/>
            <a:ext cx="233022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H="1" flipV="1">
            <a:off x="6361603" y="5522386"/>
            <a:ext cx="226044" cy="7073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>
            <a:off x="5128340" y="4506616"/>
            <a:ext cx="706147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H="1">
            <a:off x="5089130" y="4284142"/>
            <a:ext cx="276223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5147619" y="4073314"/>
            <a:ext cx="535445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H="1">
            <a:off x="6130211" y="3698477"/>
            <a:ext cx="508537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H="1">
            <a:off x="5729105" y="4073314"/>
            <a:ext cx="261356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H="1">
            <a:off x="5426082" y="4284142"/>
            <a:ext cx="343167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H="1">
            <a:off x="5825736" y="4284010"/>
            <a:ext cx="508537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6034016" y="4073314"/>
            <a:ext cx="233022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H="1">
            <a:off x="6326179" y="4073314"/>
            <a:ext cx="233022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6267038" y="4506616"/>
            <a:ext cx="453750" cy="7074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 flipH="1">
            <a:off x="5788942" y="4757421"/>
            <a:ext cx="537236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H="1">
            <a:off x="6446567" y="4757421"/>
            <a:ext cx="337132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5924459" y="4506616"/>
            <a:ext cx="242930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>
            <a:off x="6409316" y="4276907"/>
            <a:ext cx="233022" cy="0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Parallelogram 276"/>
          <p:cNvSpPr/>
          <p:nvPr/>
        </p:nvSpPr>
        <p:spPr bwMode="auto">
          <a:xfrm>
            <a:off x="402578" y="1082932"/>
            <a:ext cx="4161375" cy="1541790"/>
          </a:xfrm>
          <a:prstGeom prst="parallelogram">
            <a:avLst>
              <a:gd name="adj" fmla="val 98441"/>
            </a:avLst>
          </a:prstGeom>
          <a:noFill/>
          <a:ln w="38100" cmpd="sng">
            <a:solidFill>
              <a:schemeClr val="accent3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108357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5" y="1566944"/>
            <a:ext cx="3564355" cy="954059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60994" y="1178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1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15749" y="1169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1" name="Rectangle 20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2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83302" y="1321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30902" y="1474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8" name="Rectangle 3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78502" y="16266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4" name="Rectangle 43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5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26102" y="17790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0" name="Rectangle 49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1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673702" y="19314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7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21302" y="20838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68902" y="2236206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8" name="Rectangle 6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296992" y="1330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4" name="Rectangle 7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144592" y="1482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7" name="Rectangle 76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8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992192" y="16352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1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839792" y="17876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3" name="Rectangle 82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4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687392" y="1940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7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534992" y="2092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9" name="Rectangle 88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0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382592" y="2244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2" name="Rectangle 91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3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759037" y="1756671"/>
            <a:ext cx="1609865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300538" y="73464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Staging Area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215710" y="3653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5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6" y="1321806"/>
            <a:ext cx="3235634" cy="1199197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51776" y="2938708"/>
            <a:ext cx="875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</a:t>
            </a:r>
            <a:br>
              <a:rPr lang="en-US" dirty="0" smtClean="0">
                <a:latin typeface="PT Sans"/>
                <a:cs typeface="PT Sans"/>
              </a:rPr>
            </a:br>
            <a:r>
              <a:rPr lang="en-US" dirty="0" smtClean="0">
                <a:latin typeface="PT Sans"/>
                <a:cs typeface="PT Sans"/>
              </a:rPr>
              <a:t>Nodes</a:t>
            </a:r>
            <a:endParaRPr lang="en-US" dirty="0">
              <a:latin typeface="PT Sans"/>
              <a:cs typeface="PT San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04369" y="2803421"/>
            <a:ext cx="2164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 to Storage</a:t>
            </a:r>
          </a:p>
        </p:txBody>
      </p:sp>
      <p:cxnSp>
        <p:nvCxnSpPr>
          <p:cNvPr id="30" name="Straight Arrow Connector 29"/>
          <p:cNvCxnSpPr>
            <a:stCxn id="29" idx="0"/>
            <a:endCxn id="172" idx="5"/>
          </p:cNvCxnSpPr>
          <p:nvPr/>
        </p:nvCxnSpPr>
        <p:spPr bwMode="auto">
          <a:xfrm flipV="1">
            <a:off x="5286635" y="2002666"/>
            <a:ext cx="74959" cy="80075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063895" y="3018865"/>
            <a:ext cx="511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latin typeface="PT Sans"/>
                <a:cs typeface="PT Sans"/>
              </a:rPr>
              <a:t>Disk</a:t>
            </a:r>
          </a:p>
        </p:txBody>
      </p:sp>
      <p:cxnSp>
        <p:nvCxnSpPr>
          <p:cNvPr id="158" name="Straight Arrow Connector 157"/>
          <p:cNvCxnSpPr>
            <a:stCxn id="157" idx="0"/>
            <a:endCxn id="71" idx="3"/>
          </p:cNvCxnSpPr>
          <p:nvPr/>
        </p:nvCxnSpPr>
        <p:spPr bwMode="auto">
          <a:xfrm flipV="1">
            <a:off x="7319782" y="2675100"/>
            <a:ext cx="179391" cy="3437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7" idx="0"/>
            <a:endCxn id="151" idx="3"/>
          </p:cNvCxnSpPr>
          <p:nvPr/>
        </p:nvCxnSpPr>
        <p:spPr bwMode="auto">
          <a:xfrm flipV="1">
            <a:off x="1289353" y="2435750"/>
            <a:ext cx="213068" cy="50295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354286" y="1756671"/>
            <a:ext cx="2014616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588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794588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PT Sans"/>
                <a:cs typeface="PT Sans"/>
              </a:rPr>
              <a:t>Data </a:t>
            </a:r>
            <a:r>
              <a:rPr lang="en-US" sz="1600" dirty="0" smtClean="0">
                <a:latin typeface="PT Sans"/>
                <a:cs typeface="PT Sans"/>
              </a:rPr>
              <a:t>Format Middleware</a:t>
            </a:r>
            <a:endParaRPr lang="en-US" sz="1600" dirty="0"/>
          </a:p>
        </p:txBody>
      </p:sp>
      <p:sp>
        <p:nvSpPr>
          <p:cNvPr id="164" name="Rectangle 163"/>
          <p:cNvSpPr/>
          <p:nvPr/>
        </p:nvSpPr>
        <p:spPr>
          <a:xfrm>
            <a:off x="6368901" y="4134755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server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6368901" y="4470397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68" name="Straight Arrow Connector 167"/>
          <p:cNvCxnSpPr>
            <a:stCxn id="164" idx="0"/>
            <a:endCxn id="163" idx="2"/>
          </p:cNvCxnSpPr>
          <p:nvPr/>
        </p:nvCxnSpPr>
        <p:spPr bwMode="auto">
          <a:xfrm rot="16200000" flipH="1" flipV="1">
            <a:off x="4271307" y="1848645"/>
            <a:ext cx="1002094" cy="5574313"/>
          </a:xfrm>
          <a:prstGeom prst="bentConnector5">
            <a:avLst>
              <a:gd name="adj1" fmla="val -22812"/>
              <a:gd name="adj2" fmla="val 50000"/>
              <a:gd name="adj3" fmla="val 122812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794588" y="480120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02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706" y="730812"/>
            <a:ext cx="849009" cy="803428"/>
          </a:xfrm>
          <a:prstGeom prst="rect">
            <a:avLst/>
          </a:prstGeom>
        </p:spPr>
      </p:pic>
      <p:sp>
        <p:nvSpPr>
          <p:cNvPr id="596" name="TextBox 595"/>
          <p:cNvSpPr txBox="1"/>
          <p:nvPr/>
        </p:nvSpPr>
        <p:spPr>
          <a:xfrm>
            <a:off x="-25235" y="2179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97" name="TextBox 596"/>
          <p:cNvSpPr txBox="1"/>
          <p:nvPr/>
        </p:nvSpPr>
        <p:spPr>
          <a:xfrm>
            <a:off x="4013312" y="487619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98" name="TextBox 597"/>
          <p:cNvSpPr txBox="1"/>
          <p:nvPr/>
        </p:nvSpPr>
        <p:spPr>
          <a:xfrm>
            <a:off x="5223706" y="3315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03" name="TextBox 602"/>
          <p:cNvSpPr txBox="1"/>
          <p:nvPr/>
        </p:nvSpPr>
        <p:spPr>
          <a:xfrm>
            <a:off x="7663342" y="11442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71" name="Left-Right Arrow 470"/>
          <p:cNvSpPr/>
          <p:nvPr/>
        </p:nvSpPr>
        <p:spPr>
          <a:xfrm>
            <a:off x="4565960" y="3303092"/>
            <a:ext cx="1609865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77431" y="2377787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6" name="Parallelogram 15"/>
          <p:cNvSpPr/>
          <p:nvPr/>
        </p:nvSpPr>
        <p:spPr bwMode="auto">
          <a:xfrm>
            <a:off x="956741" y="2766728"/>
            <a:ext cx="3564355" cy="954059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522748" y="2412424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1" name="Rectangle 20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2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210684" y="2571438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390301" y="2564824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078237" y="2723838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37901" y="2717224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8" name="Rectangle 3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925837" y="2876238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085501" y="2869624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4" name="Rectangle 43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5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773437" y="3028638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933101" y="3022024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0" name="Rectangle 49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1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621037" y="3181038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780701" y="3174424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7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468637" y="3333438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628301" y="3326824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316237" y="3485838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475901" y="3479224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8" name="Rectangle 6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163837" y="3638238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811158" y="2530187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658758" y="2682587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506358" y="2834987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353958" y="2987387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201558" y="3139787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049158" y="3292187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896758" y="3444587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cxnSp>
        <p:nvCxnSpPr>
          <p:cNvPr id="187" name="Curved Connector 186"/>
          <p:cNvCxnSpPr>
            <a:stCxn id="3" idx="6"/>
            <a:endCxn id="69" idx="2"/>
          </p:cNvCxnSpPr>
          <p:nvPr/>
        </p:nvCxnSpPr>
        <p:spPr>
          <a:xfrm>
            <a:off x="6470465" y="2583402"/>
            <a:ext cx="5436" cy="1012720"/>
          </a:xfrm>
          <a:prstGeom prst="straightConnector1">
            <a:avLst/>
          </a:prstGeom>
          <a:ln w="19050" cmpd="sng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stCxn id="3" idx="6"/>
            <a:endCxn id="63" idx="2"/>
          </p:cNvCxnSpPr>
          <p:nvPr/>
        </p:nvCxnSpPr>
        <p:spPr>
          <a:xfrm>
            <a:off x="6470465" y="2583402"/>
            <a:ext cx="157836" cy="860320"/>
          </a:xfrm>
          <a:prstGeom prst="straightConnector1">
            <a:avLst/>
          </a:prstGeom>
          <a:ln w="19050" cmpd="sng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Curved Connector 257"/>
          <p:cNvCxnSpPr>
            <a:stCxn id="3" idx="6"/>
            <a:endCxn id="57" idx="2"/>
          </p:cNvCxnSpPr>
          <p:nvPr/>
        </p:nvCxnSpPr>
        <p:spPr>
          <a:xfrm>
            <a:off x="6470465" y="2583402"/>
            <a:ext cx="310236" cy="707920"/>
          </a:xfrm>
          <a:prstGeom prst="straightConnector1">
            <a:avLst/>
          </a:prstGeom>
          <a:ln w="19050" cmpd="sng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Curved Connector 260"/>
          <p:cNvCxnSpPr>
            <a:stCxn id="3" idx="6"/>
            <a:endCxn id="51" idx="2"/>
          </p:cNvCxnSpPr>
          <p:nvPr/>
        </p:nvCxnSpPr>
        <p:spPr>
          <a:xfrm>
            <a:off x="6470465" y="2583402"/>
            <a:ext cx="462636" cy="555520"/>
          </a:xfrm>
          <a:prstGeom prst="straightConnector1">
            <a:avLst/>
          </a:prstGeom>
          <a:ln w="19050" cmpd="sng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Curved Connector 263"/>
          <p:cNvCxnSpPr>
            <a:stCxn id="3" idx="6"/>
            <a:endCxn id="45" idx="2"/>
          </p:cNvCxnSpPr>
          <p:nvPr/>
        </p:nvCxnSpPr>
        <p:spPr>
          <a:xfrm>
            <a:off x="6470465" y="2583402"/>
            <a:ext cx="615036" cy="403120"/>
          </a:xfrm>
          <a:prstGeom prst="straightConnector1">
            <a:avLst/>
          </a:prstGeom>
          <a:ln w="19050" cmpd="sng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Curved Connector 267"/>
          <p:cNvCxnSpPr>
            <a:stCxn id="3" idx="6"/>
            <a:endCxn id="39" idx="2"/>
          </p:cNvCxnSpPr>
          <p:nvPr/>
        </p:nvCxnSpPr>
        <p:spPr>
          <a:xfrm>
            <a:off x="6470465" y="2583402"/>
            <a:ext cx="767436" cy="250720"/>
          </a:xfrm>
          <a:prstGeom prst="straightConnector1">
            <a:avLst/>
          </a:prstGeom>
          <a:ln w="19050" cmpd="sng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stCxn id="3" idx="6"/>
            <a:endCxn id="33" idx="2"/>
          </p:cNvCxnSpPr>
          <p:nvPr/>
        </p:nvCxnSpPr>
        <p:spPr>
          <a:xfrm>
            <a:off x="6470465" y="2583402"/>
            <a:ext cx="919836" cy="98320"/>
          </a:xfrm>
          <a:prstGeom prst="straightConnector1">
            <a:avLst/>
          </a:prstGeom>
          <a:ln w="19050" cmpd="sng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stCxn id="3" idx="6"/>
            <a:endCxn id="22" idx="2"/>
          </p:cNvCxnSpPr>
          <p:nvPr/>
        </p:nvCxnSpPr>
        <p:spPr>
          <a:xfrm flipV="1">
            <a:off x="6470465" y="2529322"/>
            <a:ext cx="1052283" cy="54080"/>
          </a:xfrm>
          <a:prstGeom prst="straightConnector1">
            <a:avLst/>
          </a:prstGeom>
          <a:ln w="19050" cmpd="sng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565960" y="2377787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1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401958" y="2530187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4" name="Rectangle 7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249558" y="2682587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7" name="Rectangle 76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78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097158" y="2834987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1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944758" y="2987387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3" name="Rectangle 82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4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792358" y="3139787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87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639958" y="3292187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9" name="Rectangle 88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0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487558" y="3444587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2" name="Rectangle 91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  <p:sp>
          <p:nvSpPr>
            <p:cNvPr id="93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PT Sans"/>
                <a:cs typeface="PT Sans"/>
              </a:endParaRPr>
            </a:p>
          </p:txBody>
        </p:sp>
      </p:grpSp>
      <p:cxnSp>
        <p:nvCxnSpPr>
          <p:cNvPr id="181" name="Curved Connector 180"/>
          <p:cNvCxnSpPr>
            <a:stCxn id="3" idx="2"/>
            <a:endCxn id="15" idx="5"/>
          </p:cNvCxnSpPr>
          <p:nvPr/>
        </p:nvCxnSpPr>
        <p:spPr>
          <a:xfrm flipH="1" flipV="1">
            <a:off x="4812376" y="2447926"/>
            <a:ext cx="1363449" cy="135476"/>
          </a:xfrm>
          <a:prstGeom prst="straightConnector1">
            <a:avLst/>
          </a:prstGeom>
          <a:ln w="19050" cmpd="sng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75" idx="5"/>
            <a:endCxn id="3" idx="2"/>
          </p:cNvCxnSpPr>
          <p:nvPr/>
        </p:nvCxnSpPr>
        <p:spPr>
          <a:xfrm flipV="1">
            <a:off x="4648374" y="2583402"/>
            <a:ext cx="1527451" cy="16924"/>
          </a:xfrm>
          <a:prstGeom prst="straightConnector1">
            <a:avLst/>
          </a:prstGeom>
          <a:ln w="19050" cmpd="sng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78" idx="5"/>
            <a:endCxn id="3" idx="2"/>
          </p:cNvCxnSpPr>
          <p:nvPr/>
        </p:nvCxnSpPr>
        <p:spPr>
          <a:xfrm flipV="1">
            <a:off x="4495974" y="2583402"/>
            <a:ext cx="1679851" cy="169324"/>
          </a:xfrm>
          <a:prstGeom prst="straightConnector1">
            <a:avLst/>
          </a:prstGeom>
          <a:ln w="19050" cmpd="sng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Curved Connector 205"/>
          <p:cNvCxnSpPr>
            <a:stCxn id="81" idx="5"/>
            <a:endCxn id="3" idx="2"/>
          </p:cNvCxnSpPr>
          <p:nvPr/>
        </p:nvCxnSpPr>
        <p:spPr>
          <a:xfrm flipV="1">
            <a:off x="4343574" y="2583402"/>
            <a:ext cx="1832251" cy="321724"/>
          </a:xfrm>
          <a:prstGeom prst="straightConnector1">
            <a:avLst/>
          </a:prstGeom>
          <a:ln w="19050" cmpd="sng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urved Connector 208"/>
          <p:cNvCxnSpPr>
            <a:stCxn id="84" idx="5"/>
            <a:endCxn id="3" idx="2"/>
          </p:cNvCxnSpPr>
          <p:nvPr/>
        </p:nvCxnSpPr>
        <p:spPr>
          <a:xfrm flipV="1">
            <a:off x="4191174" y="2583402"/>
            <a:ext cx="1984651" cy="474124"/>
          </a:xfrm>
          <a:prstGeom prst="straightConnector1">
            <a:avLst/>
          </a:prstGeom>
          <a:ln w="19050" cmpd="sng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urved Connector 211"/>
          <p:cNvCxnSpPr>
            <a:stCxn id="87" idx="5"/>
            <a:endCxn id="3" idx="2"/>
          </p:cNvCxnSpPr>
          <p:nvPr/>
        </p:nvCxnSpPr>
        <p:spPr>
          <a:xfrm flipV="1">
            <a:off x="4038774" y="2583402"/>
            <a:ext cx="2137051" cy="626524"/>
          </a:xfrm>
          <a:prstGeom prst="straightConnector1">
            <a:avLst/>
          </a:prstGeom>
          <a:ln w="19050" cmpd="sng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90" idx="5"/>
            <a:endCxn id="3" idx="2"/>
          </p:cNvCxnSpPr>
          <p:nvPr/>
        </p:nvCxnSpPr>
        <p:spPr>
          <a:xfrm flipV="1">
            <a:off x="3886374" y="2583402"/>
            <a:ext cx="2289451" cy="778924"/>
          </a:xfrm>
          <a:prstGeom prst="straightConnector1">
            <a:avLst/>
          </a:prstGeom>
          <a:ln w="19050" cmpd="sng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Curved Connector 217"/>
          <p:cNvCxnSpPr>
            <a:stCxn id="93" idx="5"/>
            <a:endCxn id="3" idx="2"/>
          </p:cNvCxnSpPr>
          <p:nvPr/>
        </p:nvCxnSpPr>
        <p:spPr>
          <a:xfrm flipV="1">
            <a:off x="3733974" y="2583402"/>
            <a:ext cx="2441851" cy="931324"/>
          </a:xfrm>
          <a:prstGeom prst="straightConnector1">
            <a:avLst/>
          </a:prstGeom>
          <a:ln w="19050" cmpd="sng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6175825" y="2440155"/>
            <a:ext cx="294640" cy="286494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4" name="Rectangle 393"/>
          <p:cNvSpPr/>
          <p:nvPr/>
        </p:nvSpPr>
        <p:spPr>
          <a:xfrm>
            <a:off x="5423694" y="2745344"/>
            <a:ext cx="1226053" cy="3356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PT Sans"/>
                <a:cs typeface="PT Sans"/>
              </a:rPr>
              <a:t>Analysis</a:t>
            </a:r>
          </a:p>
          <a:p>
            <a:pPr algn="ctr"/>
            <a:r>
              <a:rPr lang="en-US" sz="1200" b="1" dirty="0" smtClean="0">
                <a:latin typeface="PT Sans"/>
                <a:cs typeface="PT Sans"/>
              </a:rPr>
              <a:t>Coordinator</a:t>
            </a:r>
            <a:endParaRPr lang="en-US" sz="1200" b="1" dirty="0"/>
          </a:p>
        </p:txBody>
      </p:sp>
      <p:sp>
        <p:nvSpPr>
          <p:cNvPr id="595" name="TextBox 594"/>
          <p:cNvSpPr txBox="1"/>
          <p:nvPr/>
        </p:nvSpPr>
        <p:spPr>
          <a:xfrm>
            <a:off x="8776227" y="25492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2274420" y="1841261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7192317" y="1841261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358648" y="1841398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Staging Area</a:t>
            </a:r>
          </a:p>
        </p:txBody>
      </p:sp>
      <p:cxnSp>
        <p:nvCxnSpPr>
          <p:cNvPr id="26" name="Curved Connector 25"/>
          <p:cNvCxnSpPr>
            <a:stCxn id="2" idx="2"/>
            <a:endCxn id="3" idx="0"/>
          </p:cNvCxnSpPr>
          <p:nvPr/>
        </p:nvCxnSpPr>
        <p:spPr>
          <a:xfrm rot="16200000" flipH="1">
            <a:off x="5532721" y="1649730"/>
            <a:ext cx="905915" cy="674934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Parallelogram 200"/>
          <p:cNvSpPr/>
          <p:nvPr/>
        </p:nvSpPr>
        <p:spPr bwMode="auto">
          <a:xfrm>
            <a:off x="486999" y="2286631"/>
            <a:ext cx="4161375" cy="1541790"/>
          </a:xfrm>
          <a:prstGeom prst="parallelogram">
            <a:avLst>
              <a:gd name="adj" fmla="val 98441"/>
            </a:avLst>
          </a:prstGeom>
          <a:noFill/>
          <a:ln w="38100" cmpd="sng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cxnSp>
        <p:nvCxnSpPr>
          <p:cNvPr id="202" name="Curved Connector 201"/>
          <p:cNvCxnSpPr>
            <a:stCxn id="2" idx="1"/>
          </p:cNvCxnSpPr>
          <p:nvPr/>
        </p:nvCxnSpPr>
        <p:spPr>
          <a:xfrm rot="10800000" flipV="1">
            <a:off x="4173348" y="1132526"/>
            <a:ext cx="1050359" cy="1553348"/>
          </a:xfrm>
          <a:prstGeom prst="curvedConnector2">
            <a:avLst/>
          </a:prstGeom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76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6" y="1321806"/>
            <a:ext cx="3235634" cy="1199197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51776" y="2938708"/>
            <a:ext cx="875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</a:t>
            </a:r>
            <a:br>
              <a:rPr lang="en-US" dirty="0" smtClean="0">
                <a:latin typeface="PT Sans"/>
                <a:cs typeface="PT Sans"/>
              </a:rPr>
            </a:br>
            <a:r>
              <a:rPr lang="en-US" dirty="0" smtClean="0">
                <a:latin typeface="PT Sans"/>
                <a:cs typeface="PT Sans"/>
              </a:rPr>
              <a:t>Nodes</a:t>
            </a:r>
            <a:endParaRPr lang="en-US" dirty="0">
              <a:latin typeface="PT Sans"/>
              <a:cs typeface="PT San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04369" y="2803421"/>
            <a:ext cx="2164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 to Storage</a:t>
            </a:r>
          </a:p>
        </p:txBody>
      </p:sp>
      <p:cxnSp>
        <p:nvCxnSpPr>
          <p:cNvPr id="30" name="Straight Arrow Connector 29"/>
          <p:cNvCxnSpPr>
            <a:stCxn id="29" idx="0"/>
            <a:endCxn id="172" idx="5"/>
          </p:cNvCxnSpPr>
          <p:nvPr/>
        </p:nvCxnSpPr>
        <p:spPr bwMode="auto">
          <a:xfrm flipV="1">
            <a:off x="5286635" y="2002666"/>
            <a:ext cx="74959" cy="80075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063895" y="3018865"/>
            <a:ext cx="511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latin typeface="PT Sans"/>
                <a:cs typeface="PT Sans"/>
              </a:rPr>
              <a:t>Disk</a:t>
            </a:r>
          </a:p>
        </p:txBody>
      </p:sp>
      <p:cxnSp>
        <p:nvCxnSpPr>
          <p:cNvPr id="158" name="Straight Arrow Connector 157"/>
          <p:cNvCxnSpPr>
            <a:stCxn id="157" idx="0"/>
            <a:endCxn id="71" idx="3"/>
          </p:cNvCxnSpPr>
          <p:nvPr/>
        </p:nvCxnSpPr>
        <p:spPr bwMode="auto">
          <a:xfrm flipV="1">
            <a:off x="7319782" y="2675100"/>
            <a:ext cx="179391" cy="3437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7" idx="0"/>
            <a:endCxn id="151" idx="3"/>
          </p:cNvCxnSpPr>
          <p:nvPr/>
        </p:nvCxnSpPr>
        <p:spPr bwMode="auto">
          <a:xfrm flipV="1">
            <a:off x="1289353" y="2435750"/>
            <a:ext cx="213068" cy="50295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354286" y="1756671"/>
            <a:ext cx="2014616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588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794588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PT Sans"/>
                <a:cs typeface="PT Sans"/>
              </a:rPr>
              <a:t>Data </a:t>
            </a:r>
            <a:r>
              <a:rPr lang="en-US" sz="1600" dirty="0" smtClean="0">
                <a:latin typeface="PT Sans"/>
                <a:cs typeface="PT Sans"/>
              </a:rPr>
              <a:t>Format Middleware</a:t>
            </a:r>
            <a:endParaRPr lang="en-US" sz="1600" dirty="0"/>
          </a:p>
        </p:txBody>
      </p:sp>
      <p:sp>
        <p:nvSpPr>
          <p:cNvPr id="164" name="Rectangle 163"/>
          <p:cNvSpPr/>
          <p:nvPr/>
        </p:nvSpPr>
        <p:spPr>
          <a:xfrm>
            <a:off x="6368901" y="4134755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server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6368901" y="4470397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68" name="Straight Arrow Connector 167"/>
          <p:cNvCxnSpPr>
            <a:stCxn id="164" idx="0"/>
            <a:endCxn id="163" idx="2"/>
          </p:cNvCxnSpPr>
          <p:nvPr/>
        </p:nvCxnSpPr>
        <p:spPr bwMode="auto">
          <a:xfrm rot="16200000" flipH="1" flipV="1">
            <a:off x="4101977" y="2017975"/>
            <a:ext cx="1340754" cy="5574313"/>
          </a:xfrm>
          <a:prstGeom prst="bentConnector5">
            <a:avLst>
              <a:gd name="adj1" fmla="val -17050"/>
              <a:gd name="adj2" fmla="val 50000"/>
              <a:gd name="adj3" fmla="val 117050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794588" y="480422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PT Sans"/>
                <a:cs typeface="PT Sans"/>
              </a:rPr>
              <a:t>MPI-IO, Parallel HDF5, etc.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794588" y="513986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0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6" y="1321806"/>
            <a:ext cx="3235634" cy="1199197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51776" y="2938708"/>
            <a:ext cx="875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</a:t>
            </a:r>
            <a:br>
              <a:rPr lang="en-US" dirty="0" smtClean="0">
                <a:latin typeface="PT Sans"/>
                <a:cs typeface="PT Sans"/>
              </a:rPr>
            </a:br>
            <a:r>
              <a:rPr lang="en-US" dirty="0" smtClean="0">
                <a:latin typeface="PT Sans"/>
                <a:cs typeface="PT Sans"/>
              </a:rPr>
              <a:t>Nodes</a:t>
            </a:r>
            <a:endParaRPr lang="en-US" dirty="0">
              <a:latin typeface="PT Sans"/>
              <a:cs typeface="PT San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04369" y="2803421"/>
            <a:ext cx="2164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 to Storage</a:t>
            </a:r>
          </a:p>
        </p:txBody>
      </p:sp>
      <p:cxnSp>
        <p:nvCxnSpPr>
          <p:cNvPr id="30" name="Straight Arrow Connector 29"/>
          <p:cNvCxnSpPr>
            <a:stCxn id="29" idx="0"/>
            <a:endCxn id="172" idx="5"/>
          </p:cNvCxnSpPr>
          <p:nvPr/>
        </p:nvCxnSpPr>
        <p:spPr bwMode="auto">
          <a:xfrm flipV="1">
            <a:off x="5286635" y="2002666"/>
            <a:ext cx="74959" cy="80075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063895" y="3018865"/>
            <a:ext cx="511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latin typeface="PT Sans"/>
                <a:cs typeface="PT Sans"/>
              </a:rPr>
              <a:t>Disk</a:t>
            </a:r>
          </a:p>
        </p:txBody>
      </p:sp>
      <p:cxnSp>
        <p:nvCxnSpPr>
          <p:cNvPr id="158" name="Straight Arrow Connector 157"/>
          <p:cNvCxnSpPr>
            <a:stCxn id="157" idx="0"/>
            <a:endCxn id="71" idx="3"/>
          </p:cNvCxnSpPr>
          <p:nvPr/>
        </p:nvCxnSpPr>
        <p:spPr bwMode="auto">
          <a:xfrm flipV="1">
            <a:off x="7319782" y="2675100"/>
            <a:ext cx="179391" cy="3437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7" idx="0"/>
            <a:endCxn id="151" idx="3"/>
          </p:cNvCxnSpPr>
          <p:nvPr/>
        </p:nvCxnSpPr>
        <p:spPr bwMode="auto">
          <a:xfrm flipV="1">
            <a:off x="1289353" y="2435750"/>
            <a:ext cx="213068" cy="50295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354286" y="1756671"/>
            <a:ext cx="2014616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588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794588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PT Sans"/>
                <a:cs typeface="PT Sans"/>
              </a:rPr>
              <a:t>Data </a:t>
            </a:r>
            <a:r>
              <a:rPr lang="en-US" sz="1600" dirty="0" smtClean="0">
                <a:latin typeface="PT Sans"/>
                <a:cs typeface="PT Sans"/>
              </a:rPr>
              <a:t>Format Middleware</a:t>
            </a:r>
            <a:endParaRPr lang="en-US" sz="1600" dirty="0"/>
          </a:p>
        </p:txBody>
      </p:sp>
      <p:sp>
        <p:nvSpPr>
          <p:cNvPr id="164" name="Rectangle 163"/>
          <p:cNvSpPr/>
          <p:nvPr/>
        </p:nvSpPr>
        <p:spPr>
          <a:xfrm>
            <a:off x="6368901" y="4134755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server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6368901" y="4470397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68" name="Straight Arrow Connector 167"/>
          <p:cNvCxnSpPr>
            <a:stCxn id="164" idx="0"/>
            <a:endCxn id="163" idx="2"/>
          </p:cNvCxnSpPr>
          <p:nvPr/>
        </p:nvCxnSpPr>
        <p:spPr bwMode="auto">
          <a:xfrm rot="16200000" flipH="1" flipV="1">
            <a:off x="4101977" y="2017975"/>
            <a:ext cx="1340754" cy="5574313"/>
          </a:xfrm>
          <a:prstGeom prst="bentConnector5">
            <a:avLst>
              <a:gd name="adj1" fmla="val -17050"/>
              <a:gd name="adj2" fmla="val 50000"/>
              <a:gd name="adj3" fmla="val 117050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794588" y="480422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I/O Middleware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794588" y="513986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1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791792" y="734512"/>
            <a:ext cx="7877436" cy="2699851"/>
            <a:chOff x="791792" y="734512"/>
            <a:chExt cx="7877436" cy="2699851"/>
          </a:xfrm>
        </p:grpSpPr>
        <p:grpSp>
          <p:nvGrpSpPr>
            <p:cNvPr id="4" name="Group 3"/>
            <p:cNvGrpSpPr/>
            <p:nvPr/>
          </p:nvGrpSpPr>
          <p:grpSpPr>
            <a:xfrm>
              <a:off x="1872465" y="1178003"/>
              <a:ext cx="2381217" cy="190947"/>
              <a:chOff x="1962183" y="1628800"/>
              <a:chExt cx="2381217" cy="190947"/>
            </a:xfrm>
          </p:grpSpPr>
          <p:sp>
            <p:nvSpPr>
              <p:cNvPr id="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460994" y="1178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4" name="Rectangle 1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1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sp>
          <p:nvSpPr>
            <p:cNvPr id="16" name="Parallelogram 15"/>
            <p:cNvSpPr/>
            <p:nvPr/>
          </p:nvSpPr>
          <p:spPr bwMode="auto">
            <a:xfrm>
              <a:off x="851775" y="1566944"/>
              <a:ext cx="3564355" cy="954059"/>
            </a:xfrm>
            <a:prstGeom prst="parallelogram">
              <a:avLst>
                <a:gd name="adj" fmla="val 9371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6762" y="2911143"/>
              <a:ext cx="875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59905" y="2911143"/>
              <a:ext cx="665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IO/BB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415749" y="1169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1" name="Rectangle 20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2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103685" y="1328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4" name="Can 23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5" name="Can 24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09301" y="2803421"/>
              <a:ext cx="1080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 to</a:t>
              </a:r>
            </a:p>
            <a:p>
              <a:r>
                <a:rPr lang="en-US" dirty="0" smtClean="0">
                  <a:latin typeface="PT Sans"/>
                  <a:cs typeface="PT Sans"/>
                </a:rPr>
                <a:t>Storage</a:t>
              </a:r>
              <a:endParaRPr lang="en-US" dirty="0">
                <a:latin typeface="PT Sans"/>
                <a:cs typeface="PT Sans"/>
              </a:endParaRPr>
            </a:p>
          </p:txBody>
        </p:sp>
        <p:cxnSp>
          <p:nvCxnSpPr>
            <p:cNvPr id="30" name="Straight Arrow Connector 29"/>
            <p:cNvCxnSpPr>
              <a:stCxn id="29" idx="0"/>
              <a:endCxn id="172" idx="5"/>
            </p:cNvCxnSpPr>
            <p:nvPr/>
          </p:nvCxnSpPr>
          <p:spPr bwMode="auto">
            <a:xfrm flipV="1">
              <a:off x="5549392" y="2002666"/>
              <a:ext cx="14578" cy="80075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283302" y="1321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2" name="Rectangle 3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971238" y="1480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5" name="Can 3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6" name="Can 3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130902" y="1474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8" name="Rectangle 3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818838" y="1633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1" name="Can 4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2" name="Can 4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978502" y="16266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4" name="Rectangle 43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5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666438" y="17856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7" name="Can 46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8" name="Can 47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826102" y="17790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0" name="Rectangle 49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1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514038" y="19380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3" name="Can 52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4" name="Can 53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673702" y="1931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6" name="Rectangle 55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7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361638" y="2090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9" name="Can 58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0" name="Can 59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21302" y="2083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2" name="Rectangle 6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209238" y="2242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5" name="Can 6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6" name="Can 6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368902" y="2236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8" name="Rectangle 6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7056838" y="2395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71" name="Can 7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72" name="Can 7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4296992" y="1330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4" name="Rectangle 7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4144592" y="1482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7" name="Rectangle 76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8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3992192" y="16352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0" name="Rectangle 79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1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39792" y="17876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3" name="Rectangle 82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4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687392" y="1940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6" name="Rectangle 85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7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534992" y="2092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9" name="Rectangle 88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0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382592" y="2244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92" name="Rectangle 91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3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706192" y="1330403"/>
              <a:ext cx="2381217" cy="190947"/>
              <a:chOff x="1962183" y="1628800"/>
              <a:chExt cx="2381217" cy="190947"/>
            </a:xfrm>
          </p:grpSpPr>
          <p:sp>
            <p:nvSpPr>
              <p:cNvPr id="9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553792" y="1482803"/>
              <a:ext cx="2381217" cy="190947"/>
              <a:chOff x="1962183" y="1628800"/>
              <a:chExt cx="2381217" cy="190947"/>
            </a:xfrm>
          </p:grpSpPr>
          <p:sp>
            <p:nvSpPr>
              <p:cNvPr id="104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5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6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7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8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9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0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1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401392" y="1635203"/>
              <a:ext cx="2381217" cy="190947"/>
              <a:chOff x="1962183" y="1628800"/>
              <a:chExt cx="2381217" cy="190947"/>
            </a:xfrm>
          </p:grpSpPr>
          <p:sp>
            <p:nvSpPr>
              <p:cNvPr id="113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4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5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6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7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8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9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0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248992" y="1787603"/>
              <a:ext cx="2381217" cy="190947"/>
              <a:chOff x="1962183" y="1628800"/>
              <a:chExt cx="2381217" cy="190947"/>
            </a:xfrm>
          </p:grpSpPr>
          <p:sp>
            <p:nvSpPr>
              <p:cNvPr id="122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3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4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5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6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7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8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9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096592" y="1940003"/>
              <a:ext cx="2381217" cy="190947"/>
              <a:chOff x="1962183" y="1628800"/>
              <a:chExt cx="2381217" cy="190947"/>
            </a:xfrm>
          </p:grpSpPr>
          <p:sp>
            <p:nvSpPr>
              <p:cNvPr id="131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2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3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4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5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6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7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8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944192" y="2092403"/>
              <a:ext cx="2381217" cy="190947"/>
              <a:chOff x="1962183" y="1628800"/>
              <a:chExt cx="2381217" cy="190947"/>
            </a:xfrm>
          </p:grpSpPr>
          <p:sp>
            <p:nvSpPr>
              <p:cNvPr id="140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1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2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3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4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5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6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7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791792" y="2244803"/>
              <a:ext cx="2381217" cy="190947"/>
              <a:chOff x="1962183" y="1628800"/>
              <a:chExt cx="2381217" cy="190947"/>
            </a:xfrm>
          </p:grpSpPr>
          <p:sp>
            <p:nvSpPr>
              <p:cNvPr id="149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0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1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2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3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4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5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6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7063895" y="3018865"/>
              <a:ext cx="511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>
                  <a:latin typeface="PT Sans"/>
                  <a:cs typeface="PT Sans"/>
                </a:rPr>
                <a:t>Disk</a:t>
              </a:r>
            </a:p>
          </p:txBody>
        </p:sp>
        <p:cxnSp>
          <p:nvCxnSpPr>
            <p:cNvPr id="158" name="Straight Arrow Connector 157"/>
            <p:cNvCxnSpPr>
              <a:stCxn id="157" idx="0"/>
              <a:endCxn id="71" idx="3"/>
            </p:cNvCxnSpPr>
            <p:nvPr/>
          </p:nvCxnSpPr>
          <p:spPr bwMode="auto">
            <a:xfrm flipV="1">
              <a:off x="7319782" y="2675100"/>
              <a:ext cx="179391" cy="34376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6485232" y="3018865"/>
              <a:ext cx="49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</a:t>
              </a:r>
              <a:endParaRPr lang="en-US" sz="1400" dirty="0">
                <a:solidFill>
                  <a:srgbClr val="000000"/>
                </a:solidFill>
                <a:latin typeface="PT Sans"/>
                <a:cs typeface="PT Sans"/>
              </a:endParaRPr>
            </a:p>
          </p:txBody>
        </p:sp>
        <p:cxnSp>
          <p:nvCxnSpPr>
            <p:cNvPr id="160" name="Straight Arrow Connector 159"/>
            <p:cNvCxnSpPr>
              <a:stCxn id="159" idx="0"/>
              <a:endCxn id="68" idx="2"/>
            </p:cNvCxnSpPr>
            <p:nvPr/>
          </p:nvCxnSpPr>
          <p:spPr bwMode="auto">
            <a:xfrm flipH="1" flipV="1">
              <a:off x="6615316" y="2607228"/>
              <a:ext cx="116289" cy="41163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8" idx="0"/>
              <a:endCxn id="93" idx="2"/>
            </p:cNvCxnSpPr>
            <p:nvPr/>
          </p:nvCxnSpPr>
          <p:spPr bwMode="auto">
            <a:xfrm flipV="1">
              <a:off x="2492455" y="2361701"/>
              <a:ext cx="890137" cy="54944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7" idx="0"/>
              <a:endCxn id="151" idx="3"/>
            </p:cNvCxnSpPr>
            <p:nvPr/>
          </p:nvCxnSpPr>
          <p:spPr bwMode="auto">
            <a:xfrm flipV="1">
              <a:off x="1444339" y="2435750"/>
              <a:ext cx="58082" cy="47539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3306193" y="3018865"/>
              <a:ext cx="1132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SSD/NVRAM</a:t>
              </a:r>
            </a:p>
          </p:txBody>
        </p:sp>
        <p:cxnSp>
          <p:nvCxnSpPr>
            <p:cNvPr id="164" name="Straight Arrow Connector 163"/>
            <p:cNvCxnSpPr>
              <a:stCxn id="163" idx="0"/>
              <a:endCxn id="92" idx="2"/>
            </p:cNvCxnSpPr>
            <p:nvPr/>
          </p:nvCxnSpPr>
          <p:spPr bwMode="auto">
            <a:xfrm flipH="1" flipV="1">
              <a:off x="3629006" y="2615827"/>
              <a:ext cx="243667" cy="40303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2216310" y="734512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Compute 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72" name="Left-Right Arrow 171"/>
            <p:cNvSpPr/>
            <p:nvPr/>
          </p:nvSpPr>
          <p:spPr>
            <a:xfrm>
              <a:off x="4759037" y="1756671"/>
              <a:ext cx="1609865" cy="327993"/>
            </a:xfrm>
            <a:prstGeom prst="leftRightArrow">
              <a:avLst>
                <a:gd name="adj1" fmla="val 50000"/>
                <a:gd name="adj2" fmla="val 9488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T Sans"/>
                <a:cs typeface="PT 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34207" y="734512"/>
              <a:ext cx="1535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Storage</a:t>
              </a:r>
              <a:r>
                <a:rPr lang="en-US" sz="1600" b="1" dirty="0">
                  <a:latin typeface="PT Sans"/>
                  <a:cs typeface="PT Sans"/>
                </a:rPr>
                <a:t> </a:t>
              </a:r>
              <a:r>
                <a:rPr lang="en-US" sz="1600" b="1" dirty="0" smtClean="0">
                  <a:latin typeface="PT Sans"/>
                  <a:cs typeface="PT Sans"/>
                </a:rPr>
                <a:t>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300538" y="734649"/>
              <a:ext cx="1313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Staging Area</a:t>
              </a:r>
            </a:p>
          </p:txBody>
        </p:sp>
      </p:grpSp>
      <p:sp>
        <p:nvSpPr>
          <p:cNvPr id="166" name="Rectangle 165"/>
          <p:cNvSpPr/>
          <p:nvPr/>
        </p:nvSpPr>
        <p:spPr>
          <a:xfrm>
            <a:off x="182192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182192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PT Sans"/>
                <a:cs typeface="PT Sans"/>
              </a:rPr>
              <a:t>Data </a:t>
            </a:r>
            <a:r>
              <a:rPr lang="en-US" sz="1600" dirty="0" smtClean="0">
                <a:latin typeface="PT Sans"/>
                <a:cs typeface="PT Sans"/>
              </a:rPr>
              <a:t>Format Middleware</a:t>
            </a:r>
            <a:endParaRPr lang="en-US" sz="1600" dirty="0"/>
          </a:p>
        </p:txBody>
      </p:sp>
      <p:sp>
        <p:nvSpPr>
          <p:cNvPr id="170" name="Rectangle 169"/>
          <p:cNvSpPr/>
          <p:nvPr/>
        </p:nvSpPr>
        <p:spPr>
          <a:xfrm>
            <a:off x="6368901" y="4134755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server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6368901" y="4470397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73" name="Straight Arrow Connector 167"/>
          <p:cNvCxnSpPr>
            <a:stCxn id="176" idx="0"/>
            <a:endCxn id="175" idx="2"/>
          </p:cNvCxnSpPr>
          <p:nvPr/>
        </p:nvCxnSpPr>
        <p:spPr bwMode="auto">
          <a:xfrm rot="16200000" flipH="1" flipV="1">
            <a:off x="2280347" y="3227209"/>
            <a:ext cx="1006926" cy="2822018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82192" y="4806039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RPC client (I/O fwd.)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3004210" y="4134755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RPC server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3004210" y="4470397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ADIOS, PLFS, etc.</a:t>
            </a:r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3004210" y="4806039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client</a:t>
            </a:r>
            <a:endParaRPr lang="en-US" dirty="0"/>
          </a:p>
        </p:txBody>
      </p:sp>
      <p:cxnSp>
        <p:nvCxnSpPr>
          <p:cNvPr id="180" name="Straight Arrow Connector 167"/>
          <p:cNvCxnSpPr>
            <a:stCxn id="170" idx="0"/>
            <a:endCxn id="179" idx="2"/>
          </p:cNvCxnSpPr>
          <p:nvPr/>
        </p:nvCxnSpPr>
        <p:spPr bwMode="auto">
          <a:xfrm rot="16200000" flipH="1" flipV="1">
            <a:off x="5373702" y="2955872"/>
            <a:ext cx="1006926" cy="3364691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965964" y="5449328"/>
            <a:ext cx="122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Fast Fabric</a:t>
            </a:r>
            <a:endParaRPr lang="en-US" dirty="0">
              <a:latin typeface="PT Sans"/>
              <a:cs typeface="PT Sans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166972" y="5463056"/>
            <a:ext cx="165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Secondary Channel</a:t>
            </a:r>
            <a:endParaRPr lang="en-US" dirty="0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42383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791792" y="734512"/>
            <a:ext cx="7877436" cy="2699851"/>
            <a:chOff x="791792" y="734512"/>
            <a:chExt cx="7877436" cy="2699851"/>
          </a:xfrm>
        </p:grpSpPr>
        <p:grpSp>
          <p:nvGrpSpPr>
            <p:cNvPr id="4" name="Group 3"/>
            <p:cNvGrpSpPr/>
            <p:nvPr/>
          </p:nvGrpSpPr>
          <p:grpSpPr>
            <a:xfrm>
              <a:off x="1872465" y="1178003"/>
              <a:ext cx="2381217" cy="190947"/>
              <a:chOff x="1962183" y="1628800"/>
              <a:chExt cx="2381217" cy="190947"/>
            </a:xfrm>
          </p:grpSpPr>
          <p:sp>
            <p:nvSpPr>
              <p:cNvPr id="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460994" y="1178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4" name="Rectangle 1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1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sp>
          <p:nvSpPr>
            <p:cNvPr id="16" name="Parallelogram 15"/>
            <p:cNvSpPr/>
            <p:nvPr/>
          </p:nvSpPr>
          <p:spPr bwMode="auto">
            <a:xfrm>
              <a:off x="851775" y="1566944"/>
              <a:ext cx="3564355" cy="954059"/>
            </a:xfrm>
            <a:prstGeom prst="parallelogram">
              <a:avLst>
                <a:gd name="adj" fmla="val 9371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6762" y="2911143"/>
              <a:ext cx="875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59905" y="2911143"/>
              <a:ext cx="665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IO/BB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415749" y="1169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1" name="Rectangle 20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2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103685" y="1328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4" name="Can 23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5" name="Can 24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09301" y="2803421"/>
              <a:ext cx="1080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 to</a:t>
              </a:r>
            </a:p>
            <a:p>
              <a:r>
                <a:rPr lang="en-US" dirty="0" smtClean="0">
                  <a:latin typeface="PT Sans"/>
                  <a:cs typeface="PT Sans"/>
                </a:rPr>
                <a:t>Storage</a:t>
              </a:r>
              <a:endParaRPr lang="en-US" dirty="0">
                <a:latin typeface="PT Sans"/>
                <a:cs typeface="PT Sans"/>
              </a:endParaRPr>
            </a:p>
          </p:txBody>
        </p:sp>
        <p:cxnSp>
          <p:nvCxnSpPr>
            <p:cNvPr id="30" name="Straight Arrow Connector 29"/>
            <p:cNvCxnSpPr>
              <a:stCxn id="29" idx="0"/>
              <a:endCxn id="172" idx="5"/>
            </p:cNvCxnSpPr>
            <p:nvPr/>
          </p:nvCxnSpPr>
          <p:spPr bwMode="auto">
            <a:xfrm flipV="1">
              <a:off x="5549392" y="2002666"/>
              <a:ext cx="14578" cy="80075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283302" y="1321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2" name="Rectangle 3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971238" y="1480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5" name="Can 3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6" name="Can 3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130902" y="1474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8" name="Rectangle 3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818838" y="1633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1" name="Can 4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2" name="Can 4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978502" y="16266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4" name="Rectangle 43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5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666438" y="17856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7" name="Can 46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8" name="Can 47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826102" y="17790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0" name="Rectangle 49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1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514038" y="19380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3" name="Can 52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4" name="Can 53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673702" y="1931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6" name="Rectangle 55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7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361638" y="2090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9" name="Can 58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0" name="Can 59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21302" y="2083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2" name="Rectangle 6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209238" y="2242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5" name="Can 6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6" name="Can 6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368902" y="2236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8" name="Rectangle 6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7056838" y="2395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71" name="Can 7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72" name="Can 7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4296992" y="1330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4" name="Rectangle 7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4144592" y="1482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7" name="Rectangle 76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8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3992192" y="16352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0" name="Rectangle 79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1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39792" y="17876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3" name="Rectangle 82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4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687392" y="1940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6" name="Rectangle 85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7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534992" y="2092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9" name="Rectangle 88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0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382592" y="2244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92" name="Rectangle 91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3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706192" y="1330403"/>
              <a:ext cx="2381217" cy="190947"/>
              <a:chOff x="1962183" y="1628800"/>
              <a:chExt cx="2381217" cy="190947"/>
            </a:xfrm>
          </p:grpSpPr>
          <p:sp>
            <p:nvSpPr>
              <p:cNvPr id="9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553792" y="1482803"/>
              <a:ext cx="2381217" cy="190947"/>
              <a:chOff x="1962183" y="1628800"/>
              <a:chExt cx="2381217" cy="190947"/>
            </a:xfrm>
          </p:grpSpPr>
          <p:sp>
            <p:nvSpPr>
              <p:cNvPr id="104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5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6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7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8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9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0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1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401392" y="1635203"/>
              <a:ext cx="2381217" cy="190947"/>
              <a:chOff x="1962183" y="1628800"/>
              <a:chExt cx="2381217" cy="190947"/>
            </a:xfrm>
          </p:grpSpPr>
          <p:sp>
            <p:nvSpPr>
              <p:cNvPr id="113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4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5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6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7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8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9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0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248992" y="1787603"/>
              <a:ext cx="2381217" cy="190947"/>
              <a:chOff x="1962183" y="1628800"/>
              <a:chExt cx="2381217" cy="190947"/>
            </a:xfrm>
          </p:grpSpPr>
          <p:sp>
            <p:nvSpPr>
              <p:cNvPr id="122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3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4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5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6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7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8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9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096592" y="1940003"/>
              <a:ext cx="2381217" cy="190947"/>
              <a:chOff x="1962183" y="1628800"/>
              <a:chExt cx="2381217" cy="190947"/>
            </a:xfrm>
          </p:grpSpPr>
          <p:sp>
            <p:nvSpPr>
              <p:cNvPr id="131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2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3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4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5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6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7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8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944192" y="2092403"/>
              <a:ext cx="2381217" cy="190947"/>
              <a:chOff x="1962183" y="1628800"/>
              <a:chExt cx="2381217" cy="190947"/>
            </a:xfrm>
          </p:grpSpPr>
          <p:sp>
            <p:nvSpPr>
              <p:cNvPr id="140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1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2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3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4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5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6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7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791792" y="2244803"/>
              <a:ext cx="2381217" cy="190947"/>
              <a:chOff x="1962183" y="1628800"/>
              <a:chExt cx="2381217" cy="190947"/>
            </a:xfrm>
          </p:grpSpPr>
          <p:sp>
            <p:nvSpPr>
              <p:cNvPr id="149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0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1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2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3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4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5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6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7063895" y="3018865"/>
              <a:ext cx="511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>
                  <a:latin typeface="PT Sans"/>
                  <a:cs typeface="PT Sans"/>
                </a:rPr>
                <a:t>Disk</a:t>
              </a:r>
            </a:p>
          </p:txBody>
        </p:sp>
        <p:cxnSp>
          <p:nvCxnSpPr>
            <p:cNvPr id="158" name="Straight Arrow Connector 157"/>
            <p:cNvCxnSpPr>
              <a:stCxn id="157" idx="0"/>
              <a:endCxn id="71" idx="3"/>
            </p:cNvCxnSpPr>
            <p:nvPr/>
          </p:nvCxnSpPr>
          <p:spPr bwMode="auto">
            <a:xfrm flipV="1">
              <a:off x="7319782" y="2675100"/>
              <a:ext cx="179391" cy="34376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6485232" y="3018865"/>
              <a:ext cx="49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</a:t>
              </a:r>
              <a:endParaRPr lang="en-US" sz="1400" dirty="0">
                <a:solidFill>
                  <a:srgbClr val="000000"/>
                </a:solidFill>
                <a:latin typeface="PT Sans"/>
                <a:cs typeface="PT Sans"/>
              </a:endParaRPr>
            </a:p>
          </p:txBody>
        </p:sp>
        <p:cxnSp>
          <p:nvCxnSpPr>
            <p:cNvPr id="160" name="Straight Arrow Connector 159"/>
            <p:cNvCxnSpPr>
              <a:stCxn id="159" idx="0"/>
              <a:endCxn id="68" idx="2"/>
            </p:cNvCxnSpPr>
            <p:nvPr/>
          </p:nvCxnSpPr>
          <p:spPr bwMode="auto">
            <a:xfrm flipH="1" flipV="1">
              <a:off x="6615316" y="2607228"/>
              <a:ext cx="116289" cy="41163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8" idx="0"/>
              <a:endCxn id="93" idx="2"/>
            </p:cNvCxnSpPr>
            <p:nvPr/>
          </p:nvCxnSpPr>
          <p:spPr bwMode="auto">
            <a:xfrm flipV="1">
              <a:off x="2492455" y="2361701"/>
              <a:ext cx="890137" cy="54944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7" idx="0"/>
              <a:endCxn id="151" idx="3"/>
            </p:cNvCxnSpPr>
            <p:nvPr/>
          </p:nvCxnSpPr>
          <p:spPr bwMode="auto">
            <a:xfrm flipV="1">
              <a:off x="1444339" y="2435750"/>
              <a:ext cx="58082" cy="47539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3306193" y="3018865"/>
              <a:ext cx="1132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SSD/NVRAM</a:t>
              </a:r>
            </a:p>
          </p:txBody>
        </p:sp>
        <p:cxnSp>
          <p:nvCxnSpPr>
            <p:cNvPr id="164" name="Straight Arrow Connector 163"/>
            <p:cNvCxnSpPr>
              <a:stCxn id="163" idx="0"/>
              <a:endCxn id="92" idx="2"/>
            </p:cNvCxnSpPr>
            <p:nvPr/>
          </p:nvCxnSpPr>
          <p:spPr bwMode="auto">
            <a:xfrm flipH="1" flipV="1">
              <a:off x="3629006" y="2615827"/>
              <a:ext cx="243667" cy="40303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2216310" y="734512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Compute 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72" name="Left-Right Arrow 171"/>
            <p:cNvSpPr/>
            <p:nvPr/>
          </p:nvSpPr>
          <p:spPr>
            <a:xfrm>
              <a:off x="4759037" y="1756671"/>
              <a:ext cx="1609865" cy="327993"/>
            </a:xfrm>
            <a:prstGeom prst="leftRightArrow">
              <a:avLst>
                <a:gd name="adj1" fmla="val 50000"/>
                <a:gd name="adj2" fmla="val 9488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T Sans"/>
                <a:cs typeface="PT 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34207" y="734512"/>
              <a:ext cx="1535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Storage</a:t>
              </a:r>
              <a:r>
                <a:rPr lang="en-US" sz="1600" b="1" dirty="0">
                  <a:latin typeface="PT Sans"/>
                  <a:cs typeface="PT Sans"/>
                </a:rPr>
                <a:t> </a:t>
              </a:r>
              <a:r>
                <a:rPr lang="en-US" sz="1600" b="1" dirty="0" smtClean="0">
                  <a:latin typeface="PT Sans"/>
                  <a:cs typeface="PT Sans"/>
                </a:rPr>
                <a:t>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300538" y="734649"/>
              <a:ext cx="1313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Staging Area</a:t>
              </a:r>
            </a:p>
          </p:txBody>
        </p:sp>
      </p:grpSp>
      <p:sp>
        <p:nvSpPr>
          <p:cNvPr id="166" name="Rectangle 165"/>
          <p:cNvSpPr/>
          <p:nvPr/>
        </p:nvSpPr>
        <p:spPr>
          <a:xfrm>
            <a:off x="182192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182192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PT Sans"/>
                <a:cs typeface="PT Sans"/>
              </a:rPr>
              <a:t>Data </a:t>
            </a:r>
            <a:r>
              <a:rPr lang="en-US" sz="1600" dirty="0" smtClean="0">
                <a:latin typeface="PT Sans"/>
                <a:cs typeface="PT Sans"/>
              </a:rPr>
              <a:t>Format Middleware</a:t>
            </a:r>
            <a:endParaRPr lang="en-US" sz="1600" dirty="0"/>
          </a:p>
        </p:txBody>
      </p:sp>
      <p:sp>
        <p:nvSpPr>
          <p:cNvPr id="170" name="Rectangle 169"/>
          <p:cNvSpPr/>
          <p:nvPr/>
        </p:nvSpPr>
        <p:spPr>
          <a:xfrm>
            <a:off x="6368901" y="4134755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server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6368901" y="4470397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73" name="Straight Arrow Connector 167"/>
          <p:cNvCxnSpPr>
            <a:stCxn id="176" idx="0"/>
            <a:endCxn id="175" idx="2"/>
          </p:cNvCxnSpPr>
          <p:nvPr/>
        </p:nvCxnSpPr>
        <p:spPr bwMode="auto">
          <a:xfrm rot="16200000" flipH="1" flipV="1">
            <a:off x="2280347" y="3227209"/>
            <a:ext cx="1006926" cy="2822018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82192" y="4806039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RPC client (I/O fwd.)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3004210" y="4134755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RPC server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3004210" y="4470397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I/O Middleware</a:t>
            </a:r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3004210" y="4806039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client</a:t>
            </a:r>
            <a:endParaRPr lang="en-US" dirty="0"/>
          </a:p>
        </p:txBody>
      </p:sp>
      <p:cxnSp>
        <p:nvCxnSpPr>
          <p:cNvPr id="180" name="Straight Arrow Connector 167"/>
          <p:cNvCxnSpPr>
            <a:stCxn id="170" idx="0"/>
            <a:endCxn id="179" idx="2"/>
          </p:cNvCxnSpPr>
          <p:nvPr/>
        </p:nvCxnSpPr>
        <p:spPr bwMode="auto">
          <a:xfrm rot="16200000" flipH="1" flipV="1">
            <a:off x="5373702" y="2955872"/>
            <a:ext cx="1006926" cy="3364691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965964" y="5449328"/>
            <a:ext cx="122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Fast Fabric</a:t>
            </a:r>
            <a:endParaRPr lang="en-US" dirty="0">
              <a:latin typeface="PT Sans"/>
              <a:cs typeface="PT Sans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166972" y="5463056"/>
            <a:ext cx="165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Secondary Channel</a:t>
            </a:r>
            <a:endParaRPr lang="en-US" dirty="0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410164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791792" y="734512"/>
            <a:ext cx="7877436" cy="2699851"/>
            <a:chOff x="791792" y="734512"/>
            <a:chExt cx="7877436" cy="2699851"/>
          </a:xfrm>
        </p:grpSpPr>
        <p:grpSp>
          <p:nvGrpSpPr>
            <p:cNvPr id="4" name="Group 3"/>
            <p:cNvGrpSpPr/>
            <p:nvPr/>
          </p:nvGrpSpPr>
          <p:grpSpPr>
            <a:xfrm>
              <a:off x="1872465" y="1178003"/>
              <a:ext cx="2381217" cy="190947"/>
              <a:chOff x="1962183" y="1628800"/>
              <a:chExt cx="2381217" cy="190947"/>
            </a:xfrm>
          </p:grpSpPr>
          <p:sp>
            <p:nvSpPr>
              <p:cNvPr id="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460994" y="1178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4" name="Rectangle 1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1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sp>
          <p:nvSpPr>
            <p:cNvPr id="16" name="Parallelogram 15"/>
            <p:cNvSpPr/>
            <p:nvPr/>
          </p:nvSpPr>
          <p:spPr bwMode="auto">
            <a:xfrm>
              <a:off x="851775" y="1566944"/>
              <a:ext cx="3564355" cy="954059"/>
            </a:xfrm>
            <a:prstGeom prst="parallelogram">
              <a:avLst>
                <a:gd name="adj" fmla="val 9371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6762" y="2911143"/>
              <a:ext cx="875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59905" y="2911143"/>
              <a:ext cx="665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IO/BB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415749" y="1169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1" name="Rectangle 20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2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103685" y="1328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4" name="Can 23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5" name="Can 24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09301" y="2803421"/>
              <a:ext cx="1080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 to</a:t>
              </a:r>
            </a:p>
            <a:p>
              <a:r>
                <a:rPr lang="en-US" dirty="0" smtClean="0">
                  <a:latin typeface="PT Sans"/>
                  <a:cs typeface="PT Sans"/>
                </a:rPr>
                <a:t>Storage</a:t>
              </a:r>
              <a:endParaRPr lang="en-US" dirty="0">
                <a:latin typeface="PT Sans"/>
                <a:cs typeface="PT Sans"/>
              </a:endParaRPr>
            </a:p>
          </p:txBody>
        </p:sp>
        <p:cxnSp>
          <p:nvCxnSpPr>
            <p:cNvPr id="30" name="Straight Arrow Connector 29"/>
            <p:cNvCxnSpPr>
              <a:stCxn id="29" idx="0"/>
              <a:endCxn id="172" idx="5"/>
            </p:cNvCxnSpPr>
            <p:nvPr/>
          </p:nvCxnSpPr>
          <p:spPr bwMode="auto">
            <a:xfrm flipV="1">
              <a:off x="5549392" y="2002666"/>
              <a:ext cx="14578" cy="80075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283302" y="1321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2" name="Rectangle 3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971238" y="1480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5" name="Can 3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6" name="Can 3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130902" y="1474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8" name="Rectangle 3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818838" y="1633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1" name="Can 4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2" name="Can 4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978502" y="16266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4" name="Rectangle 43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5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666438" y="17856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7" name="Can 46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8" name="Can 47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826102" y="17790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0" name="Rectangle 49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1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514038" y="19380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3" name="Can 52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4" name="Can 53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673702" y="1931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6" name="Rectangle 55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7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361638" y="2090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9" name="Can 58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0" name="Can 59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21302" y="2083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2" name="Rectangle 6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209238" y="2242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5" name="Can 6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6" name="Can 6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368902" y="2236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8" name="Rectangle 6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7056838" y="2395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71" name="Can 7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72" name="Can 7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4296992" y="1330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4" name="Rectangle 7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4144592" y="1482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7" name="Rectangle 76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8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3992192" y="16352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0" name="Rectangle 79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1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39792" y="17876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3" name="Rectangle 82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4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687392" y="1940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6" name="Rectangle 85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7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534992" y="2092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9" name="Rectangle 88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0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382592" y="2244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92" name="Rectangle 91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3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706192" y="1330403"/>
              <a:ext cx="2381217" cy="190947"/>
              <a:chOff x="1962183" y="1628800"/>
              <a:chExt cx="2381217" cy="190947"/>
            </a:xfrm>
          </p:grpSpPr>
          <p:sp>
            <p:nvSpPr>
              <p:cNvPr id="9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553792" y="1482803"/>
              <a:ext cx="2381217" cy="190947"/>
              <a:chOff x="1962183" y="1628800"/>
              <a:chExt cx="2381217" cy="190947"/>
            </a:xfrm>
          </p:grpSpPr>
          <p:sp>
            <p:nvSpPr>
              <p:cNvPr id="104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5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6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7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8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9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0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1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401392" y="1635203"/>
              <a:ext cx="2381217" cy="190947"/>
              <a:chOff x="1962183" y="1628800"/>
              <a:chExt cx="2381217" cy="190947"/>
            </a:xfrm>
          </p:grpSpPr>
          <p:sp>
            <p:nvSpPr>
              <p:cNvPr id="113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4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5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6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7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8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9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0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248992" y="1787603"/>
              <a:ext cx="2381217" cy="190947"/>
              <a:chOff x="1962183" y="1628800"/>
              <a:chExt cx="2381217" cy="190947"/>
            </a:xfrm>
          </p:grpSpPr>
          <p:sp>
            <p:nvSpPr>
              <p:cNvPr id="122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3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4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5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6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7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8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9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096592" y="1940003"/>
              <a:ext cx="2381217" cy="190947"/>
              <a:chOff x="1962183" y="1628800"/>
              <a:chExt cx="2381217" cy="190947"/>
            </a:xfrm>
          </p:grpSpPr>
          <p:sp>
            <p:nvSpPr>
              <p:cNvPr id="131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2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3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4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5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6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7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8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944192" y="2092403"/>
              <a:ext cx="2381217" cy="190947"/>
              <a:chOff x="1962183" y="1628800"/>
              <a:chExt cx="2381217" cy="190947"/>
            </a:xfrm>
          </p:grpSpPr>
          <p:sp>
            <p:nvSpPr>
              <p:cNvPr id="140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1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2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3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4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5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6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7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791792" y="2244803"/>
              <a:ext cx="2381217" cy="190947"/>
              <a:chOff x="1962183" y="1628800"/>
              <a:chExt cx="2381217" cy="190947"/>
            </a:xfrm>
          </p:grpSpPr>
          <p:sp>
            <p:nvSpPr>
              <p:cNvPr id="149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0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1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2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3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4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5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6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7063895" y="3018865"/>
              <a:ext cx="511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>
                  <a:latin typeface="PT Sans"/>
                  <a:cs typeface="PT Sans"/>
                </a:rPr>
                <a:t>Disk</a:t>
              </a:r>
            </a:p>
          </p:txBody>
        </p:sp>
        <p:cxnSp>
          <p:nvCxnSpPr>
            <p:cNvPr id="158" name="Straight Arrow Connector 157"/>
            <p:cNvCxnSpPr>
              <a:stCxn id="157" idx="0"/>
              <a:endCxn id="71" idx="3"/>
            </p:cNvCxnSpPr>
            <p:nvPr/>
          </p:nvCxnSpPr>
          <p:spPr bwMode="auto">
            <a:xfrm flipV="1">
              <a:off x="7319782" y="2675100"/>
              <a:ext cx="179391" cy="34376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6485232" y="3018865"/>
              <a:ext cx="49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</a:t>
              </a:r>
              <a:endParaRPr lang="en-US" sz="1400" dirty="0">
                <a:solidFill>
                  <a:srgbClr val="000000"/>
                </a:solidFill>
                <a:latin typeface="PT Sans"/>
                <a:cs typeface="PT Sans"/>
              </a:endParaRPr>
            </a:p>
          </p:txBody>
        </p:sp>
        <p:cxnSp>
          <p:nvCxnSpPr>
            <p:cNvPr id="160" name="Straight Arrow Connector 159"/>
            <p:cNvCxnSpPr>
              <a:stCxn id="159" idx="0"/>
              <a:endCxn id="68" idx="2"/>
            </p:cNvCxnSpPr>
            <p:nvPr/>
          </p:nvCxnSpPr>
          <p:spPr bwMode="auto">
            <a:xfrm flipH="1" flipV="1">
              <a:off x="6615316" y="2607228"/>
              <a:ext cx="116289" cy="41163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8" idx="0"/>
              <a:endCxn id="93" idx="2"/>
            </p:cNvCxnSpPr>
            <p:nvPr/>
          </p:nvCxnSpPr>
          <p:spPr bwMode="auto">
            <a:xfrm flipV="1">
              <a:off x="2492455" y="2361701"/>
              <a:ext cx="890137" cy="54944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7" idx="0"/>
              <a:endCxn id="151" idx="3"/>
            </p:cNvCxnSpPr>
            <p:nvPr/>
          </p:nvCxnSpPr>
          <p:spPr bwMode="auto">
            <a:xfrm flipV="1">
              <a:off x="1444339" y="2435750"/>
              <a:ext cx="58082" cy="47539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3306193" y="3018865"/>
              <a:ext cx="1132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SSD/NVRAM</a:t>
              </a:r>
            </a:p>
          </p:txBody>
        </p:sp>
        <p:cxnSp>
          <p:nvCxnSpPr>
            <p:cNvPr id="164" name="Straight Arrow Connector 163"/>
            <p:cNvCxnSpPr>
              <a:stCxn id="163" idx="0"/>
              <a:endCxn id="92" idx="2"/>
            </p:cNvCxnSpPr>
            <p:nvPr/>
          </p:nvCxnSpPr>
          <p:spPr bwMode="auto">
            <a:xfrm flipH="1" flipV="1">
              <a:off x="3629006" y="2615827"/>
              <a:ext cx="243667" cy="40303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2216310" y="734512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Compute 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72" name="Left-Right Arrow 171"/>
            <p:cNvSpPr/>
            <p:nvPr/>
          </p:nvSpPr>
          <p:spPr>
            <a:xfrm>
              <a:off x="4759037" y="1756671"/>
              <a:ext cx="1609865" cy="327993"/>
            </a:xfrm>
            <a:prstGeom prst="leftRightArrow">
              <a:avLst>
                <a:gd name="adj1" fmla="val 50000"/>
                <a:gd name="adj2" fmla="val 9488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T Sans"/>
                <a:cs typeface="PT 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34207" y="734512"/>
              <a:ext cx="1535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Storage</a:t>
              </a:r>
              <a:r>
                <a:rPr lang="en-US" sz="1600" b="1" dirty="0">
                  <a:latin typeface="PT Sans"/>
                  <a:cs typeface="PT Sans"/>
                </a:rPr>
                <a:t> </a:t>
              </a:r>
              <a:r>
                <a:rPr lang="en-US" sz="1600" b="1" dirty="0" smtClean="0">
                  <a:latin typeface="PT Sans"/>
                  <a:cs typeface="PT Sans"/>
                </a:rPr>
                <a:t>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300538" y="734649"/>
              <a:ext cx="1313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Staging Area</a:t>
              </a:r>
            </a:p>
          </p:txBody>
        </p:sp>
      </p:grpSp>
      <p:sp>
        <p:nvSpPr>
          <p:cNvPr id="166" name="Rectangle 165"/>
          <p:cNvSpPr/>
          <p:nvPr/>
        </p:nvSpPr>
        <p:spPr>
          <a:xfrm>
            <a:off x="182192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182192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PT Sans"/>
                <a:cs typeface="PT Sans"/>
              </a:rPr>
              <a:t>Data </a:t>
            </a:r>
            <a:r>
              <a:rPr lang="en-US" sz="1600" dirty="0" smtClean="0">
                <a:latin typeface="PT Sans"/>
                <a:cs typeface="PT Sans"/>
              </a:rPr>
              <a:t>Format Middleware</a:t>
            </a:r>
            <a:endParaRPr lang="en-US" sz="1600" dirty="0"/>
          </a:p>
        </p:txBody>
      </p:sp>
      <p:sp>
        <p:nvSpPr>
          <p:cNvPr id="170" name="Rectangle 169"/>
          <p:cNvSpPr/>
          <p:nvPr/>
        </p:nvSpPr>
        <p:spPr>
          <a:xfrm>
            <a:off x="6368901" y="4134755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PT Sans"/>
                <a:cs typeface="PT Sans"/>
              </a:rPr>
              <a:t>POSIX server</a:t>
            </a:r>
            <a:endParaRPr lang="en-US" b="1" dirty="0"/>
          </a:p>
        </p:txBody>
      </p:sp>
      <p:sp>
        <p:nvSpPr>
          <p:cNvPr id="171" name="Rectangle 170"/>
          <p:cNvSpPr/>
          <p:nvPr/>
        </p:nvSpPr>
        <p:spPr>
          <a:xfrm>
            <a:off x="6368901" y="4470397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73" name="Straight Arrow Connector 167"/>
          <p:cNvCxnSpPr>
            <a:stCxn id="176" idx="0"/>
            <a:endCxn id="175" idx="2"/>
          </p:cNvCxnSpPr>
          <p:nvPr/>
        </p:nvCxnSpPr>
        <p:spPr bwMode="auto">
          <a:xfrm rot="16200000" flipH="1" flipV="1">
            <a:off x="2280347" y="3227209"/>
            <a:ext cx="1006926" cy="2822018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82192" y="4806039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RPC client (I/O fwd.)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3004210" y="4134755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RPC server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3004210" y="4470397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I/O Middleware</a:t>
            </a:r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3004210" y="4806039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PT Sans"/>
                <a:cs typeface="PT Sans"/>
              </a:rPr>
              <a:t>POSIX client</a:t>
            </a:r>
            <a:endParaRPr lang="en-US" b="1" dirty="0"/>
          </a:p>
        </p:txBody>
      </p:sp>
      <p:cxnSp>
        <p:nvCxnSpPr>
          <p:cNvPr id="180" name="Straight Arrow Connector 167"/>
          <p:cNvCxnSpPr>
            <a:stCxn id="170" idx="0"/>
            <a:endCxn id="179" idx="2"/>
          </p:cNvCxnSpPr>
          <p:nvPr/>
        </p:nvCxnSpPr>
        <p:spPr bwMode="auto">
          <a:xfrm rot="16200000" flipH="1" flipV="1">
            <a:off x="5373702" y="2955872"/>
            <a:ext cx="1006926" cy="3364691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965964" y="5449328"/>
            <a:ext cx="122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Fast Fabric</a:t>
            </a:r>
            <a:endParaRPr lang="en-US" dirty="0">
              <a:latin typeface="PT Sans"/>
              <a:cs typeface="PT Sans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166972" y="5463056"/>
            <a:ext cx="165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Secondary Channel</a:t>
            </a:r>
            <a:endParaRPr lang="en-US" dirty="0">
              <a:latin typeface="PT Sans"/>
              <a:cs typeface="PT Sans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215710" y="3653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8760479" y="376542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5166972" y="57708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-2474" y="41010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1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791792" y="734512"/>
            <a:ext cx="7877436" cy="2699851"/>
            <a:chOff x="791792" y="734512"/>
            <a:chExt cx="7877436" cy="2699851"/>
          </a:xfrm>
        </p:grpSpPr>
        <p:grpSp>
          <p:nvGrpSpPr>
            <p:cNvPr id="4" name="Group 3"/>
            <p:cNvGrpSpPr/>
            <p:nvPr/>
          </p:nvGrpSpPr>
          <p:grpSpPr>
            <a:xfrm>
              <a:off x="1872465" y="1178003"/>
              <a:ext cx="2381217" cy="190947"/>
              <a:chOff x="1962183" y="1628800"/>
              <a:chExt cx="2381217" cy="190947"/>
            </a:xfrm>
          </p:grpSpPr>
          <p:sp>
            <p:nvSpPr>
              <p:cNvPr id="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460994" y="1178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4" name="Rectangle 1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1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sp>
          <p:nvSpPr>
            <p:cNvPr id="16" name="Parallelogram 15"/>
            <p:cNvSpPr/>
            <p:nvPr/>
          </p:nvSpPr>
          <p:spPr bwMode="auto">
            <a:xfrm>
              <a:off x="851775" y="1566944"/>
              <a:ext cx="3564355" cy="954059"/>
            </a:xfrm>
            <a:prstGeom prst="parallelogram">
              <a:avLst>
                <a:gd name="adj" fmla="val 9371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6762" y="2911143"/>
              <a:ext cx="875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59905" y="2911143"/>
              <a:ext cx="665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IO/BB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415749" y="1169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1" name="Rectangle 20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2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103685" y="1328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4" name="Can 23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5" name="Can 24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09301" y="2803421"/>
              <a:ext cx="1080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 to</a:t>
              </a:r>
            </a:p>
            <a:p>
              <a:r>
                <a:rPr lang="en-US" dirty="0" smtClean="0">
                  <a:latin typeface="PT Sans"/>
                  <a:cs typeface="PT Sans"/>
                </a:rPr>
                <a:t>Storage</a:t>
              </a:r>
              <a:endParaRPr lang="en-US" dirty="0">
                <a:latin typeface="PT Sans"/>
                <a:cs typeface="PT Sans"/>
              </a:endParaRPr>
            </a:p>
          </p:txBody>
        </p:sp>
        <p:cxnSp>
          <p:nvCxnSpPr>
            <p:cNvPr id="30" name="Straight Arrow Connector 29"/>
            <p:cNvCxnSpPr>
              <a:stCxn id="29" idx="0"/>
              <a:endCxn id="172" idx="5"/>
            </p:cNvCxnSpPr>
            <p:nvPr/>
          </p:nvCxnSpPr>
          <p:spPr bwMode="auto">
            <a:xfrm flipV="1">
              <a:off x="5549392" y="2002666"/>
              <a:ext cx="14578" cy="80075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283302" y="1321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2" name="Rectangle 3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971238" y="1480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5" name="Can 3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6" name="Can 3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130902" y="1474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8" name="Rectangle 3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818838" y="1633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1" name="Can 4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2" name="Can 4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978502" y="16266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4" name="Rectangle 43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5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666438" y="17856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7" name="Can 46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8" name="Can 47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826102" y="17790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0" name="Rectangle 49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1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514038" y="19380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3" name="Can 52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4" name="Can 53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673702" y="1931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6" name="Rectangle 55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7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361638" y="2090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9" name="Can 58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0" name="Can 59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21302" y="2083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2" name="Rectangle 6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209238" y="2242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5" name="Can 6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6" name="Can 6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368902" y="2236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8" name="Rectangle 6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7056838" y="2395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71" name="Can 7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72" name="Can 7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4296992" y="1330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4" name="Rectangle 7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4144592" y="1482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7" name="Rectangle 76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8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3992192" y="16352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0" name="Rectangle 79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1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39792" y="17876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3" name="Rectangle 82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4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687392" y="1940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6" name="Rectangle 85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7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534992" y="2092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9" name="Rectangle 88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0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382592" y="2244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92" name="Rectangle 91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3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706192" y="1330403"/>
              <a:ext cx="2381217" cy="190947"/>
              <a:chOff x="1962183" y="1628800"/>
              <a:chExt cx="2381217" cy="190947"/>
            </a:xfrm>
          </p:grpSpPr>
          <p:sp>
            <p:nvSpPr>
              <p:cNvPr id="9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553792" y="1482803"/>
              <a:ext cx="2381217" cy="190947"/>
              <a:chOff x="1962183" y="1628800"/>
              <a:chExt cx="2381217" cy="190947"/>
            </a:xfrm>
          </p:grpSpPr>
          <p:sp>
            <p:nvSpPr>
              <p:cNvPr id="104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5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6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7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8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9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0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1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401392" y="1635203"/>
              <a:ext cx="2381217" cy="190947"/>
              <a:chOff x="1962183" y="1628800"/>
              <a:chExt cx="2381217" cy="190947"/>
            </a:xfrm>
          </p:grpSpPr>
          <p:sp>
            <p:nvSpPr>
              <p:cNvPr id="113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4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5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6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7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8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9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0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248992" y="1787603"/>
              <a:ext cx="2381217" cy="190947"/>
              <a:chOff x="1962183" y="1628800"/>
              <a:chExt cx="2381217" cy="190947"/>
            </a:xfrm>
          </p:grpSpPr>
          <p:sp>
            <p:nvSpPr>
              <p:cNvPr id="122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3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4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5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6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7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8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9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096592" y="1940003"/>
              <a:ext cx="2381217" cy="190947"/>
              <a:chOff x="1962183" y="1628800"/>
              <a:chExt cx="2381217" cy="190947"/>
            </a:xfrm>
          </p:grpSpPr>
          <p:sp>
            <p:nvSpPr>
              <p:cNvPr id="131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2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3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4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5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6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7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8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944192" y="2092403"/>
              <a:ext cx="2381217" cy="190947"/>
              <a:chOff x="1962183" y="1628800"/>
              <a:chExt cx="2381217" cy="190947"/>
            </a:xfrm>
          </p:grpSpPr>
          <p:sp>
            <p:nvSpPr>
              <p:cNvPr id="140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1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2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3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4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5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6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7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791792" y="2244803"/>
              <a:ext cx="2381217" cy="190947"/>
              <a:chOff x="1962183" y="1628800"/>
              <a:chExt cx="2381217" cy="190947"/>
            </a:xfrm>
          </p:grpSpPr>
          <p:sp>
            <p:nvSpPr>
              <p:cNvPr id="149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0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1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2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3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4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5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6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7063895" y="3018865"/>
              <a:ext cx="511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>
                  <a:latin typeface="PT Sans"/>
                  <a:cs typeface="PT Sans"/>
                </a:rPr>
                <a:t>Disk</a:t>
              </a:r>
            </a:p>
          </p:txBody>
        </p:sp>
        <p:cxnSp>
          <p:nvCxnSpPr>
            <p:cNvPr id="158" name="Straight Arrow Connector 157"/>
            <p:cNvCxnSpPr>
              <a:stCxn id="157" idx="0"/>
              <a:endCxn id="71" idx="3"/>
            </p:cNvCxnSpPr>
            <p:nvPr/>
          </p:nvCxnSpPr>
          <p:spPr bwMode="auto">
            <a:xfrm flipV="1">
              <a:off x="7319782" y="2675100"/>
              <a:ext cx="179391" cy="34376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6485232" y="3018865"/>
              <a:ext cx="49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</a:t>
              </a:r>
              <a:endParaRPr lang="en-US" sz="1400" dirty="0">
                <a:solidFill>
                  <a:srgbClr val="000000"/>
                </a:solidFill>
                <a:latin typeface="PT Sans"/>
                <a:cs typeface="PT Sans"/>
              </a:endParaRPr>
            </a:p>
          </p:txBody>
        </p:sp>
        <p:cxnSp>
          <p:nvCxnSpPr>
            <p:cNvPr id="160" name="Straight Arrow Connector 159"/>
            <p:cNvCxnSpPr>
              <a:stCxn id="159" idx="0"/>
              <a:endCxn id="68" idx="2"/>
            </p:cNvCxnSpPr>
            <p:nvPr/>
          </p:nvCxnSpPr>
          <p:spPr bwMode="auto">
            <a:xfrm flipH="1" flipV="1">
              <a:off x="6615316" y="2607228"/>
              <a:ext cx="116289" cy="41163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8" idx="0"/>
              <a:endCxn id="93" idx="2"/>
            </p:cNvCxnSpPr>
            <p:nvPr/>
          </p:nvCxnSpPr>
          <p:spPr bwMode="auto">
            <a:xfrm flipV="1">
              <a:off x="2492455" y="2361701"/>
              <a:ext cx="890137" cy="54944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7" idx="0"/>
              <a:endCxn id="151" idx="3"/>
            </p:cNvCxnSpPr>
            <p:nvPr/>
          </p:nvCxnSpPr>
          <p:spPr bwMode="auto">
            <a:xfrm flipV="1">
              <a:off x="1444339" y="2435750"/>
              <a:ext cx="58082" cy="47539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3306193" y="3018865"/>
              <a:ext cx="1132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SSD/NVRAM</a:t>
              </a:r>
            </a:p>
          </p:txBody>
        </p:sp>
        <p:cxnSp>
          <p:nvCxnSpPr>
            <p:cNvPr id="164" name="Straight Arrow Connector 163"/>
            <p:cNvCxnSpPr>
              <a:stCxn id="163" idx="0"/>
              <a:endCxn id="92" idx="2"/>
            </p:cNvCxnSpPr>
            <p:nvPr/>
          </p:nvCxnSpPr>
          <p:spPr bwMode="auto">
            <a:xfrm flipH="1" flipV="1">
              <a:off x="3629006" y="2615827"/>
              <a:ext cx="243667" cy="40303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2216310" y="734512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Compute 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72" name="Left-Right Arrow 171"/>
            <p:cNvSpPr/>
            <p:nvPr/>
          </p:nvSpPr>
          <p:spPr>
            <a:xfrm>
              <a:off x="4759037" y="1756671"/>
              <a:ext cx="1609865" cy="327993"/>
            </a:xfrm>
            <a:prstGeom prst="leftRightArrow">
              <a:avLst>
                <a:gd name="adj1" fmla="val 50000"/>
                <a:gd name="adj2" fmla="val 9488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T Sans"/>
                <a:cs typeface="PT 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34207" y="734512"/>
              <a:ext cx="1535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Storage</a:t>
              </a:r>
              <a:r>
                <a:rPr lang="en-US" sz="1600" b="1" dirty="0">
                  <a:latin typeface="PT Sans"/>
                  <a:cs typeface="PT Sans"/>
                </a:rPr>
                <a:t> </a:t>
              </a:r>
              <a:r>
                <a:rPr lang="en-US" sz="1600" b="1" dirty="0" smtClean="0">
                  <a:latin typeface="PT Sans"/>
                  <a:cs typeface="PT Sans"/>
                </a:rPr>
                <a:t>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300538" y="734649"/>
              <a:ext cx="1313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Staging Area</a:t>
              </a:r>
            </a:p>
          </p:txBody>
        </p:sp>
      </p:grpSp>
      <p:sp>
        <p:nvSpPr>
          <p:cNvPr id="171" name="Rectangle 170"/>
          <p:cNvSpPr/>
          <p:nvPr/>
        </p:nvSpPr>
        <p:spPr>
          <a:xfrm>
            <a:off x="6368901" y="4134754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73" name="Straight Arrow Connector 167"/>
          <p:cNvCxnSpPr>
            <a:stCxn id="179" idx="0"/>
            <a:endCxn id="175" idx="2"/>
          </p:cNvCxnSpPr>
          <p:nvPr/>
        </p:nvCxnSpPr>
        <p:spPr bwMode="auto">
          <a:xfrm rot="16200000" flipH="1" flipV="1">
            <a:off x="2280345" y="3227207"/>
            <a:ext cx="1006929" cy="2822018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82192" y="4134755"/>
            <a:ext cx="2381217" cy="1006926"/>
            <a:chOff x="182192" y="4134755"/>
            <a:chExt cx="2381217" cy="1006926"/>
          </a:xfrm>
        </p:grpSpPr>
        <p:sp>
          <p:nvSpPr>
            <p:cNvPr id="166" name="Rectangle 165"/>
            <p:cNvSpPr/>
            <p:nvPr/>
          </p:nvSpPr>
          <p:spPr>
            <a:xfrm>
              <a:off x="182192" y="4134755"/>
              <a:ext cx="2381217" cy="3356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T Sans"/>
                  <a:cs typeface="PT Sans"/>
                </a:rPr>
                <a:t>Application</a:t>
              </a:r>
              <a:endParaRPr lang="en-US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82192" y="4470397"/>
              <a:ext cx="2381217" cy="3356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PT Sans"/>
                  <a:cs typeface="PT Sans"/>
                </a:rPr>
                <a:t>Data </a:t>
              </a:r>
              <a:r>
                <a:rPr lang="en-US" sz="1600" dirty="0" smtClean="0">
                  <a:latin typeface="PT Sans"/>
                  <a:cs typeface="PT Sans"/>
                </a:rPr>
                <a:t>Format Middleware</a:t>
              </a:r>
              <a:endParaRPr lang="en-US" sz="1600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82192" y="4806039"/>
              <a:ext cx="2381217" cy="3356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T Sans"/>
                  <a:cs typeface="PT Sans"/>
                </a:rPr>
                <a:t>I/O Dispatcher client</a:t>
              </a:r>
              <a:endParaRPr lang="en-US" dirty="0"/>
            </a:p>
          </p:txBody>
        </p:sp>
      </p:grpSp>
      <p:cxnSp>
        <p:nvCxnSpPr>
          <p:cNvPr id="180" name="Straight Arrow Connector 167"/>
          <p:cNvCxnSpPr>
            <a:stCxn id="171" idx="0"/>
            <a:endCxn id="177" idx="2"/>
          </p:cNvCxnSpPr>
          <p:nvPr/>
        </p:nvCxnSpPr>
        <p:spPr bwMode="auto">
          <a:xfrm rot="16200000" flipH="1" flipV="1">
            <a:off x="5373701" y="2955871"/>
            <a:ext cx="1006927" cy="3364691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965964" y="5449328"/>
            <a:ext cx="122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Fast Fabric</a:t>
            </a:r>
            <a:endParaRPr lang="en-US" dirty="0">
              <a:latin typeface="PT Sans"/>
              <a:cs typeface="PT Sans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166972" y="5463056"/>
            <a:ext cx="165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Secondary Channel</a:t>
            </a:r>
            <a:endParaRPr lang="en-US" dirty="0">
              <a:latin typeface="PT Sans"/>
              <a:cs typeface="PT Sans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3004210" y="4134752"/>
            <a:ext cx="2381217" cy="1006929"/>
            <a:chOff x="3004210" y="4091210"/>
            <a:chExt cx="2381217" cy="1006926"/>
          </a:xfrm>
        </p:grpSpPr>
        <p:sp>
          <p:nvSpPr>
            <p:cNvPr id="179" name="Rectangle 178"/>
            <p:cNvSpPr/>
            <p:nvPr/>
          </p:nvSpPr>
          <p:spPr>
            <a:xfrm>
              <a:off x="3004210" y="4091210"/>
              <a:ext cx="2381217" cy="6712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PT Sans"/>
                  <a:cs typeface="PT Sans"/>
                </a:rPr>
                <a:t>I/O </a:t>
              </a:r>
              <a:r>
                <a:rPr lang="en-US" b="1" dirty="0" smtClean="0">
                  <a:latin typeface="PT Sans"/>
                  <a:cs typeface="PT Sans"/>
                </a:rPr>
                <a:t>Dispatcher</a:t>
              </a:r>
              <a:endParaRPr lang="en-US" b="1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004210" y="4762494"/>
              <a:ext cx="2381217" cy="335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T Sans"/>
                  <a:cs typeface="PT Sans"/>
                </a:rPr>
                <a:t>FS client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9292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3705</TotalTime>
  <Words>519</Words>
  <Application>Microsoft Macintosh PowerPoint</Application>
  <PresentationFormat>On-screen Show (4:3)</PresentationFormat>
  <Paragraphs>243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Jimenez</dc:creator>
  <cp:lastModifiedBy>Ivo Jimenez</cp:lastModifiedBy>
  <cp:revision>114</cp:revision>
  <dcterms:created xsi:type="dcterms:W3CDTF">2013-10-07T00:42:11Z</dcterms:created>
  <dcterms:modified xsi:type="dcterms:W3CDTF">2013-10-22T04:42:46Z</dcterms:modified>
</cp:coreProperties>
</file>