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5" r:id="rId4"/>
    <p:sldId id="266" r:id="rId5"/>
    <p:sldId id="264" r:id="rId6"/>
    <p:sldId id="267" r:id="rId7"/>
    <p:sldId id="269" r:id="rId8"/>
    <p:sldId id="268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5" autoAdjust="0"/>
  </p:normalViewPr>
  <p:slideViewPr>
    <p:cSldViewPr snapToGrid="0" snapToObjects="1">
      <p:cViewPr varScale="1">
        <p:scale>
          <a:sx n="121" d="100"/>
          <a:sy n="121" d="100"/>
        </p:scale>
        <p:origin x="-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06762" y="2911143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194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177399" y="2002666"/>
            <a:ext cx="184195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444339" y="2435750"/>
            <a:ext cx="58082" cy="4753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791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1791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1791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268399" y="1848756"/>
            <a:ext cx="1005112" cy="5577110"/>
          </a:xfrm>
          <a:prstGeom prst="bentConnector5">
            <a:avLst>
              <a:gd name="adj1" fmla="val -22744"/>
              <a:gd name="adj2" fmla="val 50000"/>
              <a:gd name="adj3" fmla="val 122744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9212" y="2658418"/>
            <a:ext cx="8567926" cy="2456065"/>
            <a:chOff x="369212" y="2658418"/>
            <a:chExt cx="8567926" cy="2456065"/>
          </a:xfrm>
        </p:grpSpPr>
        <p:sp>
          <p:nvSpPr>
            <p:cNvPr id="6" name="Rectangle 5"/>
            <p:cNvSpPr/>
            <p:nvPr/>
          </p:nvSpPr>
          <p:spPr>
            <a:xfrm>
              <a:off x="6555921" y="3786848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FS </a:t>
              </a:r>
              <a:r>
                <a:rPr lang="en-US" dirty="0" smtClean="0">
                  <a:latin typeface="PT Sans"/>
                  <a:cs typeface="PT Sans"/>
                </a:rPr>
                <a:t>server </a:t>
              </a:r>
              <a:endParaRPr lang="en-US" dirty="0"/>
            </a:p>
          </p:txBody>
        </p:sp>
        <p:cxnSp>
          <p:nvCxnSpPr>
            <p:cNvPr id="7" name="Straight Arrow Connector 167"/>
            <p:cNvCxnSpPr>
              <a:stCxn id="9" idx="0"/>
              <a:endCxn id="8" idx="2"/>
            </p:cNvCxnSpPr>
            <p:nvPr/>
          </p:nvCxnSpPr>
          <p:spPr bwMode="auto">
            <a:xfrm rot="16200000" flipH="1" flipV="1">
              <a:off x="2383456" y="2459749"/>
              <a:ext cx="1174747" cy="2822018"/>
            </a:xfrm>
            <a:prstGeom prst="bentConnector5">
              <a:avLst>
                <a:gd name="adj1" fmla="val -19460"/>
                <a:gd name="adj2" fmla="val 50000"/>
                <a:gd name="adj3" fmla="val 119460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69212" y="3451206"/>
              <a:ext cx="2381217" cy="1006926"/>
              <a:chOff x="182192" y="4134755"/>
              <a:chExt cx="2381217" cy="100692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192" y="4134755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Application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82192" y="4470397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Data Format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192" y="4806039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RPC client (I/O fwd.)</a:t>
                </a:r>
                <a:endParaRPr lang="en-US" dirty="0"/>
              </a:p>
            </p:txBody>
          </p:sp>
        </p:grpSp>
        <p:cxnSp>
          <p:nvCxnSpPr>
            <p:cNvPr id="11" name="Straight Arrow Connector 167"/>
            <p:cNvCxnSpPr>
              <a:stCxn id="6" idx="0"/>
              <a:endCxn id="14" idx="2"/>
            </p:cNvCxnSpPr>
            <p:nvPr/>
          </p:nvCxnSpPr>
          <p:spPr bwMode="auto">
            <a:xfrm rot="16200000" flipH="1" flipV="1">
              <a:off x="5644632" y="2524054"/>
              <a:ext cx="839105" cy="3364691"/>
            </a:xfrm>
            <a:prstGeom prst="bentConnector5">
              <a:avLst>
                <a:gd name="adj1" fmla="val -27243"/>
                <a:gd name="adj2" fmla="val 50000"/>
                <a:gd name="adj3" fmla="val 127243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79304" y="2658418"/>
              <a:ext cx="1223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Fast Fabric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3992" y="4806706"/>
              <a:ext cx="1659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Secondary Channel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91230" y="3283385"/>
              <a:ext cx="2381217" cy="1342568"/>
              <a:chOff x="3004210" y="3939735"/>
              <a:chExt cx="2381217" cy="134256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04210" y="3939735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RPC server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04210" y="4275377"/>
                <a:ext cx="2381217" cy="6712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PT Sans"/>
                    <a:cs typeface="PT Sans"/>
                  </a:rPr>
                  <a:t>I/O </a:t>
                </a:r>
                <a:r>
                  <a:rPr lang="en-US" b="1" dirty="0" smtClean="0">
                    <a:latin typeface="PT Sans"/>
                    <a:cs typeface="PT Sans"/>
                  </a:rPr>
                  <a:t>Dispatcher</a:t>
                </a:r>
                <a:endParaRPr lang="en-US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04210" y="4946661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FS client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83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442621" y="1381760"/>
            <a:ext cx="7507373" cy="2133428"/>
            <a:chOff x="442621" y="1381760"/>
            <a:chExt cx="7507373" cy="2133428"/>
          </a:xfrm>
        </p:grpSpPr>
        <p:grpSp>
          <p:nvGrpSpPr>
            <p:cNvPr id="94" name="Group 93"/>
            <p:cNvGrpSpPr/>
            <p:nvPr/>
          </p:nvGrpSpPr>
          <p:grpSpPr>
            <a:xfrm>
              <a:off x="3738264" y="1748726"/>
              <a:ext cx="1515304" cy="1397130"/>
              <a:chOff x="3738264" y="1748726"/>
              <a:chExt cx="1515304" cy="1397130"/>
            </a:xfrm>
          </p:grpSpPr>
          <p:sp>
            <p:nvSpPr>
              <p:cNvPr id="10" name="Cube 266"/>
              <p:cNvSpPr/>
              <p:nvPr/>
            </p:nvSpPr>
            <p:spPr bwMode="auto">
              <a:xfrm>
                <a:off x="4746314" y="2441198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7" name="Cube 266"/>
              <p:cNvSpPr/>
              <p:nvPr/>
            </p:nvSpPr>
            <p:spPr bwMode="auto">
              <a:xfrm>
                <a:off x="4630251" y="2560038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9" name="Cube 266"/>
              <p:cNvSpPr/>
              <p:nvPr/>
            </p:nvSpPr>
            <p:spPr bwMode="auto">
              <a:xfrm>
                <a:off x="3738264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0" name="Cube 266"/>
              <p:cNvSpPr/>
              <p:nvPr/>
            </p:nvSpPr>
            <p:spPr bwMode="auto">
              <a:xfrm>
                <a:off x="4126140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1" name="Cube 266"/>
              <p:cNvSpPr/>
              <p:nvPr/>
            </p:nvSpPr>
            <p:spPr bwMode="auto">
              <a:xfrm>
                <a:off x="4516347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5" name="Cube 266"/>
              <p:cNvSpPr/>
              <p:nvPr/>
            </p:nvSpPr>
            <p:spPr bwMode="auto">
              <a:xfrm>
                <a:off x="4746086" y="209294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7" name="Cube 266"/>
              <p:cNvSpPr/>
              <p:nvPr/>
            </p:nvSpPr>
            <p:spPr bwMode="auto">
              <a:xfrm>
                <a:off x="3839998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8" name="Cube 266"/>
              <p:cNvSpPr/>
              <p:nvPr/>
            </p:nvSpPr>
            <p:spPr bwMode="auto">
              <a:xfrm>
                <a:off x="4248512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9" name="Cube 266"/>
              <p:cNvSpPr/>
              <p:nvPr/>
            </p:nvSpPr>
            <p:spPr bwMode="auto">
              <a:xfrm>
                <a:off x="4630251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1" name="Cube 266"/>
              <p:cNvSpPr/>
              <p:nvPr/>
            </p:nvSpPr>
            <p:spPr bwMode="auto">
              <a:xfrm>
                <a:off x="3738264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2" name="Cube 266"/>
              <p:cNvSpPr/>
              <p:nvPr/>
            </p:nvSpPr>
            <p:spPr bwMode="auto">
              <a:xfrm>
                <a:off x="4126317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4514668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1" name="Cube 266"/>
              <p:cNvSpPr/>
              <p:nvPr/>
            </p:nvSpPr>
            <p:spPr bwMode="auto">
              <a:xfrm>
                <a:off x="3968532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2" name="Cube 266"/>
              <p:cNvSpPr/>
              <p:nvPr/>
            </p:nvSpPr>
            <p:spPr bwMode="auto">
              <a:xfrm>
                <a:off x="4355881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3" name="Cube 266"/>
              <p:cNvSpPr/>
              <p:nvPr/>
            </p:nvSpPr>
            <p:spPr bwMode="auto">
              <a:xfrm>
                <a:off x="4746086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3852697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6" name="Cube 266"/>
              <p:cNvSpPr/>
              <p:nvPr/>
            </p:nvSpPr>
            <p:spPr bwMode="auto">
              <a:xfrm>
                <a:off x="4244279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7" name="Cube 266"/>
              <p:cNvSpPr/>
              <p:nvPr/>
            </p:nvSpPr>
            <p:spPr bwMode="auto">
              <a:xfrm>
                <a:off x="4630251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9" name="Cube 266"/>
              <p:cNvSpPr/>
              <p:nvPr/>
            </p:nvSpPr>
            <p:spPr bwMode="auto">
              <a:xfrm>
                <a:off x="3738264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50" name="Cube 266"/>
              <p:cNvSpPr/>
              <p:nvPr/>
            </p:nvSpPr>
            <p:spPr bwMode="auto">
              <a:xfrm>
                <a:off x="4126317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4514668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27287" y="1748726"/>
              <a:ext cx="2598891" cy="414068"/>
              <a:chOff x="1957329" y="1730335"/>
              <a:chExt cx="1262502" cy="1657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957329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15500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36415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494586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76886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859435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36788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47451" y="1748726"/>
              <a:ext cx="1679946" cy="1175486"/>
              <a:chOff x="5961355" y="1748726"/>
              <a:chExt cx="1679946" cy="117548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961355" y="1748726"/>
                <a:ext cx="1679946" cy="414068"/>
                <a:chOff x="5961355" y="1748726"/>
                <a:chExt cx="1679946" cy="41406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5961355" y="1748726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  <a:endParaRPr lang="en-US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801328" y="1748726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US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5961355" y="2129435"/>
                <a:ext cx="1679946" cy="414068"/>
                <a:chOff x="5961355" y="2129435"/>
                <a:chExt cx="1679946" cy="414068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5961355" y="2129435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801328" y="2129435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5961355" y="2510144"/>
                <a:ext cx="1679946" cy="414068"/>
                <a:chOff x="5961355" y="2510144"/>
                <a:chExt cx="1679946" cy="41406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5961355" y="2510144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801328" y="2510144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4359951" y="138176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5328" y="215263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94138" y="314585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42621" y="179346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7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50759" y="661834"/>
            <a:ext cx="4529746" cy="3001514"/>
            <a:chOff x="650759" y="661834"/>
            <a:chExt cx="4529746" cy="3001514"/>
          </a:xfrm>
        </p:grpSpPr>
        <p:sp>
          <p:nvSpPr>
            <p:cNvPr id="5" name="Cube 266"/>
            <p:cNvSpPr/>
            <p:nvPr/>
          </p:nvSpPr>
          <p:spPr bwMode="auto">
            <a:xfrm>
              <a:off x="1843475" y="2142643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1727412" y="2261483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835425" y="238006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1223301" y="238006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1613508" y="238006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1843247" y="179438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937159" y="1909271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1345673" y="1909271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" name="Cube 266"/>
            <p:cNvSpPr/>
            <p:nvPr/>
          </p:nvSpPr>
          <p:spPr bwMode="auto">
            <a:xfrm>
              <a:off x="1727412" y="1909271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" name="Cube 266"/>
            <p:cNvSpPr/>
            <p:nvPr/>
          </p:nvSpPr>
          <p:spPr bwMode="auto">
            <a:xfrm>
              <a:off x="835425" y="2032087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1223478" y="2032087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6" name="Cube 266"/>
            <p:cNvSpPr/>
            <p:nvPr/>
          </p:nvSpPr>
          <p:spPr bwMode="auto">
            <a:xfrm>
              <a:off x="1611829" y="2032087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7" name="Cube 266"/>
            <p:cNvSpPr/>
            <p:nvPr/>
          </p:nvSpPr>
          <p:spPr bwMode="auto">
            <a:xfrm>
              <a:off x="1065693" y="1450171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8" name="Cube 266"/>
            <p:cNvSpPr/>
            <p:nvPr/>
          </p:nvSpPr>
          <p:spPr bwMode="auto">
            <a:xfrm>
              <a:off x="1453042" y="1450171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9" name="Cube 266"/>
            <p:cNvSpPr/>
            <p:nvPr/>
          </p:nvSpPr>
          <p:spPr bwMode="auto">
            <a:xfrm>
              <a:off x="1843247" y="1450171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0" name="Cube 266"/>
            <p:cNvSpPr/>
            <p:nvPr/>
          </p:nvSpPr>
          <p:spPr bwMode="auto">
            <a:xfrm>
              <a:off x="949858" y="156505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1" name="Cube 266"/>
            <p:cNvSpPr/>
            <p:nvPr/>
          </p:nvSpPr>
          <p:spPr bwMode="auto">
            <a:xfrm>
              <a:off x="1341440" y="156505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1727412" y="156505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3" name="Cube 266"/>
            <p:cNvSpPr/>
            <p:nvPr/>
          </p:nvSpPr>
          <p:spPr bwMode="auto">
            <a:xfrm>
              <a:off x="835425" y="167940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4" name="Cube 266"/>
            <p:cNvSpPr/>
            <p:nvPr/>
          </p:nvSpPr>
          <p:spPr bwMode="auto">
            <a:xfrm>
              <a:off x="1223478" y="167940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5" name="Cube 266"/>
            <p:cNvSpPr/>
            <p:nvPr/>
          </p:nvSpPr>
          <p:spPr bwMode="auto">
            <a:xfrm>
              <a:off x="1611829" y="1679406"/>
              <a:ext cx="507254" cy="467235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712977" y="1031166"/>
              <a:ext cx="691496" cy="617595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266"/>
            <p:cNvSpPr/>
            <p:nvPr/>
          </p:nvSpPr>
          <p:spPr bwMode="auto">
            <a:xfrm>
              <a:off x="2807803" y="1107823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7" name="Cube 266"/>
            <p:cNvSpPr/>
            <p:nvPr/>
          </p:nvSpPr>
          <p:spPr bwMode="auto">
            <a:xfrm>
              <a:off x="3073112" y="1107823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8" name="Cube 266"/>
            <p:cNvSpPr/>
            <p:nvPr/>
          </p:nvSpPr>
          <p:spPr bwMode="auto">
            <a:xfrm>
              <a:off x="2807803" y="1365383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2</a:t>
              </a:r>
              <a:endParaRPr lang="en-US" sz="800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3073112" y="1365383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698590" y="1839939"/>
              <a:ext cx="691496" cy="617595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266"/>
            <p:cNvSpPr/>
            <p:nvPr/>
          </p:nvSpPr>
          <p:spPr bwMode="auto">
            <a:xfrm>
              <a:off x="2793416" y="1916596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3</a:t>
              </a:r>
              <a:endParaRPr lang="en-US" sz="800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43" name="Cube 266"/>
            <p:cNvSpPr/>
            <p:nvPr/>
          </p:nvSpPr>
          <p:spPr bwMode="auto">
            <a:xfrm>
              <a:off x="3058725" y="1916596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4" name="Cube 266"/>
            <p:cNvSpPr/>
            <p:nvPr/>
          </p:nvSpPr>
          <p:spPr bwMode="auto">
            <a:xfrm>
              <a:off x="2793416" y="2174156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800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4</a:t>
              </a:r>
              <a:endParaRPr lang="en-US" sz="800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3058725" y="2174156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702814" y="2648712"/>
              <a:ext cx="691496" cy="617595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266"/>
            <p:cNvSpPr/>
            <p:nvPr/>
          </p:nvSpPr>
          <p:spPr bwMode="auto">
            <a:xfrm>
              <a:off x="2797640" y="2725369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9" name="Cube 266"/>
            <p:cNvSpPr/>
            <p:nvPr/>
          </p:nvSpPr>
          <p:spPr bwMode="auto">
            <a:xfrm>
              <a:off x="3062949" y="2725369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50" name="Cube 266"/>
            <p:cNvSpPr/>
            <p:nvPr/>
          </p:nvSpPr>
          <p:spPr bwMode="auto">
            <a:xfrm>
              <a:off x="2797640" y="2982929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3062949" y="2982929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7" name="Can 26"/>
            <p:cNvSpPr/>
            <p:nvPr/>
          </p:nvSpPr>
          <p:spPr>
            <a:xfrm>
              <a:off x="3784700" y="951190"/>
              <a:ext cx="528320" cy="688765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266"/>
            <p:cNvSpPr/>
            <p:nvPr/>
          </p:nvSpPr>
          <p:spPr bwMode="auto">
            <a:xfrm>
              <a:off x="3921960" y="1349752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59" name="Can 58"/>
            <p:cNvSpPr/>
            <p:nvPr/>
          </p:nvSpPr>
          <p:spPr>
            <a:xfrm>
              <a:off x="3784700" y="1816548"/>
              <a:ext cx="528320" cy="688765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266"/>
            <p:cNvSpPr/>
            <p:nvPr/>
          </p:nvSpPr>
          <p:spPr bwMode="auto">
            <a:xfrm>
              <a:off x="3921960" y="2215110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784700" y="2681907"/>
              <a:ext cx="528320" cy="688765"/>
              <a:chOff x="5527040" y="419057"/>
              <a:chExt cx="528320" cy="688765"/>
            </a:xfrm>
          </p:grpSpPr>
          <p:sp>
            <p:nvSpPr>
              <p:cNvPr id="63" name="Can 62"/>
              <p:cNvSpPr/>
              <p:nvPr/>
            </p:nvSpPr>
            <p:spPr>
              <a:xfrm>
                <a:off x="5527040" y="419057"/>
                <a:ext cx="528320" cy="688765"/>
              </a:xfrm>
              <a:prstGeom prst="can">
                <a:avLst>
                  <a:gd name="adj" fmla="val 19231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266"/>
              <p:cNvSpPr/>
              <p:nvPr/>
            </p:nvSpPr>
            <p:spPr bwMode="auto">
              <a:xfrm>
                <a:off x="5664300" y="586045"/>
                <a:ext cx="240759" cy="21354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5" name="Cube 266"/>
              <p:cNvSpPr/>
              <p:nvPr/>
            </p:nvSpPr>
            <p:spPr bwMode="auto">
              <a:xfrm>
                <a:off x="5664300" y="817619"/>
                <a:ext cx="240759" cy="21354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79" name="Can 78"/>
            <p:cNvSpPr/>
            <p:nvPr/>
          </p:nvSpPr>
          <p:spPr>
            <a:xfrm>
              <a:off x="4467519" y="951190"/>
              <a:ext cx="528320" cy="688765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604779" y="1349752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3" name="Can 82"/>
            <p:cNvSpPr/>
            <p:nvPr/>
          </p:nvSpPr>
          <p:spPr>
            <a:xfrm>
              <a:off x="4467519" y="1816548"/>
              <a:ext cx="528320" cy="688765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266"/>
            <p:cNvSpPr/>
            <p:nvPr/>
          </p:nvSpPr>
          <p:spPr bwMode="auto">
            <a:xfrm>
              <a:off x="4604779" y="2215110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467519" y="2681907"/>
              <a:ext cx="528320" cy="688765"/>
              <a:chOff x="5527040" y="419057"/>
              <a:chExt cx="528320" cy="688765"/>
            </a:xfrm>
          </p:grpSpPr>
          <p:sp>
            <p:nvSpPr>
              <p:cNvPr id="87" name="Can 86"/>
              <p:cNvSpPr/>
              <p:nvPr/>
            </p:nvSpPr>
            <p:spPr>
              <a:xfrm>
                <a:off x="5527040" y="419057"/>
                <a:ext cx="528320" cy="688765"/>
              </a:xfrm>
              <a:prstGeom prst="can">
                <a:avLst>
                  <a:gd name="adj" fmla="val 19231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266"/>
              <p:cNvSpPr/>
              <p:nvPr/>
            </p:nvSpPr>
            <p:spPr bwMode="auto">
              <a:xfrm>
                <a:off x="5664300" y="586045"/>
                <a:ext cx="240759" cy="21354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9" name="Cube 266"/>
              <p:cNvSpPr/>
              <p:nvPr/>
            </p:nvSpPr>
            <p:spPr bwMode="auto">
              <a:xfrm>
                <a:off x="5664300" y="817619"/>
                <a:ext cx="240759" cy="21354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3197884" y="329401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95839" y="185737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50759" y="208820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197884" y="66183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3928310" y="1106048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4603654" y="1106048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2</a:t>
              </a:r>
              <a:endParaRPr lang="en-US" sz="800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928310" y="1960609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800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3</a:t>
              </a:r>
              <a:endParaRPr lang="en-US" sz="800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4603654" y="1960609"/>
              <a:ext cx="240759" cy="21354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800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4</a:t>
              </a:r>
              <a:endParaRPr lang="en-US" sz="800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29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400"/>
          <p:cNvSpPr/>
          <p:nvPr/>
        </p:nvSpPr>
        <p:spPr>
          <a:xfrm>
            <a:off x="253886" y="695272"/>
            <a:ext cx="3778276" cy="12143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PT Sans"/>
                <a:cs typeface="PT Sans"/>
              </a:rPr>
              <a:t>Usage Flow:</a:t>
            </a:r>
          </a:p>
          <a:p>
            <a:endParaRPr lang="en-US" sz="1200" b="1" dirty="0" smtClean="0">
              <a:latin typeface="PT Sans"/>
              <a:cs typeface="PT San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Launch simulation on compute cluster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Timestamp computed and dumped to I/O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Interactively explore (query) data on I/O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Launch analysis task at I/O nodes, possibly sending tasks to execute in storage cluster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Store analysis results; flush/load to/from storage into BB nodes new/previous results</a:t>
            </a: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endParaRPr lang="en-US" sz="1200" b="1" dirty="0" smtClean="0">
              <a:latin typeface="PT Sans"/>
              <a:cs typeface="PT Sans"/>
            </a:endParaRPr>
          </a:p>
        </p:txBody>
      </p:sp>
      <p:grpSp>
        <p:nvGrpSpPr>
          <p:cNvPr id="611" name="Group 610"/>
          <p:cNvGrpSpPr/>
          <p:nvPr/>
        </p:nvGrpSpPr>
        <p:grpSpPr>
          <a:xfrm>
            <a:off x="-25235" y="331569"/>
            <a:ext cx="8986128" cy="4913958"/>
            <a:chOff x="-25235" y="331569"/>
            <a:chExt cx="8986128" cy="4913958"/>
          </a:xfrm>
        </p:grpSpPr>
        <p:sp>
          <p:nvSpPr>
            <p:cNvPr id="471" name="Left-Right Arrow 470"/>
            <p:cNvSpPr/>
            <p:nvPr/>
          </p:nvSpPr>
          <p:spPr>
            <a:xfrm>
              <a:off x="4866036" y="2963329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77431" y="2377787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956741" y="2766728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522748" y="24124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210684" y="25714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390301" y="25648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078237" y="27238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237901" y="27172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925837" y="28762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85501" y="28696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773437" y="30286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933101" y="30220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621037" y="31810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780701" y="31744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468637" y="33334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28301" y="33268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316237" y="34858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475901" y="34792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163837" y="36382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811158" y="2530187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658758" y="2682587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506358" y="2834987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353958" y="2987387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201558" y="3139787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049158" y="3292187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896758" y="3444587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pic>
          <p:nvPicPr>
            <p:cNvPr id="2" name="Picture 1" descr="us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381" y="1035588"/>
              <a:ext cx="849009" cy="803428"/>
            </a:xfrm>
            <a:prstGeom prst="rect">
              <a:avLst/>
            </a:prstGeom>
          </p:spPr>
        </p:pic>
        <p:cxnSp>
          <p:nvCxnSpPr>
            <p:cNvPr id="27" name="Curved Connector 26"/>
            <p:cNvCxnSpPr>
              <a:stCxn id="3" idx="0"/>
              <a:endCxn id="2" idx="3"/>
            </p:cNvCxnSpPr>
            <p:nvPr/>
          </p:nvCxnSpPr>
          <p:spPr>
            <a:xfrm flipH="1" flipV="1">
              <a:off x="5656390" y="1437302"/>
              <a:ext cx="220257" cy="648956"/>
            </a:xfrm>
            <a:prstGeom prst="straightConnector1">
              <a:avLst/>
            </a:prstGeom>
            <a:ln w="19050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>
              <a:stCxn id="3" idx="6"/>
              <a:endCxn id="69" idx="2"/>
            </p:cNvCxnSpPr>
            <p:nvPr/>
          </p:nvCxnSpPr>
          <p:spPr>
            <a:xfrm>
              <a:off x="6023967" y="2229505"/>
              <a:ext cx="451934" cy="13666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Curved Connector 254"/>
            <p:cNvCxnSpPr>
              <a:stCxn id="3" idx="6"/>
              <a:endCxn id="63" idx="2"/>
            </p:cNvCxnSpPr>
            <p:nvPr/>
          </p:nvCxnSpPr>
          <p:spPr>
            <a:xfrm>
              <a:off x="6023967" y="2229505"/>
              <a:ext cx="604334" cy="12142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urved Connector 257"/>
            <p:cNvCxnSpPr>
              <a:stCxn id="3" idx="6"/>
              <a:endCxn id="57" idx="2"/>
            </p:cNvCxnSpPr>
            <p:nvPr/>
          </p:nvCxnSpPr>
          <p:spPr>
            <a:xfrm>
              <a:off x="6023967" y="2229505"/>
              <a:ext cx="756734" cy="10618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Curved Connector 260"/>
            <p:cNvCxnSpPr>
              <a:stCxn id="3" idx="6"/>
              <a:endCxn id="51" idx="2"/>
            </p:cNvCxnSpPr>
            <p:nvPr/>
          </p:nvCxnSpPr>
          <p:spPr>
            <a:xfrm>
              <a:off x="6023967" y="2229505"/>
              <a:ext cx="909134" cy="9094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Curved Connector 263"/>
            <p:cNvCxnSpPr>
              <a:stCxn id="3" idx="6"/>
              <a:endCxn id="45" idx="2"/>
            </p:cNvCxnSpPr>
            <p:nvPr/>
          </p:nvCxnSpPr>
          <p:spPr>
            <a:xfrm>
              <a:off x="6023967" y="2229505"/>
              <a:ext cx="1061534" cy="7570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Curved Connector 267"/>
            <p:cNvCxnSpPr>
              <a:stCxn id="3" idx="6"/>
              <a:endCxn id="39" idx="2"/>
            </p:cNvCxnSpPr>
            <p:nvPr/>
          </p:nvCxnSpPr>
          <p:spPr>
            <a:xfrm>
              <a:off x="6023967" y="2229505"/>
              <a:ext cx="1213934" cy="6046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Curved Connector 271"/>
            <p:cNvCxnSpPr>
              <a:stCxn id="3" idx="6"/>
              <a:endCxn id="33" idx="2"/>
            </p:cNvCxnSpPr>
            <p:nvPr/>
          </p:nvCxnSpPr>
          <p:spPr>
            <a:xfrm>
              <a:off x="6023967" y="2229505"/>
              <a:ext cx="1366334" cy="4522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Curved Connector 275"/>
            <p:cNvCxnSpPr>
              <a:stCxn id="3" idx="6"/>
              <a:endCxn id="22" idx="2"/>
            </p:cNvCxnSpPr>
            <p:nvPr/>
          </p:nvCxnSpPr>
          <p:spPr>
            <a:xfrm>
              <a:off x="6023967" y="2229505"/>
              <a:ext cx="1498781" cy="2998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Parallelogram 280"/>
            <p:cNvSpPr/>
            <p:nvPr/>
          </p:nvSpPr>
          <p:spPr bwMode="auto">
            <a:xfrm>
              <a:off x="486999" y="2265222"/>
              <a:ext cx="4161375" cy="1541790"/>
            </a:xfrm>
            <a:prstGeom prst="parallelogram">
              <a:avLst>
                <a:gd name="adj" fmla="val 98441"/>
              </a:avLst>
            </a:prstGeom>
            <a:noFill/>
            <a:ln w="28575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565960" y="23777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401958" y="25301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249558" y="26825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097158" y="28349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944758" y="29873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792358" y="31397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39958" y="32921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487558" y="34445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cxnSp>
          <p:nvCxnSpPr>
            <p:cNvPr id="282" name="Curved Connector 281"/>
            <p:cNvCxnSpPr>
              <a:stCxn id="281" idx="1"/>
              <a:endCxn id="2" idx="1"/>
            </p:cNvCxnSpPr>
            <p:nvPr/>
          </p:nvCxnSpPr>
          <p:spPr>
            <a:xfrm flipV="1">
              <a:off x="3326563" y="1437302"/>
              <a:ext cx="1480818" cy="827920"/>
            </a:xfrm>
            <a:prstGeom prst="straightConnector1">
              <a:avLst/>
            </a:prstGeom>
            <a:ln w="19050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urved Connector 180"/>
            <p:cNvCxnSpPr>
              <a:stCxn id="3" idx="2"/>
              <a:endCxn id="15" idx="5"/>
            </p:cNvCxnSpPr>
            <p:nvPr/>
          </p:nvCxnSpPr>
          <p:spPr>
            <a:xfrm flipH="1">
              <a:off x="4812376" y="2229505"/>
              <a:ext cx="916951" cy="2184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>
              <a:stCxn id="75" idx="5"/>
              <a:endCxn id="3" idx="2"/>
            </p:cNvCxnSpPr>
            <p:nvPr/>
          </p:nvCxnSpPr>
          <p:spPr>
            <a:xfrm flipV="1">
              <a:off x="4648374" y="2229505"/>
              <a:ext cx="1080953" cy="3708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>
              <a:stCxn id="78" idx="5"/>
              <a:endCxn id="3" idx="2"/>
            </p:cNvCxnSpPr>
            <p:nvPr/>
          </p:nvCxnSpPr>
          <p:spPr>
            <a:xfrm flipV="1">
              <a:off x="4495974" y="2229505"/>
              <a:ext cx="1233353" cy="5232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>
              <a:stCxn id="81" idx="5"/>
              <a:endCxn id="3" idx="2"/>
            </p:cNvCxnSpPr>
            <p:nvPr/>
          </p:nvCxnSpPr>
          <p:spPr>
            <a:xfrm flipV="1">
              <a:off x="4343574" y="2229505"/>
              <a:ext cx="1385753" cy="6756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>
              <a:stCxn id="84" idx="5"/>
              <a:endCxn id="3" idx="2"/>
            </p:cNvCxnSpPr>
            <p:nvPr/>
          </p:nvCxnSpPr>
          <p:spPr>
            <a:xfrm flipV="1">
              <a:off x="4191174" y="2229505"/>
              <a:ext cx="1538153" cy="8280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Curved Connector 211"/>
            <p:cNvCxnSpPr>
              <a:stCxn id="87" idx="5"/>
              <a:endCxn id="3" idx="2"/>
            </p:cNvCxnSpPr>
            <p:nvPr/>
          </p:nvCxnSpPr>
          <p:spPr>
            <a:xfrm flipV="1">
              <a:off x="4038774" y="2229505"/>
              <a:ext cx="1690553" cy="9804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Curved Connector 214"/>
            <p:cNvCxnSpPr>
              <a:stCxn id="90" idx="5"/>
              <a:endCxn id="3" idx="2"/>
            </p:cNvCxnSpPr>
            <p:nvPr/>
          </p:nvCxnSpPr>
          <p:spPr>
            <a:xfrm flipV="1">
              <a:off x="3886374" y="2229505"/>
              <a:ext cx="1842953" cy="11328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urved Connector 217"/>
            <p:cNvCxnSpPr>
              <a:stCxn id="93" idx="5"/>
              <a:endCxn id="3" idx="2"/>
            </p:cNvCxnSpPr>
            <p:nvPr/>
          </p:nvCxnSpPr>
          <p:spPr>
            <a:xfrm flipV="1">
              <a:off x="3733974" y="2229505"/>
              <a:ext cx="1995353" cy="12852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Rectangle 391"/>
            <p:cNvSpPr/>
            <p:nvPr/>
          </p:nvSpPr>
          <p:spPr>
            <a:xfrm rot="18863930">
              <a:off x="455912" y="2701803"/>
              <a:ext cx="1226053" cy="3356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PT Sans"/>
                  <a:cs typeface="PT Sans"/>
                </a:rPr>
                <a:t>Simulation</a:t>
              </a:r>
              <a:endParaRPr lang="en-US" sz="1200" b="1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729327" y="2086258"/>
              <a:ext cx="294640" cy="286494"/>
            </a:xfrm>
            <a:prstGeom prst="ellipse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116300" y="2374365"/>
              <a:ext cx="1226053" cy="3356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PT Sans"/>
                  <a:cs typeface="PT Sans"/>
                </a:rPr>
                <a:t>Analysis</a:t>
              </a:r>
            </a:p>
            <a:p>
              <a:pPr algn="ctr"/>
              <a:r>
                <a:rPr lang="en-US" sz="1200" b="1" dirty="0" smtClean="0">
                  <a:latin typeface="PT Sans"/>
                  <a:cs typeface="PT Sans"/>
                </a:rPr>
                <a:t>Coordinator</a:t>
              </a:r>
              <a:endParaRPr lang="en-US" sz="1200" b="1" dirty="0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1113761" y="4117801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2266904" y="4117801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5116300" y="4010079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433" name="Straight Arrow Connector 432"/>
            <p:cNvCxnSpPr>
              <a:stCxn id="432" idx="0"/>
              <a:endCxn id="471" idx="5"/>
            </p:cNvCxnSpPr>
            <p:nvPr/>
          </p:nvCxnSpPr>
          <p:spPr bwMode="auto">
            <a:xfrm flipV="1">
              <a:off x="5656391" y="3209324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7170894" y="4225523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463" name="Straight Arrow Connector 462"/>
            <p:cNvCxnSpPr>
              <a:stCxn id="462" idx="0"/>
            </p:cNvCxnSpPr>
            <p:nvPr/>
          </p:nvCxnSpPr>
          <p:spPr bwMode="auto">
            <a:xfrm flipV="1">
              <a:off x="7426781" y="3881758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6592231" y="4225523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465" name="Straight Arrow Connector 464"/>
            <p:cNvCxnSpPr>
              <a:stCxn id="464" idx="0"/>
            </p:cNvCxnSpPr>
            <p:nvPr/>
          </p:nvCxnSpPr>
          <p:spPr bwMode="auto">
            <a:xfrm flipH="1" flipV="1">
              <a:off x="6722315" y="3813886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Straight Arrow Connector 465"/>
            <p:cNvCxnSpPr>
              <a:stCxn id="429" idx="0"/>
            </p:cNvCxnSpPr>
            <p:nvPr/>
          </p:nvCxnSpPr>
          <p:spPr bwMode="auto">
            <a:xfrm flipV="1">
              <a:off x="2599454" y="3568359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428" idx="0"/>
            </p:cNvCxnSpPr>
            <p:nvPr/>
          </p:nvCxnSpPr>
          <p:spPr bwMode="auto">
            <a:xfrm flipV="1">
              <a:off x="1551338" y="3642408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8" name="TextBox 467"/>
            <p:cNvSpPr txBox="1"/>
            <p:nvPr/>
          </p:nvSpPr>
          <p:spPr>
            <a:xfrm>
              <a:off x="3413192" y="4225523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469" name="Straight Arrow Connector 468"/>
            <p:cNvCxnSpPr>
              <a:stCxn id="468" idx="0"/>
            </p:cNvCxnSpPr>
            <p:nvPr/>
          </p:nvCxnSpPr>
          <p:spPr bwMode="auto">
            <a:xfrm flipH="1" flipV="1">
              <a:off x="3736005" y="3822485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5" name="TextBox 594"/>
            <p:cNvSpPr txBox="1"/>
            <p:nvPr/>
          </p:nvSpPr>
          <p:spPr>
            <a:xfrm>
              <a:off x="8776227" y="25492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96" name="TextBox 595"/>
            <p:cNvSpPr txBox="1"/>
            <p:nvPr/>
          </p:nvSpPr>
          <p:spPr>
            <a:xfrm>
              <a:off x="-25235" y="217995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97" name="TextBox 596"/>
            <p:cNvSpPr txBox="1"/>
            <p:nvPr/>
          </p:nvSpPr>
          <p:spPr>
            <a:xfrm>
              <a:off x="4013312" y="487619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98" name="TextBox 597"/>
            <p:cNvSpPr txBox="1"/>
            <p:nvPr/>
          </p:nvSpPr>
          <p:spPr>
            <a:xfrm>
              <a:off x="5223706" y="33156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03" name="TextBox 602"/>
            <p:cNvSpPr txBox="1"/>
            <p:nvPr/>
          </p:nvSpPr>
          <p:spPr>
            <a:xfrm>
              <a:off x="7663342" y="114422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1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MPI-IO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PT Sans"/>
                <a:cs typeface="PT Sans"/>
              </a:rPr>
              <a:t>MPI-IO, Parallel HDF5, etc.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0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Middleware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1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ADIOS, PLFS, etc.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83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Middleware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10164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2474" y="365317"/>
            <a:ext cx="8947619" cy="5774848"/>
            <a:chOff x="-2474" y="365317"/>
            <a:chExt cx="8947619" cy="5774848"/>
          </a:xfrm>
        </p:grpSpPr>
        <p:grpSp>
          <p:nvGrpSpPr>
            <p:cNvPr id="167" name="Group 166"/>
            <p:cNvGrpSpPr/>
            <p:nvPr/>
          </p:nvGrpSpPr>
          <p:grpSpPr>
            <a:xfrm>
              <a:off x="791792" y="734512"/>
              <a:ext cx="7877436" cy="2699851"/>
              <a:chOff x="791792" y="734512"/>
              <a:chExt cx="7877436" cy="26998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72465" y="11780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5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6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7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8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460994" y="11780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15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sp>
            <p:nvSpPr>
              <p:cNvPr id="16" name="Parallelogram 15"/>
              <p:cNvSpPr/>
              <p:nvPr/>
            </p:nvSpPr>
            <p:spPr bwMode="auto">
              <a:xfrm>
                <a:off x="851775" y="1566944"/>
                <a:ext cx="3564355" cy="954059"/>
              </a:xfrm>
              <a:prstGeom prst="parallelogram">
                <a:avLst>
                  <a:gd name="adj" fmla="val 9371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6762" y="2911143"/>
                <a:ext cx="87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dirty="0" smtClean="0">
                    <a:latin typeface="PT Sans"/>
                    <a:cs typeface="PT Sans"/>
                  </a:rPr>
                  <a:t>Compute</a:t>
                </a:r>
                <a:br>
                  <a:rPr lang="en-US" dirty="0" smtClean="0">
                    <a:latin typeface="PT Sans"/>
                    <a:cs typeface="PT Sans"/>
                  </a:rPr>
                </a:br>
                <a:r>
                  <a:rPr lang="en-US" dirty="0" smtClean="0">
                    <a:latin typeface="PT Sans"/>
                    <a:cs typeface="PT Sans"/>
                  </a:rPr>
                  <a:t>Nodes</a:t>
                </a:r>
                <a:endParaRPr lang="en-US" dirty="0">
                  <a:latin typeface="PT Sans"/>
                  <a:cs typeface="PT San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59905" y="2911143"/>
                <a:ext cx="6650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dirty="0" smtClean="0">
                    <a:latin typeface="PT Sans"/>
                    <a:cs typeface="PT Sans"/>
                  </a:rPr>
                  <a:t>IO/BB</a:t>
                </a:r>
                <a:br>
                  <a:rPr lang="en-US" dirty="0" smtClean="0">
                    <a:latin typeface="PT Sans"/>
                    <a:cs typeface="PT Sans"/>
                  </a:rPr>
                </a:br>
                <a:r>
                  <a:rPr lang="en-US" dirty="0" smtClean="0">
                    <a:latin typeface="PT Sans"/>
                    <a:cs typeface="PT Sans"/>
                  </a:rPr>
                  <a:t>Nodes</a:t>
                </a:r>
                <a:endParaRPr lang="en-US" dirty="0">
                  <a:latin typeface="PT Sans"/>
                  <a:cs typeface="PT Sans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415749" y="11694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22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8103685" y="13284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24" name="Can 23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25" name="Can 24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5009301" y="2803421"/>
                <a:ext cx="1080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dirty="0" smtClean="0">
                    <a:latin typeface="PT Sans"/>
                    <a:cs typeface="PT Sans"/>
                  </a:rPr>
                  <a:t>Compute to</a:t>
                </a:r>
              </a:p>
              <a:p>
                <a:r>
                  <a:rPr lang="en-US" dirty="0" smtClean="0">
                    <a:latin typeface="PT Sans"/>
                    <a:cs typeface="PT Sans"/>
                  </a:rPr>
                  <a:t>Storage</a:t>
                </a:r>
                <a:endParaRPr lang="en-US" dirty="0">
                  <a:latin typeface="PT Sans"/>
                  <a:cs typeface="PT Sans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  <a:endCxn id="172" idx="5"/>
              </p:cNvCxnSpPr>
              <p:nvPr/>
            </p:nvCxnSpPr>
            <p:spPr bwMode="auto">
              <a:xfrm flipV="1">
                <a:off x="5549392" y="2002666"/>
                <a:ext cx="14578" cy="80075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283302" y="13218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33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971238" y="14808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35" name="Can 34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36" name="Can 35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130902" y="14742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39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7818838" y="16332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41" name="Can 40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42" name="Can 41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978502" y="16266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44" name="Rectangle 43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45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7666438" y="17856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47" name="Can 46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48" name="Can 47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6826102" y="17790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51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7514038" y="19380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3" name="Can 52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54" name="Can 53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673702" y="19314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57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1638" y="20904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9" name="Can 58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60" name="Can 59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6521302" y="20838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63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7209238" y="22428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5" name="Can 64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66" name="Can 65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368902" y="22362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69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056838" y="23952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71" name="Can 70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72" name="Can 71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4296992" y="13304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4" name="Rectangle 73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75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4144592" y="14828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7" name="Rectangle 76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78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992192" y="16352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0" name="Rectangle 79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81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839792" y="17876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84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3687392" y="19400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87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534992" y="20924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9" name="Rectangle 88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90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3382592" y="22448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92" name="Rectangle 91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93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706192" y="13304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95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6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7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8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9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0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1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2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553792" y="14828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04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5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6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7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8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9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0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1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1401392" y="16352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13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4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5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6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7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8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9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0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1248992" y="17876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22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3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4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5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6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7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8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9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96592" y="19400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31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2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3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4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5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6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7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8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944192" y="20924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40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1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2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3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4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5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6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7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791792" y="22448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49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0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1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2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3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4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5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6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7063895" y="3018865"/>
                <a:ext cx="5117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dirty="0">
                    <a:latin typeface="PT Sans"/>
                    <a:cs typeface="PT Sans"/>
                  </a:rPr>
                  <a:t>Disk</a:t>
                </a:r>
              </a:p>
            </p:txBody>
          </p:sp>
          <p:cxnSp>
            <p:nvCxnSpPr>
              <p:cNvPr id="158" name="Straight Arrow Connector 157"/>
              <p:cNvCxnSpPr>
                <a:stCxn id="157" idx="0"/>
                <a:endCxn id="71" idx="3"/>
              </p:cNvCxnSpPr>
              <p:nvPr/>
            </p:nvCxnSpPr>
            <p:spPr bwMode="auto">
              <a:xfrm flipV="1">
                <a:off x="7319782" y="2675100"/>
                <a:ext cx="179391" cy="34376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6485232" y="3018865"/>
                <a:ext cx="492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PT Sans"/>
                    <a:cs typeface="PT Sans"/>
                  </a:rPr>
                  <a:t>SSD</a:t>
                </a:r>
                <a:endParaRPr lang="en-US" sz="1400" dirty="0">
                  <a:solidFill>
                    <a:srgbClr val="000000"/>
                  </a:solidFill>
                  <a:latin typeface="PT Sans"/>
                  <a:cs typeface="PT Sans"/>
                </a:endParaRPr>
              </a:p>
            </p:txBody>
          </p:sp>
          <p:cxnSp>
            <p:nvCxnSpPr>
              <p:cNvPr id="160" name="Straight Arrow Connector 159"/>
              <p:cNvCxnSpPr>
                <a:stCxn id="159" idx="0"/>
                <a:endCxn id="68" idx="2"/>
              </p:cNvCxnSpPr>
              <p:nvPr/>
            </p:nvCxnSpPr>
            <p:spPr bwMode="auto">
              <a:xfrm flipH="1" flipV="1">
                <a:off x="6615316" y="2607228"/>
                <a:ext cx="116289" cy="4116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8" idx="0"/>
                <a:endCxn id="93" idx="2"/>
              </p:cNvCxnSpPr>
              <p:nvPr/>
            </p:nvCxnSpPr>
            <p:spPr bwMode="auto">
              <a:xfrm flipV="1">
                <a:off x="2492455" y="2361701"/>
                <a:ext cx="890137" cy="54944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stCxn id="17" idx="0"/>
                <a:endCxn id="151" idx="3"/>
              </p:cNvCxnSpPr>
              <p:nvPr/>
            </p:nvCxnSpPr>
            <p:spPr bwMode="auto">
              <a:xfrm flipV="1">
                <a:off x="1444339" y="2435750"/>
                <a:ext cx="58082" cy="47539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3306193" y="3018865"/>
                <a:ext cx="1132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PT Sans"/>
                    <a:cs typeface="PT Sans"/>
                  </a:rPr>
                  <a:t>SSD/NVRAM</a:t>
                </a:r>
              </a:p>
            </p:txBody>
          </p:sp>
          <p:cxnSp>
            <p:nvCxnSpPr>
              <p:cNvPr id="164" name="Straight Arrow Connector 163"/>
              <p:cNvCxnSpPr>
                <a:stCxn id="163" idx="0"/>
                <a:endCxn id="92" idx="2"/>
              </p:cNvCxnSpPr>
              <p:nvPr/>
            </p:nvCxnSpPr>
            <p:spPr bwMode="auto">
              <a:xfrm flipH="1" flipV="1">
                <a:off x="3629006" y="2615827"/>
                <a:ext cx="243667" cy="40303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2216310" y="734512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600" b="1" dirty="0" smtClean="0">
                    <a:latin typeface="PT Sans"/>
                    <a:cs typeface="PT Sans"/>
                  </a:rPr>
                  <a:t>Compute Cluster</a:t>
                </a:r>
                <a:endParaRPr lang="en-US" sz="1600" b="1" dirty="0">
                  <a:latin typeface="PT Sans"/>
                  <a:cs typeface="PT Sans"/>
                </a:endParaRPr>
              </a:p>
            </p:txBody>
          </p:sp>
          <p:sp>
            <p:nvSpPr>
              <p:cNvPr id="172" name="Left-Right Arrow 171"/>
              <p:cNvSpPr/>
              <p:nvPr/>
            </p:nvSpPr>
            <p:spPr>
              <a:xfrm>
                <a:off x="4759037" y="1756671"/>
                <a:ext cx="1609865" cy="327993"/>
              </a:xfrm>
              <a:prstGeom prst="leftRightArrow">
                <a:avLst>
                  <a:gd name="adj1" fmla="val 50000"/>
                  <a:gd name="adj2" fmla="val 9488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T Sans"/>
                  <a:cs typeface="PT San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34207" y="734512"/>
                <a:ext cx="15350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600" b="1" dirty="0" smtClean="0">
                    <a:latin typeface="PT Sans"/>
                    <a:cs typeface="PT Sans"/>
                  </a:rPr>
                  <a:t>Storage</a:t>
                </a:r>
                <a:r>
                  <a:rPr lang="en-US" sz="1600" b="1" dirty="0">
                    <a:latin typeface="PT Sans"/>
                    <a:cs typeface="PT Sans"/>
                  </a:rPr>
                  <a:t> </a:t>
                </a:r>
                <a:r>
                  <a:rPr lang="en-US" sz="1600" b="1" dirty="0" smtClean="0">
                    <a:latin typeface="PT Sans"/>
                    <a:cs typeface="PT Sans"/>
                  </a:rPr>
                  <a:t>Cluster</a:t>
                </a:r>
                <a:endParaRPr lang="en-US" sz="1600" b="1" dirty="0">
                  <a:latin typeface="PT Sans"/>
                  <a:cs typeface="PT Sans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300538" y="734649"/>
                <a:ext cx="13131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600" b="1" dirty="0" smtClean="0">
                    <a:latin typeface="PT Sans"/>
                    <a:cs typeface="PT Sans"/>
                  </a:rPr>
                  <a:t>Staging Area</a:t>
                </a: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182192" y="4134755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Application</a:t>
              </a: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2192" y="447039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Data Format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368901" y="4134755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T Sans"/>
                  <a:cs typeface="PT Sans"/>
                </a:rPr>
                <a:t>POSIX server</a:t>
              </a:r>
              <a:endParaRPr lang="en-US" b="1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368901" y="4470397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FS Services </a:t>
              </a:r>
              <a:endParaRPr lang="en-US" dirty="0"/>
            </a:p>
          </p:txBody>
        </p:sp>
        <p:cxnSp>
          <p:nvCxnSpPr>
            <p:cNvPr id="173" name="Straight Arrow Connector 167"/>
            <p:cNvCxnSpPr>
              <a:stCxn id="176" idx="0"/>
              <a:endCxn id="175" idx="2"/>
            </p:cNvCxnSpPr>
            <p:nvPr/>
          </p:nvCxnSpPr>
          <p:spPr bwMode="auto">
            <a:xfrm rot="16200000" flipH="1" flipV="1">
              <a:off x="2280347" y="3227209"/>
              <a:ext cx="1006926" cy="2822018"/>
            </a:xfrm>
            <a:prstGeom prst="bentConnector5">
              <a:avLst>
                <a:gd name="adj1" fmla="val -22703"/>
                <a:gd name="adj2" fmla="val 50000"/>
                <a:gd name="adj3" fmla="val 122703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182192" y="480603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RPC client (I/O fwd.)</a:t>
              </a: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004210" y="4134755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RPC server</a:t>
              </a: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04210" y="4470397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Middleware</a:t>
              </a:r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004210" y="4806039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T Sans"/>
                  <a:cs typeface="PT Sans"/>
                </a:rPr>
                <a:t>POSIX client</a:t>
              </a:r>
              <a:endParaRPr lang="en-US" b="1" dirty="0"/>
            </a:p>
          </p:txBody>
        </p:sp>
        <p:cxnSp>
          <p:nvCxnSpPr>
            <p:cNvPr id="180" name="Straight Arrow Connector 167"/>
            <p:cNvCxnSpPr>
              <a:stCxn id="170" idx="0"/>
              <a:endCxn id="179" idx="2"/>
            </p:cNvCxnSpPr>
            <p:nvPr/>
          </p:nvCxnSpPr>
          <p:spPr bwMode="auto">
            <a:xfrm rot="16200000" flipH="1" flipV="1">
              <a:off x="5373702" y="2955872"/>
              <a:ext cx="1006926" cy="3364691"/>
            </a:xfrm>
            <a:prstGeom prst="bentConnector5">
              <a:avLst>
                <a:gd name="adj1" fmla="val -22703"/>
                <a:gd name="adj2" fmla="val 50000"/>
                <a:gd name="adj3" fmla="val 122703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1965964" y="5449328"/>
              <a:ext cx="1223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Fast Fabric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66972" y="5463056"/>
              <a:ext cx="1659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Secondary Channel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215710" y="365317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760479" y="376542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166972" y="577083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-2474" y="410106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01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134754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470397"/>
            <a:ext cx="2381217" cy="671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T Sans"/>
                <a:cs typeface="PT Sans"/>
              </a:rPr>
              <a:t>I/O </a:t>
            </a:r>
            <a:r>
              <a:rPr lang="en-US" dirty="0" smtClean="0">
                <a:latin typeface="PT Sans"/>
                <a:cs typeface="PT Sans"/>
              </a:rPr>
              <a:t>Dispatcher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1" idx="0"/>
            <a:endCxn id="179" idx="2"/>
          </p:cNvCxnSpPr>
          <p:nvPr/>
        </p:nvCxnSpPr>
        <p:spPr bwMode="auto">
          <a:xfrm rot="16200000" flipH="1" flipV="1">
            <a:off x="5373701" y="2955871"/>
            <a:ext cx="1006927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09292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113444" y="4984485"/>
            <a:ext cx="2768450" cy="4840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Distributed File System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113444" y="2031641"/>
            <a:ext cx="2768450" cy="1936283"/>
            <a:chOff x="3082328" y="2524577"/>
            <a:chExt cx="2381217" cy="1342568"/>
          </a:xfrm>
        </p:grpSpPr>
        <p:sp>
          <p:nvSpPr>
            <p:cNvPr id="4" name="Rectangle 3"/>
            <p:cNvSpPr/>
            <p:nvPr/>
          </p:nvSpPr>
          <p:spPr>
            <a:xfrm>
              <a:off x="3082328" y="252457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Application</a:t>
              </a:r>
              <a:endParaRPr lang="en-US" sz="17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328" y="286021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Format Middleware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2328" y="3195861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I/O Middleware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2328" y="3531503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POSIX</a:t>
              </a:r>
              <a:endParaRPr lang="en-US" sz="17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6049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7691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68707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85124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9706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0930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549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2830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4472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36516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52933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6487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7113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8330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19" idx="2"/>
            <a:endCxn id="22" idx="2"/>
          </p:cNvCxnSpPr>
          <p:nvPr/>
        </p:nvCxnSpPr>
        <p:spPr>
          <a:xfrm rot="16200000" flipH="1">
            <a:off x="3793859" y="3982847"/>
            <a:ext cx="11156" cy="840597"/>
          </a:xfrm>
          <a:prstGeom prst="bentConnector3">
            <a:avLst>
              <a:gd name="adj1" fmla="val 1800000"/>
            </a:avLst>
          </a:prstGeom>
          <a:ln w="12700" cmpd="sng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2"/>
            <a:endCxn id="24" idx="2"/>
          </p:cNvCxnSpPr>
          <p:nvPr/>
        </p:nvCxnSpPr>
        <p:spPr>
          <a:xfrm rot="16200000" flipH="1">
            <a:off x="4107464" y="3877448"/>
            <a:ext cx="11156" cy="1051392"/>
          </a:xfrm>
          <a:prstGeom prst="bentConnector3">
            <a:avLst>
              <a:gd name="adj1" fmla="val 2976465"/>
            </a:avLst>
          </a:prstGeom>
          <a:ln w="12700" cmpd="sng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87754" y="4018020"/>
            <a:ext cx="3419828" cy="934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882173" y="1513556"/>
            <a:ext cx="1125873" cy="100215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882173" y="2999784"/>
            <a:ext cx="1125872" cy="1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196303" y="3483853"/>
            <a:ext cx="917421" cy="300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196303" y="1997536"/>
            <a:ext cx="917421" cy="99189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57429" y="1998193"/>
            <a:ext cx="2038874" cy="1486856"/>
            <a:chOff x="539782" y="2502640"/>
            <a:chExt cx="1753689" cy="1030947"/>
          </a:xfrm>
        </p:grpSpPr>
        <p:sp>
          <p:nvSpPr>
            <p:cNvPr id="59" name="Rectangle 58"/>
            <p:cNvSpPr/>
            <p:nvPr/>
          </p:nvSpPr>
          <p:spPr>
            <a:xfrm>
              <a:off x="539782" y="250264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RPC</a:t>
              </a:r>
              <a:endParaRPr lang="en-US" sz="1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9782" y="2674465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Metadata Management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9782" y="284629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Reformatting / Pre-process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9782" y="3018115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Error Correction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782" y="318994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Compression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9782" y="3361763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Placement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008045" y="151146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Hierarchies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008045" y="175927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Containment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08045" y="200708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Relationships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08045" y="225489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Multidimensional Arrays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008045" y="250270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Graphs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08045" y="2750510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Remote Sensing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90639" y="5468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-27237" y="2372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9046919" y="18911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663342" y="11442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411</Words>
  <Application>Microsoft Macintosh PowerPoint</Application>
  <PresentationFormat>On-screen Show (4:3)</PresentationFormat>
  <Paragraphs>178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79</cp:revision>
  <dcterms:created xsi:type="dcterms:W3CDTF">2013-10-07T00:42:11Z</dcterms:created>
  <dcterms:modified xsi:type="dcterms:W3CDTF">2013-10-16T11:16:44Z</dcterms:modified>
</cp:coreProperties>
</file>