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5" r:id="rId4"/>
    <p:sldId id="266" r:id="rId5"/>
    <p:sldId id="264" r:id="rId6"/>
    <p:sldId id="267" r:id="rId7"/>
    <p:sldId id="269" r:id="rId8"/>
    <p:sldId id="268" r:id="rId9"/>
    <p:sldId id="271" r:id="rId10"/>
    <p:sldId id="272" r:id="rId11"/>
    <p:sldId id="273" r:id="rId12"/>
    <p:sldId id="274" r:id="rId13"/>
    <p:sldId id="276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5" autoAdjust="0"/>
  </p:normalViewPr>
  <p:slideViewPr>
    <p:cSldViewPr snapToGrid="0" snapToObjects="1">
      <p:cViewPr>
        <p:scale>
          <a:sx n="155" d="100"/>
          <a:sy n="155" d="100"/>
        </p:scale>
        <p:origin x="1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06762" y="2911143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194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177399" y="2002666"/>
            <a:ext cx="184195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444339" y="2435750"/>
            <a:ext cx="58082" cy="4753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791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1791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1791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268399" y="1848756"/>
            <a:ext cx="1005112" cy="5577110"/>
          </a:xfrm>
          <a:prstGeom prst="bentConnector5">
            <a:avLst>
              <a:gd name="adj1" fmla="val -22744"/>
              <a:gd name="adj2" fmla="val 50000"/>
              <a:gd name="adj3" fmla="val 122744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9212" y="2658418"/>
            <a:ext cx="8567926" cy="2456065"/>
            <a:chOff x="369212" y="2658418"/>
            <a:chExt cx="8567926" cy="2456065"/>
          </a:xfrm>
        </p:grpSpPr>
        <p:sp>
          <p:nvSpPr>
            <p:cNvPr id="6" name="Rectangle 5"/>
            <p:cNvSpPr/>
            <p:nvPr/>
          </p:nvSpPr>
          <p:spPr>
            <a:xfrm>
              <a:off x="6555921" y="3786848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FS </a:t>
              </a:r>
              <a:r>
                <a:rPr lang="en-US" dirty="0" smtClean="0">
                  <a:latin typeface="PT Sans"/>
                  <a:cs typeface="PT Sans"/>
                </a:rPr>
                <a:t>server </a:t>
              </a:r>
              <a:endParaRPr lang="en-US" dirty="0"/>
            </a:p>
          </p:txBody>
        </p:sp>
        <p:cxnSp>
          <p:nvCxnSpPr>
            <p:cNvPr id="7" name="Straight Arrow Connector 167"/>
            <p:cNvCxnSpPr>
              <a:stCxn id="9" idx="0"/>
              <a:endCxn id="8" idx="2"/>
            </p:cNvCxnSpPr>
            <p:nvPr/>
          </p:nvCxnSpPr>
          <p:spPr bwMode="auto">
            <a:xfrm rot="16200000" flipH="1" flipV="1">
              <a:off x="2383456" y="2459749"/>
              <a:ext cx="1174747" cy="2822018"/>
            </a:xfrm>
            <a:prstGeom prst="bentConnector5">
              <a:avLst>
                <a:gd name="adj1" fmla="val -19460"/>
                <a:gd name="adj2" fmla="val 50000"/>
                <a:gd name="adj3" fmla="val 119460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69212" y="3451206"/>
              <a:ext cx="2381217" cy="1006926"/>
              <a:chOff x="182192" y="4134755"/>
              <a:chExt cx="2381217" cy="100692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192" y="4134755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Application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82192" y="4470397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Data Format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192" y="4806039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RPC client (I/O fwd.)</a:t>
                </a:r>
                <a:endParaRPr lang="en-US" dirty="0"/>
              </a:p>
            </p:txBody>
          </p:sp>
        </p:grpSp>
        <p:cxnSp>
          <p:nvCxnSpPr>
            <p:cNvPr id="11" name="Straight Arrow Connector 167"/>
            <p:cNvCxnSpPr>
              <a:stCxn id="6" idx="0"/>
              <a:endCxn id="14" idx="2"/>
            </p:cNvCxnSpPr>
            <p:nvPr/>
          </p:nvCxnSpPr>
          <p:spPr bwMode="auto">
            <a:xfrm rot="16200000" flipH="1" flipV="1">
              <a:off x="5644632" y="2524054"/>
              <a:ext cx="839105" cy="3364691"/>
            </a:xfrm>
            <a:prstGeom prst="bentConnector5">
              <a:avLst>
                <a:gd name="adj1" fmla="val -27243"/>
                <a:gd name="adj2" fmla="val 50000"/>
                <a:gd name="adj3" fmla="val 127243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79304" y="2658418"/>
              <a:ext cx="1223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Fast Fabric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53992" y="4806706"/>
              <a:ext cx="1659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Secondary Channel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91230" y="3283385"/>
              <a:ext cx="2381217" cy="1342568"/>
              <a:chOff x="3004210" y="3939735"/>
              <a:chExt cx="2381217" cy="134256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04210" y="3939735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RPC server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04210" y="4275377"/>
                <a:ext cx="2381217" cy="6712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PT Sans"/>
                    <a:cs typeface="PT Sans"/>
                  </a:rPr>
                  <a:t>I/O </a:t>
                </a:r>
                <a:r>
                  <a:rPr lang="en-US" b="1" dirty="0" smtClean="0">
                    <a:latin typeface="PT Sans"/>
                    <a:cs typeface="PT Sans"/>
                  </a:rPr>
                  <a:t>Dispatcher</a:t>
                </a:r>
                <a:endParaRPr lang="en-US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04210" y="4946661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FS client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83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358661" y="1381760"/>
            <a:ext cx="8467859" cy="2047194"/>
            <a:chOff x="442621" y="1381760"/>
            <a:chExt cx="8467859" cy="2047194"/>
          </a:xfrm>
        </p:grpSpPr>
        <p:grpSp>
          <p:nvGrpSpPr>
            <p:cNvPr id="94" name="Group 93"/>
            <p:cNvGrpSpPr/>
            <p:nvPr/>
          </p:nvGrpSpPr>
          <p:grpSpPr>
            <a:xfrm>
              <a:off x="4159905" y="1792239"/>
              <a:ext cx="1709171" cy="1562796"/>
              <a:chOff x="3738264" y="1748726"/>
              <a:chExt cx="1515304" cy="1397130"/>
            </a:xfrm>
          </p:grpSpPr>
          <p:sp>
            <p:nvSpPr>
              <p:cNvPr id="10" name="Cube 266"/>
              <p:cNvSpPr/>
              <p:nvPr/>
            </p:nvSpPr>
            <p:spPr bwMode="auto">
              <a:xfrm>
                <a:off x="4746314" y="2441198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7" name="Cube 266"/>
              <p:cNvSpPr/>
              <p:nvPr/>
            </p:nvSpPr>
            <p:spPr bwMode="auto">
              <a:xfrm>
                <a:off x="4630251" y="2560038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9" name="Cube 266"/>
              <p:cNvSpPr/>
              <p:nvPr/>
            </p:nvSpPr>
            <p:spPr bwMode="auto">
              <a:xfrm>
                <a:off x="3738264" y="267862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0" name="Cube 266"/>
              <p:cNvSpPr/>
              <p:nvPr/>
            </p:nvSpPr>
            <p:spPr bwMode="auto">
              <a:xfrm>
                <a:off x="4126140" y="267862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1" name="Cube 266"/>
              <p:cNvSpPr/>
              <p:nvPr/>
            </p:nvSpPr>
            <p:spPr bwMode="auto">
              <a:xfrm>
                <a:off x="4516347" y="267862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5" name="Cube 266"/>
              <p:cNvSpPr/>
              <p:nvPr/>
            </p:nvSpPr>
            <p:spPr bwMode="auto">
              <a:xfrm>
                <a:off x="4746086" y="209294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7" name="Cube 266"/>
              <p:cNvSpPr/>
              <p:nvPr/>
            </p:nvSpPr>
            <p:spPr bwMode="auto">
              <a:xfrm>
                <a:off x="3839998" y="22078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8" name="Cube 266"/>
              <p:cNvSpPr/>
              <p:nvPr/>
            </p:nvSpPr>
            <p:spPr bwMode="auto">
              <a:xfrm>
                <a:off x="4248512" y="22078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9" name="Cube 266"/>
              <p:cNvSpPr/>
              <p:nvPr/>
            </p:nvSpPr>
            <p:spPr bwMode="auto">
              <a:xfrm>
                <a:off x="4630251" y="22078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31" name="Cube 266"/>
              <p:cNvSpPr/>
              <p:nvPr/>
            </p:nvSpPr>
            <p:spPr bwMode="auto">
              <a:xfrm>
                <a:off x="3738264" y="2330642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32" name="Cube 266"/>
              <p:cNvSpPr/>
              <p:nvPr/>
            </p:nvSpPr>
            <p:spPr bwMode="auto">
              <a:xfrm>
                <a:off x="4126317" y="2330642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4514668" y="2330642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1" name="Cube 266"/>
              <p:cNvSpPr/>
              <p:nvPr/>
            </p:nvSpPr>
            <p:spPr bwMode="auto">
              <a:xfrm>
                <a:off x="3968532" y="17487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2" name="Cube 266"/>
              <p:cNvSpPr/>
              <p:nvPr/>
            </p:nvSpPr>
            <p:spPr bwMode="auto">
              <a:xfrm>
                <a:off x="4355881" y="17487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3" name="Cube 266"/>
              <p:cNvSpPr/>
              <p:nvPr/>
            </p:nvSpPr>
            <p:spPr bwMode="auto">
              <a:xfrm>
                <a:off x="4746086" y="17487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3852697" y="186361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6" name="Cube 266"/>
              <p:cNvSpPr/>
              <p:nvPr/>
            </p:nvSpPr>
            <p:spPr bwMode="auto">
              <a:xfrm>
                <a:off x="4244279" y="186361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7" name="Cube 266"/>
              <p:cNvSpPr/>
              <p:nvPr/>
            </p:nvSpPr>
            <p:spPr bwMode="auto">
              <a:xfrm>
                <a:off x="4630251" y="186361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9" name="Cube 266"/>
              <p:cNvSpPr/>
              <p:nvPr/>
            </p:nvSpPr>
            <p:spPr bwMode="auto">
              <a:xfrm>
                <a:off x="3738264" y="197796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50" name="Cube 266"/>
              <p:cNvSpPr/>
              <p:nvPr/>
            </p:nvSpPr>
            <p:spPr bwMode="auto">
              <a:xfrm>
                <a:off x="4126317" y="197796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4514668" y="197796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50913" y="1792239"/>
              <a:ext cx="2931391" cy="463166"/>
              <a:chOff x="1957329" y="1730335"/>
              <a:chExt cx="1262502" cy="16575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957329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15500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36415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494586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76886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859435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36788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764527" y="1792239"/>
              <a:ext cx="1894877" cy="1314870"/>
              <a:chOff x="5961355" y="1748726"/>
              <a:chExt cx="1679946" cy="117548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5961355" y="1748726"/>
                <a:ext cx="1679946" cy="414068"/>
                <a:chOff x="5961355" y="1748726"/>
                <a:chExt cx="1679946" cy="41406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5961355" y="1748726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801328" y="1748726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5961355" y="2129435"/>
                <a:ext cx="1679946" cy="414068"/>
                <a:chOff x="5961355" y="2129435"/>
                <a:chExt cx="1679946" cy="414068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5961355" y="2129435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801328" y="2129435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5961355" y="2510144"/>
                <a:ext cx="1679946" cy="414068"/>
                <a:chOff x="5961355" y="2510144"/>
                <a:chExt cx="1679946" cy="41406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5961355" y="2510144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801328" y="2510144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6" name="TextBox 95"/>
            <p:cNvSpPr txBox="1"/>
            <p:nvPr/>
          </p:nvSpPr>
          <p:spPr>
            <a:xfrm>
              <a:off x="4861130" y="1381760"/>
              <a:ext cx="208292" cy="413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02188" y="2244041"/>
              <a:ext cx="208292" cy="413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86897" y="3015828"/>
              <a:ext cx="208292" cy="413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42621" y="1842280"/>
              <a:ext cx="208292" cy="413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706068" y="1381760"/>
              <a:ext cx="741285" cy="37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T Sans"/>
                  <a:cs typeface="PT Sans"/>
                </a:rPr>
                <a:t>BLOB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40918" y="1381760"/>
              <a:ext cx="743487" cy="37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T Sans"/>
                  <a:cs typeface="PT Sans"/>
                </a:rPr>
                <a:t>Array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18870" y="1395408"/>
              <a:ext cx="1786190" cy="37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T Sans"/>
                  <a:cs typeface="PT Sans"/>
                </a:rPr>
                <a:t>Key-Value Store</a:t>
              </a:r>
              <a:endParaRPr lang="en-US" sz="1600" b="1" dirty="0">
                <a:latin typeface="PT Sans"/>
                <a:cs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75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701085" y="904591"/>
            <a:ext cx="8089694" cy="2660591"/>
            <a:chOff x="701085" y="904591"/>
            <a:chExt cx="8089694" cy="2660591"/>
          </a:xfrm>
        </p:grpSpPr>
        <p:sp>
          <p:nvSpPr>
            <p:cNvPr id="5" name="Cube 266"/>
            <p:cNvSpPr/>
            <p:nvPr/>
          </p:nvSpPr>
          <p:spPr bwMode="auto">
            <a:xfrm>
              <a:off x="3121638" y="2359026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3006570" y="2475749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1719456" y="259222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350698" y="259222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2985734" y="2592220"/>
              <a:ext cx="729590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121267" y="2016972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1885021" y="212981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2549850" y="212981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" name="Cube 266"/>
            <p:cNvSpPr/>
            <p:nvPr/>
          </p:nvSpPr>
          <p:spPr bwMode="auto">
            <a:xfrm>
              <a:off x="3006570" y="212981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" name="Cube 266"/>
            <p:cNvSpPr/>
            <p:nvPr/>
          </p:nvSpPr>
          <p:spPr bwMode="auto">
            <a:xfrm>
              <a:off x="1719456" y="2250438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3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2350986" y="2250438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4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6" name="Cube 266"/>
            <p:cNvSpPr/>
            <p:nvPr/>
          </p:nvSpPr>
          <p:spPr bwMode="auto">
            <a:xfrm>
              <a:off x="2983002" y="2250438"/>
              <a:ext cx="732322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7" name="Cube 266"/>
            <p:cNvSpPr/>
            <p:nvPr/>
          </p:nvSpPr>
          <p:spPr bwMode="auto">
            <a:xfrm>
              <a:off x="1944673" y="1678887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8" name="Cube 266"/>
            <p:cNvSpPr/>
            <p:nvPr/>
          </p:nvSpPr>
          <p:spPr bwMode="auto">
            <a:xfrm>
              <a:off x="2572033" y="1678887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9" name="Cube 266"/>
            <p:cNvSpPr/>
            <p:nvPr/>
          </p:nvSpPr>
          <p:spPr bwMode="auto">
            <a:xfrm>
              <a:off x="3201147" y="1678887"/>
              <a:ext cx="74564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0" name="Cube 266"/>
            <p:cNvSpPr/>
            <p:nvPr/>
          </p:nvSpPr>
          <p:spPr bwMode="auto">
            <a:xfrm>
              <a:off x="1831873" y="1791726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1" name="Cube 266"/>
            <p:cNvSpPr/>
            <p:nvPr/>
          </p:nvSpPr>
          <p:spPr bwMode="auto">
            <a:xfrm>
              <a:off x="2460490" y="1791726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3092825" y="1790000"/>
              <a:ext cx="737948" cy="460640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3" name="Cube 266"/>
            <p:cNvSpPr/>
            <p:nvPr/>
          </p:nvSpPr>
          <p:spPr bwMode="auto">
            <a:xfrm>
              <a:off x="1719456" y="1904039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1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4" name="Cube 266"/>
            <p:cNvSpPr/>
            <p:nvPr/>
          </p:nvSpPr>
          <p:spPr bwMode="auto">
            <a:xfrm>
              <a:off x="2350986" y="1904039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2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5" name="Cube 266"/>
            <p:cNvSpPr/>
            <p:nvPr/>
          </p:nvSpPr>
          <p:spPr bwMode="auto">
            <a:xfrm>
              <a:off x="2983003" y="1904039"/>
              <a:ext cx="7323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775045" y="1267345"/>
              <a:ext cx="1125363" cy="606596"/>
            </a:xfrm>
            <a:prstGeom prst="roundRect">
              <a:avLst>
                <a:gd name="adj" fmla="val 914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266"/>
            <p:cNvSpPr/>
            <p:nvPr/>
          </p:nvSpPr>
          <p:spPr bwMode="auto">
            <a:xfrm>
              <a:off x="4929367" y="1342637"/>
              <a:ext cx="298117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1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7" name="Cube 266"/>
            <p:cNvSpPr/>
            <p:nvPr/>
          </p:nvSpPr>
          <p:spPr bwMode="auto">
            <a:xfrm>
              <a:off x="5361140" y="1342637"/>
              <a:ext cx="267828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8" name="Cube 266"/>
            <p:cNvSpPr/>
            <p:nvPr/>
          </p:nvSpPr>
          <p:spPr bwMode="auto">
            <a:xfrm>
              <a:off x="4929367" y="1595609"/>
              <a:ext cx="298117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PT Sans"/>
                  <a:cs typeface="PT Sans"/>
                </a:rPr>
                <a:t>2</a:t>
              </a:r>
              <a:endParaRPr lang="en-US" sz="1400" b="1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5361140" y="1595609"/>
              <a:ext cx="267828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751631" y="2061713"/>
              <a:ext cx="1125363" cy="606596"/>
            </a:xfrm>
            <a:prstGeom prst="roundRect">
              <a:avLst>
                <a:gd name="adj" fmla="val 914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266"/>
            <p:cNvSpPr/>
            <p:nvPr/>
          </p:nvSpPr>
          <p:spPr bwMode="auto">
            <a:xfrm>
              <a:off x="4905953" y="2137005"/>
              <a:ext cx="32153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PT Sans"/>
                  <a:cs typeface="PT Sans"/>
                </a:rPr>
                <a:t>3</a:t>
              </a:r>
              <a:endParaRPr lang="en-US" sz="1400" b="1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43" name="Cube 266"/>
            <p:cNvSpPr/>
            <p:nvPr/>
          </p:nvSpPr>
          <p:spPr bwMode="auto">
            <a:xfrm>
              <a:off x="5337727" y="2137005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4" name="Cube 266"/>
            <p:cNvSpPr/>
            <p:nvPr/>
          </p:nvSpPr>
          <p:spPr bwMode="auto">
            <a:xfrm>
              <a:off x="4905953" y="2389977"/>
              <a:ext cx="32153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4</a:t>
              </a:r>
              <a:endParaRPr lang="en-US" sz="1400" b="1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5337727" y="2389977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58505" y="2856081"/>
              <a:ext cx="1125363" cy="606596"/>
            </a:xfrm>
            <a:prstGeom prst="roundRect">
              <a:avLst>
                <a:gd name="adj" fmla="val 914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6519201" y="1188794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n 58"/>
            <p:cNvSpPr/>
            <p:nvPr/>
          </p:nvSpPr>
          <p:spPr>
            <a:xfrm>
              <a:off x="6519201" y="2038739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n 62"/>
            <p:cNvSpPr/>
            <p:nvPr/>
          </p:nvSpPr>
          <p:spPr>
            <a:xfrm>
              <a:off x="6519201" y="2888685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an 78"/>
            <p:cNvSpPr/>
            <p:nvPr/>
          </p:nvSpPr>
          <p:spPr>
            <a:xfrm>
              <a:off x="7630443" y="1188794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an 82"/>
            <p:cNvSpPr/>
            <p:nvPr/>
          </p:nvSpPr>
          <p:spPr>
            <a:xfrm>
              <a:off x="7630443" y="2038739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an 86"/>
            <p:cNvSpPr/>
            <p:nvPr/>
          </p:nvSpPr>
          <p:spPr>
            <a:xfrm>
              <a:off x="7630443" y="2888685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90248" y="2078835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18925" y="2305555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64198" y="904591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6752916" y="1340893"/>
              <a:ext cx="301729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1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7851993" y="1340893"/>
              <a:ext cx="300588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PT Sans"/>
                  <a:cs typeface="PT Sans"/>
                </a:rPr>
                <a:t>2</a:t>
              </a:r>
              <a:endParaRPr lang="en-US" sz="1400" b="1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6752916" y="2180234"/>
              <a:ext cx="301729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3</a:t>
              </a:r>
              <a:endParaRPr lang="en-US" sz="1400" b="1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7851993" y="2180234"/>
              <a:ext cx="300588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4</a:t>
              </a:r>
              <a:endParaRPr lang="en-US" sz="1400" b="1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94086" y="2389977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1085" y="2395225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2" name="Cube 266"/>
            <p:cNvSpPr/>
            <p:nvPr/>
          </p:nvSpPr>
          <p:spPr bwMode="auto">
            <a:xfrm>
              <a:off x="4905953" y="2939975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3" name="Cube 266"/>
            <p:cNvSpPr/>
            <p:nvPr/>
          </p:nvSpPr>
          <p:spPr bwMode="auto">
            <a:xfrm>
              <a:off x="5337727" y="2945775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4905953" y="3197247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5337727" y="3193780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6752916" y="2441589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6752916" y="1593903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7861340" y="2475886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7844853" y="3321136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7844853" y="3062722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1" name="Cube 266"/>
            <p:cNvSpPr/>
            <p:nvPr/>
          </p:nvSpPr>
          <p:spPr bwMode="auto">
            <a:xfrm>
              <a:off x="6731613" y="3321136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2" name="Cube 266"/>
            <p:cNvSpPr/>
            <p:nvPr/>
          </p:nvSpPr>
          <p:spPr bwMode="auto">
            <a:xfrm>
              <a:off x="6731613" y="3063723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7844853" y="1595609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29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/>
          <p:cNvGrpSpPr/>
          <p:nvPr/>
        </p:nvGrpSpPr>
        <p:grpSpPr>
          <a:xfrm>
            <a:off x="1453651" y="1460713"/>
            <a:ext cx="4315535" cy="2568018"/>
            <a:chOff x="1453651" y="1460713"/>
            <a:chExt cx="4315535" cy="2568018"/>
          </a:xfrm>
        </p:grpSpPr>
        <p:sp>
          <p:nvSpPr>
            <p:cNvPr id="21" name="TextBox 20"/>
            <p:cNvSpPr txBox="1"/>
            <p:nvPr/>
          </p:nvSpPr>
          <p:spPr>
            <a:xfrm rot="16200000">
              <a:off x="1807638" y="2606286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T Sans"/>
                  <a:cs typeface="PT Sans"/>
                </a:rPr>
                <a:t>Writes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87290" y="3690177"/>
              <a:ext cx="1622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PT Sans"/>
                  <a:cs typeface="PT Sans"/>
                </a:rPr>
                <a:t>Transaction #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2441677" y="2022929"/>
              <a:ext cx="3" cy="1672361"/>
            </a:xfrm>
            <a:prstGeom prst="line">
              <a:avLst/>
            </a:pr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441680" y="3695291"/>
              <a:ext cx="3138126" cy="11026"/>
            </a:xfrm>
            <a:prstGeom prst="line">
              <a:avLst/>
            </a:pr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3187290" y="1851742"/>
              <a:ext cx="327742" cy="1854575"/>
            </a:xfrm>
            <a:custGeom>
              <a:avLst/>
              <a:gdLst>
                <a:gd name="connsiteX0" fmla="*/ 0 w 327742"/>
                <a:gd name="connsiteY0" fmla="*/ 0 h 1810774"/>
                <a:gd name="connsiteX1" fmla="*/ 221226 w 327742"/>
                <a:gd name="connsiteY1" fmla="*/ 434258 h 1810774"/>
                <a:gd name="connsiteX2" fmla="*/ 65549 w 327742"/>
                <a:gd name="connsiteY2" fmla="*/ 893097 h 1810774"/>
                <a:gd name="connsiteX3" fmla="*/ 327742 w 327742"/>
                <a:gd name="connsiteY3" fmla="*/ 1302774 h 1810774"/>
                <a:gd name="connsiteX4" fmla="*/ 163871 w 327742"/>
                <a:gd name="connsiteY4" fmla="*/ 1810774 h 18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742" h="1810774">
                  <a:moveTo>
                    <a:pt x="0" y="0"/>
                  </a:moveTo>
                  <a:lnTo>
                    <a:pt x="221226" y="434258"/>
                  </a:lnTo>
                  <a:lnTo>
                    <a:pt x="65549" y="893097"/>
                  </a:lnTo>
                  <a:lnTo>
                    <a:pt x="327742" y="1302774"/>
                  </a:lnTo>
                  <a:lnTo>
                    <a:pt x="163871" y="1810774"/>
                  </a:lnTo>
                </a:path>
              </a:pathLst>
            </a:cu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45935" y="1851743"/>
              <a:ext cx="278581" cy="1843548"/>
            </a:xfrm>
            <a:custGeom>
              <a:avLst/>
              <a:gdLst>
                <a:gd name="connsiteX0" fmla="*/ 278581 w 278581"/>
                <a:gd name="connsiteY0" fmla="*/ 0 h 1835355"/>
                <a:gd name="connsiteX1" fmla="*/ 0 w 278581"/>
                <a:gd name="connsiteY1" fmla="*/ 622710 h 1835355"/>
                <a:gd name="connsiteX2" fmla="*/ 73742 w 278581"/>
                <a:gd name="connsiteY2" fmla="*/ 991420 h 1835355"/>
                <a:gd name="connsiteX3" fmla="*/ 213033 w 278581"/>
                <a:gd name="connsiteY3" fmla="*/ 1270000 h 1835355"/>
                <a:gd name="connsiteX4" fmla="*/ 73742 w 278581"/>
                <a:gd name="connsiteY4" fmla="*/ 1532194 h 1835355"/>
                <a:gd name="connsiteX5" fmla="*/ 229420 w 278581"/>
                <a:gd name="connsiteY5" fmla="*/ 1835355 h 183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581" h="1835355">
                  <a:moveTo>
                    <a:pt x="278581" y="0"/>
                  </a:moveTo>
                  <a:lnTo>
                    <a:pt x="0" y="622710"/>
                  </a:lnTo>
                  <a:lnTo>
                    <a:pt x="73742" y="991420"/>
                  </a:lnTo>
                  <a:lnTo>
                    <a:pt x="213033" y="1270000"/>
                  </a:lnTo>
                  <a:lnTo>
                    <a:pt x="73742" y="1532194"/>
                  </a:lnTo>
                  <a:lnTo>
                    <a:pt x="229420" y="1835355"/>
                  </a:lnTo>
                </a:path>
              </a:pathLst>
            </a:cu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0960927">
              <a:off x="5020315" y="1856848"/>
              <a:ext cx="261447" cy="1844361"/>
            </a:xfrm>
            <a:custGeom>
              <a:avLst/>
              <a:gdLst>
                <a:gd name="connsiteX0" fmla="*/ 278581 w 278581"/>
                <a:gd name="connsiteY0" fmla="*/ 0 h 1835355"/>
                <a:gd name="connsiteX1" fmla="*/ 0 w 278581"/>
                <a:gd name="connsiteY1" fmla="*/ 622710 h 1835355"/>
                <a:gd name="connsiteX2" fmla="*/ 73742 w 278581"/>
                <a:gd name="connsiteY2" fmla="*/ 991420 h 1835355"/>
                <a:gd name="connsiteX3" fmla="*/ 213033 w 278581"/>
                <a:gd name="connsiteY3" fmla="*/ 1270000 h 1835355"/>
                <a:gd name="connsiteX4" fmla="*/ 73742 w 278581"/>
                <a:gd name="connsiteY4" fmla="*/ 1532194 h 1835355"/>
                <a:gd name="connsiteX5" fmla="*/ 229420 w 278581"/>
                <a:gd name="connsiteY5" fmla="*/ 1835355 h 183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581" h="1835355">
                  <a:moveTo>
                    <a:pt x="278581" y="0"/>
                  </a:moveTo>
                  <a:lnTo>
                    <a:pt x="0" y="622710"/>
                  </a:lnTo>
                  <a:lnTo>
                    <a:pt x="73742" y="991420"/>
                  </a:lnTo>
                  <a:lnTo>
                    <a:pt x="213033" y="1270000"/>
                  </a:lnTo>
                  <a:lnTo>
                    <a:pt x="73742" y="1532194"/>
                  </a:lnTo>
                  <a:lnTo>
                    <a:pt x="229420" y="1835355"/>
                  </a:lnTo>
                </a:path>
              </a:pathLst>
            </a:cu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2494937" y="3184012"/>
              <a:ext cx="57764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494938" y="3008671"/>
              <a:ext cx="195003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503537" y="3347884"/>
              <a:ext cx="151173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4937" y="2848077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131166" y="3184012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062752" y="3521587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712674" y="3346246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494937" y="2281726"/>
              <a:ext cx="67924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226822" y="2283365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748531" y="3008671"/>
              <a:ext cx="438759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2494938" y="3521587"/>
              <a:ext cx="22696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802192" y="3521587"/>
              <a:ext cx="19849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494938" y="2156193"/>
              <a:ext cx="37096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221091" y="3008671"/>
              <a:ext cx="14051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2903386" y="3347884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131166" y="3347884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494938" y="2684208"/>
              <a:ext cx="408448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2494938" y="2538850"/>
              <a:ext cx="15977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492481" y="2401101"/>
              <a:ext cx="309711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915678" y="2156193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828823" y="2401101"/>
              <a:ext cx="151173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689837" y="2538850"/>
              <a:ext cx="19849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2921004" y="2538764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3005189" y="2401101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3174181" y="2401101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2944061" y="2684208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818073" y="2848077"/>
              <a:ext cx="14051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3026088" y="2848077"/>
              <a:ext cx="195003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391346" y="3179391"/>
              <a:ext cx="57764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345987" y="3004050"/>
              <a:ext cx="195003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4313762" y="3343263"/>
              <a:ext cx="151173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287018" y="2843456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027576" y="3179391"/>
              <a:ext cx="12157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891122" y="3516966"/>
              <a:ext cx="122050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4522899" y="3341625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368974" y="2277105"/>
              <a:ext cx="27772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4891457" y="2278744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4599580" y="3004050"/>
              <a:ext cx="438759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4323307" y="3516966"/>
              <a:ext cx="22696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4630561" y="3516966"/>
              <a:ext cx="19849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4364131" y="2151572"/>
              <a:ext cx="37096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072140" y="3004050"/>
              <a:ext cx="14051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4713611" y="3343263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4941392" y="3343263"/>
              <a:ext cx="130748" cy="462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4228051" y="2679587"/>
              <a:ext cx="408448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4205371" y="2534229"/>
              <a:ext cx="15977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4239202" y="2396480"/>
              <a:ext cx="309711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4807551" y="2151572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575544" y="2396480"/>
              <a:ext cx="151173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400270" y="2534229"/>
              <a:ext cx="19849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631437" y="2534143"/>
              <a:ext cx="2941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751910" y="2396480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4920902" y="2396480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4886694" y="2679587"/>
              <a:ext cx="262457" cy="4622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4610155" y="2843456"/>
              <a:ext cx="31074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4990537" y="2843456"/>
              <a:ext cx="195003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688540" y="2679587"/>
              <a:ext cx="14051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968990" y="2529502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3549948" y="3184012"/>
              <a:ext cx="233620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3431048" y="3008671"/>
              <a:ext cx="19500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3515032" y="3347884"/>
              <a:ext cx="75789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3345717" y="2848077"/>
              <a:ext cx="118901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3829253" y="3184012"/>
              <a:ext cx="294148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998862" y="3521587"/>
              <a:ext cx="206509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3648784" y="3346246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3601040" y="2277105"/>
              <a:ext cx="376633" cy="462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3684641" y="3008671"/>
              <a:ext cx="438760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3612530" y="3521587"/>
              <a:ext cx="226966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3871247" y="3521587"/>
              <a:ext cx="90951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3431048" y="2156193"/>
              <a:ext cx="37096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4157201" y="3008671"/>
              <a:ext cx="8787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3839496" y="3347884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4067276" y="3347884"/>
              <a:ext cx="107043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3325210" y="2679587"/>
              <a:ext cx="408448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3361606" y="2538850"/>
              <a:ext cx="22921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3428591" y="2401101"/>
              <a:ext cx="30971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851788" y="2156193"/>
              <a:ext cx="294148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764933" y="2401101"/>
              <a:ext cx="15117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625947" y="2538850"/>
              <a:ext cx="19849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3871247" y="2534229"/>
              <a:ext cx="224004" cy="4536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3941299" y="2401101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786031" y="2684208"/>
              <a:ext cx="294148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 flipV="1">
              <a:off x="3520563" y="2848077"/>
              <a:ext cx="217740" cy="409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782669" y="2852176"/>
              <a:ext cx="19500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H="1">
              <a:off x="4174319" y="3184012"/>
              <a:ext cx="75789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3456036" y="3521587"/>
              <a:ext cx="13478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>
              <a:off x="4009162" y="2852176"/>
              <a:ext cx="195004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3731441" y="1460713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584520" y="2447049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817619" y="252950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725286" y="263171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3651" y="263171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6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400"/>
          <p:cNvSpPr/>
          <p:nvPr/>
        </p:nvSpPr>
        <p:spPr>
          <a:xfrm>
            <a:off x="253886" y="695272"/>
            <a:ext cx="3778276" cy="121435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PT Sans"/>
                <a:cs typeface="PT Sans"/>
              </a:rPr>
              <a:t>Usage Flow:</a:t>
            </a:r>
          </a:p>
          <a:p>
            <a:endParaRPr lang="en-US" sz="1200" b="1" dirty="0" smtClean="0">
              <a:latin typeface="PT Sans"/>
              <a:cs typeface="PT San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Launch simulation on compute cluster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Timestamp computed and dumped to I/O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Interactively explore (query) data on I/O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Launch analysis task at I/O nodes, possibly sending tasks to execute in storage cluster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PT Sans"/>
                <a:cs typeface="PT Sans"/>
              </a:rPr>
              <a:t>Store analysis results; flush/load to/from storage into BB nodes new/previous results</a:t>
            </a:r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endParaRPr lang="en-US" sz="1200" b="1" dirty="0" smtClean="0">
              <a:latin typeface="PT Sans"/>
              <a:cs typeface="PT Sans"/>
            </a:endParaRPr>
          </a:p>
        </p:txBody>
      </p:sp>
      <p:grpSp>
        <p:nvGrpSpPr>
          <p:cNvPr id="611" name="Group 610"/>
          <p:cNvGrpSpPr/>
          <p:nvPr/>
        </p:nvGrpSpPr>
        <p:grpSpPr>
          <a:xfrm>
            <a:off x="-25235" y="331569"/>
            <a:ext cx="8986128" cy="4913958"/>
            <a:chOff x="-25235" y="331569"/>
            <a:chExt cx="8986128" cy="4913958"/>
          </a:xfrm>
        </p:grpSpPr>
        <p:sp>
          <p:nvSpPr>
            <p:cNvPr id="471" name="Left-Right Arrow 470"/>
            <p:cNvSpPr/>
            <p:nvPr/>
          </p:nvSpPr>
          <p:spPr>
            <a:xfrm>
              <a:off x="4866036" y="2963329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77431" y="2377787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956741" y="2766728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522748" y="24124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210684" y="25714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390301" y="25648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078237" y="27238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237901" y="27172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925837" y="28762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085501" y="28696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773437" y="30286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933101" y="30220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621037" y="31810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780701" y="31744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468637" y="33334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28301" y="33268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316237" y="34858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475901" y="3479224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163837" y="3638238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811158" y="2530187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658758" y="2682587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506358" y="2834987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353958" y="2987387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201558" y="3139787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049158" y="3292187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896758" y="3444587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pic>
          <p:nvPicPr>
            <p:cNvPr id="2" name="Picture 1" descr="us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381" y="1035588"/>
              <a:ext cx="849009" cy="803428"/>
            </a:xfrm>
            <a:prstGeom prst="rect">
              <a:avLst/>
            </a:prstGeom>
          </p:spPr>
        </p:pic>
        <p:cxnSp>
          <p:nvCxnSpPr>
            <p:cNvPr id="27" name="Curved Connector 26"/>
            <p:cNvCxnSpPr>
              <a:stCxn id="3" idx="0"/>
              <a:endCxn id="2" idx="3"/>
            </p:cNvCxnSpPr>
            <p:nvPr/>
          </p:nvCxnSpPr>
          <p:spPr>
            <a:xfrm flipH="1" flipV="1">
              <a:off x="5656390" y="1437302"/>
              <a:ext cx="220257" cy="648956"/>
            </a:xfrm>
            <a:prstGeom prst="straightConnector1">
              <a:avLst/>
            </a:prstGeom>
            <a:ln w="19050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>
              <a:stCxn id="3" idx="6"/>
              <a:endCxn id="69" idx="2"/>
            </p:cNvCxnSpPr>
            <p:nvPr/>
          </p:nvCxnSpPr>
          <p:spPr>
            <a:xfrm>
              <a:off x="6023967" y="2229505"/>
              <a:ext cx="451934" cy="13666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Curved Connector 254"/>
            <p:cNvCxnSpPr>
              <a:stCxn id="3" idx="6"/>
              <a:endCxn id="63" idx="2"/>
            </p:cNvCxnSpPr>
            <p:nvPr/>
          </p:nvCxnSpPr>
          <p:spPr>
            <a:xfrm>
              <a:off x="6023967" y="2229505"/>
              <a:ext cx="604334" cy="12142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urved Connector 257"/>
            <p:cNvCxnSpPr>
              <a:stCxn id="3" idx="6"/>
              <a:endCxn id="57" idx="2"/>
            </p:cNvCxnSpPr>
            <p:nvPr/>
          </p:nvCxnSpPr>
          <p:spPr>
            <a:xfrm>
              <a:off x="6023967" y="2229505"/>
              <a:ext cx="756734" cy="10618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Curved Connector 260"/>
            <p:cNvCxnSpPr>
              <a:stCxn id="3" idx="6"/>
              <a:endCxn id="51" idx="2"/>
            </p:cNvCxnSpPr>
            <p:nvPr/>
          </p:nvCxnSpPr>
          <p:spPr>
            <a:xfrm>
              <a:off x="6023967" y="2229505"/>
              <a:ext cx="909134" cy="9094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Curved Connector 263"/>
            <p:cNvCxnSpPr>
              <a:stCxn id="3" idx="6"/>
              <a:endCxn id="45" idx="2"/>
            </p:cNvCxnSpPr>
            <p:nvPr/>
          </p:nvCxnSpPr>
          <p:spPr>
            <a:xfrm>
              <a:off x="6023967" y="2229505"/>
              <a:ext cx="1061534" cy="7570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Curved Connector 267"/>
            <p:cNvCxnSpPr>
              <a:stCxn id="3" idx="6"/>
              <a:endCxn id="39" idx="2"/>
            </p:cNvCxnSpPr>
            <p:nvPr/>
          </p:nvCxnSpPr>
          <p:spPr>
            <a:xfrm>
              <a:off x="6023967" y="2229505"/>
              <a:ext cx="1213934" cy="6046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Curved Connector 271"/>
            <p:cNvCxnSpPr>
              <a:stCxn id="3" idx="6"/>
              <a:endCxn id="33" idx="2"/>
            </p:cNvCxnSpPr>
            <p:nvPr/>
          </p:nvCxnSpPr>
          <p:spPr>
            <a:xfrm>
              <a:off x="6023967" y="2229505"/>
              <a:ext cx="1366334" cy="4522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Curved Connector 275"/>
            <p:cNvCxnSpPr>
              <a:stCxn id="3" idx="6"/>
              <a:endCxn id="22" idx="2"/>
            </p:cNvCxnSpPr>
            <p:nvPr/>
          </p:nvCxnSpPr>
          <p:spPr>
            <a:xfrm>
              <a:off x="6023967" y="2229505"/>
              <a:ext cx="1498781" cy="299817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Parallelogram 280"/>
            <p:cNvSpPr/>
            <p:nvPr/>
          </p:nvSpPr>
          <p:spPr bwMode="auto">
            <a:xfrm>
              <a:off x="486999" y="2265222"/>
              <a:ext cx="4161375" cy="1541790"/>
            </a:xfrm>
            <a:prstGeom prst="parallelogram">
              <a:avLst>
                <a:gd name="adj" fmla="val 98441"/>
              </a:avLst>
            </a:prstGeom>
            <a:noFill/>
            <a:ln w="28575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565960" y="23777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401958" y="25301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249558" y="26825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097158" y="28349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944758" y="29873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792358" y="31397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39958" y="32921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487558" y="3444587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cxnSp>
          <p:nvCxnSpPr>
            <p:cNvPr id="282" name="Curved Connector 281"/>
            <p:cNvCxnSpPr>
              <a:stCxn id="281" idx="1"/>
              <a:endCxn id="2" idx="1"/>
            </p:cNvCxnSpPr>
            <p:nvPr/>
          </p:nvCxnSpPr>
          <p:spPr>
            <a:xfrm flipV="1">
              <a:off x="3326563" y="1437302"/>
              <a:ext cx="1480818" cy="827920"/>
            </a:xfrm>
            <a:prstGeom prst="straightConnector1">
              <a:avLst/>
            </a:prstGeom>
            <a:ln w="19050" cmpd="sng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urved Connector 180"/>
            <p:cNvCxnSpPr>
              <a:stCxn id="3" idx="2"/>
              <a:endCxn id="15" idx="5"/>
            </p:cNvCxnSpPr>
            <p:nvPr/>
          </p:nvCxnSpPr>
          <p:spPr>
            <a:xfrm flipH="1">
              <a:off x="4812376" y="2229505"/>
              <a:ext cx="916951" cy="2184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>
              <a:stCxn id="75" idx="5"/>
              <a:endCxn id="3" idx="2"/>
            </p:cNvCxnSpPr>
            <p:nvPr/>
          </p:nvCxnSpPr>
          <p:spPr>
            <a:xfrm flipV="1">
              <a:off x="4648374" y="2229505"/>
              <a:ext cx="1080953" cy="3708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urved Connector 202"/>
            <p:cNvCxnSpPr>
              <a:stCxn id="78" idx="5"/>
              <a:endCxn id="3" idx="2"/>
            </p:cNvCxnSpPr>
            <p:nvPr/>
          </p:nvCxnSpPr>
          <p:spPr>
            <a:xfrm flipV="1">
              <a:off x="4495974" y="2229505"/>
              <a:ext cx="1233353" cy="5232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>
              <a:stCxn id="81" idx="5"/>
              <a:endCxn id="3" idx="2"/>
            </p:cNvCxnSpPr>
            <p:nvPr/>
          </p:nvCxnSpPr>
          <p:spPr>
            <a:xfrm flipV="1">
              <a:off x="4343574" y="2229505"/>
              <a:ext cx="1385753" cy="6756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urved Connector 208"/>
            <p:cNvCxnSpPr>
              <a:stCxn id="84" idx="5"/>
              <a:endCxn id="3" idx="2"/>
            </p:cNvCxnSpPr>
            <p:nvPr/>
          </p:nvCxnSpPr>
          <p:spPr>
            <a:xfrm flipV="1">
              <a:off x="4191174" y="2229505"/>
              <a:ext cx="1538153" cy="8280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Curved Connector 211"/>
            <p:cNvCxnSpPr>
              <a:stCxn id="87" idx="5"/>
              <a:endCxn id="3" idx="2"/>
            </p:cNvCxnSpPr>
            <p:nvPr/>
          </p:nvCxnSpPr>
          <p:spPr>
            <a:xfrm flipV="1">
              <a:off x="4038774" y="2229505"/>
              <a:ext cx="1690553" cy="9804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Curved Connector 214"/>
            <p:cNvCxnSpPr>
              <a:stCxn id="90" idx="5"/>
              <a:endCxn id="3" idx="2"/>
            </p:cNvCxnSpPr>
            <p:nvPr/>
          </p:nvCxnSpPr>
          <p:spPr>
            <a:xfrm flipV="1">
              <a:off x="3886374" y="2229505"/>
              <a:ext cx="1842953" cy="11328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urved Connector 217"/>
            <p:cNvCxnSpPr>
              <a:stCxn id="93" idx="5"/>
              <a:endCxn id="3" idx="2"/>
            </p:cNvCxnSpPr>
            <p:nvPr/>
          </p:nvCxnSpPr>
          <p:spPr>
            <a:xfrm flipV="1">
              <a:off x="3733974" y="2229505"/>
              <a:ext cx="1995353" cy="1285221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Rectangle 391"/>
            <p:cNvSpPr/>
            <p:nvPr/>
          </p:nvSpPr>
          <p:spPr>
            <a:xfrm rot="18863930">
              <a:off x="455912" y="2701803"/>
              <a:ext cx="1226053" cy="3356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PT Sans"/>
                  <a:cs typeface="PT Sans"/>
                </a:rPr>
                <a:t>Simulation</a:t>
              </a:r>
              <a:endParaRPr lang="en-US" sz="1200" b="1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729327" y="2086258"/>
              <a:ext cx="294640" cy="286494"/>
            </a:xfrm>
            <a:prstGeom prst="ellipse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116300" y="2374365"/>
              <a:ext cx="1226053" cy="3356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PT Sans"/>
                  <a:cs typeface="PT Sans"/>
                </a:rPr>
                <a:t>Analysis</a:t>
              </a:r>
            </a:p>
            <a:p>
              <a:pPr algn="ctr"/>
              <a:r>
                <a:rPr lang="en-US" sz="1200" b="1" dirty="0" smtClean="0">
                  <a:latin typeface="PT Sans"/>
                  <a:cs typeface="PT Sans"/>
                </a:rPr>
                <a:t>Coordinator</a:t>
              </a:r>
              <a:endParaRPr lang="en-US" sz="1200" b="1" dirty="0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1113761" y="4117801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2266904" y="4117801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5116300" y="4010079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433" name="Straight Arrow Connector 432"/>
            <p:cNvCxnSpPr>
              <a:stCxn id="432" idx="0"/>
              <a:endCxn id="471" idx="5"/>
            </p:cNvCxnSpPr>
            <p:nvPr/>
          </p:nvCxnSpPr>
          <p:spPr bwMode="auto">
            <a:xfrm flipV="1">
              <a:off x="5656391" y="3209324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7170894" y="4225523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463" name="Straight Arrow Connector 462"/>
            <p:cNvCxnSpPr>
              <a:stCxn id="462" idx="0"/>
            </p:cNvCxnSpPr>
            <p:nvPr/>
          </p:nvCxnSpPr>
          <p:spPr bwMode="auto">
            <a:xfrm flipV="1">
              <a:off x="7426781" y="3881758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6592231" y="4225523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465" name="Straight Arrow Connector 464"/>
            <p:cNvCxnSpPr>
              <a:stCxn id="464" idx="0"/>
            </p:cNvCxnSpPr>
            <p:nvPr/>
          </p:nvCxnSpPr>
          <p:spPr bwMode="auto">
            <a:xfrm flipH="1" flipV="1">
              <a:off x="6722315" y="3813886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Straight Arrow Connector 465"/>
            <p:cNvCxnSpPr>
              <a:stCxn id="429" idx="0"/>
            </p:cNvCxnSpPr>
            <p:nvPr/>
          </p:nvCxnSpPr>
          <p:spPr bwMode="auto">
            <a:xfrm flipV="1">
              <a:off x="2599454" y="3568359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428" idx="0"/>
            </p:cNvCxnSpPr>
            <p:nvPr/>
          </p:nvCxnSpPr>
          <p:spPr bwMode="auto">
            <a:xfrm flipV="1">
              <a:off x="1551338" y="3642408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8" name="TextBox 467"/>
            <p:cNvSpPr txBox="1"/>
            <p:nvPr/>
          </p:nvSpPr>
          <p:spPr>
            <a:xfrm>
              <a:off x="3413192" y="4225523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469" name="Straight Arrow Connector 468"/>
            <p:cNvCxnSpPr>
              <a:stCxn id="468" idx="0"/>
            </p:cNvCxnSpPr>
            <p:nvPr/>
          </p:nvCxnSpPr>
          <p:spPr bwMode="auto">
            <a:xfrm flipH="1" flipV="1">
              <a:off x="3736005" y="3822485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5" name="TextBox 594"/>
            <p:cNvSpPr txBox="1"/>
            <p:nvPr/>
          </p:nvSpPr>
          <p:spPr>
            <a:xfrm>
              <a:off x="8776227" y="25492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96" name="TextBox 595"/>
            <p:cNvSpPr txBox="1"/>
            <p:nvPr/>
          </p:nvSpPr>
          <p:spPr>
            <a:xfrm>
              <a:off x="-25235" y="217995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97" name="TextBox 596"/>
            <p:cNvSpPr txBox="1"/>
            <p:nvPr/>
          </p:nvSpPr>
          <p:spPr>
            <a:xfrm>
              <a:off x="4013312" y="487619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98" name="TextBox 597"/>
            <p:cNvSpPr txBox="1"/>
            <p:nvPr/>
          </p:nvSpPr>
          <p:spPr>
            <a:xfrm>
              <a:off x="5223706" y="331569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03" name="TextBox 602"/>
            <p:cNvSpPr txBox="1"/>
            <p:nvPr/>
          </p:nvSpPr>
          <p:spPr>
            <a:xfrm>
              <a:off x="7663342" y="114422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1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MPI-IO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PT Sans"/>
                <a:cs typeface="PT Sans"/>
              </a:rPr>
              <a:t>MPI-IO, Parallel HDF5, etc.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0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Middleware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1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ADIOS, PLFS, etc.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2383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Middleware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10164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2474" y="365317"/>
            <a:ext cx="8947619" cy="5774848"/>
            <a:chOff x="-2474" y="365317"/>
            <a:chExt cx="8947619" cy="5774848"/>
          </a:xfrm>
        </p:grpSpPr>
        <p:grpSp>
          <p:nvGrpSpPr>
            <p:cNvPr id="167" name="Group 166"/>
            <p:cNvGrpSpPr/>
            <p:nvPr/>
          </p:nvGrpSpPr>
          <p:grpSpPr>
            <a:xfrm>
              <a:off x="791792" y="734512"/>
              <a:ext cx="7877436" cy="2699851"/>
              <a:chOff x="791792" y="734512"/>
              <a:chExt cx="7877436" cy="26998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72465" y="11780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5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6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7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8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460994" y="11780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15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sp>
            <p:nvSpPr>
              <p:cNvPr id="16" name="Parallelogram 15"/>
              <p:cNvSpPr/>
              <p:nvPr/>
            </p:nvSpPr>
            <p:spPr bwMode="auto">
              <a:xfrm>
                <a:off x="851775" y="1566944"/>
                <a:ext cx="3564355" cy="954059"/>
              </a:xfrm>
              <a:prstGeom prst="parallelogram">
                <a:avLst>
                  <a:gd name="adj" fmla="val 9371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6762" y="2911143"/>
                <a:ext cx="875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dirty="0" smtClean="0">
                    <a:latin typeface="PT Sans"/>
                    <a:cs typeface="PT Sans"/>
                  </a:rPr>
                  <a:t>Compute</a:t>
                </a:r>
                <a:br>
                  <a:rPr lang="en-US" dirty="0" smtClean="0">
                    <a:latin typeface="PT Sans"/>
                    <a:cs typeface="PT Sans"/>
                  </a:rPr>
                </a:br>
                <a:r>
                  <a:rPr lang="en-US" dirty="0" smtClean="0">
                    <a:latin typeface="PT Sans"/>
                    <a:cs typeface="PT Sans"/>
                  </a:rPr>
                  <a:t>Nodes</a:t>
                </a:r>
                <a:endParaRPr lang="en-US" dirty="0">
                  <a:latin typeface="PT Sans"/>
                  <a:cs typeface="PT Sans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59905" y="2911143"/>
                <a:ext cx="6650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dirty="0" smtClean="0">
                    <a:latin typeface="PT Sans"/>
                    <a:cs typeface="PT Sans"/>
                  </a:rPr>
                  <a:t>IO/BB</a:t>
                </a:r>
                <a:br>
                  <a:rPr lang="en-US" dirty="0" smtClean="0">
                    <a:latin typeface="PT Sans"/>
                    <a:cs typeface="PT Sans"/>
                  </a:rPr>
                </a:br>
                <a:r>
                  <a:rPr lang="en-US" dirty="0" smtClean="0">
                    <a:latin typeface="PT Sans"/>
                    <a:cs typeface="PT Sans"/>
                  </a:rPr>
                  <a:t>Nodes</a:t>
                </a:r>
                <a:endParaRPr lang="en-US" dirty="0">
                  <a:latin typeface="PT Sans"/>
                  <a:cs typeface="PT Sans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415749" y="11694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22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8103685" y="13284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24" name="Can 23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25" name="Can 24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5009301" y="2803421"/>
                <a:ext cx="1080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dirty="0" smtClean="0">
                    <a:latin typeface="PT Sans"/>
                    <a:cs typeface="PT Sans"/>
                  </a:rPr>
                  <a:t>Compute to</a:t>
                </a:r>
              </a:p>
              <a:p>
                <a:r>
                  <a:rPr lang="en-US" dirty="0" smtClean="0">
                    <a:latin typeface="PT Sans"/>
                    <a:cs typeface="PT Sans"/>
                  </a:rPr>
                  <a:t>Storage</a:t>
                </a:r>
                <a:endParaRPr lang="en-US" dirty="0">
                  <a:latin typeface="PT Sans"/>
                  <a:cs typeface="PT Sans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  <a:endCxn id="172" idx="5"/>
              </p:cNvCxnSpPr>
              <p:nvPr/>
            </p:nvCxnSpPr>
            <p:spPr bwMode="auto">
              <a:xfrm flipV="1">
                <a:off x="5549392" y="2002666"/>
                <a:ext cx="14578" cy="80075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7283302" y="13218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32" name="Rectangle 31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33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971238" y="14808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35" name="Can 34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36" name="Can 35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130902" y="14742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39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7818838" y="16332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41" name="Can 40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42" name="Can 41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978502" y="16266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44" name="Rectangle 43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45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7666438" y="17856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47" name="Can 46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48" name="Can 47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6826102" y="17790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51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7514038" y="19380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53" name="Can 52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54" name="Can 53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673702" y="19314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57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1638" y="20904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59" name="Can 58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60" name="Can 59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6521302" y="20838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63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7209238" y="22428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5" name="Can 64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66" name="Can 65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368902" y="2236206"/>
                <a:ext cx="405424" cy="371022"/>
                <a:chOff x="7447647" y="2590800"/>
                <a:chExt cx="405424" cy="371022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7535051" y="2749809"/>
                  <a:ext cx="318020" cy="21201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69" name="Cube 266"/>
                <p:cNvSpPr/>
                <p:nvPr/>
              </p:nvSpPr>
              <p:spPr bwMode="auto">
                <a:xfrm>
                  <a:off x="7447647" y="2590800"/>
                  <a:ext cx="246416" cy="187037"/>
                </a:xfrm>
                <a:prstGeom prst="cube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7056838" y="2395220"/>
                <a:ext cx="565543" cy="280080"/>
                <a:chOff x="8135583" y="2749814"/>
                <a:chExt cx="565543" cy="28008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71" name="Can 70"/>
                <p:cNvSpPr/>
                <p:nvPr/>
              </p:nvSpPr>
              <p:spPr bwMode="auto">
                <a:xfrm>
                  <a:off x="8454709" y="27498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  <p:sp>
              <p:nvSpPr>
                <p:cNvPr id="72" name="Can 71"/>
                <p:cNvSpPr/>
                <p:nvPr/>
              </p:nvSpPr>
              <p:spPr bwMode="auto">
                <a:xfrm>
                  <a:off x="8135583" y="2750014"/>
                  <a:ext cx="246417" cy="279880"/>
                </a:xfrm>
                <a:prstGeom prst="can">
                  <a:avLst/>
                </a:prstGeom>
                <a:grpFill/>
                <a:ln w="25400" cap="flat" cmpd="sng" algn="ctr">
                  <a:solidFill>
                    <a:schemeClr val="accent3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kern="0">
                    <a:solidFill>
                      <a:sysClr val="windowText" lastClr="000000"/>
                    </a:solidFill>
                    <a:latin typeface="PT Sans"/>
                    <a:ea typeface="ＭＳ Ｐゴシック" pitchFamily="1" charset="-128"/>
                    <a:cs typeface="PT Sans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4296992" y="13304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74" name="Rectangle 73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75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4144592" y="14828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77" name="Rectangle 76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78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992192" y="16352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0" name="Rectangle 79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81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839792" y="17876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84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3687392" y="19400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6" name="Rectangle 85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87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534992" y="20924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9" name="Rectangle 88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90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3382592" y="2244803"/>
                <a:ext cx="405424" cy="371024"/>
                <a:chOff x="4540744" y="1628800"/>
                <a:chExt cx="405424" cy="371024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92" name="Rectangle 91"/>
                <p:cNvSpPr/>
                <p:nvPr/>
              </p:nvSpPr>
              <p:spPr bwMode="auto">
                <a:xfrm>
                  <a:off x="4628148" y="1787811"/>
                  <a:ext cx="318020" cy="212013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GB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  <p:sp>
              <p:nvSpPr>
                <p:cNvPr id="93" name="Cube 266"/>
                <p:cNvSpPr/>
                <p:nvPr/>
              </p:nvSpPr>
              <p:spPr bwMode="auto">
                <a:xfrm>
                  <a:off x="4540744" y="1628800"/>
                  <a:ext cx="246416" cy="187037"/>
                </a:xfrm>
                <a:prstGeom prst="cub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kern="0">
                    <a:solidFill>
                      <a:sysClr val="window" lastClr="FFFFFF"/>
                    </a:solidFill>
                    <a:latin typeface="PT Sans"/>
                    <a:cs typeface="PT Sans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706192" y="13304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95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6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7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8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99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0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1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2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553792" y="14828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04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5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6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7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8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09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0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1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1401392" y="16352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13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4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5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6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7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8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19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0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1248992" y="17876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22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3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4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5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6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7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8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29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96592" y="19400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31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2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3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4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5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6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7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38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944192" y="20924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40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1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2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3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4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5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6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47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791792" y="2244803"/>
                <a:ext cx="2381217" cy="190947"/>
                <a:chOff x="1962183" y="1628800"/>
                <a:chExt cx="2381217" cy="190947"/>
              </a:xfrm>
            </p:grpSpPr>
            <p:sp>
              <p:nvSpPr>
                <p:cNvPr id="149" name="Cube 266"/>
                <p:cNvSpPr/>
                <p:nvPr/>
              </p:nvSpPr>
              <p:spPr bwMode="auto">
                <a:xfrm>
                  <a:off x="1962183" y="162880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0" name="Cube 266"/>
                <p:cNvSpPr/>
                <p:nvPr/>
              </p:nvSpPr>
              <p:spPr bwMode="auto">
                <a:xfrm>
                  <a:off x="2268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1" name="Cube 266"/>
                <p:cNvSpPr/>
                <p:nvPr/>
              </p:nvSpPr>
              <p:spPr bwMode="auto">
                <a:xfrm>
                  <a:off x="2572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2" name="Cube 266"/>
                <p:cNvSpPr/>
                <p:nvPr/>
              </p:nvSpPr>
              <p:spPr bwMode="auto">
                <a:xfrm>
                  <a:off x="28777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3" name="Cube 266"/>
                <p:cNvSpPr/>
                <p:nvPr/>
              </p:nvSpPr>
              <p:spPr bwMode="auto">
                <a:xfrm>
                  <a:off x="31825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4" name="Cube 266"/>
                <p:cNvSpPr/>
                <p:nvPr/>
              </p:nvSpPr>
              <p:spPr bwMode="auto">
                <a:xfrm>
                  <a:off x="34873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5" name="Cube 266"/>
                <p:cNvSpPr/>
                <p:nvPr/>
              </p:nvSpPr>
              <p:spPr bwMode="auto">
                <a:xfrm>
                  <a:off x="37921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  <p:sp>
              <p:nvSpPr>
                <p:cNvPr id="156" name="Cube 266"/>
                <p:cNvSpPr/>
                <p:nvPr/>
              </p:nvSpPr>
              <p:spPr bwMode="auto">
                <a:xfrm>
                  <a:off x="4096984" y="1632710"/>
                  <a:ext cx="246416" cy="187037"/>
                </a:xfrm>
                <a:prstGeom prst="cube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T Sans"/>
                    <a:ea typeface="+mn-ea"/>
                    <a:cs typeface="PT Sans"/>
                  </a:endParaRPr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7063895" y="3018865"/>
                <a:ext cx="5117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dirty="0">
                    <a:latin typeface="PT Sans"/>
                    <a:cs typeface="PT Sans"/>
                  </a:rPr>
                  <a:t>Disk</a:t>
                </a:r>
              </a:p>
            </p:txBody>
          </p:sp>
          <p:cxnSp>
            <p:nvCxnSpPr>
              <p:cNvPr id="158" name="Straight Arrow Connector 157"/>
              <p:cNvCxnSpPr>
                <a:stCxn id="157" idx="0"/>
                <a:endCxn id="71" idx="3"/>
              </p:cNvCxnSpPr>
              <p:nvPr/>
            </p:nvCxnSpPr>
            <p:spPr bwMode="auto">
              <a:xfrm flipV="1">
                <a:off x="7319782" y="2675100"/>
                <a:ext cx="179391" cy="34376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6485232" y="3018865"/>
                <a:ext cx="492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PT Sans"/>
                    <a:cs typeface="PT Sans"/>
                  </a:rPr>
                  <a:t>SSD</a:t>
                </a:r>
                <a:endParaRPr lang="en-US" sz="1400" dirty="0">
                  <a:solidFill>
                    <a:srgbClr val="000000"/>
                  </a:solidFill>
                  <a:latin typeface="PT Sans"/>
                  <a:cs typeface="PT Sans"/>
                </a:endParaRPr>
              </a:p>
            </p:txBody>
          </p:sp>
          <p:cxnSp>
            <p:nvCxnSpPr>
              <p:cNvPr id="160" name="Straight Arrow Connector 159"/>
              <p:cNvCxnSpPr>
                <a:stCxn id="159" idx="0"/>
                <a:endCxn id="68" idx="2"/>
              </p:cNvCxnSpPr>
              <p:nvPr/>
            </p:nvCxnSpPr>
            <p:spPr bwMode="auto">
              <a:xfrm flipH="1" flipV="1">
                <a:off x="6615316" y="2607228"/>
                <a:ext cx="116289" cy="4116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8" idx="0"/>
                <a:endCxn id="93" idx="2"/>
              </p:cNvCxnSpPr>
              <p:nvPr/>
            </p:nvCxnSpPr>
            <p:spPr bwMode="auto">
              <a:xfrm flipV="1">
                <a:off x="2492455" y="2361701"/>
                <a:ext cx="890137" cy="54944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stCxn id="17" idx="0"/>
                <a:endCxn id="151" idx="3"/>
              </p:cNvCxnSpPr>
              <p:nvPr/>
            </p:nvCxnSpPr>
            <p:spPr bwMode="auto">
              <a:xfrm flipV="1">
                <a:off x="1444339" y="2435750"/>
                <a:ext cx="58082" cy="47539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3306193" y="3018865"/>
                <a:ext cx="1132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PT Sans"/>
                    <a:cs typeface="PT Sans"/>
                  </a:rPr>
                  <a:t>SSD/NVRAM</a:t>
                </a:r>
              </a:p>
            </p:txBody>
          </p:sp>
          <p:cxnSp>
            <p:nvCxnSpPr>
              <p:cNvPr id="164" name="Straight Arrow Connector 163"/>
              <p:cNvCxnSpPr>
                <a:stCxn id="163" idx="0"/>
                <a:endCxn id="92" idx="2"/>
              </p:cNvCxnSpPr>
              <p:nvPr/>
            </p:nvCxnSpPr>
            <p:spPr bwMode="auto">
              <a:xfrm flipH="1" flipV="1">
                <a:off x="3629006" y="2615827"/>
                <a:ext cx="243667" cy="40303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2216310" y="734512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600" b="1" dirty="0" smtClean="0">
                    <a:latin typeface="PT Sans"/>
                    <a:cs typeface="PT Sans"/>
                  </a:rPr>
                  <a:t>Compute Cluster</a:t>
                </a:r>
                <a:endParaRPr lang="en-US" sz="1600" b="1" dirty="0">
                  <a:latin typeface="PT Sans"/>
                  <a:cs typeface="PT Sans"/>
                </a:endParaRPr>
              </a:p>
            </p:txBody>
          </p:sp>
          <p:sp>
            <p:nvSpPr>
              <p:cNvPr id="172" name="Left-Right Arrow 171"/>
              <p:cNvSpPr/>
              <p:nvPr/>
            </p:nvSpPr>
            <p:spPr>
              <a:xfrm>
                <a:off x="4759037" y="1756671"/>
                <a:ext cx="1609865" cy="327993"/>
              </a:xfrm>
              <a:prstGeom prst="leftRightArrow">
                <a:avLst>
                  <a:gd name="adj1" fmla="val 50000"/>
                  <a:gd name="adj2" fmla="val 9488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T Sans"/>
                  <a:cs typeface="PT San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34207" y="734512"/>
                <a:ext cx="15350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600" b="1" dirty="0" smtClean="0">
                    <a:latin typeface="PT Sans"/>
                    <a:cs typeface="PT Sans"/>
                  </a:rPr>
                  <a:t>Storage</a:t>
                </a:r>
                <a:r>
                  <a:rPr lang="en-US" sz="1600" b="1" dirty="0">
                    <a:latin typeface="PT Sans"/>
                    <a:cs typeface="PT Sans"/>
                  </a:rPr>
                  <a:t> </a:t>
                </a:r>
                <a:r>
                  <a:rPr lang="en-US" sz="1600" b="1" dirty="0" smtClean="0">
                    <a:latin typeface="PT Sans"/>
                    <a:cs typeface="PT Sans"/>
                  </a:rPr>
                  <a:t>Cluster</a:t>
                </a:r>
                <a:endParaRPr lang="en-US" sz="1600" b="1" dirty="0">
                  <a:latin typeface="PT Sans"/>
                  <a:cs typeface="PT Sans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300538" y="734649"/>
                <a:ext cx="13131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600" b="1" dirty="0" smtClean="0">
                    <a:latin typeface="PT Sans"/>
                    <a:cs typeface="PT Sans"/>
                  </a:rPr>
                  <a:t>Staging Area</a:t>
                </a: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182192" y="4134755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Application</a:t>
              </a: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2192" y="4470397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Data Format</a:t>
              </a: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368901" y="4134755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T Sans"/>
                  <a:cs typeface="PT Sans"/>
                </a:rPr>
                <a:t>POSIX server</a:t>
              </a:r>
              <a:endParaRPr lang="en-US" b="1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368901" y="4470397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FS Services </a:t>
              </a:r>
              <a:endParaRPr lang="en-US" dirty="0"/>
            </a:p>
          </p:txBody>
        </p:sp>
        <p:cxnSp>
          <p:nvCxnSpPr>
            <p:cNvPr id="173" name="Straight Arrow Connector 167"/>
            <p:cNvCxnSpPr>
              <a:stCxn id="176" idx="0"/>
              <a:endCxn id="175" idx="2"/>
            </p:cNvCxnSpPr>
            <p:nvPr/>
          </p:nvCxnSpPr>
          <p:spPr bwMode="auto">
            <a:xfrm rot="16200000" flipH="1" flipV="1">
              <a:off x="2280347" y="3227209"/>
              <a:ext cx="1006926" cy="2822018"/>
            </a:xfrm>
            <a:prstGeom prst="bentConnector5">
              <a:avLst>
                <a:gd name="adj1" fmla="val -22703"/>
                <a:gd name="adj2" fmla="val 50000"/>
                <a:gd name="adj3" fmla="val 122703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182192" y="4806039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RPC client (I/O fwd.)</a:t>
              </a: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004210" y="4134755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RPC server</a:t>
              </a: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04210" y="4470397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Middleware</a:t>
              </a:r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004210" y="4806039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T Sans"/>
                  <a:cs typeface="PT Sans"/>
                </a:rPr>
                <a:t>POSIX client</a:t>
              </a:r>
              <a:endParaRPr lang="en-US" b="1" dirty="0"/>
            </a:p>
          </p:txBody>
        </p:sp>
        <p:cxnSp>
          <p:nvCxnSpPr>
            <p:cNvPr id="180" name="Straight Arrow Connector 167"/>
            <p:cNvCxnSpPr>
              <a:stCxn id="170" idx="0"/>
              <a:endCxn id="179" idx="2"/>
            </p:cNvCxnSpPr>
            <p:nvPr/>
          </p:nvCxnSpPr>
          <p:spPr bwMode="auto">
            <a:xfrm rot="16200000" flipH="1" flipV="1">
              <a:off x="5373702" y="2955872"/>
              <a:ext cx="1006926" cy="3364691"/>
            </a:xfrm>
            <a:prstGeom prst="bentConnector5">
              <a:avLst>
                <a:gd name="adj1" fmla="val -22703"/>
                <a:gd name="adj2" fmla="val 50000"/>
                <a:gd name="adj3" fmla="val 122703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1965964" y="5449328"/>
              <a:ext cx="1223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Fast Fabric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66972" y="5463056"/>
              <a:ext cx="1659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Secondary Channel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215710" y="365317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760479" y="3765423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166972" y="5770833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-2474" y="410106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01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134754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470397"/>
            <a:ext cx="2381217" cy="671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T Sans"/>
                <a:cs typeface="PT Sans"/>
              </a:rPr>
              <a:t>I/O </a:t>
            </a:r>
            <a:r>
              <a:rPr lang="en-US" dirty="0" smtClean="0">
                <a:latin typeface="PT Sans"/>
                <a:cs typeface="PT Sans"/>
              </a:rPr>
              <a:t>Dispatcher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1" idx="0"/>
            <a:endCxn id="179" idx="2"/>
          </p:cNvCxnSpPr>
          <p:nvPr/>
        </p:nvCxnSpPr>
        <p:spPr bwMode="auto">
          <a:xfrm rot="16200000" flipH="1" flipV="1">
            <a:off x="5373701" y="2955871"/>
            <a:ext cx="1006927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09292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113444" y="4984485"/>
            <a:ext cx="2768450" cy="4840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Distributed File System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113444" y="2031641"/>
            <a:ext cx="2768450" cy="1936283"/>
            <a:chOff x="3082328" y="2524577"/>
            <a:chExt cx="2381217" cy="1342568"/>
          </a:xfrm>
        </p:grpSpPr>
        <p:sp>
          <p:nvSpPr>
            <p:cNvPr id="4" name="Rectangle 3"/>
            <p:cNvSpPr/>
            <p:nvPr/>
          </p:nvSpPr>
          <p:spPr>
            <a:xfrm>
              <a:off x="3082328" y="2524577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Application</a:t>
              </a:r>
              <a:endParaRPr lang="en-US" sz="17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328" y="2860219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Format Middleware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82328" y="3195861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I/O Middleware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2328" y="3531503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POSIX</a:t>
              </a:r>
              <a:endParaRPr lang="en-US" sz="17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060498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76915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68707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85124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97069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09305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5499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28308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44725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36516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52933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64879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77113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83308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19" idx="2"/>
            <a:endCxn id="22" idx="2"/>
          </p:cNvCxnSpPr>
          <p:nvPr/>
        </p:nvCxnSpPr>
        <p:spPr>
          <a:xfrm rot="16200000" flipH="1">
            <a:off x="3793859" y="3982847"/>
            <a:ext cx="11156" cy="840597"/>
          </a:xfrm>
          <a:prstGeom prst="bentConnector3">
            <a:avLst>
              <a:gd name="adj1" fmla="val 1800000"/>
            </a:avLst>
          </a:prstGeom>
          <a:ln w="12700" cmpd="sng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2"/>
            <a:endCxn id="24" idx="2"/>
          </p:cNvCxnSpPr>
          <p:nvPr/>
        </p:nvCxnSpPr>
        <p:spPr>
          <a:xfrm rot="16200000" flipH="1">
            <a:off x="4107464" y="3877448"/>
            <a:ext cx="11156" cy="1051392"/>
          </a:xfrm>
          <a:prstGeom prst="bentConnector3">
            <a:avLst>
              <a:gd name="adj1" fmla="val 2976465"/>
            </a:avLst>
          </a:prstGeom>
          <a:ln w="12700" cmpd="sng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87754" y="4018020"/>
            <a:ext cx="3419828" cy="934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882173" y="1513556"/>
            <a:ext cx="1125873" cy="1002156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882173" y="2999784"/>
            <a:ext cx="1125872" cy="1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196303" y="3483853"/>
            <a:ext cx="917421" cy="3006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196303" y="1997536"/>
            <a:ext cx="917421" cy="991896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57429" y="1998193"/>
            <a:ext cx="2038874" cy="1486856"/>
            <a:chOff x="539782" y="2502640"/>
            <a:chExt cx="1753689" cy="1030947"/>
          </a:xfrm>
        </p:grpSpPr>
        <p:sp>
          <p:nvSpPr>
            <p:cNvPr id="59" name="Rectangle 58"/>
            <p:cNvSpPr/>
            <p:nvPr/>
          </p:nvSpPr>
          <p:spPr>
            <a:xfrm>
              <a:off x="539782" y="250264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RPC</a:t>
              </a:r>
              <a:endParaRPr lang="en-US" sz="1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9782" y="2674465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Metadata Management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9782" y="284629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Reformatting / Pre-process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9782" y="3018115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Error Correction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782" y="318994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Compression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9782" y="3361763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Placement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008045" y="151146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Hierarchies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7008045" y="175927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Containment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08045" y="200708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Relationships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08045" y="225489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Multidimensional Arrays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008045" y="250270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Graphs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008045" y="2750510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Remote Sensing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90639" y="5468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-27237" y="2372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9046919" y="18911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663342" y="11442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418</Words>
  <Application>Microsoft Macintosh PowerPoint</Application>
  <PresentationFormat>On-screen Show (4:3)</PresentationFormat>
  <Paragraphs>181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91</cp:revision>
  <dcterms:created xsi:type="dcterms:W3CDTF">2013-10-07T00:42:11Z</dcterms:created>
  <dcterms:modified xsi:type="dcterms:W3CDTF">2013-10-17T18:15:36Z</dcterms:modified>
</cp:coreProperties>
</file>