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5" r:id="rId4"/>
    <p:sldId id="266" r:id="rId5"/>
    <p:sldId id="264" r:id="rId6"/>
    <p:sldId id="267" r:id="rId7"/>
    <p:sldId id="269" r:id="rId8"/>
    <p:sldId id="268" r:id="rId9"/>
    <p:sldId id="271" r:id="rId10"/>
    <p:sldId id="272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5" autoAdjust="0"/>
  </p:normalViewPr>
  <p:slideViewPr>
    <p:cSldViewPr snapToGrid="0" snapToObjects="1">
      <p:cViewPr>
        <p:scale>
          <a:sx n="155" d="100"/>
          <a:sy n="155" d="100"/>
        </p:scale>
        <p:origin x="-80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8B3A-EC3B-314F-BD25-1E098C8C5327}" type="datetimeFigureOut">
              <a:rPr lang="en-US" smtClean="0"/>
              <a:t>10/15/13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01F0-871A-0049-A244-7CEC6179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6762" y="2911143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194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177399" y="2002666"/>
            <a:ext cx="184195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444339" y="2435750"/>
            <a:ext cx="58082" cy="4753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791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1791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1791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268399" y="1848756"/>
            <a:ext cx="1005112" cy="5577110"/>
          </a:xfrm>
          <a:prstGeom prst="bentConnector5">
            <a:avLst>
              <a:gd name="adj1" fmla="val -22744"/>
              <a:gd name="adj2" fmla="val 50000"/>
              <a:gd name="adj3" fmla="val 122744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68901" y="4443198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</a:t>
            </a:r>
            <a:r>
              <a:rPr lang="en-US" dirty="0" smtClean="0">
                <a:latin typeface="PT Sans"/>
                <a:cs typeface="PT Sans"/>
              </a:rPr>
              <a:t>server </a:t>
            </a:r>
            <a:endParaRPr lang="en-US" dirty="0"/>
          </a:p>
        </p:txBody>
      </p:sp>
      <p:cxnSp>
        <p:nvCxnSpPr>
          <p:cNvPr id="7" name="Straight Arrow Connector 167"/>
          <p:cNvCxnSpPr>
            <a:stCxn id="9" idx="0"/>
            <a:endCxn id="8" idx="2"/>
          </p:cNvCxnSpPr>
          <p:nvPr/>
        </p:nvCxnSpPr>
        <p:spPr bwMode="auto">
          <a:xfrm rot="16200000" flipH="1" flipV="1">
            <a:off x="2196436" y="3116099"/>
            <a:ext cx="1174747" cy="2822018"/>
          </a:xfrm>
          <a:prstGeom prst="bentConnector5">
            <a:avLst>
              <a:gd name="adj1" fmla="val -19460"/>
              <a:gd name="adj2" fmla="val 50000"/>
              <a:gd name="adj3" fmla="val 11946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82192" y="4107556"/>
            <a:ext cx="2381217" cy="1006926"/>
            <a:chOff x="182192" y="4134755"/>
            <a:chExt cx="2381217" cy="1006926"/>
          </a:xfrm>
        </p:grpSpPr>
        <p:sp>
          <p:nvSpPr>
            <p:cNvPr id="4" name="Rectangle 3"/>
            <p:cNvSpPr/>
            <p:nvPr/>
          </p:nvSpPr>
          <p:spPr>
            <a:xfrm>
              <a:off x="182192" y="4134755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Application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2192" y="447039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Data Format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192" y="480603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RPC client (I/O fwd.)</a:t>
              </a:r>
              <a:endParaRPr lang="en-US" dirty="0"/>
            </a:p>
          </p:txBody>
        </p:sp>
      </p:grpSp>
      <p:cxnSp>
        <p:nvCxnSpPr>
          <p:cNvPr id="11" name="Straight Arrow Connector 167"/>
          <p:cNvCxnSpPr>
            <a:stCxn id="6" idx="0"/>
            <a:endCxn id="14" idx="2"/>
          </p:cNvCxnSpPr>
          <p:nvPr/>
        </p:nvCxnSpPr>
        <p:spPr bwMode="auto">
          <a:xfrm rot="16200000" flipH="1" flipV="1">
            <a:off x="5457612" y="3180404"/>
            <a:ext cx="839105" cy="3364691"/>
          </a:xfrm>
          <a:prstGeom prst="bentConnector5">
            <a:avLst>
              <a:gd name="adj1" fmla="val -27243"/>
              <a:gd name="adj2" fmla="val 50000"/>
              <a:gd name="adj3" fmla="val 12724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04210" y="3939735"/>
            <a:ext cx="2381217" cy="1342568"/>
            <a:chOff x="3004210" y="3939735"/>
            <a:chExt cx="2381217" cy="1342568"/>
          </a:xfrm>
        </p:grpSpPr>
        <p:sp>
          <p:nvSpPr>
            <p:cNvPr id="9" name="Rectangle 8"/>
            <p:cNvSpPr/>
            <p:nvPr/>
          </p:nvSpPr>
          <p:spPr>
            <a:xfrm>
              <a:off x="3004210" y="3939735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RPC 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4210" y="4275377"/>
              <a:ext cx="2381217" cy="67128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T Sans"/>
                  <a:cs typeface="PT Sans"/>
                </a:rPr>
                <a:t>I/O </a:t>
              </a:r>
              <a:r>
                <a:rPr lang="en-US" b="1" dirty="0" smtClean="0">
                  <a:latin typeface="PT Sans"/>
                  <a:cs typeface="PT Sans"/>
                </a:rPr>
                <a:t>Dispatcher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04210" y="4946661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"/>
                  <a:cs typeface="PT Sans"/>
                </a:rPr>
                <a:t>FS client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83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63487" y="1599045"/>
            <a:ext cx="5279360" cy="3000664"/>
            <a:chOff x="1563487" y="1599045"/>
            <a:chExt cx="5279360" cy="3000664"/>
          </a:xfrm>
        </p:grpSpPr>
        <p:grpSp>
          <p:nvGrpSpPr>
            <p:cNvPr id="10" name="Group 9"/>
            <p:cNvGrpSpPr/>
            <p:nvPr/>
          </p:nvGrpSpPr>
          <p:grpSpPr>
            <a:xfrm>
              <a:off x="1604675" y="1599045"/>
              <a:ext cx="5238172" cy="3000664"/>
              <a:chOff x="1981200" y="1371602"/>
              <a:chExt cx="5029199" cy="3886204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1600203"/>
                <a:ext cx="4876799" cy="36576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02667" y="1371602"/>
                <a:ext cx="2370666" cy="9233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81200" y="4885268"/>
                <a:ext cx="4284133" cy="37253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34932" y="3579283"/>
                <a:ext cx="2675467" cy="52322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400" dirty="0" smtClean="0"/>
              </a:p>
              <a:p>
                <a:endParaRPr lang="en-US" sz="400" dirty="0"/>
              </a:p>
              <a:p>
                <a:endParaRPr lang="en-US" sz="400" dirty="0" smtClean="0"/>
              </a:p>
              <a:p>
                <a:endParaRPr lang="en-US" sz="400" dirty="0"/>
              </a:p>
              <a:p>
                <a:endParaRPr lang="en-US" sz="400" dirty="0" smtClean="0"/>
              </a:p>
              <a:p>
                <a:endParaRPr lang="en-US" sz="400" dirty="0"/>
              </a:p>
              <a:p>
                <a:endParaRPr lang="en-US" sz="400" dirty="0" smtClean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rot="16200000">
              <a:off x="1379686" y="3873497"/>
              <a:ext cx="5830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storage</a:t>
              </a:r>
              <a:endParaRPr lang="en-US" sz="800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645228" y="2753590"/>
              <a:ext cx="69850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I/O nodes</a:t>
              </a:r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2862" y="1806858"/>
              <a:ext cx="1275032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HDF dataset</a:t>
              </a:r>
            </a:p>
            <a:p>
              <a:r>
                <a:rPr lang="en-US" sz="800" dirty="0" smtClean="0"/>
                <a:t>        ||</a:t>
              </a:r>
              <a:endParaRPr lang="en-US" sz="800" dirty="0"/>
            </a:p>
            <a:p>
              <a:r>
                <a:rPr lang="en-US" sz="800" dirty="0" smtClean="0"/>
                <a:t>IOD array object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4882" y="3833554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4882" y="4258084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4882" y="4657208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4069" y="3833554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4069" y="4258084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4069" y="4657208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4069" y="5074494"/>
            <a:ext cx="2993571" cy="417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MPI-IO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PT Sans"/>
                <a:cs typeface="PT Sans"/>
              </a:rPr>
              <a:t>MPI-IO, Parallel HDF5, etc.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/>
          <p:nvPr/>
        </p:nvSpPr>
        <p:spPr bwMode="auto">
          <a:xfrm>
            <a:off x="851776" y="1321806"/>
            <a:ext cx="3235634" cy="1199197"/>
          </a:xfrm>
          <a:prstGeom prst="parallelogram">
            <a:avLst>
              <a:gd name="adj" fmla="val 9371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T Sans"/>
              <a:ea typeface="ＭＳ Ｐゴシック" pitchFamily="1" charset="-128"/>
              <a:cs typeface="PT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72465" y="1178003"/>
            <a:ext cx="2381217" cy="190947"/>
            <a:chOff x="1962183" y="1628800"/>
            <a:chExt cx="2381217" cy="190947"/>
          </a:xfrm>
        </p:grpSpPr>
        <p:sp>
          <p:nvSpPr>
            <p:cNvPr id="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1776" y="2938708"/>
            <a:ext cx="875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</a:t>
            </a:r>
            <a:br>
              <a:rPr lang="en-US" dirty="0" smtClean="0">
                <a:latin typeface="PT Sans"/>
                <a:cs typeface="PT Sans"/>
              </a:rPr>
            </a:br>
            <a:r>
              <a:rPr lang="en-US" dirty="0" smtClean="0">
                <a:latin typeface="PT Sans"/>
                <a:cs typeface="PT Sans"/>
              </a:rPr>
              <a:t>Nodes</a:t>
            </a:r>
            <a:endParaRPr lang="en-US" dirty="0">
              <a:latin typeface="PT Sans"/>
              <a:cs typeface="PT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103685" y="1328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4" name="Can 23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25" name="Can 24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04369" y="2803421"/>
            <a:ext cx="216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Compute to Storage</a:t>
            </a:r>
          </a:p>
        </p:txBody>
      </p:sp>
      <p:cxnSp>
        <p:nvCxnSpPr>
          <p:cNvPr id="30" name="Straight Arrow Connector 29"/>
          <p:cNvCxnSpPr>
            <a:stCxn id="29" idx="0"/>
            <a:endCxn id="172" idx="5"/>
          </p:cNvCxnSpPr>
          <p:nvPr/>
        </p:nvCxnSpPr>
        <p:spPr bwMode="auto">
          <a:xfrm flipV="1">
            <a:off x="5286635" y="2002666"/>
            <a:ext cx="74959" cy="80075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971238" y="1480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5" name="Can 3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36" name="Can 3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18838" y="1633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1" name="Can 4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2" name="Can 4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66438" y="17856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7" name="Can 46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48" name="Can 47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14038" y="19380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Can 52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54" name="Can 53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61638" y="20904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9" name="Can 58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0" name="Can 59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09238" y="22428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5" name="Can 64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66" name="Can 65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056838" y="2395220"/>
            <a:ext cx="565543" cy="280080"/>
            <a:chOff x="8135583" y="2749814"/>
            <a:chExt cx="565543" cy="28008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Can 70"/>
            <p:cNvSpPr/>
            <p:nvPr/>
          </p:nvSpPr>
          <p:spPr bwMode="auto">
            <a:xfrm>
              <a:off x="8454709" y="27498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72" name="Can 71"/>
            <p:cNvSpPr/>
            <p:nvPr/>
          </p:nvSpPr>
          <p:spPr bwMode="auto">
            <a:xfrm>
              <a:off x="8135583" y="2750014"/>
              <a:ext cx="246417" cy="279880"/>
            </a:xfrm>
            <a:prstGeom prst="can">
              <a:avLst/>
            </a:prstGeom>
            <a:grpFill/>
            <a:ln w="25400" cap="flat" cmpd="sng" algn="ctr">
              <a:solidFill>
                <a:schemeClr val="accent3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solidFill>
                  <a:sysClr val="windowText" lastClr="000000"/>
                </a:solidFill>
                <a:latin typeface="PT Sans"/>
                <a:ea typeface="ＭＳ Ｐゴシック" pitchFamily="1" charset="-128"/>
                <a:cs typeface="PT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06192" y="1330403"/>
            <a:ext cx="2381217" cy="190947"/>
            <a:chOff x="1962183" y="1628800"/>
            <a:chExt cx="2381217" cy="190947"/>
          </a:xfrm>
        </p:grpSpPr>
        <p:sp>
          <p:nvSpPr>
            <p:cNvPr id="95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6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7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8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99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0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1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2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53792" y="1482803"/>
            <a:ext cx="2381217" cy="190947"/>
            <a:chOff x="1962183" y="1628800"/>
            <a:chExt cx="2381217" cy="190947"/>
          </a:xfrm>
        </p:grpSpPr>
        <p:sp>
          <p:nvSpPr>
            <p:cNvPr id="104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5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6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7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8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09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0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1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401392" y="1635203"/>
            <a:ext cx="2381217" cy="190947"/>
            <a:chOff x="1962183" y="1628800"/>
            <a:chExt cx="2381217" cy="190947"/>
          </a:xfrm>
        </p:grpSpPr>
        <p:sp>
          <p:nvSpPr>
            <p:cNvPr id="113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4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5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6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7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8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19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0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48992" y="1787603"/>
            <a:ext cx="2381217" cy="190947"/>
            <a:chOff x="1962183" y="1628800"/>
            <a:chExt cx="2381217" cy="190947"/>
          </a:xfrm>
        </p:grpSpPr>
        <p:sp>
          <p:nvSpPr>
            <p:cNvPr id="122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3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4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5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6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7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8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29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96592" y="1940003"/>
            <a:ext cx="2381217" cy="190947"/>
            <a:chOff x="1962183" y="1628800"/>
            <a:chExt cx="2381217" cy="190947"/>
          </a:xfrm>
        </p:grpSpPr>
        <p:sp>
          <p:nvSpPr>
            <p:cNvPr id="131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2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3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4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5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6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7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38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44192" y="2092403"/>
            <a:ext cx="2381217" cy="190947"/>
            <a:chOff x="1962183" y="1628800"/>
            <a:chExt cx="2381217" cy="190947"/>
          </a:xfrm>
        </p:grpSpPr>
        <p:sp>
          <p:nvSpPr>
            <p:cNvPr id="140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1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2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3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4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5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6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47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792" y="2244803"/>
            <a:ext cx="2381217" cy="190947"/>
            <a:chOff x="1962183" y="1628800"/>
            <a:chExt cx="2381217" cy="190947"/>
          </a:xfrm>
        </p:grpSpPr>
        <p:sp>
          <p:nvSpPr>
            <p:cNvPr id="149" name="Cube 266"/>
            <p:cNvSpPr/>
            <p:nvPr/>
          </p:nvSpPr>
          <p:spPr bwMode="auto">
            <a:xfrm>
              <a:off x="1962183" y="162880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0" name="Cube 266"/>
            <p:cNvSpPr/>
            <p:nvPr/>
          </p:nvSpPr>
          <p:spPr bwMode="auto">
            <a:xfrm>
              <a:off x="2268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1" name="Cube 266"/>
            <p:cNvSpPr/>
            <p:nvPr/>
          </p:nvSpPr>
          <p:spPr bwMode="auto">
            <a:xfrm>
              <a:off x="2572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2" name="Cube 266"/>
            <p:cNvSpPr/>
            <p:nvPr/>
          </p:nvSpPr>
          <p:spPr bwMode="auto">
            <a:xfrm>
              <a:off x="28777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3" name="Cube 266"/>
            <p:cNvSpPr/>
            <p:nvPr/>
          </p:nvSpPr>
          <p:spPr bwMode="auto">
            <a:xfrm>
              <a:off x="31825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4" name="Cube 266"/>
            <p:cNvSpPr/>
            <p:nvPr/>
          </p:nvSpPr>
          <p:spPr bwMode="auto">
            <a:xfrm>
              <a:off x="34873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5" name="Cube 266"/>
            <p:cNvSpPr/>
            <p:nvPr/>
          </p:nvSpPr>
          <p:spPr bwMode="auto">
            <a:xfrm>
              <a:off x="37921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  <p:sp>
          <p:nvSpPr>
            <p:cNvPr id="156" name="Cube 266"/>
            <p:cNvSpPr/>
            <p:nvPr/>
          </p:nvSpPr>
          <p:spPr bwMode="auto">
            <a:xfrm>
              <a:off x="4096984" y="1632710"/>
              <a:ext cx="246416" cy="187037"/>
            </a:xfrm>
            <a:prstGeom prst="cube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+mn-ea"/>
                <a:cs typeface="PT Sans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063895" y="3018865"/>
            <a:ext cx="511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latin typeface="PT Sans"/>
                <a:cs typeface="PT Sans"/>
              </a:rPr>
              <a:t>Disk</a:t>
            </a:r>
          </a:p>
        </p:txBody>
      </p:sp>
      <p:cxnSp>
        <p:nvCxnSpPr>
          <p:cNvPr id="158" name="Straight Arrow Connector 157"/>
          <p:cNvCxnSpPr>
            <a:stCxn id="157" idx="0"/>
            <a:endCxn id="71" idx="3"/>
          </p:cNvCxnSpPr>
          <p:nvPr/>
        </p:nvCxnSpPr>
        <p:spPr bwMode="auto">
          <a:xfrm flipV="1">
            <a:off x="7319782" y="2675100"/>
            <a:ext cx="179391" cy="34376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7" idx="0"/>
            <a:endCxn id="151" idx="3"/>
          </p:cNvCxnSpPr>
          <p:nvPr/>
        </p:nvCxnSpPr>
        <p:spPr bwMode="auto">
          <a:xfrm flipV="1">
            <a:off x="1289353" y="2435750"/>
            <a:ext cx="213068" cy="50295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16310" y="73451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Compute 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172" name="Left-Right Arrow 171"/>
          <p:cNvSpPr/>
          <p:nvPr/>
        </p:nvSpPr>
        <p:spPr>
          <a:xfrm>
            <a:off x="4354286" y="1756671"/>
            <a:ext cx="2014616" cy="327993"/>
          </a:xfrm>
          <a:prstGeom prst="leftRightArrow">
            <a:avLst>
              <a:gd name="adj1" fmla="val 50000"/>
              <a:gd name="adj2" fmla="val 9488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"/>
              <a:cs typeface="PT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4207" y="734512"/>
            <a:ext cx="153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z="1600" b="1" dirty="0" smtClean="0">
                <a:latin typeface="PT Sans"/>
                <a:cs typeface="PT Sans"/>
              </a:rPr>
              <a:t>Storage</a:t>
            </a:r>
            <a:r>
              <a:rPr lang="en-US" sz="1600" b="1" dirty="0">
                <a:latin typeface="PT Sans"/>
                <a:cs typeface="PT Sans"/>
              </a:rPr>
              <a:t> </a:t>
            </a:r>
            <a:r>
              <a:rPr lang="en-US" sz="1600" b="1" dirty="0" smtClean="0">
                <a:latin typeface="PT Sans"/>
                <a:cs typeface="PT Sans"/>
              </a:rPr>
              <a:t>Cluster</a:t>
            </a:r>
            <a:endParaRPr lang="en-US" sz="1600" b="1" dirty="0">
              <a:latin typeface="PT Sans"/>
              <a:cs typeface="PT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88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794588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64" idx="0"/>
            <a:endCxn id="163" idx="2"/>
          </p:cNvCxnSpPr>
          <p:nvPr/>
        </p:nvCxnSpPr>
        <p:spPr bwMode="auto">
          <a:xfrm rot="16200000" flipH="1" flipV="1">
            <a:off x="4101977" y="2017975"/>
            <a:ext cx="1340754" cy="5574313"/>
          </a:xfrm>
          <a:prstGeom prst="bentConnector5">
            <a:avLst>
              <a:gd name="adj1" fmla="val -17050"/>
              <a:gd name="adj2" fmla="val 50000"/>
              <a:gd name="adj3" fmla="val 117050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588" y="480422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794588" y="513986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1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ADIOS, PLFS, etc.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2383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server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POSIX client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10164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368901" y="4134755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POSIX server</a:t>
            </a:r>
            <a:endParaRPr lang="en-US" b="1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470397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04210" y="4470397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Middleware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806039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T Sans"/>
                <a:cs typeface="PT Sans"/>
              </a:rPr>
              <a:t>POSIX client</a:t>
            </a:r>
            <a:endParaRPr lang="en-US" b="1" dirty="0"/>
          </a:p>
        </p:txBody>
      </p:sp>
      <p:cxnSp>
        <p:nvCxnSpPr>
          <p:cNvPr id="180" name="Straight Arrow Connector 167"/>
          <p:cNvCxnSpPr>
            <a:stCxn id="170" idx="0"/>
            <a:endCxn id="179" idx="2"/>
          </p:cNvCxnSpPr>
          <p:nvPr/>
        </p:nvCxnSpPr>
        <p:spPr bwMode="auto">
          <a:xfrm rot="16200000" flipH="1" flipV="1">
            <a:off x="5373702" y="2955872"/>
            <a:ext cx="1006926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01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791792" y="734512"/>
            <a:ext cx="7877436" cy="2699851"/>
            <a:chOff x="791792" y="734512"/>
            <a:chExt cx="7877436" cy="2699851"/>
          </a:xfrm>
        </p:grpSpPr>
        <p:grpSp>
          <p:nvGrpSpPr>
            <p:cNvPr id="4" name="Group 3"/>
            <p:cNvGrpSpPr/>
            <p:nvPr/>
          </p:nvGrpSpPr>
          <p:grpSpPr>
            <a:xfrm>
              <a:off x="1872465" y="1178003"/>
              <a:ext cx="2381217" cy="190947"/>
              <a:chOff x="1962183" y="1628800"/>
              <a:chExt cx="2381217" cy="190947"/>
            </a:xfrm>
          </p:grpSpPr>
          <p:sp>
            <p:nvSpPr>
              <p:cNvPr id="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60994" y="1178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4" name="Rectangle 1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1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sp>
          <p:nvSpPr>
            <p:cNvPr id="16" name="Parallelogram 15"/>
            <p:cNvSpPr/>
            <p:nvPr/>
          </p:nvSpPr>
          <p:spPr bwMode="auto">
            <a:xfrm>
              <a:off x="851775" y="1566944"/>
              <a:ext cx="3564355" cy="954059"/>
            </a:xfrm>
            <a:prstGeom prst="parallelogram">
              <a:avLst>
                <a:gd name="adj" fmla="val 9371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T Sans"/>
                <a:ea typeface="ＭＳ Ｐゴシック" pitchFamily="1" charset="-128"/>
                <a:cs typeface="PT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6762" y="2911143"/>
              <a:ext cx="875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9905" y="2911143"/>
              <a:ext cx="66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IO/BB</a:t>
              </a:r>
              <a:br>
                <a:rPr lang="en-US" dirty="0" smtClean="0">
                  <a:latin typeface="PT Sans"/>
                  <a:cs typeface="PT Sans"/>
                </a:rPr>
              </a:br>
              <a:r>
                <a:rPr lang="en-US" dirty="0" smtClean="0">
                  <a:latin typeface="PT Sans"/>
                  <a:cs typeface="PT Sans"/>
                </a:rPr>
                <a:t>Nodes</a:t>
              </a:r>
              <a:endParaRPr lang="en-US" dirty="0">
                <a:latin typeface="PT Sans"/>
                <a:cs typeface="PT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415749" y="1169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1" name="Rectangle 20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2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103685" y="1328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4" name="Can 23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25" name="Can 24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09301" y="2803421"/>
              <a:ext cx="1080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smtClean="0">
                  <a:latin typeface="PT Sans"/>
                  <a:cs typeface="PT Sans"/>
                </a:rPr>
                <a:t>Compute to</a:t>
              </a:r>
            </a:p>
            <a:p>
              <a:r>
                <a:rPr lang="en-US" dirty="0" smtClean="0">
                  <a:latin typeface="PT Sans"/>
                  <a:cs typeface="PT Sans"/>
                </a:rPr>
                <a:t>Storage</a:t>
              </a:r>
              <a:endParaRPr lang="en-US" dirty="0">
                <a:latin typeface="PT Sans"/>
                <a:cs typeface="PT Sans"/>
              </a:endParaRPr>
            </a:p>
          </p:txBody>
        </p:sp>
        <p:cxnSp>
          <p:nvCxnSpPr>
            <p:cNvPr id="30" name="Straight Arrow Connector 29"/>
            <p:cNvCxnSpPr>
              <a:stCxn id="29" idx="0"/>
              <a:endCxn id="172" idx="5"/>
            </p:cNvCxnSpPr>
            <p:nvPr/>
          </p:nvCxnSpPr>
          <p:spPr bwMode="auto">
            <a:xfrm flipV="1">
              <a:off x="5549392" y="2002666"/>
              <a:ext cx="14578" cy="8007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283302" y="1321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971238" y="1480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5" name="Can 3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6" name="Can 3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0902" y="1474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8" name="Rectangle 3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3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18838" y="1633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1" name="Can 4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2" name="Can 4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978502" y="16266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4" name="Rectangle 43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5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666438" y="17856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47" name="Can 46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48" name="Can 47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826102" y="17790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0" name="Rectangle 49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1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514038" y="19380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3" name="Can 52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4" name="Can 53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673702" y="19314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6" name="Rectangle 55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57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61638" y="20904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9" name="Can 58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0" name="Can 59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21302" y="20838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2" name="Rectangle 61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3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209238" y="22428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5" name="Can 64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6" name="Can 65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368902" y="2236206"/>
              <a:ext cx="405424" cy="371022"/>
              <a:chOff x="7447647" y="2590800"/>
              <a:chExt cx="405424" cy="371022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8" name="Rectangle 67"/>
              <p:cNvSpPr/>
              <p:nvPr/>
            </p:nvSpPr>
            <p:spPr bwMode="auto">
              <a:xfrm>
                <a:off x="7535051" y="2749809"/>
                <a:ext cx="318020" cy="212013"/>
              </a:xfrm>
              <a:prstGeom prst="rect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69" name="Cube 266"/>
              <p:cNvSpPr/>
              <p:nvPr/>
            </p:nvSpPr>
            <p:spPr bwMode="auto">
              <a:xfrm>
                <a:off x="7447647" y="2590800"/>
                <a:ext cx="246416" cy="187037"/>
              </a:xfrm>
              <a:prstGeom prst="cube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056838" y="2395220"/>
              <a:ext cx="565543" cy="280080"/>
              <a:chOff x="8135583" y="2749814"/>
              <a:chExt cx="565543" cy="28008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71" name="Can 70"/>
              <p:cNvSpPr/>
              <p:nvPr/>
            </p:nvSpPr>
            <p:spPr bwMode="auto">
              <a:xfrm>
                <a:off x="8454709" y="27498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  <p:sp>
            <p:nvSpPr>
              <p:cNvPr id="72" name="Can 71"/>
              <p:cNvSpPr/>
              <p:nvPr/>
            </p:nvSpPr>
            <p:spPr bwMode="auto">
              <a:xfrm>
                <a:off x="8135583" y="2750014"/>
                <a:ext cx="246417" cy="279880"/>
              </a:xfrm>
              <a:prstGeom prst="can">
                <a:avLst/>
              </a:prstGeom>
              <a:grpFill/>
              <a:ln w="25400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>
                  <a:solidFill>
                    <a:sysClr val="windowText" lastClr="000000"/>
                  </a:solidFill>
                  <a:latin typeface="PT Sans"/>
                  <a:ea typeface="ＭＳ Ｐゴシック" pitchFamily="1" charset="-128"/>
                  <a:cs typeface="PT San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296992" y="1330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4" name="Rectangle 73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5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144592" y="1482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7" name="Rectangle 76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78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3992192" y="16352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1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839792" y="17876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Rectangle 82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4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687392" y="19400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Rectangle 85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87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534992" y="20924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9" name="Rectangle 88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0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382592" y="2244803"/>
              <a:ext cx="405424" cy="371024"/>
              <a:chOff x="4540744" y="1628800"/>
              <a:chExt cx="405424" cy="37102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2" name="Rectangle 91"/>
              <p:cNvSpPr/>
              <p:nvPr/>
            </p:nvSpPr>
            <p:spPr bwMode="auto">
              <a:xfrm>
                <a:off x="4628148" y="1787811"/>
                <a:ext cx="318020" cy="212013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GB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  <p:sp>
            <p:nvSpPr>
              <p:cNvPr id="93" name="Cube 266"/>
              <p:cNvSpPr/>
              <p:nvPr/>
            </p:nvSpPr>
            <p:spPr bwMode="auto">
              <a:xfrm>
                <a:off x="4540744" y="1628800"/>
                <a:ext cx="246416" cy="187037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kern="0">
                  <a:solidFill>
                    <a:sysClr val="window" lastClr="FFFFFF"/>
                  </a:solidFill>
                  <a:latin typeface="PT Sans"/>
                  <a:cs typeface="PT Sans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06192" y="1330403"/>
              <a:ext cx="2381217" cy="190947"/>
              <a:chOff x="1962183" y="1628800"/>
              <a:chExt cx="2381217" cy="190947"/>
            </a:xfrm>
          </p:grpSpPr>
          <p:sp>
            <p:nvSpPr>
              <p:cNvPr id="95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6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7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8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99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0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1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2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553792" y="1482803"/>
              <a:ext cx="2381217" cy="190947"/>
              <a:chOff x="1962183" y="1628800"/>
              <a:chExt cx="2381217" cy="190947"/>
            </a:xfrm>
          </p:grpSpPr>
          <p:sp>
            <p:nvSpPr>
              <p:cNvPr id="104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5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6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7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8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09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0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1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401392" y="1635203"/>
              <a:ext cx="2381217" cy="190947"/>
              <a:chOff x="1962183" y="1628800"/>
              <a:chExt cx="2381217" cy="190947"/>
            </a:xfrm>
          </p:grpSpPr>
          <p:sp>
            <p:nvSpPr>
              <p:cNvPr id="113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4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5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6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7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8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19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0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248992" y="1787603"/>
              <a:ext cx="2381217" cy="190947"/>
              <a:chOff x="1962183" y="1628800"/>
              <a:chExt cx="2381217" cy="190947"/>
            </a:xfrm>
          </p:grpSpPr>
          <p:sp>
            <p:nvSpPr>
              <p:cNvPr id="122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3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4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5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6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7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8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29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96592" y="1940003"/>
              <a:ext cx="2381217" cy="190947"/>
              <a:chOff x="1962183" y="1628800"/>
              <a:chExt cx="2381217" cy="190947"/>
            </a:xfrm>
          </p:grpSpPr>
          <p:sp>
            <p:nvSpPr>
              <p:cNvPr id="131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2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3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4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5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6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7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38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944192" y="2092403"/>
              <a:ext cx="2381217" cy="190947"/>
              <a:chOff x="1962183" y="1628800"/>
              <a:chExt cx="2381217" cy="190947"/>
            </a:xfrm>
          </p:grpSpPr>
          <p:sp>
            <p:nvSpPr>
              <p:cNvPr id="140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1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2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3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4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5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6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47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791792" y="2244803"/>
              <a:ext cx="2381217" cy="190947"/>
              <a:chOff x="1962183" y="1628800"/>
              <a:chExt cx="2381217" cy="190947"/>
            </a:xfrm>
          </p:grpSpPr>
          <p:sp>
            <p:nvSpPr>
              <p:cNvPr id="149" name="Cube 266"/>
              <p:cNvSpPr/>
              <p:nvPr/>
            </p:nvSpPr>
            <p:spPr bwMode="auto">
              <a:xfrm>
                <a:off x="1962183" y="162880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0" name="Cube 266"/>
              <p:cNvSpPr/>
              <p:nvPr/>
            </p:nvSpPr>
            <p:spPr bwMode="auto">
              <a:xfrm>
                <a:off x="2268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1" name="Cube 266"/>
              <p:cNvSpPr/>
              <p:nvPr/>
            </p:nvSpPr>
            <p:spPr bwMode="auto">
              <a:xfrm>
                <a:off x="2572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2" name="Cube 266"/>
              <p:cNvSpPr/>
              <p:nvPr/>
            </p:nvSpPr>
            <p:spPr bwMode="auto">
              <a:xfrm>
                <a:off x="28777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3" name="Cube 266"/>
              <p:cNvSpPr/>
              <p:nvPr/>
            </p:nvSpPr>
            <p:spPr bwMode="auto">
              <a:xfrm>
                <a:off x="31825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4" name="Cube 266"/>
              <p:cNvSpPr/>
              <p:nvPr/>
            </p:nvSpPr>
            <p:spPr bwMode="auto">
              <a:xfrm>
                <a:off x="34873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5" name="Cube 266"/>
              <p:cNvSpPr/>
              <p:nvPr/>
            </p:nvSpPr>
            <p:spPr bwMode="auto">
              <a:xfrm>
                <a:off x="37921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  <p:sp>
            <p:nvSpPr>
              <p:cNvPr id="156" name="Cube 266"/>
              <p:cNvSpPr/>
              <p:nvPr/>
            </p:nvSpPr>
            <p:spPr bwMode="auto">
              <a:xfrm>
                <a:off x="4096984" y="1632710"/>
                <a:ext cx="246416" cy="187037"/>
              </a:xfrm>
              <a:prstGeom prst="cube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T Sans"/>
                  <a:ea typeface="+mn-ea"/>
                  <a:cs typeface="PT Sans"/>
                </a:endParaRPr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7063895" y="3018865"/>
              <a:ext cx="511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PT Sans"/>
                  <a:cs typeface="PT Sans"/>
                </a:rPr>
                <a:t>Disk</a:t>
              </a:r>
            </a:p>
          </p:txBody>
        </p:sp>
        <p:cxnSp>
          <p:nvCxnSpPr>
            <p:cNvPr id="158" name="Straight Arrow Connector 157"/>
            <p:cNvCxnSpPr>
              <a:stCxn id="157" idx="0"/>
              <a:endCxn id="71" idx="3"/>
            </p:cNvCxnSpPr>
            <p:nvPr/>
          </p:nvCxnSpPr>
          <p:spPr bwMode="auto">
            <a:xfrm flipV="1">
              <a:off x="7319782" y="2675100"/>
              <a:ext cx="179391" cy="343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6485232" y="3018865"/>
              <a:ext cx="49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</a:t>
              </a:r>
              <a:endParaRPr lang="en-US" sz="1400" dirty="0">
                <a:solidFill>
                  <a:srgbClr val="000000"/>
                </a:solidFill>
                <a:latin typeface="PT Sans"/>
                <a:cs typeface="PT Sans"/>
              </a:endParaRPr>
            </a:p>
          </p:txBody>
        </p:sp>
        <p:cxnSp>
          <p:nvCxnSpPr>
            <p:cNvPr id="160" name="Straight Arrow Connector 159"/>
            <p:cNvCxnSpPr>
              <a:stCxn id="159" idx="0"/>
              <a:endCxn id="68" idx="2"/>
            </p:cNvCxnSpPr>
            <p:nvPr/>
          </p:nvCxnSpPr>
          <p:spPr bwMode="auto">
            <a:xfrm flipH="1" flipV="1">
              <a:off x="6615316" y="2607228"/>
              <a:ext cx="116289" cy="4116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8" idx="0"/>
              <a:endCxn id="93" idx="2"/>
            </p:cNvCxnSpPr>
            <p:nvPr/>
          </p:nvCxnSpPr>
          <p:spPr bwMode="auto">
            <a:xfrm flipV="1">
              <a:off x="2492455" y="2361701"/>
              <a:ext cx="890137" cy="54944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7" idx="0"/>
              <a:endCxn id="151" idx="3"/>
            </p:cNvCxnSpPr>
            <p:nvPr/>
          </p:nvCxnSpPr>
          <p:spPr bwMode="auto">
            <a:xfrm flipV="1">
              <a:off x="1444339" y="2435750"/>
              <a:ext cx="58082" cy="47539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306193" y="3018865"/>
              <a:ext cx="1132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PT Sans"/>
                  <a:cs typeface="PT Sans"/>
                </a:rPr>
                <a:t>SSD/NVRAM</a:t>
              </a:r>
            </a:p>
          </p:txBody>
        </p:sp>
        <p:cxnSp>
          <p:nvCxnSpPr>
            <p:cNvPr id="164" name="Straight Arrow Connector 163"/>
            <p:cNvCxnSpPr>
              <a:stCxn id="163" idx="0"/>
              <a:endCxn id="92" idx="2"/>
            </p:cNvCxnSpPr>
            <p:nvPr/>
          </p:nvCxnSpPr>
          <p:spPr bwMode="auto">
            <a:xfrm flipH="1" flipV="1">
              <a:off x="3629006" y="2615827"/>
              <a:ext cx="243667" cy="40303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216310" y="734512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Compute 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72" name="Left-Right Arrow 171"/>
            <p:cNvSpPr/>
            <p:nvPr/>
          </p:nvSpPr>
          <p:spPr>
            <a:xfrm>
              <a:off x="4759037" y="1756671"/>
              <a:ext cx="1609865" cy="327993"/>
            </a:xfrm>
            <a:prstGeom prst="leftRightArrow">
              <a:avLst>
                <a:gd name="adj1" fmla="val 50000"/>
                <a:gd name="adj2" fmla="val 9488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"/>
                <a:cs typeface="PT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4207" y="734512"/>
              <a:ext cx="1535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Storage</a:t>
              </a:r>
              <a:r>
                <a:rPr lang="en-US" sz="1600" b="1" dirty="0">
                  <a:latin typeface="PT Sans"/>
                  <a:cs typeface="PT Sans"/>
                </a:rPr>
                <a:t> </a:t>
              </a:r>
              <a:r>
                <a:rPr lang="en-US" sz="1600" b="1" dirty="0" smtClean="0">
                  <a:latin typeface="PT Sans"/>
                  <a:cs typeface="PT Sans"/>
                </a:rPr>
                <a:t>Cluster</a:t>
              </a:r>
              <a:endParaRPr lang="en-US" sz="1600" b="1" dirty="0">
                <a:latin typeface="PT Sans"/>
                <a:cs typeface="PT Sans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300538" y="734649"/>
              <a:ext cx="131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0000"/>
                  </a:solidFill>
                </a:defRPr>
              </a:lvl1pPr>
            </a:lstStyle>
            <a:p>
              <a:r>
                <a:rPr lang="en-US" sz="1600" b="1" dirty="0" smtClean="0">
                  <a:latin typeface="PT Sans"/>
                  <a:cs typeface="PT Sans"/>
                </a:rPr>
                <a:t>Staging Area</a:t>
              </a: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182192" y="4134755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Application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182192" y="4470397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Data Format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6368901" y="4134754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FS Services </a:t>
            </a:r>
            <a:endParaRPr lang="en-US" dirty="0"/>
          </a:p>
        </p:txBody>
      </p:sp>
      <p:cxnSp>
        <p:nvCxnSpPr>
          <p:cNvPr id="173" name="Straight Arrow Connector 167"/>
          <p:cNvCxnSpPr>
            <a:stCxn id="176" idx="0"/>
            <a:endCxn id="175" idx="2"/>
          </p:cNvCxnSpPr>
          <p:nvPr/>
        </p:nvCxnSpPr>
        <p:spPr bwMode="auto">
          <a:xfrm rot="16200000" flipH="1" flipV="1">
            <a:off x="2280347" y="3227209"/>
            <a:ext cx="1006926" cy="2822018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82192" y="4806039"/>
            <a:ext cx="2381217" cy="3356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client (I/O fwd.)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3004210" y="4134755"/>
            <a:ext cx="2381217" cy="3356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"/>
                <a:cs typeface="PT Sans"/>
              </a:rPr>
              <a:t>RPC server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3004210" y="4470397"/>
            <a:ext cx="2381217" cy="6712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T Sans"/>
                <a:cs typeface="PT Sans"/>
              </a:rPr>
              <a:t>I/O </a:t>
            </a:r>
            <a:r>
              <a:rPr lang="en-US" dirty="0" smtClean="0">
                <a:latin typeface="PT Sans"/>
                <a:cs typeface="PT Sans"/>
              </a:rPr>
              <a:t>Dispatcher</a:t>
            </a:r>
            <a:endParaRPr lang="en-US" dirty="0"/>
          </a:p>
        </p:txBody>
      </p:sp>
      <p:cxnSp>
        <p:nvCxnSpPr>
          <p:cNvPr id="180" name="Straight Arrow Connector 167"/>
          <p:cNvCxnSpPr>
            <a:stCxn id="171" idx="0"/>
            <a:endCxn id="179" idx="2"/>
          </p:cNvCxnSpPr>
          <p:nvPr/>
        </p:nvCxnSpPr>
        <p:spPr bwMode="auto">
          <a:xfrm rot="16200000" flipH="1" flipV="1">
            <a:off x="5373701" y="2955871"/>
            <a:ext cx="1006927" cy="3364691"/>
          </a:xfrm>
          <a:prstGeom prst="bentConnector5">
            <a:avLst>
              <a:gd name="adj1" fmla="val -22703"/>
              <a:gd name="adj2" fmla="val 50000"/>
              <a:gd name="adj3" fmla="val 122703"/>
            </a:avLst>
          </a:prstGeom>
          <a:ln w="28575" cmpd="sng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965964" y="5449328"/>
            <a:ext cx="122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Fast Fabric</a:t>
            </a:r>
            <a:endParaRPr lang="en-US" dirty="0">
              <a:latin typeface="PT Sans"/>
              <a:cs typeface="PT San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166972" y="5463056"/>
            <a:ext cx="165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>
                <a:latin typeface="PT Sans"/>
                <a:cs typeface="PT Sans"/>
              </a:rPr>
              <a:t>Secondary Channel</a:t>
            </a:r>
            <a:endParaRPr lang="en-US" dirty="0">
              <a:latin typeface="PT Sans"/>
              <a:cs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09292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82328" y="4572002"/>
            <a:ext cx="2381217" cy="3356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"/>
                <a:cs typeface="PT Sans"/>
              </a:rPr>
              <a:t>Distributed File System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082328" y="2524577"/>
            <a:ext cx="2381217" cy="1342568"/>
            <a:chOff x="3082328" y="2524577"/>
            <a:chExt cx="2381217" cy="1342568"/>
          </a:xfrm>
        </p:grpSpPr>
        <p:sp>
          <p:nvSpPr>
            <p:cNvPr id="4" name="Rectangle 3"/>
            <p:cNvSpPr/>
            <p:nvPr/>
          </p:nvSpPr>
          <p:spPr>
            <a:xfrm>
              <a:off x="3082328" y="2524577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Application</a:t>
              </a:r>
              <a:endParaRPr lang="en-US" sz="17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328" y="2860219"/>
              <a:ext cx="2381217" cy="3356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Format Middleware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2328" y="3195861"/>
              <a:ext cx="2381217" cy="335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I/O Middleware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2328" y="3531503"/>
              <a:ext cx="2381217" cy="3356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PT Sans"/>
                  <a:cs typeface="PT Sans"/>
                </a:rPr>
                <a:t>POSIX</a:t>
              </a:r>
              <a:endParaRPr lang="en-US" sz="17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02194" y="3901880"/>
            <a:ext cx="2941484" cy="647709"/>
            <a:chOff x="2539999" y="3901880"/>
            <a:chExt cx="3466353" cy="647709"/>
          </a:xfrm>
        </p:grpSpPr>
        <p:sp>
          <p:nvSpPr>
            <p:cNvPr id="17" name="Rectangle 16"/>
            <p:cNvSpPr/>
            <p:nvPr/>
          </p:nvSpPr>
          <p:spPr>
            <a:xfrm>
              <a:off x="2816453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38535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495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49577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4406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79528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88528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04232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6314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15272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37354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52184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67306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6305" y="4003162"/>
              <a:ext cx="215705" cy="165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Elbow Connector 33"/>
            <p:cNvCxnSpPr>
              <a:stCxn id="19" idx="2"/>
              <a:endCxn id="22" idx="2"/>
            </p:cNvCxnSpPr>
            <p:nvPr/>
          </p:nvCxnSpPr>
          <p:spPr>
            <a:xfrm rot="16200000" flipH="1">
              <a:off x="3561577" y="3742899"/>
              <a:ext cx="7735" cy="852033"/>
            </a:xfrm>
            <a:prstGeom prst="bentConnector3">
              <a:avLst>
                <a:gd name="adj1" fmla="val 1800000"/>
              </a:avLst>
            </a:prstGeom>
            <a:ln w="12700" cmpd="sng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8" idx="2"/>
              <a:endCxn id="24" idx="2"/>
            </p:cNvCxnSpPr>
            <p:nvPr/>
          </p:nvCxnSpPr>
          <p:spPr>
            <a:xfrm rot="16200000" flipH="1">
              <a:off x="3879449" y="3636067"/>
              <a:ext cx="7735" cy="1065696"/>
            </a:xfrm>
            <a:prstGeom prst="bentConnector3">
              <a:avLst>
                <a:gd name="adj1" fmla="val 2976465"/>
              </a:avLst>
            </a:prstGeom>
            <a:ln w="12700" cmpd="sng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539999" y="3901880"/>
              <a:ext cx="3466353" cy="64770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H="1">
            <a:off x="5463785" y="2165350"/>
            <a:ext cx="968393" cy="694869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63785" y="3195862"/>
            <a:ext cx="968392" cy="1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293471" y="3531503"/>
            <a:ext cx="789098" cy="208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293471" y="2500929"/>
            <a:ext cx="789098" cy="687755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539782" y="2501385"/>
            <a:ext cx="1753689" cy="1030947"/>
            <a:chOff x="539782" y="2502640"/>
            <a:chExt cx="1753689" cy="1030947"/>
          </a:xfrm>
        </p:grpSpPr>
        <p:sp>
          <p:nvSpPr>
            <p:cNvPr id="59" name="Rectangle 58"/>
            <p:cNvSpPr/>
            <p:nvPr/>
          </p:nvSpPr>
          <p:spPr>
            <a:xfrm>
              <a:off x="539782" y="25026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RPC</a:t>
              </a:r>
              <a:endParaRPr lang="en-US" sz="1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9782" y="267446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Metadata Management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9782" y="284629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Reformatting / Pre-process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9782" y="3018115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Error Correction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782" y="3189940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Compression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9782" y="3361763"/>
              <a:ext cx="1753689" cy="171824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PT Sans"/>
                  <a:cs typeface="PT Sans"/>
                </a:rPr>
                <a:t>Placement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432177" y="2163899"/>
            <a:ext cx="1753689" cy="1718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Hierarchies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6432177" y="2335724"/>
            <a:ext cx="1753689" cy="1718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Containment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432177" y="2507549"/>
            <a:ext cx="1753689" cy="1718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Relationships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32177" y="2679374"/>
            <a:ext cx="1753689" cy="1718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Multidimensional Arrays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432177" y="2851199"/>
            <a:ext cx="1753689" cy="1718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Graphs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32177" y="3023022"/>
            <a:ext cx="1753689" cy="17182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PT Sans"/>
                <a:cs typeface="PT Sans"/>
              </a:rPr>
              <a:t>Remote Sensing</a:t>
            </a:r>
          </a:p>
        </p:txBody>
      </p:sp>
    </p:spTree>
    <p:extLst>
      <p:ext uri="{BB962C8B-B14F-4D97-AF65-F5344CB8AC3E}">
        <p14:creationId xmlns:p14="http://schemas.microsoft.com/office/powerpoint/2010/main" val="18921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339</Words>
  <Application>Microsoft Macintosh PowerPoint</Application>
  <PresentationFormat>On-screen Show (4:3)</PresentationFormat>
  <Paragraphs>165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43</cp:revision>
  <dcterms:created xsi:type="dcterms:W3CDTF">2013-10-07T00:42:11Z</dcterms:created>
  <dcterms:modified xsi:type="dcterms:W3CDTF">2013-10-15T19:36:25Z</dcterms:modified>
</cp:coreProperties>
</file>