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8" r:id="rId2"/>
    <p:sldId id="269" r:id="rId3"/>
    <p:sldId id="258" r:id="rId4"/>
    <p:sldId id="263" r:id="rId5"/>
    <p:sldId id="265" r:id="rId6"/>
    <p:sldId id="270" r:id="rId7"/>
    <p:sldId id="271" r:id="rId8"/>
    <p:sldId id="272" r:id="rId9"/>
    <p:sldId id="267" r:id="rId10"/>
    <p:sldId id="274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8" autoAdjust="0"/>
    <p:restoredTop sz="90779" autoAdjust="0"/>
  </p:normalViewPr>
  <p:slideViewPr>
    <p:cSldViewPr snapToGrid="0" snapToObjects="1">
      <p:cViewPr>
        <p:scale>
          <a:sx n="165" d="100"/>
          <a:sy n="165" d="100"/>
        </p:scale>
        <p:origin x="-11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92F16-9F6F-254C-9FE1-3BC6245571E3}" type="datetimeFigureOut">
              <a:rPr lang="en-US" smtClean="0"/>
              <a:t>7/29/13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7FFE-304E-894D-B9A7-1D6278E8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all</a:t>
            </a:r>
            <a:r>
              <a:rPr lang="en-US" baseline="0" dirty="0" smtClean="0"/>
              <a:t> of you know, we’re searching for target use cases for the analysis shipping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7FFE-304E-894D-B9A7-1D6278E80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9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 mentioned several</a:t>
            </a:r>
            <a:r>
              <a:rPr lang="en-US" baseline="0" dirty="0" smtClean="0"/>
              <a:t> alternatives that we want to target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 will use </a:t>
            </a:r>
            <a:r>
              <a:rPr lang="en-US" baseline="0" dirty="0" err="1" smtClean="0"/>
              <a:t>querying+aggregation</a:t>
            </a:r>
            <a:r>
              <a:rPr lang="en-US" baseline="0" dirty="0" smtClean="0"/>
              <a:t> since it’s easier to expose.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But we want to know if it’s enough, or if we need to target others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I’ll describe the</a:t>
            </a:r>
            <a:r>
              <a:rPr lang="en-US" baseline="0" dirty="0" smtClean="0"/>
              <a:t> architecture briefly first. Then I’ll show a use case and how it will run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7FFE-304E-894D-B9A7-1D6278E80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Mercury exposes the service, we possibly will expose a socket-based server (green box)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7FFE-304E-894D-B9A7-1D6278E80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module is initialized along with the stack: receives an MPI communicator, in the same way that IOD is initialized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 use this MPI </a:t>
            </a:r>
            <a:r>
              <a:rPr lang="en-US" baseline="0" dirty="0" err="1" smtClean="0"/>
              <a:t>comm</a:t>
            </a:r>
            <a:r>
              <a:rPr lang="en-US" baseline="0" dirty="0" smtClean="0"/>
              <a:t> to implement a master/worker server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idea is to coordinate VOL calls executed in parallel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Exposing per-ION results in H5View objects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 we want to aggregate these views as part of the answer to the query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Python then executes with the views as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7FFE-304E-894D-B9A7-1D6278E80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might not be too useful for a real science workload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7FFE-304E-894D-B9A7-1D6278E80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assume there’s an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extract_slabs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function. This can later be pushed down to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HDF5 analysis extensions (part of H5Query)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7FFE-304E-894D-B9A7-1D6278E80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0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388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71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8350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055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93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593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13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015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16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836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379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FFFFFF"/>
                </a:solidFill>
                <a:latin typeface="Neo Sans Intel"/>
                <a:cs typeface="Neo Sans Intel"/>
              </a:rPr>
              <a:t>INTEL CONFIDENTIAL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120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96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2188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6127915" y="6468509"/>
            <a:ext cx="217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Calibri"/>
                <a:cs typeface="Arial" charset="0"/>
              </a:rPr>
              <a:t>High Performance Data Division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84315" y="6460018"/>
            <a:ext cx="2047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Calibri"/>
                <a:cs typeface="Arial" charset="0"/>
              </a:rPr>
              <a:t>Fast Forward I/O and Storage</a:t>
            </a:r>
          </a:p>
        </p:txBody>
      </p:sp>
    </p:spTree>
    <p:extLst>
      <p:ext uri="{BB962C8B-B14F-4D97-AF65-F5344CB8AC3E}">
        <p14:creationId xmlns:p14="http://schemas.microsoft.com/office/powerpoint/2010/main" val="343302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h5py.or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uv-cdat.llnl.gov/wiki/UseCases" TargetMode="External"/><Relationship Id="rId3" Type="http://schemas.openxmlformats.org/officeDocument/2006/relationships/hyperlink" Target="http://www.amusecode.org/doc/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624998"/>
            <a:ext cx="4683962" cy="584775"/>
          </a:xfrm>
        </p:spPr>
        <p:txBody>
          <a:bodyPr/>
          <a:lstStyle/>
          <a:p>
            <a:r>
              <a:rPr lang="en-US" dirty="0" smtClean="0"/>
              <a:t>Analysis </a:t>
            </a:r>
            <a:r>
              <a:rPr lang="en-US" smtClean="0"/>
              <a:t>Shipping in </a:t>
            </a:r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8240" y="4353385"/>
            <a:ext cx="4466738" cy="307777"/>
          </a:xfrm>
        </p:spPr>
        <p:txBody>
          <a:bodyPr/>
          <a:lstStyle/>
          <a:p>
            <a:r>
              <a:rPr lang="en-US" dirty="0" smtClean="0"/>
              <a:t>Searching for target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380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Define an </a:t>
            </a:r>
            <a:r>
              <a:rPr lang="en-US" dirty="0" smtClean="0"/>
              <a:t>H5Analysis_specification object:</a:t>
            </a:r>
            <a:endParaRPr lang="en-US" dirty="0"/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To wrap (H5Query+script+script_arguments+TIDs+out_dset_name)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Passed from client to analysis shipping server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Work further on execution details: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Transactions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Layout (how are reads optimized?)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Roll of asynchrony (?)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Extend </a:t>
            </a:r>
            <a:r>
              <a:rPr lang="en-US" dirty="0"/>
              <a:t>H5Query </a:t>
            </a:r>
            <a:r>
              <a:rPr lang="en-US" smtClean="0"/>
              <a:t>to support:</a:t>
            </a:r>
            <a:endParaRPr lang="en-US" dirty="0"/>
          </a:p>
          <a:p>
            <a:pPr marL="757238" lvl="2" indent="-342900">
              <a:buFont typeface="Arial"/>
              <a:buChar char="•"/>
            </a:pPr>
            <a:r>
              <a:rPr lang="en-US" dirty="0"/>
              <a:t>Ranges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/>
              <a:t>Slab extraction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/>
              <a:t>Built-in </a:t>
            </a:r>
            <a:r>
              <a:rPr lang="en-US" dirty="0" smtClean="0"/>
              <a:t>aggregations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72503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 J. </a:t>
            </a:r>
            <a:r>
              <a:rPr lang="en-US" dirty="0"/>
              <a:t>Buck, N. Watkins, J. </a:t>
            </a:r>
            <a:r>
              <a:rPr lang="en-US" dirty="0" err="1"/>
              <a:t>LeFevre</a:t>
            </a:r>
            <a:r>
              <a:rPr lang="en-US" dirty="0"/>
              <a:t>, K. </a:t>
            </a:r>
            <a:r>
              <a:rPr lang="en-US" dirty="0" err="1"/>
              <a:t>Ioannidou</a:t>
            </a:r>
            <a:r>
              <a:rPr lang="en-US" dirty="0"/>
              <a:t>, C. </a:t>
            </a:r>
            <a:r>
              <a:rPr lang="en-US" dirty="0" err="1"/>
              <a:t>Maltzahn</a:t>
            </a:r>
            <a:r>
              <a:rPr lang="en-US" dirty="0"/>
              <a:t>, N. </a:t>
            </a:r>
            <a:r>
              <a:rPr lang="en-US" dirty="0" err="1"/>
              <a:t>Polyzotis</a:t>
            </a:r>
            <a:r>
              <a:rPr lang="en-US" dirty="0"/>
              <a:t>, and S. Brandt, “</a:t>
            </a:r>
            <a:r>
              <a:rPr lang="en-US" dirty="0" err="1"/>
              <a:t>SciHadoop</a:t>
            </a:r>
            <a:r>
              <a:rPr lang="en-US" dirty="0"/>
              <a:t>: array-based query processing in </a:t>
            </a:r>
            <a:r>
              <a:rPr lang="en-US" dirty="0" err="1"/>
              <a:t>Hadoop</a:t>
            </a:r>
            <a:r>
              <a:rPr lang="en-US" dirty="0"/>
              <a:t>,</a:t>
            </a:r>
            <a:r>
              <a:rPr lang="en-US" dirty="0" smtClean="0"/>
              <a:t>”, SC ‘11.</a:t>
            </a:r>
          </a:p>
          <a:p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 smtClean="0"/>
              <a:t>J. </a:t>
            </a:r>
            <a:r>
              <a:rPr lang="en-US" dirty="0"/>
              <a:t>Buck, </a:t>
            </a:r>
            <a:r>
              <a:rPr lang="en-US" dirty="0" smtClean="0"/>
              <a:t>N. </a:t>
            </a:r>
            <a:r>
              <a:rPr lang="en-US" dirty="0"/>
              <a:t>Watkins, </a:t>
            </a:r>
            <a:r>
              <a:rPr lang="en-US" dirty="0" smtClean="0"/>
              <a:t>G. </a:t>
            </a:r>
            <a:r>
              <a:rPr lang="en-US" dirty="0"/>
              <a:t>Levin, </a:t>
            </a:r>
            <a:r>
              <a:rPr lang="en-US" dirty="0" smtClean="0"/>
              <a:t>A. </a:t>
            </a:r>
            <a:r>
              <a:rPr lang="en-US" dirty="0" err="1"/>
              <a:t>Crume</a:t>
            </a:r>
            <a:r>
              <a:rPr lang="en-US" dirty="0"/>
              <a:t>, </a:t>
            </a:r>
            <a:r>
              <a:rPr lang="en-US" dirty="0" smtClean="0"/>
              <a:t>K. </a:t>
            </a:r>
            <a:r>
              <a:rPr lang="en-US" dirty="0" err="1"/>
              <a:t>Ioannidou</a:t>
            </a:r>
            <a:r>
              <a:rPr lang="en-US" dirty="0"/>
              <a:t>, </a:t>
            </a:r>
            <a:r>
              <a:rPr lang="en-US" dirty="0" smtClean="0"/>
              <a:t>S. </a:t>
            </a:r>
            <a:r>
              <a:rPr lang="en-US" dirty="0"/>
              <a:t>Brandt, </a:t>
            </a:r>
            <a:r>
              <a:rPr lang="en-US" dirty="0" smtClean="0"/>
              <a:t>C. </a:t>
            </a:r>
            <a:r>
              <a:rPr lang="en-US" dirty="0" err="1"/>
              <a:t>Maltzahn</a:t>
            </a:r>
            <a:r>
              <a:rPr lang="en-US" dirty="0"/>
              <a:t>, and </a:t>
            </a:r>
            <a:r>
              <a:rPr lang="en-US" dirty="0" smtClean="0"/>
              <a:t>N. </a:t>
            </a:r>
            <a:r>
              <a:rPr lang="en-US" dirty="0" err="1"/>
              <a:t>Polyzotis</a:t>
            </a:r>
            <a:r>
              <a:rPr lang="en-US" dirty="0"/>
              <a:t>, “SIDR: Structure-Aware Intelligent Data Routing in </a:t>
            </a:r>
            <a:r>
              <a:rPr lang="en-US" dirty="0" err="1"/>
              <a:t>Hadoop</a:t>
            </a:r>
            <a:r>
              <a:rPr lang="en-US" dirty="0"/>
              <a:t>,” </a:t>
            </a:r>
            <a:r>
              <a:rPr lang="en-US" dirty="0" smtClean="0"/>
              <a:t>SC </a:t>
            </a:r>
            <a:r>
              <a:rPr lang="en-US" dirty="0"/>
              <a:t>’</a:t>
            </a:r>
            <a:r>
              <a:rPr lang="en-US" dirty="0" smtClean="0"/>
              <a:t>13.</a:t>
            </a:r>
          </a:p>
          <a:p>
            <a:r>
              <a:rPr lang="en-US" dirty="0" smtClean="0"/>
              <a:t>[3</a:t>
            </a:r>
            <a:r>
              <a:rPr lang="en-US" dirty="0"/>
              <a:t>] Y. Wang, Y. Su, and G. </a:t>
            </a:r>
            <a:r>
              <a:rPr lang="en-US" dirty="0" err="1"/>
              <a:t>Agrawal</a:t>
            </a:r>
            <a:r>
              <a:rPr lang="en-US" dirty="0"/>
              <a:t>, “Supporting a Light-Weight Data </a:t>
            </a:r>
            <a:r>
              <a:rPr lang="en-US" dirty="0" smtClean="0"/>
              <a:t>Management </a:t>
            </a:r>
            <a:r>
              <a:rPr lang="en-US" dirty="0"/>
              <a:t>Layer over HDF5,</a:t>
            </a:r>
            <a:r>
              <a:rPr lang="en-US" dirty="0" smtClean="0"/>
              <a:t>” </a:t>
            </a:r>
            <a:r>
              <a:rPr lang="en-US" dirty="0" err="1" smtClean="0"/>
              <a:t>CCGrid</a:t>
            </a:r>
            <a:r>
              <a:rPr lang="en-US" dirty="0" smtClean="0"/>
              <a:t> </a:t>
            </a:r>
            <a:r>
              <a:rPr lang="fr-FR" dirty="0" smtClean="0"/>
              <a:t>’</a:t>
            </a:r>
            <a:r>
              <a:rPr lang="en-US" dirty="0" smtClean="0"/>
              <a:t>13.</a:t>
            </a:r>
          </a:p>
        </p:txBody>
      </p:sp>
    </p:spTree>
    <p:extLst>
      <p:ext uri="{BB962C8B-B14F-4D97-AF65-F5344CB8AC3E}">
        <p14:creationId xmlns:p14="http://schemas.microsoft.com/office/powerpoint/2010/main" val="18835311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Simple querying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Simple </a:t>
            </a:r>
            <a:r>
              <a:rPr lang="en-US" b="1" dirty="0" err="1" smtClean="0">
                <a:solidFill>
                  <a:schemeClr val="accent6"/>
                </a:solidFill>
              </a:rPr>
              <a:t>querying+aggregation</a:t>
            </a:r>
            <a:endParaRPr lang="en-US" b="1" dirty="0" smtClean="0">
              <a:solidFill>
                <a:schemeClr val="accent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MapReduce</a:t>
            </a:r>
            <a:r>
              <a:rPr lang="en-US" dirty="0" smtClean="0"/>
              <a:t>-like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Generic workflow (a.k.a. analytic DAG)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76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Shipping + Analysis Shipping Architecture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0394" y="2839412"/>
            <a:ext cx="1156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939598"/>
                </a:solidFill>
                <a:cs typeface="Arial" charset="0"/>
              </a:rPr>
              <a:t>Compute Nodes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0780" y="2619690"/>
            <a:ext cx="136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939598"/>
                </a:solidFill>
                <a:cs typeface="Arial" charset="0"/>
              </a:rPr>
              <a:t>I/O Nodes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939598"/>
                </a:solidFill>
                <a:cs typeface="Arial" charset="0"/>
              </a:rPr>
              <a:t>Burst Buffer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20136" y="1249710"/>
            <a:ext cx="6376200" cy="1224139"/>
            <a:chOff x="204783" y="3068958"/>
            <a:chExt cx="3287097" cy="631076"/>
          </a:xfrm>
        </p:grpSpPr>
        <p:sp>
          <p:nvSpPr>
            <p:cNvPr id="10" name="Parallelogram 9"/>
            <p:cNvSpPr/>
            <p:nvPr/>
          </p:nvSpPr>
          <p:spPr bwMode="auto">
            <a:xfrm>
              <a:off x="222518" y="3123609"/>
              <a:ext cx="1776099" cy="491843"/>
            </a:xfrm>
            <a:prstGeom prst="parallelogram">
              <a:avLst>
                <a:gd name="adj" fmla="val 9371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61922"/>
                </a:solidFill>
                <a:latin typeface="Arial" charset="0"/>
                <a:ea typeface="ＭＳ Ｐゴシック" pitchFamily="1" charset="-128"/>
                <a:cs typeface="Arial" charset="0"/>
              </a:endParaRPr>
            </a:p>
          </p:txBody>
        </p:sp>
        <p:grpSp>
          <p:nvGrpSpPr>
            <p:cNvPr id="11" name="Group 285"/>
            <p:cNvGrpSpPr/>
            <p:nvPr/>
          </p:nvGrpSpPr>
          <p:grpSpPr>
            <a:xfrm>
              <a:off x="2508195" y="3150934"/>
              <a:ext cx="546492" cy="514113"/>
              <a:chOff x="3491880" y="4149080"/>
              <a:chExt cx="1440160" cy="1354832"/>
            </a:xfrm>
          </p:grpSpPr>
          <p:sp>
            <p:nvSpPr>
              <p:cNvPr id="130" name="Rectangle 129"/>
              <p:cNvSpPr/>
              <p:nvPr/>
            </p:nvSpPr>
            <p:spPr bwMode="auto">
              <a:xfrm>
                <a:off x="4499992" y="41490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4355976" y="43014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4211960" y="44538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 bwMode="auto">
              <a:xfrm>
                <a:off x="4067944" y="46062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 bwMode="auto">
              <a:xfrm>
                <a:off x="3923928" y="47586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 bwMode="auto">
              <a:xfrm>
                <a:off x="3779912" y="49110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 bwMode="auto">
              <a:xfrm>
                <a:off x="3635896" y="50634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 bwMode="auto">
              <a:xfrm>
                <a:off x="3491880" y="52158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12" name="Group 284"/>
            <p:cNvGrpSpPr/>
            <p:nvPr/>
          </p:nvGrpSpPr>
          <p:grpSpPr>
            <a:xfrm>
              <a:off x="1579158" y="3150934"/>
              <a:ext cx="546492" cy="514113"/>
              <a:chOff x="3491880" y="4149080"/>
              <a:chExt cx="1440160" cy="1354832"/>
            </a:xfrm>
          </p:grpSpPr>
          <p:sp>
            <p:nvSpPr>
              <p:cNvPr id="122" name="Rectangle 121"/>
              <p:cNvSpPr/>
              <p:nvPr/>
            </p:nvSpPr>
            <p:spPr bwMode="auto">
              <a:xfrm>
                <a:off x="4499992" y="41490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4355976" y="43014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4211960" y="44538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4067944" y="46062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3923928" y="47586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3779912" y="49110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3635896" y="50634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3491880" y="5215880"/>
                <a:ext cx="43204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400">
                  <a:solidFill>
                    <a:srgbClr val="061922"/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</p:grpSp>
        <p:sp>
          <p:nvSpPr>
            <p:cNvPr id="13" name="Left-Right Arrow 12"/>
            <p:cNvSpPr/>
            <p:nvPr/>
          </p:nvSpPr>
          <p:spPr bwMode="auto">
            <a:xfrm>
              <a:off x="1998617" y="3260232"/>
              <a:ext cx="546492" cy="191272"/>
            </a:xfrm>
            <a:prstGeom prst="leftRightArrow">
              <a:avLst>
                <a:gd name="adj1" fmla="val 50000"/>
                <a:gd name="adj2" fmla="val 3699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61922"/>
                </a:solidFill>
                <a:latin typeface="Arial" charset="0"/>
                <a:ea typeface="ＭＳ Ｐゴシック" pitchFamily="1" charset="-128"/>
                <a:cs typeface="Arial" charset="0"/>
              </a:endParaRPr>
            </a:p>
          </p:txBody>
        </p:sp>
        <p:grpSp>
          <p:nvGrpSpPr>
            <p:cNvPr id="14" name="Group 176"/>
            <p:cNvGrpSpPr/>
            <p:nvPr/>
          </p:nvGrpSpPr>
          <p:grpSpPr>
            <a:xfrm>
              <a:off x="204783" y="3068960"/>
              <a:ext cx="509578" cy="501237"/>
              <a:chOff x="-180528" y="4221088"/>
              <a:chExt cx="1342881" cy="1320899"/>
            </a:xfrm>
          </p:grpSpPr>
          <p:sp>
            <p:nvSpPr>
              <p:cNvPr id="114" name="Cube 266"/>
              <p:cNvSpPr/>
              <p:nvPr/>
            </p:nvSpPr>
            <p:spPr bwMode="auto">
              <a:xfrm>
                <a:off x="827584" y="4221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683568" y="4373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539552" y="4525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95536" y="46782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251520" y="48306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107504" y="4983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-36512" y="5135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21" name="Cube 266"/>
              <p:cNvSpPr/>
              <p:nvPr/>
            </p:nvSpPr>
            <p:spPr bwMode="auto">
              <a:xfrm>
                <a:off x="-180528" y="5287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</p:grpSp>
        <p:grpSp>
          <p:nvGrpSpPr>
            <p:cNvPr id="15" name="Group 185"/>
            <p:cNvGrpSpPr/>
            <p:nvPr/>
          </p:nvGrpSpPr>
          <p:grpSpPr>
            <a:xfrm>
              <a:off x="368731" y="3068960"/>
              <a:ext cx="509578" cy="501237"/>
              <a:chOff x="-180528" y="4221088"/>
              <a:chExt cx="1342881" cy="1320899"/>
            </a:xfrm>
          </p:grpSpPr>
          <p:sp>
            <p:nvSpPr>
              <p:cNvPr id="106" name="Cube 266"/>
              <p:cNvSpPr/>
              <p:nvPr/>
            </p:nvSpPr>
            <p:spPr bwMode="auto">
              <a:xfrm>
                <a:off x="827584" y="4221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683568" y="4373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539552" y="4525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95536" y="46782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251520" y="48306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107504" y="4983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12" name="Cube 266"/>
              <p:cNvSpPr/>
              <p:nvPr/>
            </p:nvSpPr>
            <p:spPr bwMode="auto">
              <a:xfrm>
                <a:off x="-36512" y="5135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13" name="Cube 266"/>
              <p:cNvSpPr/>
              <p:nvPr/>
            </p:nvSpPr>
            <p:spPr bwMode="auto">
              <a:xfrm>
                <a:off x="-180528" y="5287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</p:grpSp>
        <p:grpSp>
          <p:nvGrpSpPr>
            <p:cNvPr id="16" name="Group 194"/>
            <p:cNvGrpSpPr/>
            <p:nvPr/>
          </p:nvGrpSpPr>
          <p:grpSpPr>
            <a:xfrm>
              <a:off x="532678" y="3068960"/>
              <a:ext cx="509578" cy="501237"/>
              <a:chOff x="-180528" y="4221088"/>
              <a:chExt cx="1342881" cy="1320899"/>
            </a:xfrm>
          </p:grpSpPr>
          <p:sp>
            <p:nvSpPr>
              <p:cNvPr id="98" name="Cube 266"/>
              <p:cNvSpPr/>
              <p:nvPr/>
            </p:nvSpPr>
            <p:spPr bwMode="auto">
              <a:xfrm>
                <a:off x="827584" y="4221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683568" y="4373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539552" y="4525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95536" y="46782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251520" y="48306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03" name="Cube 266"/>
              <p:cNvSpPr/>
              <p:nvPr/>
            </p:nvSpPr>
            <p:spPr bwMode="auto">
              <a:xfrm>
                <a:off x="107504" y="4983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04" name="Cube 266"/>
              <p:cNvSpPr/>
              <p:nvPr/>
            </p:nvSpPr>
            <p:spPr bwMode="auto">
              <a:xfrm>
                <a:off x="-36512" y="5135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-180528" y="5287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</p:grpSp>
        <p:grpSp>
          <p:nvGrpSpPr>
            <p:cNvPr id="17" name="Group 203"/>
            <p:cNvGrpSpPr/>
            <p:nvPr/>
          </p:nvGrpSpPr>
          <p:grpSpPr>
            <a:xfrm>
              <a:off x="696626" y="3068960"/>
              <a:ext cx="509578" cy="501237"/>
              <a:chOff x="-180528" y="4221088"/>
              <a:chExt cx="1342881" cy="1320899"/>
            </a:xfrm>
          </p:grpSpPr>
          <p:sp>
            <p:nvSpPr>
              <p:cNvPr id="90" name="Cube 266"/>
              <p:cNvSpPr/>
              <p:nvPr/>
            </p:nvSpPr>
            <p:spPr bwMode="auto">
              <a:xfrm>
                <a:off x="827584" y="4221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91" name="Cube 266"/>
              <p:cNvSpPr/>
              <p:nvPr/>
            </p:nvSpPr>
            <p:spPr bwMode="auto">
              <a:xfrm>
                <a:off x="683568" y="4373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92" name="Cube 266"/>
              <p:cNvSpPr/>
              <p:nvPr/>
            </p:nvSpPr>
            <p:spPr bwMode="auto">
              <a:xfrm>
                <a:off x="539552" y="4525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395536" y="46782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94" name="Cube 266"/>
              <p:cNvSpPr/>
              <p:nvPr/>
            </p:nvSpPr>
            <p:spPr bwMode="auto">
              <a:xfrm>
                <a:off x="251520" y="48306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95" name="Cube 266"/>
              <p:cNvSpPr/>
              <p:nvPr/>
            </p:nvSpPr>
            <p:spPr bwMode="auto">
              <a:xfrm>
                <a:off x="107504" y="4983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-36512" y="5135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-180528" y="5287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</p:grpSp>
        <p:grpSp>
          <p:nvGrpSpPr>
            <p:cNvPr id="18" name="Group 212"/>
            <p:cNvGrpSpPr/>
            <p:nvPr/>
          </p:nvGrpSpPr>
          <p:grpSpPr>
            <a:xfrm>
              <a:off x="860573" y="3068960"/>
              <a:ext cx="509578" cy="501237"/>
              <a:chOff x="-180528" y="4221088"/>
              <a:chExt cx="1342881" cy="1320899"/>
            </a:xfrm>
          </p:grpSpPr>
          <p:sp>
            <p:nvSpPr>
              <p:cNvPr id="82" name="Cube 266"/>
              <p:cNvSpPr/>
              <p:nvPr/>
            </p:nvSpPr>
            <p:spPr bwMode="auto">
              <a:xfrm>
                <a:off x="827584" y="4221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83" name="Cube 266"/>
              <p:cNvSpPr/>
              <p:nvPr/>
            </p:nvSpPr>
            <p:spPr bwMode="auto">
              <a:xfrm>
                <a:off x="683568" y="4373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539552" y="4525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85" name="Cube 266"/>
              <p:cNvSpPr/>
              <p:nvPr/>
            </p:nvSpPr>
            <p:spPr bwMode="auto">
              <a:xfrm>
                <a:off x="395536" y="46782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86" name="Cube 266"/>
              <p:cNvSpPr/>
              <p:nvPr/>
            </p:nvSpPr>
            <p:spPr bwMode="auto">
              <a:xfrm>
                <a:off x="251520" y="48306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107504" y="4983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88" name="Cube 266"/>
              <p:cNvSpPr/>
              <p:nvPr/>
            </p:nvSpPr>
            <p:spPr bwMode="auto">
              <a:xfrm>
                <a:off x="-36512" y="5135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89" name="Cube 266"/>
              <p:cNvSpPr/>
              <p:nvPr/>
            </p:nvSpPr>
            <p:spPr bwMode="auto">
              <a:xfrm>
                <a:off x="-180528" y="5287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</p:grpSp>
        <p:grpSp>
          <p:nvGrpSpPr>
            <p:cNvPr id="19" name="Group 221"/>
            <p:cNvGrpSpPr/>
            <p:nvPr/>
          </p:nvGrpSpPr>
          <p:grpSpPr>
            <a:xfrm>
              <a:off x="1024521" y="3068960"/>
              <a:ext cx="509578" cy="501237"/>
              <a:chOff x="-180528" y="4221088"/>
              <a:chExt cx="1342881" cy="1320899"/>
            </a:xfrm>
          </p:grpSpPr>
          <p:sp>
            <p:nvSpPr>
              <p:cNvPr id="74" name="Cube 266"/>
              <p:cNvSpPr/>
              <p:nvPr/>
            </p:nvSpPr>
            <p:spPr bwMode="auto">
              <a:xfrm>
                <a:off x="827584" y="4221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683568" y="4373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76" name="Cube 266"/>
              <p:cNvSpPr/>
              <p:nvPr/>
            </p:nvSpPr>
            <p:spPr bwMode="auto">
              <a:xfrm>
                <a:off x="539552" y="4525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77" name="Cube 266"/>
              <p:cNvSpPr/>
              <p:nvPr/>
            </p:nvSpPr>
            <p:spPr bwMode="auto">
              <a:xfrm>
                <a:off x="395536" y="46782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251520" y="48306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79" name="Cube 266"/>
              <p:cNvSpPr/>
              <p:nvPr/>
            </p:nvSpPr>
            <p:spPr bwMode="auto">
              <a:xfrm>
                <a:off x="107504" y="4983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80" name="Cube 266"/>
              <p:cNvSpPr/>
              <p:nvPr/>
            </p:nvSpPr>
            <p:spPr bwMode="auto">
              <a:xfrm>
                <a:off x="-36512" y="5135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-180528" y="5287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</p:grpSp>
        <p:grpSp>
          <p:nvGrpSpPr>
            <p:cNvPr id="20" name="Group 230"/>
            <p:cNvGrpSpPr/>
            <p:nvPr/>
          </p:nvGrpSpPr>
          <p:grpSpPr>
            <a:xfrm>
              <a:off x="1188468" y="3068960"/>
              <a:ext cx="509578" cy="501237"/>
              <a:chOff x="-180528" y="4221088"/>
              <a:chExt cx="1342881" cy="1320899"/>
            </a:xfrm>
          </p:grpSpPr>
          <p:sp>
            <p:nvSpPr>
              <p:cNvPr id="66" name="Cube 266"/>
              <p:cNvSpPr/>
              <p:nvPr/>
            </p:nvSpPr>
            <p:spPr bwMode="auto">
              <a:xfrm>
                <a:off x="827584" y="4221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67" name="Cube 266"/>
              <p:cNvSpPr/>
              <p:nvPr/>
            </p:nvSpPr>
            <p:spPr bwMode="auto">
              <a:xfrm>
                <a:off x="683568" y="4373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68" name="Cube 266"/>
              <p:cNvSpPr/>
              <p:nvPr/>
            </p:nvSpPr>
            <p:spPr bwMode="auto">
              <a:xfrm>
                <a:off x="539552" y="4525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395536" y="46782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70" name="Cube 266"/>
              <p:cNvSpPr/>
              <p:nvPr/>
            </p:nvSpPr>
            <p:spPr bwMode="auto">
              <a:xfrm>
                <a:off x="251520" y="48306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71" name="Cube 266"/>
              <p:cNvSpPr/>
              <p:nvPr/>
            </p:nvSpPr>
            <p:spPr bwMode="auto">
              <a:xfrm>
                <a:off x="107504" y="4983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72" name="Cube 266"/>
              <p:cNvSpPr/>
              <p:nvPr/>
            </p:nvSpPr>
            <p:spPr bwMode="auto">
              <a:xfrm>
                <a:off x="-36512" y="5135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73" name="Cube 266"/>
              <p:cNvSpPr/>
              <p:nvPr/>
            </p:nvSpPr>
            <p:spPr bwMode="auto">
              <a:xfrm>
                <a:off x="-180528" y="5287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</p:grpSp>
        <p:grpSp>
          <p:nvGrpSpPr>
            <p:cNvPr id="21" name="Group 239"/>
            <p:cNvGrpSpPr/>
            <p:nvPr/>
          </p:nvGrpSpPr>
          <p:grpSpPr>
            <a:xfrm>
              <a:off x="1352416" y="3068960"/>
              <a:ext cx="509578" cy="501237"/>
              <a:chOff x="-180528" y="4221088"/>
              <a:chExt cx="1342881" cy="1320899"/>
            </a:xfrm>
          </p:grpSpPr>
          <p:sp>
            <p:nvSpPr>
              <p:cNvPr id="58" name="Cube 266"/>
              <p:cNvSpPr/>
              <p:nvPr/>
            </p:nvSpPr>
            <p:spPr bwMode="auto">
              <a:xfrm>
                <a:off x="827584" y="4221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59" name="Cube 266"/>
              <p:cNvSpPr/>
              <p:nvPr/>
            </p:nvSpPr>
            <p:spPr bwMode="auto">
              <a:xfrm>
                <a:off x="683568" y="4373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60" name="Cube 266"/>
              <p:cNvSpPr/>
              <p:nvPr/>
            </p:nvSpPr>
            <p:spPr bwMode="auto">
              <a:xfrm>
                <a:off x="539552" y="4525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61" name="Cube 266"/>
              <p:cNvSpPr/>
              <p:nvPr/>
            </p:nvSpPr>
            <p:spPr bwMode="auto">
              <a:xfrm>
                <a:off x="395536" y="46782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62" name="Cube 266"/>
              <p:cNvSpPr/>
              <p:nvPr/>
            </p:nvSpPr>
            <p:spPr bwMode="auto">
              <a:xfrm>
                <a:off x="251520" y="48306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107504" y="49830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64" name="Cube 266"/>
              <p:cNvSpPr/>
              <p:nvPr/>
            </p:nvSpPr>
            <p:spPr bwMode="auto">
              <a:xfrm>
                <a:off x="-36512" y="51354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  <p:sp>
            <p:nvSpPr>
              <p:cNvPr id="65" name="Cube 266"/>
              <p:cNvSpPr/>
              <p:nvPr/>
            </p:nvSpPr>
            <p:spPr bwMode="auto">
              <a:xfrm>
                <a:off x="-180528" y="5287888"/>
                <a:ext cx="334769" cy="254099"/>
              </a:xfrm>
              <a:prstGeom prst="cub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61922"/>
                  </a:solidFill>
                  <a:latin typeface="Calibri"/>
                </a:endParaRPr>
              </a:p>
            </p:txBody>
          </p:sp>
        </p:grpSp>
        <p:grpSp>
          <p:nvGrpSpPr>
            <p:cNvPr id="22" name="Group 248"/>
            <p:cNvGrpSpPr/>
            <p:nvPr/>
          </p:nvGrpSpPr>
          <p:grpSpPr>
            <a:xfrm>
              <a:off x="1534099" y="3068960"/>
              <a:ext cx="509578" cy="501237"/>
              <a:chOff x="-180528" y="4221088"/>
              <a:chExt cx="1342881" cy="1320899"/>
            </a:xfrm>
          </p:grpSpPr>
          <p:sp>
            <p:nvSpPr>
              <p:cNvPr id="50" name="Cube 266"/>
              <p:cNvSpPr/>
              <p:nvPr/>
            </p:nvSpPr>
            <p:spPr bwMode="auto">
              <a:xfrm>
                <a:off x="827584" y="42210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683568" y="43734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2" name="Cube 266"/>
              <p:cNvSpPr/>
              <p:nvPr/>
            </p:nvSpPr>
            <p:spPr bwMode="auto">
              <a:xfrm>
                <a:off x="539552" y="45258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3" name="Cube 266"/>
              <p:cNvSpPr/>
              <p:nvPr/>
            </p:nvSpPr>
            <p:spPr bwMode="auto">
              <a:xfrm>
                <a:off x="395536" y="46782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4" name="Cube 266"/>
              <p:cNvSpPr/>
              <p:nvPr/>
            </p:nvSpPr>
            <p:spPr bwMode="auto">
              <a:xfrm>
                <a:off x="251520" y="48306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5" name="Cube 266"/>
              <p:cNvSpPr/>
              <p:nvPr/>
            </p:nvSpPr>
            <p:spPr bwMode="auto">
              <a:xfrm>
                <a:off x="107504" y="49830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6" name="Cube 266"/>
              <p:cNvSpPr/>
              <p:nvPr/>
            </p:nvSpPr>
            <p:spPr bwMode="auto">
              <a:xfrm>
                <a:off x="-36512" y="51354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-180528" y="52878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23" name="Group 257"/>
            <p:cNvGrpSpPr/>
            <p:nvPr/>
          </p:nvGrpSpPr>
          <p:grpSpPr>
            <a:xfrm>
              <a:off x="2463135" y="3068958"/>
              <a:ext cx="509578" cy="501237"/>
              <a:chOff x="-180528" y="4221088"/>
              <a:chExt cx="1342881" cy="1320899"/>
            </a:xfrm>
          </p:grpSpPr>
          <p:sp>
            <p:nvSpPr>
              <p:cNvPr id="42" name="Cube 266"/>
              <p:cNvSpPr/>
              <p:nvPr/>
            </p:nvSpPr>
            <p:spPr bwMode="auto">
              <a:xfrm>
                <a:off x="827584" y="42210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3" name="Cube 266"/>
              <p:cNvSpPr/>
              <p:nvPr/>
            </p:nvSpPr>
            <p:spPr bwMode="auto">
              <a:xfrm>
                <a:off x="683568" y="4361090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4" name="Cube 266"/>
              <p:cNvSpPr/>
              <p:nvPr/>
            </p:nvSpPr>
            <p:spPr bwMode="auto">
              <a:xfrm>
                <a:off x="539552" y="45258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395536" y="46782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6" name="Cube 266"/>
              <p:cNvSpPr/>
              <p:nvPr/>
            </p:nvSpPr>
            <p:spPr bwMode="auto">
              <a:xfrm>
                <a:off x="251520" y="48306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7" name="Cube 266"/>
              <p:cNvSpPr/>
              <p:nvPr/>
            </p:nvSpPr>
            <p:spPr bwMode="auto">
              <a:xfrm>
                <a:off x="107504" y="49830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8" name="Cube 266"/>
              <p:cNvSpPr/>
              <p:nvPr/>
            </p:nvSpPr>
            <p:spPr bwMode="auto">
              <a:xfrm>
                <a:off x="-36512" y="51354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9" name="Cube 266"/>
              <p:cNvSpPr/>
              <p:nvPr/>
            </p:nvSpPr>
            <p:spPr bwMode="auto">
              <a:xfrm>
                <a:off x="-180528" y="5287888"/>
                <a:ext cx="334769" cy="254099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24" name="Group 274"/>
            <p:cNvGrpSpPr/>
            <p:nvPr/>
          </p:nvGrpSpPr>
          <p:grpSpPr>
            <a:xfrm>
              <a:off x="2818354" y="3148326"/>
              <a:ext cx="509579" cy="549100"/>
              <a:chOff x="4860032" y="4157464"/>
              <a:chExt cx="1342883" cy="1447032"/>
            </a:xfrm>
          </p:grpSpPr>
          <p:sp>
            <p:nvSpPr>
              <p:cNvPr id="34" name="Can 33"/>
              <p:cNvSpPr/>
              <p:nvPr/>
            </p:nvSpPr>
            <p:spPr bwMode="auto">
              <a:xfrm>
                <a:off x="5868144" y="41574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5" name="Can 34"/>
              <p:cNvSpPr/>
              <p:nvPr/>
            </p:nvSpPr>
            <p:spPr bwMode="auto">
              <a:xfrm>
                <a:off x="5724128" y="43098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5580112" y="44622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7" name="Can 36"/>
              <p:cNvSpPr/>
              <p:nvPr/>
            </p:nvSpPr>
            <p:spPr bwMode="auto">
              <a:xfrm>
                <a:off x="5436096" y="46146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8" name="Can 37"/>
              <p:cNvSpPr/>
              <p:nvPr/>
            </p:nvSpPr>
            <p:spPr bwMode="auto">
              <a:xfrm>
                <a:off x="5292080" y="47670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9" name="Can 38"/>
              <p:cNvSpPr/>
              <p:nvPr/>
            </p:nvSpPr>
            <p:spPr bwMode="auto">
              <a:xfrm>
                <a:off x="5148064" y="49194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0" name="Can 39"/>
              <p:cNvSpPr/>
              <p:nvPr/>
            </p:nvSpPr>
            <p:spPr bwMode="auto">
              <a:xfrm>
                <a:off x="5004048" y="50718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1" name="Can 40"/>
              <p:cNvSpPr/>
              <p:nvPr/>
            </p:nvSpPr>
            <p:spPr bwMode="auto">
              <a:xfrm>
                <a:off x="4860032" y="52242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25" name="Group 319"/>
            <p:cNvGrpSpPr/>
            <p:nvPr/>
          </p:nvGrpSpPr>
          <p:grpSpPr>
            <a:xfrm>
              <a:off x="2982301" y="3150934"/>
              <a:ext cx="509579" cy="549100"/>
              <a:chOff x="4860032" y="4157464"/>
              <a:chExt cx="1342883" cy="1447032"/>
            </a:xfrm>
          </p:grpSpPr>
          <p:sp>
            <p:nvSpPr>
              <p:cNvPr id="26" name="Can 25"/>
              <p:cNvSpPr/>
              <p:nvPr/>
            </p:nvSpPr>
            <p:spPr bwMode="auto">
              <a:xfrm>
                <a:off x="5868144" y="41574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7" name="Can 26"/>
              <p:cNvSpPr/>
              <p:nvPr/>
            </p:nvSpPr>
            <p:spPr bwMode="auto">
              <a:xfrm>
                <a:off x="5724128" y="43098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8" name="Can 27"/>
              <p:cNvSpPr/>
              <p:nvPr/>
            </p:nvSpPr>
            <p:spPr bwMode="auto">
              <a:xfrm>
                <a:off x="5580112" y="44622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9" name="Can 28"/>
              <p:cNvSpPr/>
              <p:nvPr/>
            </p:nvSpPr>
            <p:spPr bwMode="auto">
              <a:xfrm>
                <a:off x="5436096" y="46146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0" name="Can 29"/>
              <p:cNvSpPr/>
              <p:nvPr/>
            </p:nvSpPr>
            <p:spPr bwMode="auto">
              <a:xfrm>
                <a:off x="5292080" y="47670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1" name="Can 30"/>
              <p:cNvSpPr/>
              <p:nvPr/>
            </p:nvSpPr>
            <p:spPr bwMode="auto">
              <a:xfrm>
                <a:off x="5148064" y="49194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2" name="Can 31"/>
              <p:cNvSpPr/>
              <p:nvPr/>
            </p:nvSpPr>
            <p:spPr bwMode="auto">
              <a:xfrm>
                <a:off x="5004048" y="50718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3" name="Can 32"/>
              <p:cNvSpPr/>
              <p:nvPr/>
            </p:nvSpPr>
            <p:spPr bwMode="auto">
              <a:xfrm>
                <a:off x="4860032" y="5224264"/>
                <a:ext cx="334771" cy="380232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cxnSp>
        <p:nvCxnSpPr>
          <p:cNvPr id="139" name="Straight Arrow Connector 138"/>
          <p:cNvCxnSpPr>
            <a:stCxn id="7" idx="0"/>
            <a:endCxn id="57" idx="4"/>
          </p:cNvCxnSpPr>
          <p:nvPr/>
        </p:nvCxnSpPr>
        <p:spPr bwMode="auto">
          <a:xfrm flipV="1">
            <a:off x="3713329" y="2151858"/>
            <a:ext cx="285025" cy="467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0" name="Straight Arrow Connector 139"/>
          <p:cNvCxnSpPr>
            <a:stCxn id="6" idx="0"/>
            <a:endCxn id="121" idx="2"/>
          </p:cNvCxnSpPr>
          <p:nvPr/>
        </p:nvCxnSpPr>
        <p:spPr bwMode="auto">
          <a:xfrm flipV="1">
            <a:off x="888473" y="2151858"/>
            <a:ext cx="331663" cy="6875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1" name="Rectangle 140"/>
          <p:cNvSpPr/>
          <p:nvPr/>
        </p:nvSpPr>
        <p:spPr bwMode="auto">
          <a:xfrm>
            <a:off x="253068" y="3831250"/>
            <a:ext cx="1425496" cy="299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dirty="0" smtClean="0">
                <a:solidFill>
                  <a:srgbClr val="FFFFFF"/>
                </a:solidFill>
                <a:ea typeface="ＭＳ Ｐゴシック" pitchFamily="1" charset="-128"/>
              </a:rPr>
              <a:t>Simulation</a:t>
            </a:r>
            <a:endParaRPr lang="en-GB" sz="1400" dirty="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53068" y="4755549"/>
            <a:ext cx="1425496" cy="2880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Mercury Client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148" name="Shape 383"/>
          <p:cNvCxnSpPr>
            <a:stCxn id="150" idx="1"/>
            <a:endCxn id="147" idx="3"/>
          </p:cNvCxnSpPr>
          <p:nvPr/>
        </p:nvCxnSpPr>
        <p:spPr bwMode="auto">
          <a:xfrm rot="10800000" flipV="1">
            <a:off x="1678564" y="3733499"/>
            <a:ext cx="1179526" cy="11660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3975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arrow" w="sm" len="sm"/>
            <a:tailEnd type="arrow" w="sm" len="sm"/>
          </a:ln>
          <a:effectLst/>
        </p:spPr>
      </p:cxnSp>
      <p:sp>
        <p:nvSpPr>
          <p:cNvPr id="149" name="Rectangle 148"/>
          <p:cNvSpPr/>
          <p:nvPr/>
        </p:nvSpPr>
        <p:spPr bwMode="auto">
          <a:xfrm>
            <a:off x="4540745" y="5312060"/>
            <a:ext cx="1677506" cy="5632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 smtClean="0">
                <a:solidFill>
                  <a:srgbClr val="FFFFFF"/>
                </a:solidFill>
                <a:ea typeface="ＭＳ Ｐゴシック" pitchFamily="1" charset="-128"/>
              </a:rPr>
              <a:t>DAOS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 smtClean="0">
                <a:solidFill>
                  <a:srgbClr val="FFFFFF"/>
                </a:solidFill>
                <a:ea typeface="ＭＳ Ｐゴシック" pitchFamily="1" charset="-128"/>
              </a:rPr>
              <a:t>Client</a:t>
            </a:r>
            <a:endParaRPr lang="en-GB" sz="1400" dirty="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858090" y="3574768"/>
            <a:ext cx="3358900" cy="3174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Mercury Server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2858089" y="4839478"/>
            <a:ext cx="3360161" cy="367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FFFF"/>
                </a:solidFill>
                <a:ea typeface="ＭＳ Ｐゴシック" pitchFamily="1" charset="-128"/>
              </a:rPr>
              <a:t>IOD</a:t>
            </a:r>
            <a:endParaRPr lang="en-GB" sz="1400" dirty="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844638" y="5304193"/>
            <a:ext cx="1677504" cy="571130"/>
          </a:xfrm>
          <a:prstGeom prst="rect">
            <a:avLst/>
          </a:prstGeom>
          <a:solidFill>
            <a:srgbClr val="C0504D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PLFS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53967" y="4173671"/>
            <a:ext cx="1424597" cy="539415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HDF5 IOD</a:t>
            </a:r>
            <a:endParaRPr lang="en-US" sz="1400" dirty="0">
              <a:solidFill>
                <a:srgbClr val="FFFFFF"/>
              </a:solidFill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VOL Client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171" name="Straight Arrow Connector 170"/>
          <p:cNvCxnSpPr>
            <a:stCxn id="6" idx="2"/>
            <a:endCxn id="141" idx="0"/>
          </p:cNvCxnSpPr>
          <p:nvPr/>
        </p:nvCxnSpPr>
        <p:spPr bwMode="auto">
          <a:xfrm>
            <a:off x="888473" y="3362632"/>
            <a:ext cx="77343" cy="468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72" name="Straight Arrow Connector 171"/>
          <p:cNvCxnSpPr>
            <a:stCxn id="7" idx="2"/>
            <a:endCxn id="150" idx="0"/>
          </p:cNvCxnSpPr>
          <p:nvPr/>
        </p:nvCxnSpPr>
        <p:spPr bwMode="auto">
          <a:xfrm>
            <a:off x="3713329" y="3142910"/>
            <a:ext cx="824211" cy="431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05" name="Rectangle 204"/>
          <p:cNvSpPr/>
          <p:nvPr/>
        </p:nvSpPr>
        <p:spPr>
          <a:xfrm>
            <a:off x="1326143" y="2687780"/>
            <a:ext cx="19081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 smtClean="0">
                <a:solidFill>
                  <a:srgbClr val="939598"/>
                </a:solidFill>
                <a:cs typeface="Arial" charset="0"/>
              </a:rPr>
              <a:t>Network abstraction layer layer over IB / </a:t>
            </a:r>
            <a:r>
              <a:rPr lang="en-GB" sz="1400" dirty="0" err="1" smtClean="0">
                <a:solidFill>
                  <a:srgbClr val="939598"/>
                </a:solidFill>
                <a:cs typeface="Arial" charset="0"/>
              </a:rPr>
              <a:t>uGNI</a:t>
            </a:r>
            <a:r>
              <a:rPr lang="en-GB" sz="1400" dirty="0" smtClean="0">
                <a:solidFill>
                  <a:srgbClr val="939598"/>
                </a:solidFill>
                <a:cs typeface="Arial" charset="0"/>
              </a:rPr>
              <a:t> / Portals / </a:t>
            </a:r>
            <a:r>
              <a:rPr lang="en-GB" sz="1400" dirty="0" err="1" smtClean="0">
                <a:solidFill>
                  <a:srgbClr val="939598"/>
                </a:solidFill>
                <a:cs typeface="Arial" charset="0"/>
              </a:rPr>
              <a:t>etc</a:t>
            </a:r>
            <a:r>
              <a:rPr lang="en-GB" sz="1400" dirty="0" smtClean="0">
                <a:solidFill>
                  <a:srgbClr val="939598"/>
                </a:solidFill>
                <a:cs typeface="Arial" charset="0"/>
              </a:rPr>
              <a:t> </a:t>
            </a:r>
            <a:endParaRPr lang="en-GB" sz="1400" dirty="0">
              <a:solidFill>
                <a:srgbClr val="939598"/>
              </a:solidFill>
              <a:cs typeface="Arial" charset="0"/>
            </a:endParaRPr>
          </a:p>
        </p:txBody>
      </p:sp>
      <p:cxnSp>
        <p:nvCxnSpPr>
          <p:cNvPr id="206" name="Straight Arrow Connector 205"/>
          <p:cNvCxnSpPr>
            <a:stCxn id="205" idx="0"/>
            <a:endCxn id="10" idx="3"/>
          </p:cNvCxnSpPr>
          <p:nvPr/>
        </p:nvCxnSpPr>
        <p:spPr bwMode="auto">
          <a:xfrm flipV="1">
            <a:off x="2280203" y="2309780"/>
            <a:ext cx="249919" cy="37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09" name="Straight Arrow Connector 208"/>
          <p:cNvCxnSpPr>
            <a:stCxn id="205" idx="2"/>
          </p:cNvCxnSpPr>
          <p:nvPr/>
        </p:nvCxnSpPr>
        <p:spPr bwMode="auto">
          <a:xfrm>
            <a:off x="2280203" y="3426444"/>
            <a:ext cx="140409" cy="358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83" name="Rectangle 182"/>
          <p:cNvSpPr/>
          <p:nvPr/>
        </p:nvSpPr>
        <p:spPr bwMode="auto">
          <a:xfrm>
            <a:off x="4840162" y="3208331"/>
            <a:ext cx="1376828" cy="2998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dirty="0" smtClean="0">
                <a:solidFill>
                  <a:srgbClr val="FFFFFF"/>
                </a:solidFill>
                <a:ea typeface="ＭＳ Ｐゴシック" pitchFamily="1" charset="-128"/>
              </a:rPr>
              <a:t>Analysis Server</a:t>
            </a:r>
            <a:endParaRPr lang="en-GB" sz="1400" dirty="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189" name="L-Shape 188"/>
          <p:cNvSpPr/>
          <p:nvPr/>
        </p:nvSpPr>
        <p:spPr bwMode="auto">
          <a:xfrm rot="16200000" flipH="1">
            <a:off x="5200360" y="3494841"/>
            <a:ext cx="551695" cy="1484095"/>
          </a:xfrm>
          <a:prstGeom prst="corner">
            <a:avLst>
              <a:gd name="adj1" fmla="val 306655"/>
              <a:gd name="adj2" fmla="val 61755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t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HDF5</a:t>
            </a:r>
            <a:endParaRPr lang="en-US" sz="1400" dirty="0">
              <a:solidFill>
                <a:srgbClr val="FFFFFF"/>
              </a:solidFill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Analysis </a:t>
            </a:r>
            <a:r>
              <a:rPr lang="en-US" sz="1400" dirty="0" smtClean="0">
                <a:solidFill>
                  <a:srgbClr val="FFFFFF"/>
                </a:solidFill>
              </a:rPr>
              <a:t>Extensions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0" name="L-Shape 189"/>
          <p:cNvSpPr/>
          <p:nvPr/>
        </p:nvSpPr>
        <p:spPr bwMode="auto">
          <a:xfrm rot="5400000" flipH="1">
            <a:off x="4140282" y="2678841"/>
            <a:ext cx="794509" cy="3358906"/>
          </a:xfrm>
          <a:prstGeom prst="corner">
            <a:avLst>
              <a:gd name="adj1" fmla="val 228482"/>
              <a:gd name="adj2" fmla="val 24734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tIns="0" bIns="0" rtlCol="0" anchor="ctr"/>
          <a:lstStyle/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HDF5</a:t>
            </a:r>
            <a:endParaRPr lang="en-US" sz="1400" dirty="0">
              <a:solidFill>
                <a:srgbClr val="FFFFFF"/>
              </a:solidFill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IOD VOL Server</a:t>
            </a:r>
            <a:endParaRPr lang="en-US" sz="1400" dirty="0">
              <a:solidFill>
                <a:srgbClr val="FFFFFF"/>
              </a:solidFill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FFFF"/>
              </a:solidFill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53" name="Right Brace 252"/>
          <p:cNvSpPr/>
          <p:nvPr/>
        </p:nvSpPr>
        <p:spPr bwMode="auto">
          <a:xfrm rot="5400000">
            <a:off x="4434737" y="4357824"/>
            <a:ext cx="212013" cy="3392214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02" name="Right Brace 201"/>
          <p:cNvSpPr/>
          <p:nvPr/>
        </p:nvSpPr>
        <p:spPr bwMode="auto">
          <a:xfrm rot="5400000">
            <a:off x="883005" y="5326474"/>
            <a:ext cx="165622" cy="1425495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120753" y="6055691"/>
            <a:ext cx="2506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Computation + I/O Forwarding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844636" y="6065168"/>
            <a:ext cx="339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I/O + In-transit Analysis</a:t>
            </a:r>
          </a:p>
        </p:txBody>
      </p:sp>
      <p:sp>
        <p:nvSpPr>
          <p:cNvPr id="255" name="Document 254"/>
          <p:cNvSpPr/>
          <p:nvPr/>
        </p:nvSpPr>
        <p:spPr bwMode="auto">
          <a:xfrm>
            <a:off x="7036289" y="3914629"/>
            <a:ext cx="947778" cy="930578"/>
          </a:xfrm>
          <a:prstGeom prst="flowChartDocument">
            <a:avLst/>
          </a:prstGeom>
          <a:solidFill>
            <a:srgbClr val="54691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Analysis</a:t>
            </a:r>
          </a:p>
          <a:p>
            <a:pPr algn="ctr" eaLnBrk="0" hangingPunct="0"/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(H5Query+</a:t>
            </a:r>
          </a:p>
          <a:p>
            <a:pPr algn="ctr" eaLnBrk="0" hangingPunct="0"/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script)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596336" y="2132257"/>
            <a:ext cx="1277062" cy="1045719"/>
          </a:xfrm>
          <a:prstGeom prst="rect">
            <a:avLst/>
          </a:prstGeom>
          <a:solidFill>
            <a:srgbClr val="FFFFFF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dirty="0" smtClean="0">
                <a:solidFill>
                  <a:srgbClr val="061922"/>
                </a:solidFill>
                <a:ea typeface="ＭＳ Ｐゴシック" pitchFamily="1" charset="-128"/>
              </a:rPr>
              <a:t>Analysis shipped from CN or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dirty="0" smtClean="0">
                <a:solidFill>
                  <a:srgbClr val="061922"/>
                </a:solidFill>
                <a:ea typeface="ＭＳ Ｐゴシック" pitchFamily="1" charset="-128"/>
              </a:rPr>
              <a:t>separate client on workstation</a:t>
            </a:r>
            <a:endParaRPr lang="en-GB" sz="1400" dirty="0">
              <a:solidFill>
                <a:srgbClr val="061922"/>
              </a:solidFill>
              <a:ea typeface="ＭＳ Ｐゴシック" pitchFamily="1" charset="-128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580882" y="5115541"/>
            <a:ext cx="2506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Analysis shipping architecture: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L</a:t>
            </a:r>
            <a:r>
              <a:rPr lang="en-US" sz="1400" i="1" dirty="0" smtClean="0"/>
              <a:t>imit data movement</a:t>
            </a:r>
          </a:p>
          <a:p>
            <a:pPr marL="285750" indent="-285750">
              <a:buFontTx/>
              <a:buChar char="-"/>
            </a:pPr>
            <a:r>
              <a:rPr lang="en-US" sz="1400" i="1" dirty="0" smtClean="0"/>
              <a:t>Direct access to IONs/SNs</a:t>
            </a:r>
          </a:p>
          <a:p>
            <a:pPr marL="285750" indent="-285750">
              <a:buFontTx/>
              <a:buChar char="-"/>
            </a:pPr>
            <a:r>
              <a:rPr lang="en-US" sz="1400" i="1" dirty="0" smtClean="0"/>
              <a:t>Server-side coordination</a:t>
            </a:r>
          </a:p>
        </p:txBody>
      </p:sp>
      <p:sp>
        <p:nvSpPr>
          <p:cNvPr id="216" name="Cube 266"/>
          <p:cNvSpPr/>
          <p:nvPr/>
        </p:nvSpPr>
        <p:spPr bwMode="auto">
          <a:xfrm>
            <a:off x="7219902" y="2508857"/>
            <a:ext cx="246415" cy="187036"/>
          </a:xfrm>
          <a:prstGeom prst="cube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61922"/>
              </a:solidFill>
              <a:latin typeface="Calibri"/>
            </a:endParaRPr>
          </a:p>
        </p:txBody>
      </p:sp>
      <p:cxnSp>
        <p:nvCxnSpPr>
          <p:cNvPr id="162" name="Shape 383"/>
          <p:cNvCxnSpPr>
            <a:stCxn id="255" idx="1"/>
            <a:endCxn id="183" idx="3"/>
          </p:cNvCxnSpPr>
          <p:nvPr/>
        </p:nvCxnSpPr>
        <p:spPr bwMode="auto">
          <a:xfrm rot="10800000">
            <a:off x="6216991" y="3358262"/>
            <a:ext cx="819299" cy="10216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3975" cap="flat" cmpd="sng" algn="ctr">
            <a:solidFill>
              <a:schemeClr val="accent5">
                <a:lumMod val="50000"/>
              </a:schemeClr>
            </a:solidFill>
            <a:prstDash val="solid"/>
            <a:bevel/>
            <a:headEnd type="arrow" w="sm" len="sm"/>
            <a:tailEnd type="arrow" w="sm" len="sm"/>
          </a:ln>
          <a:effectLst/>
        </p:spPr>
      </p:cxnSp>
      <p:cxnSp>
        <p:nvCxnSpPr>
          <p:cNvPr id="167" name="Straight Arrow Connector 166"/>
          <p:cNvCxnSpPr>
            <a:stCxn id="216" idx="3"/>
            <a:endCxn id="255" idx="0"/>
          </p:cNvCxnSpPr>
          <p:nvPr/>
        </p:nvCxnSpPr>
        <p:spPr bwMode="auto">
          <a:xfrm>
            <a:off x="7319730" y="2695893"/>
            <a:ext cx="190448" cy="1218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4" name="Straight Arrow Connector 163"/>
          <p:cNvCxnSpPr>
            <a:stCxn id="168" idx="2"/>
            <a:endCxn id="150" idx="0"/>
          </p:cNvCxnSpPr>
          <p:nvPr/>
        </p:nvCxnSpPr>
        <p:spPr bwMode="auto">
          <a:xfrm flipH="1">
            <a:off x="4537540" y="2802476"/>
            <a:ext cx="427427" cy="772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8" name="Rectangle 167"/>
          <p:cNvSpPr/>
          <p:nvPr/>
        </p:nvSpPr>
        <p:spPr>
          <a:xfrm>
            <a:off x="4340456" y="2494699"/>
            <a:ext cx="1249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 smtClean="0">
                <a:solidFill>
                  <a:srgbClr val="939598"/>
                </a:solidFill>
                <a:cs typeface="Arial" charset="0"/>
              </a:rPr>
              <a:t>Storage Nodes</a:t>
            </a:r>
            <a:endParaRPr lang="en-GB" sz="1400" dirty="0">
              <a:solidFill>
                <a:srgbClr val="939598"/>
              </a:solidFill>
              <a:cs typeface="Arial" charset="0"/>
            </a:endParaRPr>
          </a:p>
        </p:txBody>
      </p:sp>
      <p:cxnSp>
        <p:nvCxnSpPr>
          <p:cNvPr id="170" name="Straight Arrow Connector 169"/>
          <p:cNvCxnSpPr>
            <a:stCxn id="168" idx="0"/>
            <a:endCxn id="49" idx="2"/>
          </p:cNvCxnSpPr>
          <p:nvPr/>
        </p:nvCxnSpPr>
        <p:spPr bwMode="auto">
          <a:xfrm flipV="1">
            <a:off x="4964967" y="2151854"/>
            <a:ext cx="635844" cy="342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5" name="Shape 383"/>
          <p:cNvCxnSpPr>
            <a:stCxn id="255" idx="1"/>
            <a:endCxn id="150" idx="3"/>
          </p:cNvCxnSpPr>
          <p:nvPr/>
        </p:nvCxnSpPr>
        <p:spPr bwMode="auto">
          <a:xfrm rot="10800000">
            <a:off x="6216991" y="3733500"/>
            <a:ext cx="819299" cy="6464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3975" cap="flat" cmpd="sng" algn="ctr">
            <a:solidFill>
              <a:schemeClr val="accent5">
                <a:lumMod val="50000"/>
              </a:schemeClr>
            </a:solidFill>
            <a:prstDash val="solid"/>
            <a:bevel/>
            <a:headEnd type="arrow" w="sm" len="sm"/>
            <a:tailEnd type="arrow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26635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Shipping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Extension to HDF5 (not part of VOL)</a:t>
            </a:r>
            <a:endParaRPr lang="en-US" dirty="0" smtClean="0">
              <a:latin typeface="Menlo Regular"/>
              <a:cs typeface="Menlo Regular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Initialized along with the stack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Shipping exposed through an RPC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MPI</a:t>
            </a:r>
            <a:r>
              <a:rPr lang="en-US" dirty="0"/>
              <a:t>-based master/worker </a:t>
            </a:r>
            <a:r>
              <a:rPr lang="en-US" dirty="0" smtClean="0"/>
              <a:t>coordination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High-level execution: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H5Query sent, along with python script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Parallel execution of H5Query (per-ION VOL calls)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Per-ION H5View objects created and passed to python script as input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Parallel execution of python analysis script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Python script can write to a new dataset</a:t>
            </a:r>
          </a:p>
        </p:txBody>
      </p:sp>
    </p:spTree>
    <p:extLst>
      <p:ext uri="{BB962C8B-B14F-4D97-AF65-F5344CB8AC3E}">
        <p14:creationId xmlns:p14="http://schemas.microsoft.com/office/powerpoint/2010/main" val="23583525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Aggregation over slabs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52534"/>
            <a:ext cx="8228012" cy="4537075"/>
          </a:xfrm>
        </p:spPr>
        <p:txBody>
          <a:bodyPr/>
          <a:lstStyle/>
          <a:p>
            <a:pPr lvl="1"/>
            <a:r>
              <a:rPr lang="en-US" dirty="0" smtClean="0"/>
              <a:t>Taken from </a:t>
            </a:r>
            <a:r>
              <a:rPr lang="en-US" dirty="0" err="1" smtClean="0"/>
              <a:t>SciHadoop</a:t>
            </a:r>
            <a:r>
              <a:rPr lang="en-US" dirty="0" smtClean="0"/>
              <a:t> paper [1] (shameless plug </a:t>
            </a:r>
            <a:r>
              <a:rPr lang="en-US" dirty="0" smtClean="0">
                <a:sym typeface="Wingdings"/>
              </a:rPr>
              <a:t>)</a:t>
            </a:r>
            <a:endParaRPr lang="en-US" dirty="0" smtClean="0"/>
          </a:p>
          <a:p>
            <a:pPr lvl="1"/>
            <a:r>
              <a:rPr lang="en-US" dirty="0" smtClean="0"/>
              <a:t>HDF5 dataset with UCAR data (pressure measurements)</a:t>
            </a:r>
          </a:p>
          <a:p>
            <a:pPr lvl="1"/>
            <a:r>
              <a:rPr lang="en-US" dirty="0"/>
              <a:t>4-dimensional array: </a:t>
            </a:r>
            <a:r>
              <a:rPr lang="en-US" sz="2000" dirty="0">
                <a:latin typeface="Menlo Regular"/>
                <a:cs typeface="Menlo Regular"/>
              </a:rPr>
              <a:t>[</a:t>
            </a:r>
            <a:r>
              <a:rPr lang="en-US" sz="2000" dirty="0" err="1">
                <a:latin typeface="Menlo Regular"/>
                <a:cs typeface="Menlo Regular"/>
              </a:rPr>
              <a:t>lat,lon,time,</a:t>
            </a:r>
            <a:r>
              <a:rPr lang="en-US" sz="2000" dirty="0" err="1" smtClean="0">
                <a:latin typeface="Menlo Regular"/>
                <a:cs typeface="Menlo Regular"/>
              </a:rPr>
              <a:t>elevation</a:t>
            </a:r>
            <a:r>
              <a:rPr lang="en-US" sz="2000" dirty="0" smtClean="0">
                <a:latin typeface="Menlo Regular"/>
                <a:cs typeface="Menlo Regular"/>
              </a:rPr>
              <a:t>]</a:t>
            </a:r>
            <a:endParaRPr lang="en-US" sz="2000" dirty="0">
              <a:latin typeface="Menlo Regular"/>
              <a:cs typeface="Menlo Regular"/>
            </a:endParaRPr>
          </a:p>
          <a:p>
            <a:pPr lvl="1"/>
            <a:r>
              <a:rPr lang="en-US" dirty="0"/>
              <a:t>Analysis task:</a:t>
            </a:r>
          </a:p>
          <a:p>
            <a:pPr marL="577850" lvl="4" indent="0">
              <a:buNone/>
            </a:pPr>
            <a:r>
              <a:rPr lang="en-US" sz="1600" dirty="0" smtClean="0"/>
              <a:t>“Get average of pressure over a time range </a:t>
            </a:r>
            <a:r>
              <a:rPr lang="en-US" sz="1600" dirty="0"/>
              <a:t>of </a:t>
            </a:r>
            <a:r>
              <a:rPr lang="en-US" sz="1600" dirty="0" smtClean="0"/>
              <a:t>2000-2009 and slabs defined by </a:t>
            </a:r>
            <a:r>
              <a:rPr lang="en-US" sz="1600" dirty="0"/>
              <a:t>two adjacent days, </a:t>
            </a:r>
            <a:r>
              <a:rPr lang="en-US" sz="1600" dirty="0" smtClean="0"/>
              <a:t>a </a:t>
            </a:r>
            <a:r>
              <a:rPr lang="en-US" sz="1600" dirty="0"/>
              <a:t>given area </a:t>
            </a:r>
            <a:r>
              <a:rPr lang="en-US" sz="1600" dirty="0" smtClean="0"/>
              <a:t>of </a:t>
            </a:r>
            <a:r>
              <a:rPr lang="en-US" sz="1600" dirty="0" err="1" smtClean="0"/>
              <a:t>lat</a:t>
            </a:r>
            <a:r>
              <a:rPr lang="en-US" sz="1600" dirty="0" err="1"/>
              <a:t>,</a:t>
            </a:r>
            <a:r>
              <a:rPr lang="en-US" sz="1600" dirty="0" err="1" smtClean="0"/>
              <a:t>lon</a:t>
            </a:r>
            <a:r>
              <a:rPr lang="en-US" sz="1600" dirty="0" smtClean="0"/>
              <a:t> </a:t>
            </a:r>
            <a:r>
              <a:rPr lang="en-US" sz="1600" dirty="0"/>
              <a:t>(36,36) within </a:t>
            </a:r>
            <a:r>
              <a:rPr lang="en-US" sz="1600" dirty="0" smtClean="0"/>
              <a:t>elevation </a:t>
            </a:r>
            <a:r>
              <a:rPr lang="en-US" sz="1600" dirty="0"/>
              <a:t>range of 10 meters, beginning at point (</a:t>
            </a:r>
            <a:r>
              <a:rPr lang="en-US" sz="1600" dirty="0" smtClean="0"/>
              <a:t>547,236,0,0)”</a:t>
            </a:r>
          </a:p>
          <a:p>
            <a:pPr lvl="2"/>
            <a:r>
              <a:rPr lang="en-US" dirty="0" smtClean="0"/>
              <a:t>Constraining shape (per-year dataset) filters on the time dimension</a:t>
            </a:r>
          </a:p>
          <a:p>
            <a:pPr lvl="2"/>
            <a:r>
              <a:rPr lang="en-US" dirty="0" smtClean="0"/>
              <a:t>Data from dates outside the query are omitted</a:t>
            </a:r>
          </a:p>
          <a:p>
            <a:pPr lvl="2"/>
            <a:r>
              <a:rPr lang="en-US" dirty="0" smtClean="0"/>
              <a:t>Slab groups over:</a:t>
            </a:r>
          </a:p>
          <a:p>
            <a:pPr lvl="4"/>
            <a:r>
              <a:rPr lang="en-US" dirty="0" smtClean="0"/>
              <a:t>2 adjacent days</a:t>
            </a:r>
          </a:p>
          <a:p>
            <a:pPr lvl="4"/>
            <a:r>
              <a:rPr lang="en-US" dirty="0" smtClean="0"/>
              <a:t>&lt;36,36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lat,lon</a:t>
            </a:r>
            <a:r>
              <a:rPr lang="en-US" dirty="0" smtClean="0"/>
              <a:t> range</a:t>
            </a:r>
          </a:p>
          <a:p>
            <a:pPr lvl="4"/>
            <a:r>
              <a:rPr lang="en-US" dirty="0" smtClean="0"/>
              <a:t>10 meters elevation range</a:t>
            </a:r>
          </a:p>
          <a:p>
            <a:pPr lvl="2"/>
            <a:r>
              <a:rPr lang="en-US" dirty="0" smtClean="0"/>
              <a:t>Within each slab</a:t>
            </a:r>
            <a:r>
              <a:rPr lang="en-US" dirty="0"/>
              <a:t>, </a:t>
            </a:r>
            <a:r>
              <a:rPr lang="en-US" dirty="0" smtClean="0"/>
              <a:t>pressure value is averaged</a:t>
            </a:r>
          </a:p>
        </p:txBody>
      </p:sp>
    </p:spTree>
    <p:extLst>
      <p:ext uri="{BB962C8B-B14F-4D97-AF65-F5344CB8AC3E}">
        <p14:creationId xmlns:p14="http://schemas.microsoft.com/office/powerpoint/2010/main" val="34120281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(H5Query + script)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1218666"/>
            <a:ext cx="8228012" cy="4537075"/>
          </a:xfrm>
        </p:spPr>
        <p:txBody>
          <a:bodyPr/>
          <a:lstStyle/>
          <a:p>
            <a:r>
              <a:rPr lang="en-US" dirty="0" smtClean="0"/>
              <a:t>H5Query (declarative format to ease exposition):</a:t>
            </a: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solidFill>
                <a:srgbClr val="993333"/>
              </a:solidFill>
              <a:latin typeface="Courier New"/>
            </a:endParaRP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Courier New"/>
            </a:endParaRP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</a:rPr>
              <a:t>FOREACH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</a:rPr>
              <a:t>DATASET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Courier New"/>
              </a:rPr>
              <a:t>IN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/>
              </a:rPr>
              <a:t>'/UCAR/200*/*</a:t>
            </a:r>
            <a:r>
              <a:rPr lang="en-US" sz="1600" dirty="0" smtClean="0">
                <a:solidFill>
                  <a:srgbClr val="00AEEF"/>
                </a:solidFill>
                <a:latin typeface="Courier New"/>
              </a:rPr>
              <a:t>' </a:t>
            </a:r>
            <a:endParaRPr lang="en-US" sz="1600" dirty="0">
              <a:solidFill>
                <a:srgbClr val="00AEEF"/>
              </a:solidFill>
              <a:latin typeface="Courier New"/>
            </a:endParaRP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4691A"/>
                </a:solidFill>
                <a:latin typeface="Courier New"/>
              </a:rPr>
              <a:t>WHERE</a:t>
            </a:r>
            <a:r>
              <a:rPr lang="en-US" sz="1600" dirty="0">
                <a:latin typeface="Courier New"/>
              </a:rPr>
              <a:t>   </a:t>
            </a:r>
            <a:r>
              <a:rPr lang="en-US" sz="1600" dirty="0" err="1">
                <a:latin typeface="Courier New"/>
              </a:rPr>
              <a:t>dataset_name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= </a:t>
            </a:r>
            <a:r>
              <a:rPr lang="en-US" sz="1600" dirty="0">
                <a:solidFill>
                  <a:srgbClr val="1A90FF"/>
                </a:solidFill>
                <a:latin typeface="Courier New"/>
              </a:rPr>
              <a:t>'pressure' </a:t>
            </a:r>
            <a:r>
              <a:rPr lang="en-US" sz="1600" b="1" dirty="0" smtClean="0">
                <a:solidFill>
                  <a:srgbClr val="54691A"/>
                </a:solidFill>
                <a:latin typeface="Courier New"/>
              </a:rPr>
              <a:t>AND </a:t>
            </a:r>
            <a:r>
              <a:rPr lang="en-US" sz="1600" dirty="0" err="1" smtClean="0">
                <a:latin typeface="Courier New"/>
              </a:rPr>
              <a:t>lat</a:t>
            </a:r>
            <a:r>
              <a:rPr lang="en-US" sz="1600" dirty="0" smtClean="0">
                <a:latin typeface="Courier New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&gt;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</a:rPr>
              <a:t>547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b="1" dirty="0">
                <a:solidFill>
                  <a:srgbClr val="54691A"/>
                </a:solidFill>
                <a:latin typeface="Courier New"/>
              </a:rPr>
              <a:t>AND</a:t>
            </a:r>
            <a:r>
              <a:rPr lang="en-US" sz="1600" dirty="0">
                <a:solidFill>
                  <a:srgbClr val="54691A"/>
                </a:solidFill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lon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>
                <a:solidFill>
                  <a:srgbClr val="CA8F02"/>
                </a:solidFill>
                <a:latin typeface="Courier New"/>
              </a:rPr>
              <a:t>&gt;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236</a:t>
            </a: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Menlo Regular"/>
              <a:cs typeface="Menlo Regular"/>
            </a:endParaRPr>
          </a:p>
          <a:p>
            <a:pPr marL="1588" lvl="1" indent="0">
              <a:buNone/>
            </a:pPr>
            <a:r>
              <a:rPr lang="en-US" dirty="0" smtClean="0"/>
              <a:t>Python:</a:t>
            </a: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 smtClean="0">
              <a:solidFill>
                <a:srgbClr val="808080"/>
              </a:solidFill>
              <a:latin typeface="Courier New"/>
            </a:endParaRP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600" i="1" dirty="0">
                <a:solidFill>
                  <a:srgbClr val="808080"/>
                </a:solidFill>
                <a:latin typeface="Courier New"/>
              </a:rPr>
              <a:t>h5view and </a:t>
            </a:r>
            <a:r>
              <a:rPr lang="en-US" sz="1600" i="1" dirty="0" err="1" smtClean="0">
                <a:solidFill>
                  <a:srgbClr val="808080"/>
                </a:solidFill>
                <a:latin typeface="Courier New"/>
              </a:rPr>
              <a:t>new_ds</a:t>
            </a:r>
            <a:r>
              <a:rPr lang="en-US" sz="1600" i="1" dirty="0" smtClean="0">
                <a:solidFill>
                  <a:srgbClr val="808080"/>
                </a:solidFill>
                <a:latin typeface="Courier New"/>
              </a:rPr>
              <a:t> objects </a:t>
            </a:r>
            <a:r>
              <a:rPr lang="en-US" sz="1600" i="1" dirty="0">
                <a:solidFill>
                  <a:srgbClr val="808080"/>
                </a:solidFill>
                <a:latin typeface="Courier New"/>
              </a:rPr>
              <a:t>are </a:t>
            </a:r>
            <a:r>
              <a:rPr lang="en-US" sz="1600" i="1" dirty="0" smtClean="0">
                <a:solidFill>
                  <a:srgbClr val="808080"/>
                </a:solidFill>
                <a:latin typeface="Courier New"/>
              </a:rPr>
              <a:t>loaded as input</a:t>
            </a: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Courier New"/>
              </a:rPr>
              <a:t># h5view, slab and </a:t>
            </a:r>
            <a:r>
              <a:rPr lang="en-US" sz="1600" i="1" dirty="0" err="1" smtClean="0">
                <a:solidFill>
                  <a:srgbClr val="808080"/>
                </a:solidFill>
                <a:latin typeface="Courier New"/>
              </a:rPr>
              <a:t>new_ds</a:t>
            </a:r>
            <a:r>
              <a:rPr lang="en-US" sz="1600" i="1" dirty="0" smtClean="0">
                <a:solidFill>
                  <a:srgbClr val="808080"/>
                </a:solidFill>
                <a:latin typeface="Courier New"/>
              </a:rPr>
              <a:t> are h5py dataset objects</a:t>
            </a:r>
            <a:endParaRPr lang="en-US" sz="1600" dirty="0">
              <a:latin typeface="Courier New"/>
            </a:endParaRP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4691A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54691A"/>
                </a:solidFill>
                <a:latin typeface="Courier New"/>
              </a:rPr>
              <a:t> </a:t>
            </a:r>
            <a:r>
              <a:rPr lang="en-US" sz="1600" dirty="0">
                <a:latin typeface="Courier New"/>
              </a:rPr>
              <a:t>slab </a:t>
            </a:r>
            <a:r>
              <a:rPr lang="en-US" sz="1600" b="1" dirty="0">
                <a:solidFill>
                  <a:srgbClr val="54691A"/>
                </a:solidFill>
                <a:latin typeface="Courier New"/>
              </a:rPr>
              <a:t>in</a:t>
            </a:r>
            <a:r>
              <a:rPr lang="en-US" sz="1600" dirty="0">
                <a:solidFill>
                  <a:srgbClr val="54691A"/>
                </a:solidFill>
                <a:latin typeface="Courier New"/>
              </a:rPr>
              <a:t> </a:t>
            </a:r>
            <a:r>
              <a:rPr lang="en-US" sz="1600" i="1" dirty="0" err="1">
                <a:latin typeface="Courier New"/>
              </a:rPr>
              <a:t>extract_slabs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latin typeface="Courier New"/>
              </a:rPr>
              <a:t>h5view,2,36,36,10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dirty="0" smtClean="0">
                <a:latin typeface="Courier New"/>
              </a:rPr>
              <a:t>:</a:t>
            </a: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</a:rPr>
              <a:t>   </a:t>
            </a:r>
            <a:r>
              <a:rPr lang="en-US" sz="1600" dirty="0" err="1">
                <a:latin typeface="Courier New"/>
              </a:rPr>
              <a:t>rsum</a:t>
            </a:r>
            <a:r>
              <a:rPr lang="en-US" sz="1600" dirty="0">
                <a:latin typeface="Courier New"/>
              </a:rPr>
              <a:t> = </a:t>
            </a:r>
            <a:r>
              <a:rPr lang="en-US" sz="1600" dirty="0" smtClean="0">
                <a:solidFill>
                  <a:srgbClr val="FF4500"/>
                </a:solidFill>
                <a:latin typeface="Courier New"/>
              </a:rPr>
              <a:t>0</a:t>
            </a: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Courier New"/>
            </a:endParaRP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</a:rPr>
              <a:t>   </a:t>
            </a:r>
            <a:r>
              <a:rPr lang="en-US" sz="1600" b="1" dirty="0">
                <a:solidFill>
                  <a:srgbClr val="54691A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54691A"/>
                </a:solidFill>
                <a:latin typeface="Courier New"/>
              </a:rPr>
              <a:t> </a:t>
            </a:r>
            <a:r>
              <a:rPr lang="en-US" sz="1600" dirty="0">
                <a:latin typeface="Courier New"/>
              </a:rPr>
              <a:t>pressure </a:t>
            </a:r>
            <a:r>
              <a:rPr lang="en-US" sz="1600" b="1" dirty="0">
                <a:solidFill>
                  <a:srgbClr val="54691A"/>
                </a:solidFill>
                <a:latin typeface="Courier New"/>
              </a:rPr>
              <a:t>in</a:t>
            </a:r>
            <a:r>
              <a:rPr lang="en-US" sz="1600" dirty="0">
                <a:solidFill>
                  <a:srgbClr val="54691A"/>
                </a:solidFill>
                <a:latin typeface="Courier New"/>
              </a:rPr>
              <a:t> </a:t>
            </a:r>
            <a:r>
              <a:rPr lang="en-US" sz="1600" dirty="0">
                <a:latin typeface="Courier New"/>
              </a:rPr>
              <a:t>slab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600" dirty="0">
                <a:latin typeface="Courier New"/>
              </a:rPr>
              <a:t>:,:,:,: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600" dirty="0">
                <a:latin typeface="Courier New"/>
              </a:rPr>
              <a:t>:</a:t>
            </a: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</a:rPr>
              <a:t>      </a:t>
            </a:r>
            <a:r>
              <a:rPr lang="en-US" sz="1600" dirty="0" err="1">
                <a:latin typeface="Courier New"/>
              </a:rPr>
              <a:t>rsum</a:t>
            </a:r>
            <a:r>
              <a:rPr lang="en-US" sz="1600" dirty="0">
                <a:latin typeface="Courier New"/>
              </a:rPr>
              <a:t> += </a:t>
            </a:r>
            <a:r>
              <a:rPr lang="en-US" sz="1600" dirty="0" smtClean="0">
                <a:latin typeface="Courier New"/>
              </a:rPr>
              <a:t>pressure</a:t>
            </a: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/>
            </a:endParaRP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</a:rPr>
              <a:t>   </a:t>
            </a:r>
            <a:r>
              <a:rPr lang="en-US" sz="1600" dirty="0" err="1">
                <a:latin typeface="Courier New"/>
              </a:rPr>
              <a:t>avg</a:t>
            </a:r>
            <a:r>
              <a:rPr lang="en-US" sz="1600" dirty="0">
                <a:latin typeface="Courier New"/>
              </a:rPr>
              <a:t> = </a:t>
            </a:r>
            <a:r>
              <a:rPr lang="en-US" sz="1600" dirty="0" err="1">
                <a:latin typeface="Courier New"/>
              </a:rPr>
              <a:t>rsum</a:t>
            </a:r>
            <a:r>
              <a:rPr lang="en-US" sz="1600" dirty="0">
                <a:latin typeface="Courier New"/>
              </a:rPr>
              <a:t> / </a:t>
            </a:r>
            <a:r>
              <a:rPr lang="en-US" sz="1600" dirty="0" err="1">
                <a:latin typeface="Courier New"/>
              </a:rPr>
              <a:t>slab.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attrs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600" dirty="0" smtClean="0">
                <a:solidFill>
                  <a:srgbClr val="1A90FF"/>
                </a:solidFill>
                <a:latin typeface="Courier New"/>
              </a:rPr>
              <a:t>'</a:t>
            </a:r>
            <a:r>
              <a:rPr lang="en-US" sz="1600" dirty="0" err="1" smtClean="0">
                <a:solidFill>
                  <a:srgbClr val="1A90FF"/>
                </a:solidFill>
                <a:latin typeface="Courier New"/>
              </a:rPr>
              <a:t>num_of_elements</a:t>
            </a:r>
            <a:r>
              <a:rPr lang="en-US" sz="1600" dirty="0" smtClean="0">
                <a:solidFill>
                  <a:srgbClr val="1A90FF"/>
                </a:solidFill>
                <a:latin typeface="Courier New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1600" dirty="0" smtClean="0">
              <a:latin typeface="Courier New"/>
            </a:endParaRP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/>
            </a:endParaRPr>
          </a:p>
          <a:p>
            <a:pPr marL="230188" lvl="2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</a:rPr>
              <a:t>   </a:t>
            </a:r>
            <a:r>
              <a:rPr lang="en-US" sz="1600" dirty="0" err="1" smtClean="0">
                <a:latin typeface="Courier New"/>
              </a:rPr>
              <a:t>new_ds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600" dirty="0" err="1">
                <a:latin typeface="Courier New"/>
              </a:rPr>
              <a:t>slab.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attrs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600" dirty="0" smtClean="0">
                <a:solidFill>
                  <a:srgbClr val="1A90FF"/>
                </a:solidFill>
                <a:latin typeface="Courier New"/>
              </a:rPr>
              <a:t>'center'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600" dirty="0">
                <a:latin typeface="Courier New"/>
              </a:rPr>
              <a:t> = </a:t>
            </a:r>
            <a:r>
              <a:rPr lang="en-US" sz="1600" dirty="0" err="1" smtClean="0">
                <a:latin typeface="Courier New"/>
              </a:rPr>
              <a:t>avg</a:t>
            </a:r>
            <a:endParaRPr lang="en-US" sz="16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7175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49326"/>
            <a:ext cx="8228012" cy="45370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H5Query+script get sent to “master” 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HDF5 analysis extension executes in two phases:</a:t>
            </a:r>
          </a:p>
          <a:p>
            <a:pPr lvl="1" indent="0">
              <a:buNone/>
            </a:pPr>
            <a:r>
              <a:rPr lang="en-US" dirty="0" smtClean="0"/>
              <a:t>Phase 1 - H5Query execution:</a:t>
            </a:r>
          </a:p>
          <a:p>
            <a:pPr marL="871538" lvl="2" indent="-457200">
              <a:buFont typeface="+mj-lt"/>
              <a:buAutoNum type="arabicPeriod"/>
            </a:pPr>
            <a:r>
              <a:rPr lang="en-US" dirty="0" smtClean="0"/>
              <a:t>Send H5Query to each worker, one per ION</a:t>
            </a:r>
          </a:p>
          <a:p>
            <a:pPr marL="871538" lvl="2" indent="-457200">
              <a:buFont typeface="+mj-lt"/>
              <a:buAutoNum type="arabicPeriod"/>
            </a:pPr>
            <a:r>
              <a:rPr lang="en-US" dirty="0" smtClean="0"/>
              <a:t>Each node executes H5Query, triggering local VOL calls</a:t>
            </a:r>
          </a:p>
          <a:p>
            <a:pPr marL="871538" lvl="2" indent="-457200">
              <a:buFont typeface="+mj-lt"/>
              <a:buAutoNum type="arabicPeriod"/>
            </a:pPr>
            <a:r>
              <a:rPr lang="en-US" dirty="0" smtClean="0"/>
              <a:t>H5View objects are created on each ION</a:t>
            </a:r>
          </a:p>
          <a:p>
            <a:pPr lvl="1" indent="0">
              <a:buNone/>
            </a:pPr>
            <a:r>
              <a:rPr lang="en-US" dirty="0" smtClean="0"/>
              <a:t>Phase 2 - Python script execution:</a:t>
            </a:r>
          </a:p>
          <a:p>
            <a:pPr marL="871538" lvl="2" indent="-457200">
              <a:buFont typeface="+mj-lt"/>
              <a:buAutoNum type="arabicPeriod"/>
            </a:pPr>
            <a:r>
              <a:rPr lang="en-US" dirty="0" smtClean="0"/>
              <a:t>Snippet gets sent to worker along with H5View reference as input</a:t>
            </a:r>
          </a:p>
          <a:p>
            <a:pPr marL="871538" lvl="2" indent="-457200">
              <a:buFont typeface="+mj-lt"/>
              <a:buAutoNum type="arabicPeriod"/>
            </a:pPr>
            <a:r>
              <a:rPr lang="en-US" dirty="0" smtClean="0"/>
              <a:t>Each ION executes script locally</a:t>
            </a:r>
          </a:p>
          <a:p>
            <a:pPr marL="871538" lvl="2" indent="-457200">
              <a:buFont typeface="+mj-lt"/>
              <a:buAutoNum type="arabicPeriod"/>
            </a:pPr>
            <a:r>
              <a:rPr lang="en-US" dirty="0" smtClean="0"/>
              <a:t>Script might write to new dataset (dataset reference given as input)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After all workers are done, master notifies the caller of termination.</a:t>
            </a:r>
          </a:p>
          <a:p>
            <a:pPr marL="871538" lvl="2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430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379539"/>
            <a:ext cx="8417455" cy="453707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Above description ignores transactions. User has to specify: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TID of data that H5Query is reading (pointed to by H5View objects)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TID associated to new dataset being written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Python: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smtClean="0"/>
              <a:t>Runtime is loaded on each ION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indings that bridge from python to HDF5 (</a:t>
            </a:r>
            <a:r>
              <a:rPr lang="en-US" dirty="0" smtClean="0">
                <a:hlinkClick r:id="rId2"/>
              </a:rPr>
              <a:t>`h5py`</a:t>
            </a:r>
            <a:r>
              <a:rPr lang="en-US" dirty="0" smtClean="0"/>
              <a:t>)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rguments to script might be provided by user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Writing: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ython context is loads the a reference to dataset that script writes to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cript might write to a new HDF5 container instead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H5Views might be available after analysis (can be reused)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778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Specific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Look </a:t>
            </a:r>
            <a:r>
              <a:rPr lang="en-US" dirty="0"/>
              <a:t>for more examples in recent published articles </a:t>
            </a:r>
            <a:r>
              <a:rPr lang="en-US" dirty="0" smtClean="0"/>
              <a:t>[2–3]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Others:</a:t>
            </a:r>
            <a:endParaRPr lang="en-US" dirty="0"/>
          </a:p>
          <a:p>
            <a:pPr marL="757238" lvl="2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UV</a:t>
            </a:r>
            <a:r>
              <a:rPr lang="en-US" dirty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CDAT</a:t>
            </a:r>
            <a:endParaRPr lang="en-US" dirty="0"/>
          </a:p>
          <a:p>
            <a:pPr marL="757238" lvl="2" indent="-342900">
              <a:buFont typeface="Arial"/>
              <a:buChar char="•"/>
            </a:pPr>
            <a:r>
              <a:rPr lang="en-US" dirty="0" err="1" smtClean="0">
                <a:hlinkClick r:id="rId2"/>
              </a:rPr>
              <a:t>SciDB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use </a:t>
            </a:r>
            <a:r>
              <a:rPr lang="en-US" dirty="0" smtClean="0">
                <a:hlinkClick r:id="rId2"/>
              </a:rPr>
              <a:t>cases</a:t>
            </a:r>
            <a:endParaRPr lang="en-US" dirty="0"/>
          </a:p>
          <a:p>
            <a:pPr marL="757238" lvl="2" indent="-342900">
              <a:buFont typeface="Arial"/>
              <a:buChar char="•"/>
            </a:pPr>
            <a:r>
              <a:rPr lang="en-US" dirty="0" smtClean="0">
                <a:hlinkClick r:id="rId3"/>
              </a:rPr>
              <a:t>AMUSE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Extracting sub-tasks from existing workflows:</a:t>
            </a:r>
          </a:p>
          <a:p>
            <a:pPr marL="757238" lvl="2" indent="-342900">
              <a:buFont typeface="Arial"/>
              <a:buChar char="•"/>
            </a:pPr>
            <a:r>
              <a:rPr lang="en-US" dirty="0" err="1" smtClean="0"/>
              <a:t>Kepler</a:t>
            </a:r>
            <a:r>
              <a:rPr lang="en-US" dirty="0" smtClean="0"/>
              <a:t>, Pegasus,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VisIt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009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tel_LTtemplate_121410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6654</TotalTime>
  <Words>1010</Words>
  <Application>Microsoft Macintosh PowerPoint</Application>
  <PresentationFormat>On-screen Show (4:3)</PresentationFormat>
  <Paragraphs>154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Intel_LTtemplate_121410</vt:lpstr>
      <vt:lpstr>Analysis Shipping in FF</vt:lpstr>
      <vt:lpstr>Alternatives</vt:lpstr>
      <vt:lpstr>Function Shipping + Analysis Shipping Architecture</vt:lpstr>
      <vt:lpstr>Analysis Shipping</vt:lpstr>
      <vt:lpstr>Use Case: Aggregation over slabs</vt:lpstr>
      <vt:lpstr>Use Case (H5Query + script)</vt:lpstr>
      <vt:lpstr>Analysis Execution</vt:lpstr>
      <vt:lpstr>Remarks</vt:lpstr>
      <vt:lpstr>We Need Specific Use Cases</vt:lpstr>
      <vt:lpstr>Next Steps</vt:lpstr>
      <vt:lpstr>References</vt:lpstr>
    </vt:vector>
  </TitlesOfParts>
  <Company>THG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- Fast Forward I/O Architecture</dc:title>
  <dc:creator>Jerome Soumagne</dc:creator>
  <cp:keywords/>
  <cp:lastModifiedBy>Ivo Jimenez</cp:lastModifiedBy>
  <cp:revision>138</cp:revision>
  <dcterms:created xsi:type="dcterms:W3CDTF">2013-07-17T06:32:33Z</dcterms:created>
  <dcterms:modified xsi:type="dcterms:W3CDTF">2013-07-29T13:48:05Z</dcterms:modified>
</cp:coreProperties>
</file>