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12" r:id="rId3"/>
    <p:sldId id="314" r:id="rId4"/>
    <p:sldId id="257" r:id="rId5"/>
    <p:sldId id="351" r:id="rId6"/>
    <p:sldId id="353" r:id="rId7"/>
    <p:sldId id="354" r:id="rId8"/>
    <p:sldId id="355" r:id="rId9"/>
    <p:sldId id="334" r:id="rId10"/>
    <p:sldId id="333" r:id="rId11"/>
    <p:sldId id="332" r:id="rId12"/>
    <p:sldId id="356" r:id="rId13"/>
    <p:sldId id="342" r:id="rId14"/>
    <p:sldId id="357" r:id="rId15"/>
    <p:sldId id="358" r:id="rId16"/>
    <p:sldId id="350" r:id="rId17"/>
    <p:sldId id="359" r:id="rId18"/>
    <p:sldId id="362" r:id="rId19"/>
    <p:sldId id="360" r:id="rId20"/>
    <p:sldId id="259" r:id="rId21"/>
    <p:sldId id="260" r:id="rId22"/>
    <p:sldId id="261" r:id="rId23"/>
    <p:sldId id="265" r:id="rId24"/>
    <p:sldId id="363" r:id="rId25"/>
    <p:sldId id="364" r:id="rId26"/>
    <p:sldId id="371" r:id="rId27"/>
    <p:sldId id="372" r:id="rId28"/>
    <p:sldId id="373" r:id="rId29"/>
    <p:sldId id="270" r:id="rId30"/>
    <p:sldId id="375" r:id="rId31"/>
    <p:sldId id="268" r:id="rId32"/>
    <p:sldId id="319" r:id="rId33"/>
    <p:sldId id="315" r:id="rId34"/>
    <p:sldId id="317" r:id="rId35"/>
    <p:sldId id="374" r:id="rId36"/>
    <p:sldId id="366" r:id="rId37"/>
    <p:sldId id="316" r:id="rId38"/>
    <p:sldId id="320" r:id="rId39"/>
    <p:sldId id="323" r:id="rId40"/>
    <p:sldId id="325" r:id="rId41"/>
    <p:sldId id="380" r:id="rId42"/>
    <p:sldId id="326" r:id="rId43"/>
    <p:sldId id="324" r:id="rId44"/>
    <p:sldId id="321" r:id="rId45"/>
    <p:sldId id="381" r:id="rId46"/>
    <p:sldId id="382" r:id="rId47"/>
    <p:sldId id="322" r:id="rId48"/>
    <p:sldId id="383" r:id="rId49"/>
    <p:sldId id="318" r:id="rId50"/>
    <p:sldId id="327" r:id="rId51"/>
    <p:sldId id="328" r:id="rId52"/>
    <p:sldId id="376" r:id="rId53"/>
    <p:sldId id="377" r:id="rId54"/>
    <p:sldId id="378" r:id="rId55"/>
    <p:sldId id="37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1" autoAdjust="0"/>
    <p:restoredTop sz="88120" autoAdjust="0"/>
  </p:normalViewPr>
  <p:slideViewPr>
    <p:cSldViewPr snapToGrid="0" snapToObjects="1">
      <p:cViewPr varScale="1">
        <p:scale>
          <a:sx n="137" d="100"/>
          <a:sy n="137" d="100"/>
        </p:scale>
        <p:origin x="-1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D620B-D4AF-BE49-A9D6-8BA66D2B84DF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FBEC8-D256-EF45-85D1-15D8E5929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0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Repositorio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ilustra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tabular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Renglones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registros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Columnas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atributos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llevaron</a:t>
            </a:r>
            <a:r>
              <a:rPr lang="en-US" baseline="0" dirty="0" smtClean="0"/>
              <a:t> mates </a:t>
            </a:r>
            <a:r>
              <a:rPr lang="en-US" baseline="0" dirty="0" err="1" smtClean="0"/>
              <a:t>discretas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Asumiendo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índice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importa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aquellos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llevaron</a:t>
            </a:r>
            <a:r>
              <a:rPr lang="en-US" dirty="0" smtClean="0"/>
              <a:t>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,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…</a:t>
            </a:r>
            <a:r>
              <a:rPr lang="en-US" dirty="0" err="1" smtClean="0"/>
              <a:t>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Entonces</a:t>
            </a:r>
            <a:r>
              <a:rPr lang="en-US" dirty="0" smtClean="0"/>
              <a:t>,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baseline="0" dirty="0" smtClean="0"/>
              <a:t> de index 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with index-tuning algorithm.</a:t>
            </a:r>
            <a:r>
              <a:rPr lang="en-US" baseline="0" dirty="0" smtClean="0"/>
              <a:t> Show DBMS optimizer, 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 </a:t>
            </a:r>
            <a:r>
              <a:rPr lang="en-US" dirty="0" err="1" smtClean="0"/>
              <a:t>agiliza</a:t>
            </a:r>
            <a:r>
              <a:rPr lang="en-US" dirty="0" smtClean="0"/>
              <a:t> el research </a:t>
            </a:r>
            <a:r>
              <a:rPr lang="en-US" dirty="0" err="1" smtClean="0"/>
              <a:t>porque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rápidamente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entendido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no se </a:t>
            </a:r>
            <a:r>
              <a:rPr lang="en-US" dirty="0" err="1" smtClean="0"/>
              <a:t>enseña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estudiaba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sirve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muchísimo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respeto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Profesor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Mireles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de software,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Saber </a:t>
            </a:r>
            <a:r>
              <a:rPr lang="en-US" baseline="0" dirty="0" err="1" smtClean="0"/>
              <a:t>ésto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prácticamente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garantiza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73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massive open online course (MOOC)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separan</a:t>
            </a:r>
            <a:r>
              <a:rPr lang="en-US" dirty="0" smtClean="0"/>
              <a:t> </a:t>
            </a:r>
            <a:r>
              <a:rPr lang="en-US" dirty="0" err="1" smtClean="0"/>
              <a:t>horas</a:t>
            </a:r>
            <a:r>
              <a:rPr lang="en-US" dirty="0" smtClean="0"/>
              <a:t> del </a:t>
            </a:r>
            <a:r>
              <a:rPr lang="en-US" dirty="0" err="1" smtClean="0"/>
              <a:t>Sillicon</a:t>
            </a:r>
            <a:r>
              <a:rPr lang="en-US" baseline="0" dirty="0" smtClean="0"/>
              <a:t> Valley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Cambiemos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mentalidad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muestra</a:t>
            </a:r>
            <a:r>
              <a:rPr lang="en-US" baseline="0" dirty="0" smtClean="0"/>
              <a:t> de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debieramos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: Brazil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manejar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o mas bases de </a:t>
            </a:r>
            <a:r>
              <a:rPr lang="en-US" baseline="0" dirty="0" err="1" smtClean="0"/>
              <a:t>datos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borrar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actualizar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información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Crear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nuevas</a:t>
            </a:r>
            <a:r>
              <a:rPr lang="en-US" baseline="0" dirty="0" smtClean="0"/>
              <a:t> bases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Introducir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palabras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billion records (people</a:t>
            </a:r>
            <a:r>
              <a:rPr lang="en-US" baseline="0" dirty="0" smtClean="0"/>
              <a:t> in the world)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enfocar</a:t>
            </a:r>
            <a:r>
              <a:rPr lang="en-US" dirty="0" smtClean="0"/>
              <a:t> en </a:t>
            </a:r>
            <a:r>
              <a:rPr lang="en-US" dirty="0" err="1" smtClean="0"/>
              <a:t>índices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multi-</a:t>
            </a:r>
            <a:r>
              <a:rPr lang="en-US" dirty="0" err="1" smtClean="0"/>
              <a:t>columna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DBA creates indexes</a:t>
            </a:r>
          </a:p>
          <a:p>
            <a:r>
              <a:rPr lang="en-US" dirty="0" smtClean="0"/>
              <a:t>Query optimizer estimates</a:t>
            </a:r>
            <a:r>
              <a:rPr lang="en-US" baseline="0" dirty="0" smtClean="0"/>
              <a:t> whether indexes are beneficial and may use them</a:t>
            </a:r>
          </a:p>
          <a:p>
            <a:r>
              <a:rPr lang="en-US" baseline="0" dirty="0" smtClean="0"/>
              <a:t>Every update statement incurs maintenance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DBA creates indexes</a:t>
            </a:r>
          </a:p>
          <a:p>
            <a:r>
              <a:rPr lang="en-US" dirty="0" smtClean="0"/>
              <a:t>Query optimizer estimates</a:t>
            </a:r>
            <a:r>
              <a:rPr lang="en-US" baseline="0" dirty="0" smtClean="0"/>
              <a:t> whether indexes are beneficial and may use them</a:t>
            </a:r>
          </a:p>
          <a:p>
            <a:r>
              <a:rPr lang="en-US" baseline="0" dirty="0" smtClean="0"/>
              <a:t>Every update statement incurs maintenance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BEC8-D256-EF45-85D1-15D8E59292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727E-905C-8842-BC81-463DCF322DA7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7F56-2234-354F-9E61-D98403D21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04.1411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DBTune</a:t>
            </a:r>
            <a:r>
              <a:rPr lang="en-US" dirty="0" smtClean="0"/>
              <a:t>: </a:t>
            </a:r>
            <a:r>
              <a:rPr lang="en-US" dirty="0" err="1" smtClean="0"/>
              <a:t>Interfaz</a:t>
            </a:r>
            <a:r>
              <a:rPr lang="en-US" dirty="0" smtClean="0"/>
              <a:t> Multi-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Automatización</a:t>
            </a:r>
            <a:r>
              <a:rPr lang="en-US" dirty="0" smtClean="0"/>
              <a:t> del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Ivo Jimenez, UC Santa 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9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manejador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57200" y="2358439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Can 4"/>
          <p:cNvSpPr/>
          <p:nvPr/>
        </p:nvSpPr>
        <p:spPr>
          <a:xfrm>
            <a:off x="5754473" y="2783194"/>
            <a:ext cx="2162370" cy="149061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1"/>
            <a:endCxn id="5" idx="2"/>
          </p:cNvCxnSpPr>
          <p:nvPr/>
        </p:nvCxnSpPr>
        <p:spPr>
          <a:xfrm>
            <a:off x="1238518" y="2792465"/>
            <a:ext cx="4515955" cy="736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4706" y="1565974"/>
            <a:ext cx="37266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SELECT </a:t>
            </a:r>
            <a:r>
              <a:rPr lang="en-US" sz="1400" dirty="0" err="1" smtClean="0">
                <a:latin typeface="Menlo Regular"/>
                <a:cs typeface="Menlo Regular"/>
              </a:rPr>
              <a:t>nombre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err="1" smtClean="0">
                <a:latin typeface="Menlo Regular"/>
                <a:cs typeface="Menlo Regular"/>
              </a:rPr>
              <a:t>apellido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err="1" smtClean="0">
                <a:latin typeface="Menlo Regular"/>
                <a:cs typeface="Menlo Regular"/>
              </a:rPr>
              <a:t>razon</a:t>
            </a: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FROM   </a:t>
            </a:r>
            <a:r>
              <a:rPr lang="en-US" sz="1400" dirty="0" err="1" smtClean="0">
                <a:latin typeface="Menlo Regular"/>
                <a:cs typeface="Menlo Regular"/>
              </a:rPr>
              <a:t>ciudadanos</a:t>
            </a: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WHERE  </a:t>
            </a:r>
            <a:r>
              <a:rPr lang="en-US" sz="1400" dirty="0" err="1" smtClean="0">
                <a:latin typeface="Menlo Regular"/>
                <a:cs typeface="Menlo Regular"/>
              </a:rPr>
              <a:t>sospechoso</a:t>
            </a:r>
            <a:r>
              <a:rPr lang="en-US" sz="1400" dirty="0" smtClean="0">
                <a:latin typeface="Menlo Regular"/>
                <a:cs typeface="Menlo Regular"/>
              </a:rPr>
              <a:t> = TRUE</a:t>
            </a:r>
          </a:p>
          <a:p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AND  </a:t>
            </a:r>
            <a:r>
              <a:rPr lang="en-US" sz="1400" dirty="0" err="1" smtClean="0">
                <a:latin typeface="Menlo Regular"/>
                <a:cs typeface="Menlo Regular"/>
              </a:rPr>
              <a:t>escuela</a:t>
            </a:r>
            <a:r>
              <a:rPr lang="en-US" sz="1400" dirty="0" smtClean="0">
                <a:latin typeface="Menlo Regular"/>
                <a:cs typeface="Menlo Regular"/>
              </a:rPr>
              <a:t> = ‘</a:t>
            </a:r>
            <a:r>
              <a:rPr lang="en-US" sz="1400" dirty="0" err="1" smtClean="0">
                <a:latin typeface="Menlo Regular"/>
                <a:cs typeface="Menlo Regular"/>
              </a:rPr>
              <a:t>UniSon</a:t>
            </a:r>
            <a:r>
              <a:rPr lang="en-US" sz="1400" dirty="0" smtClean="0">
                <a:latin typeface="Menlo Regular"/>
                <a:cs typeface="Menlo Regular"/>
              </a:rPr>
              <a:t>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0658" y="1565974"/>
            <a:ext cx="30166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1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manejador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57200" y="2358439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Can 4"/>
          <p:cNvSpPr/>
          <p:nvPr/>
        </p:nvSpPr>
        <p:spPr>
          <a:xfrm>
            <a:off x="5754473" y="2783194"/>
            <a:ext cx="2162370" cy="149061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1"/>
            <a:endCxn id="5" idx="2"/>
          </p:cNvCxnSpPr>
          <p:nvPr/>
        </p:nvCxnSpPr>
        <p:spPr>
          <a:xfrm>
            <a:off x="1238518" y="2792465"/>
            <a:ext cx="4515955" cy="736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4706" y="1565974"/>
            <a:ext cx="37266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SELECT </a:t>
            </a:r>
            <a:r>
              <a:rPr lang="en-US" sz="1400" dirty="0" err="1" smtClean="0">
                <a:latin typeface="Menlo Regular"/>
                <a:cs typeface="Menlo Regular"/>
              </a:rPr>
              <a:t>nombre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err="1" smtClean="0">
                <a:latin typeface="Menlo Regular"/>
                <a:cs typeface="Menlo Regular"/>
              </a:rPr>
              <a:t>apellido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err="1" smtClean="0">
                <a:latin typeface="Menlo Regular"/>
                <a:cs typeface="Menlo Regular"/>
              </a:rPr>
              <a:t>razon</a:t>
            </a: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FROM   </a:t>
            </a:r>
            <a:r>
              <a:rPr lang="en-US" sz="1400" dirty="0" err="1" smtClean="0">
                <a:latin typeface="Menlo Regular"/>
                <a:cs typeface="Menlo Regular"/>
              </a:rPr>
              <a:t>ciudadanos</a:t>
            </a: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WHERE  </a:t>
            </a:r>
            <a:r>
              <a:rPr lang="en-US" sz="1400" dirty="0" err="1" smtClean="0">
                <a:latin typeface="Menlo Regular"/>
                <a:cs typeface="Menlo Regular"/>
              </a:rPr>
              <a:t>sospechoso</a:t>
            </a:r>
            <a:r>
              <a:rPr lang="en-US" sz="1400" dirty="0" smtClean="0">
                <a:latin typeface="Menlo Regular"/>
                <a:cs typeface="Menlo Regular"/>
              </a:rPr>
              <a:t> = TRUE</a:t>
            </a:r>
          </a:p>
          <a:p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 AND  </a:t>
            </a:r>
            <a:r>
              <a:rPr lang="en-US" sz="1400" dirty="0" err="1" smtClean="0">
                <a:latin typeface="Menlo Regular"/>
                <a:cs typeface="Menlo Regular"/>
              </a:rPr>
              <a:t>escuela</a:t>
            </a:r>
            <a:r>
              <a:rPr lang="en-US" sz="1400" dirty="0" smtClean="0">
                <a:latin typeface="Menlo Regular"/>
                <a:cs typeface="Menlo Regular"/>
              </a:rPr>
              <a:t> = ‘</a:t>
            </a:r>
            <a:r>
              <a:rPr lang="en-US" sz="1400" dirty="0" err="1" smtClean="0">
                <a:latin typeface="Menlo Regular"/>
                <a:cs typeface="Menlo Regular"/>
              </a:rPr>
              <a:t>UniSon</a:t>
            </a:r>
            <a:r>
              <a:rPr lang="en-US" sz="1400" dirty="0" smtClean="0">
                <a:latin typeface="Menlo Regular"/>
                <a:cs typeface="Menlo Regular"/>
              </a:rPr>
              <a:t>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0658" y="1565974"/>
            <a:ext cx="30166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717" y="4759156"/>
            <a:ext cx="62218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 Regular"/>
                <a:cs typeface="Menlo Regular"/>
              </a:rPr>
              <a:t>N</a:t>
            </a:r>
            <a:r>
              <a:rPr lang="en-US" sz="1400" dirty="0" err="1" smtClean="0">
                <a:latin typeface="Menlo Regular"/>
                <a:cs typeface="Menlo Regular"/>
              </a:rPr>
              <a:t>ombre</a:t>
            </a:r>
            <a:r>
              <a:rPr lang="en-US" sz="1400" dirty="0" smtClean="0">
                <a:latin typeface="Menlo Regular"/>
                <a:cs typeface="Menlo Regular"/>
              </a:rPr>
              <a:t>,  </a:t>
            </a:r>
            <a:r>
              <a:rPr lang="en-US" sz="1400" dirty="0" err="1" smtClean="0">
                <a:latin typeface="Menlo Regular"/>
                <a:cs typeface="Menlo Regular"/>
              </a:rPr>
              <a:t>Apellido</a:t>
            </a:r>
            <a:r>
              <a:rPr lang="en-US" sz="1400" dirty="0" smtClean="0">
                <a:latin typeface="Menlo Regular"/>
                <a:cs typeface="Menlo Regular"/>
              </a:rPr>
              <a:t>,  </a:t>
            </a:r>
            <a:r>
              <a:rPr lang="en-US" sz="1400" dirty="0" err="1" smtClean="0">
                <a:latin typeface="Menlo Regular"/>
                <a:cs typeface="Menlo Regular"/>
              </a:rPr>
              <a:t>Razon</a:t>
            </a: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‘Juan’,  ‘</a:t>
            </a:r>
            <a:r>
              <a:rPr lang="en-US" sz="1400" dirty="0" err="1" smtClean="0">
                <a:latin typeface="Menlo Regular"/>
                <a:cs typeface="Menlo Regular"/>
              </a:rPr>
              <a:t>Camaney</a:t>
            </a:r>
            <a:r>
              <a:rPr lang="en-US" sz="1400" dirty="0" smtClean="0">
                <a:latin typeface="Menlo Regular"/>
                <a:cs typeface="Menlo Regular"/>
              </a:rPr>
              <a:t>’, ‘lee a Chomsky’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‘</a:t>
            </a:r>
            <a:r>
              <a:rPr lang="en-US" sz="1400" dirty="0" err="1" smtClean="0">
                <a:latin typeface="Menlo Regular"/>
                <a:cs typeface="Menlo Regular"/>
              </a:rPr>
              <a:t>Lalo</a:t>
            </a:r>
            <a:r>
              <a:rPr lang="en-US" sz="1400" dirty="0" smtClean="0">
                <a:latin typeface="Menlo Regular"/>
                <a:cs typeface="Menlo Regular"/>
              </a:rPr>
              <a:t>’,  ‘</a:t>
            </a:r>
            <a:r>
              <a:rPr lang="en-US" sz="1400" dirty="0" err="1" smtClean="0">
                <a:latin typeface="Menlo Regular"/>
                <a:cs typeface="Menlo Regular"/>
              </a:rPr>
              <a:t>Landa</a:t>
            </a:r>
            <a:r>
              <a:rPr lang="en-US" sz="1400" dirty="0" smtClean="0">
                <a:latin typeface="Menlo Regular"/>
                <a:cs typeface="Menlo Regular"/>
              </a:rPr>
              <a:t>’,   ‘</a:t>
            </a:r>
            <a:r>
              <a:rPr lang="en-US" sz="1400" dirty="0" err="1" smtClean="0">
                <a:latin typeface="Menlo Regular"/>
                <a:cs typeface="Menlo Regular"/>
              </a:rPr>
              <a:t>sigue</a:t>
            </a:r>
            <a:r>
              <a:rPr lang="en-US" sz="1400" dirty="0" smtClean="0">
                <a:latin typeface="Menlo Regular"/>
                <a:cs typeface="Menlo Regular"/>
              </a:rPr>
              <a:t> a “La </a:t>
            </a:r>
            <a:r>
              <a:rPr lang="en-US" sz="1400" dirty="0" err="1" smtClean="0">
                <a:latin typeface="Menlo Regular"/>
                <a:cs typeface="Menlo Regular"/>
              </a:rPr>
              <a:t>Jornada</a:t>
            </a:r>
            <a:r>
              <a:rPr lang="en-US" sz="1400" dirty="0" smtClean="0">
                <a:latin typeface="Menlo Regular"/>
                <a:cs typeface="Menlo Regular"/>
              </a:rPr>
              <a:t>” en Facebook’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…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669" y="4759156"/>
            <a:ext cx="30166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392933" y="3528499"/>
            <a:ext cx="2361540" cy="108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457200" y="2512361"/>
            <a:ext cx="4623899" cy="2542966"/>
          </a:xfrm>
        </p:spPr>
      </p:pic>
    </p:spTree>
    <p:extLst>
      <p:ext uri="{BB962C8B-B14F-4D97-AF65-F5344CB8AC3E}">
        <p14:creationId xmlns:p14="http://schemas.microsoft.com/office/powerpoint/2010/main" val="330302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457200" y="2512361"/>
            <a:ext cx="4623899" cy="2542966"/>
          </a:xfrm>
        </p:spPr>
      </p:pic>
      <p:sp>
        <p:nvSpPr>
          <p:cNvPr id="2" name="Oval Callout 1"/>
          <p:cNvSpPr/>
          <p:nvPr/>
        </p:nvSpPr>
        <p:spPr>
          <a:xfrm>
            <a:off x="2336118" y="546971"/>
            <a:ext cx="4051124" cy="1603831"/>
          </a:xfrm>
          <a:prstGeom prst="wedgeEllipseCallout">
            <a:avLst>
              <a:gd name="adj1" fmla="val -49771"/>
              <a:gd name="adj2" fmla="val 6828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Necesito</a:t>
            </a:r>
            <a:r>
              <a:rPr lang="en-US" b="1" dirty="0" smtClean="0">
                <a:solidFill>
                  <a:schemeClr val="tx1"/>
                </a:solidFill>
              </a:rPr>
              <a:t> el </a:t>
            </a:r>
            <a:r>
              <a:rPr lang="en-US" b="1" dirty="0" err="1" smtClean="0">
                <a:solidFill>
                  <a:schemeClr val="tx1"/>
                </a:solidFill>
              </a:rPr>
              <a:t>nombre</a:t>
            </a:r>
            <a:r>
              <a:rPr lang="en-US" b="1" dirty="0" smtClean="0">
                <a:solidFill>
                  <a:schemeClr val="tx1"/>
                </a:solidFill>
              </a:rPr>
              <a:t> de los </a:t>
            </a:r>
            <a:r>
              <a:rPr lang="en-US" b="1" dirty="0" err="1" smtClean="0">
                <a:solidFill>
                  <a:schemeClr val="tx1"/>
                </a:solidFill>
              </a:rPr>
              <a:t>objetivos</a:t>
            </a:r>
            <a:r>
              <a:rPr lang="en-US" b="1" dirty="0" smtClean="0">
                <a:solidFill>
                  <a:schemeClr val="tx1"/>
                </a:solidFill>
              </a:rPr>
              <a:t> del </a:t>
            </a:r>
            <a:r>
              <a:rPr lang="en-US" b="1" dirty="0" err="1" smtClean="0">
                <a:solidFill>
                  <a:schemeClr val="tx1"/>
                </a:solidFill>
              </a:rPr>
              <a:t>ataque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diario</a:t>
            </a:r>
            <a:r>
              <a:rPr lang="en-US" b="1" dirty="0" smtClean="0">
                <a:solidFill>
                  <a:schemeClr val="tx1"/>
                </a:solidFill>
              </a:rPr>
              <a:t> de drones de </a:t>
            </a:r>
            <a:r>
              <a:rPr lang="en-US" b="1" dirty="0" err="1" smtClean="0">
                <a:solidFill>
                  <a:schemeClr val="tx1"/>
                </a:solidFill>
              </a:rPr>
              <a:t>mañana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1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457200" y="2512361"/>
            <a:ext cx="4623899" cy="2542966"/>
          </a:xfrm>
        </p:spPr>
      </p:pic>
      <p:sp>
        <p:nvSpPr>
          <p:cNvPr id="2" name="Oval Callout 1"/>
          <p:cNvSpPr/>
          <p:nvPr/>
        </p:nvSpPr>
        <p:spPr>
          <a:xfrm>
            <a:off x="2336118" y="546971"/>
            <a:ext cx="4051124" cy="1603831"/>
          </a:xfrm>
          <a:prstGeom prst="wedgeEllipseCallout">
            <a:avLst>
              <a:gd name="adj1" fmla="val -49771"/>
              <a:gd name="adj2" fmla="val 6828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Necesito</a:t>
            </a:r>
            <a:r>
              <a:rPr lang="en-US" b="1" dirty="0">
                <a:solidFill>
                  <a:schemeClr val="tx1"/>
                </a:solidFill>
              </a:rPr>
              <a:t> el </a:t>
            </a:r>
            <a:r>
              <a:rPr lang="en-US" b="1" dirty="0" err="1">
                <a:solidFill>
                  <a:schemeClr val="tx1"/>
                </a:solidFill>
              </a:rPr>
              <a:t>nombre</a:t>
            </a:r>
            <a:r>
              <a:rPr lang="en-US" b="1" dirty="0">
                <a:solidFill>
                  <a:schemeClr val="tx1"/>
                </a:solidFill>
              </a:rPr>
              <a:t> de los </a:t>
            </a:r>
            <a:r>
              <a:rPr lang="en-US" b="1" dirty="0" err="1">
                <a:solidFill>
                  <a:schemeClr val="tx1"/>
                </a:solidFill>
              </a:rPr>
              <a:t>objetivos</a:t>
            </a:r>
            <a:r>
              <a:rPr lang="en-US" b="1" dirty="0">
                <a:solidFill>
                  <a:schemeClr val="tx1"/>
                </a:solidFill>
              </a:rPr>
              <a:t> del </a:t>
            </a:r>
            <a:r>
              <a:rPr lang="en-US" b="1" dirty="0" err="1">
                <a:solidFill>
                  <a:schemeClr val="tx1"/>
                </a:solidFill>
              </a:rPr>
              <a:t>ataque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diario</a:t>
            </a:r>
            <a:r>
              <a:rPr lang="en-US" b="1" dirty="0">
                <a:solidFill>
                  <a:schemeClr val="tx1"/>
                </a:solidFill>
              </a:rPr>
              <a:t> de drones de </a:t>
            </a:r>
            <a:r>
              <a:rPr lang="en-US" b="1" dirty="0" err="1" smtClean="0">
                <a:solidFill>
                  <a:schemeClr val="tx1"/>
                </a:solidFill>
              </a:rPr>
              <a:t>mañana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95" y="2307746"/>
            <a:ext cx="2729276" cy="3511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2730" y="61186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9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scannear</a:t>
            </a:r>
            <a:r>
              <a:rPr lang="en-US" dirty="0" smtClean="0"/>
              <a:t> 1TB (HDD)?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scannear</a:t>
            </a:r>
            <a:r>
              <a:rPr lang="en-US" dirty="0" smtClean="0"/>
              <a:t> 1TB (HDD)?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370 </a:t>
            </a:r>
            <a:r>
              <a:rPr lang="en-US" dirty="0" err="1" smtClean="0"/>
              <a:t>horas</a:t>
            </a:r>
            <a:r>
              <a:rPr lang="en-US" dirty="0" smtClean="0"/>
              <a:t> (15 </a:t>
            </a:r>
            <a:r>
              <a:rPr lang="en-US" dirty="0" err="1" smtClean="0"/>
              <a:t>días</a:t>
            </a:r>
            <a:r>
              <a:rPr lang="en-US" dirty="0" smtClean="0"/>
              <a:t>) sin </a:t>
            </a:r>
            <a:r>
              <a:rPr lang="en-US" dirty="0" err="1" smtClean="0"/>
              <a:t>indexar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30" y="3105688"/>
            <a:ext cx="3530846" cy="33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scannear</a:t>
            </a:r>
            <a:r>
              <a:rPr lang="en-US" dirty="0" smtClean="0"/>
              <a:t> 1TB (HDD)?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Entre 30m-12h con indices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230563"/>
            <a:ext cx="381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Mejor</a:t>
            </a:r>
            <a:r>
              <a:rPr lang="en-US" dirty="0" smtClean="0"/>
              <a:t> hardware</a:t>
            </a:r>
          </a:p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endParaRPr lang="en-US" dirty="0" smtClean="0"/>
          </a:p>
          <a:p>
            <a:r>
              <a:rPr lang="en-US" dirty="0" err="1" smtClean="0"/>
              <a:t>Distribuir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Pre-</a:t>
            </a:r>
            <a:r>
              <a:rPr lang="en-US" dirty="0" err="1" smtClean="0"/>
              <a:t>procesar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7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Acerca</a:t>
            </a:r>
            <a:r>
              <a:rPr lang="en-US" dirty="0" smtClean="0"/>
              <a:t> de </a:t>
            </a:r>
            <a:r>
              <a:rPr lang="en-US" dirty="0" err="1" smtClean="0"/>
              <a:t>mí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Hoy:</a:t>
            </a:r>
          </a:p>
          <a:p>
            <a:pPr lvl="2"/>
            <a:r>
              <a:rPr lang="en-US" dirty="0" err="1" smtClean="0"/>
              <a:t>Doctorado</a:t>
            </a:r>
            <a:r>
              <a:rPr lang="en-US" dirty="0" smtClean="0"/>
              <a:t>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 smtClean="0"/>
              <a:t>Computación</a:t>
            </a:r>
            <a:endParaRPr lang="en-US" dirty="0"/>
          </a:p>
          <a:p>
            <a:pPr lvl="2"/>
            <a:r>
              <a:rPr lang="en-US" dirty="0" err="1" smtClean="0"/>
              <a:t>Finalizando</a:t>
            </a:r>
            <a:r>
              <a:rPr lang="en-US" dirty="0" smtClean="0"/>
              <a:t> </a:t>
            </a:r>
            <a:r>
              <a:rPr lang="en-US" dirty="0"/>
              <a:t>3er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smtClean="0"/>
              <a:t>(2+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cursar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Miembro</a:t>
            </a:r>
            <a:r>
              <a:rPr lang="en-US" dirty="0" smtClean="0"/>
              <a:t> del Systems </a:t>
            </a:r>
            <a:r>
              <a:rPr lang="en-US" dirty="0"/>
              <a:t>Research Lab (SRL)</a:t>
            </a:r>
          </a:p>
          <a:p>
            <a:pPr lvl="2"/>
            <a:r>
              <a:rPr lang="en-US" dirty="0" err="1" smtClean="0"/>
              <a:t>Tema</a:t>
            </a:r>
            <a:r>
              <a:rPr lang="en-US" dirty="0" smtClean="0"/>
              <a:t>: </a:t>
            </a:r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datos</a:t>
            </a:r>
            <a:r>
              <a:rPr lang="en-US" dirty="0"/>
              <a:t> en </a:t>
            </a:r>
            <a:r>
              <a:rPr lang="en-US" dirty="0" err="1" smtClean="0"/>
              <a:t>supercómputo</a:t>
            </a:r>
            <a:endParaRPr lang="en-US" dirty="0" smtClean="0"/>
          </a:p>
          <a:p>
            <a:pPr lvl="2"/>
            <a:r>
              <a:rPr lang="en-US" dirty="0" smtClean="0"/>
              <a:t>Intel (</a:t>
            </a:r>
            <a:r>
              <a:rPr lang="en-US" dirty="0" err="1" smtClean="0"/>
              <a:t>verano</a:t>
            </a:r>
            <a:r>
              <a:rPr lang="en-US" dirty="0" smtClean="0"/>
              <a:t> 2013)</a:t>
            </a:r>
          </a:p>
          <a:p>
            <a:r>
              <a:rPr lang="en-US" dirty="0" smtClean="0"/>
              <a:t>Antes:</a:t>
            </a:r>
          </a:p>
          <a:p>
            <a:pPr lvl="2"/>
            <a:r>
              <a:rPr lang="en-US" dirty="0" err="1"/>
              <a:t>UniSon</a:t>
            </a:r>
            <a:r>
              <a:rPr lang="en-US" dirty="0"/>
              <a:t>, </a:t>
            </a:r>
            <a:r>
              <a:rPr lang="en-US" dirty="0" smtClean="0"/>
              <a:t>LCC </a:t>
            </a:r>
            <a:r>
              <a:rPr lang="en-US" dirty="0"/>
              <a:t>(2001-2006)</a:t>
            </a:r>
          </a:p>
          <a:p>
            <a:pPr lvl="2"/>
            <a:r>
              <a:rPr lang="en-US" dirty="0" err="1"/>
              <a:t>UniSon</a:t>
            </a:r>
            <a:r>
              <a:rPr lang="en-US" dirty="0"/>
              <a:t>, </a:t>
            </a:r>
            <a:r>
              <a:rPr lang="en-US" dirty="0" err="1"/>
              <a:t>Laboratorio</a:t>
            </a:r>
            <a:r>
              <a:rPr lang="en-US" dirty="0"/>
              <a:t> de </a:t>
            </a:r>
            <a:r>
              <a:rPr lang="en-US" dirty="0" err="1" smtClean="0"/>
              <a:t>Optimización</a:t>
            </a:r>
            <a:r>
              <a:rPr lang="en-US" dirty="0" smtClean="0"/>
              <a:t> </a:t>
            </a:r>
            <a:r>
              <a:rPr lang="en-US" dirty="0"/>
              <a:t>(2003-2006)</a:t>
            </a:r>
          </a:p>
          <a:p>
            <a:pPr lvl="2"/>
            <a:r>
              <a:rPr lang="en-US" dirty="0"/>
              <a:t>HP Labs, Advanced Database Research Lab (2006-2010)</a:t>
            </a:r>
          </a:p>
          <a:p>
            <a:pPr lvl="2"/>
            <a:r>
              <a:rPr lang="en-US" dirty="0"/>
              <a:t>UCSC, Database Research Group (2010-2013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Teradata (2012-2013)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0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índice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6250" y="1356494"/>
            <a:ext cx="698700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prstClr val="black"/>
                </a:solidFill>
              </a:rPr>
              <a:t>ciudadanos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u="sng" dirty="0">
                <a:solidFill>
                  <a:prstClr val="black"/>
                </a:solidFill>
              </a:rPr>
              <a:t>id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nombre</a:t>
            </a:r>
            <a:r>
              <a:rPr lang="en-US" sz="3200" dirty="0" smtClean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nacionalidad</a:t>
            </a:r>
            <a:r>
              <a:rPr lang="en-US" sz="3200" dirty="0" smtClean="0">
                <a:solidFill>
                  <a:prstClr val="black"/>
                </a:solidFill>
              </a:rPr>
              <a:t>, …)</a:t>
            </a: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6807" y="4992796"/>
            <a:ext cx="5841082" cy="1348061"/>
            <a:chOff x="156807" y="4992796"/>
            <a:chExt cx="5841082" cy="1348061"/>
          </a:xfrm>
        </p:grpSpPr>
        <p:sp>
          <p:nvSpPr>
            <p:cNvPr id="10" name="Rectangle 9"/>
            <p:cNvSpPr/>
            <p:nvPr/>
          </p:nvSpPr>
          <p:spPr>
            <a:xfrm>
              <a:off x="3681716" y="5754853"/>
              <a:ext cx="1369380" cy="58600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807" y="4992796"/>
              <a:ext cx="5841082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70000"/>
                </a:lnSpc>
                <a:spcBef>
                  <a:spcPct val="20000"/>
                </a:spcBef>
              </a:pPr>
              <a:r>
                <a:rPr lang="en-US" sz="3200" dirty="0" smtClean="0">
                  <a:solidFill>
                    <a:prstClr val="black"/>
                  </a:solidFill>
                </a:rPr>
                <a:t>SELECT name </a:t>
              </a:r>
            </a:p>
            <a:p>
              <a:pPr lvl="0">
                <a:lnSpc>
                  <a:spcPct val="70000"/>
                </a:lnSpc>
                <a:spcBef>
                  <a:spcPct val="20000"/>
                </a:spcBef>
              </a:pPr>
              <a:r>
                <a:rPr lang="en-US" sz="3200" dirty="0" smtClean="0">
                  <a:solidFill>
                    <a:prstClr val="black"/>
                  </a:solidFill>
                </a:rPr>
                <a:t>FROM 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ciudadanos</a:t>
              </a:r>
              <a:endParaRPr lang="en-US" sz="3200" dirty="0" smtClean="0">
                <a:solidFill>
                  <a:prstClr val="black"/>
                </a:solidFill>
              </a:endParaRPr>
            </a:p>
            <a:p>
              <a:pPr lvl="0">
                <a:lnSpc>
                  <a:spcPct val="70000"/>
                </a:lnSpc>
                <a:spcBef>
                  <a:spcPct val="20000"/>
                </a:spcBef>
              </a:pPr>
              <a:r>
                <a:rPr lang="en-US" sz="3200" dirty="0" smtClean="0">
                  <a:solidFill>
                    <a:prstClr val="black"/>
                  </a:solidFill>
                </a:rPr>
                <a:t>WHERE 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nacionalidad</a:t>
              </a:r>
              <a:r>
                <a:rPr lang="en-US" sz="3200" dirty="0" smtClean="0">
                  <a:solidFill>
                    <a:prstClr val="black"/>
                  </a:solidFill>
                </a:rPr>
                <a:t>= ‘Greek’</a:t>
              </a:r>
              <a:endParaRPr lang="en-US" sz="32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483" y="1964843"/>
            <a:ext cx="1322726" cy="4761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02" y="1932693"/>
            <a:ext cx="1336883" cy="481278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256937" y="2062170"/>
            <a:ext cx="4534289" cy="3347086"/>
            <a:chOff x="3256937" y="2062170"/>
            <a:chExt cx="4534289" cy="3347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7615" y="2652699"/>
              <a:ext cx="2080930" cy="27565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56937" y="2062170"/>
              <a:ext cx="45342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Indice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sobre</a:t>
              </a:r>
              <a:r>
                <a:rPr lang="en-US" sz="3200" dirty="0" smtClean="0"/>
                <a:t> </a:t>
              </a:r>
              <a:r>
                <a:rPr lang="en-US" sz="3200" i="1" dirty="0" err="1" smtClean="0"/>
                <a:t>nacionalidad</a:t>
              </a:r>
              <a:endParaRPr 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50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71115" y="5803078"/>
            <a:ext cx="1642543" cy="5860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250" y="1356494"/>
            <a:ext cx="695955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prstClr val="black"/>
                </a:solidFill>
              </a:rPr>
              <a:t>ciudadanos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u="sng" dirty="0">
                <a:solidFill>
                  <a:prstClr val="black"/>
                </a:solidFill>
              </a:rPr>
              <a:t>id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nombre</a:t>
            </a:r>
            <a:r>
              <a:rPr lang="en-US" sz="3200" dirty="0" smtClean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nacionalidad</a:t>
            </a:r>
            <a:r>
              <a:rPr lang="en-US" sz="3200" dirty="0" smtClean="0">
                <a:solidFill>
                  <a:prstClr val="black"/>
                </a:solidFill>
              </a:rPr>
              <a:t>, …)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807" y="4992796"/>
            <a:ext cx="5461351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SELECT name </a:t>
            </a:r>
          </a:p>
          <a:p>
            <a:pPr lvl="0">
              <a:lnSpc>
                <a:spcPct val="7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FROM </a:t>
            </a:r>
            <a:r>
              <a:rPr lang="en-US" sz="3200" dirty="0" err="1" smtClean="0">
                <a:solidFill>
                  <a:prstClr val="black"/>
                </a:solidFill>
              </a:rPr>
              <a:t>ciudadanos</a:t>
            </a:r>
            <a:endParaRPr lang="en-US" sz="3200" dirty="0" smtClean="0">
              <a:solidFill>
                <a:prstClr val="black"/>
              </a:solidFill>
            </a:endParaRPr>
          </a:p>
          <a:p>
            <a:pPr lvl="0">
              <a:lnSpc>
                <a:spcPct val="7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WHERE </a:t>
            </a:r>
            <a:r>
              <a:rPr lang="en-US" sz="3200" dirty="0" err="1" smtClean="0">
                <a:solidFill>
                  <a:prstClr val="black"/>
                </a:solidFill>
              </a:rPr>
              <a:t>nacionalidad</a:t>
            </a:r>
            <a:r>
              <a:rPr lang="en-US" sz="3200" dirty="0" smtClean="0">
                <a:solidFill>
                  <a:prstClr val="black"/>
                </a:solidFill>
              </a:rPr>
              <a:t>= ‘Chinese’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95" y="1780520"/>
            <a:ext cx="1438370" cy="517813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56937" y="2062170"/>
            <a:ext cx="4534289" cy="3347086"/>
            <a:chOff x="3256937" y="2062170"/>
            <a:chExt cx="4534289" cy="33470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345" y="2652699"/>
              <a:ext cx="2080930" cy="275655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56937" y="2062170"/>
              <a:ext cx="45342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Indice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sobre</a:t>
              </a:r>
              <a:r>
                <a:rPr lang="en-US" sz="3200" dirty="0" smtClean="0"/>
                <a:t> </a:t>
              </a:r>
              <a:r>
                <a:rPr lang="en-US" sz="3200" i="1" dirty="0" err="1" smtClean="0"/>
                <a:t>nacionalidad</a:t>
              </a:r>
              <a:endParaRPr 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78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6250" y="1356494"/>
            <a:ext cx="698700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 smtClean="0">
                <a:solidFill>
                  <a:prstClr val="black"/>
                </a:solidFill>
              </a:rPr>
              <a:t>ciudadanos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u="sng" dirty="0">
                <a:solidFill>
                  <a:prstClr val="black"/>
                </a:solidFill>
              </a:rPr>
              <a:t>id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nombre</a:t>
            </a:r>
            <a:r>
              <a:rPr lang="en-US" sz="3200" dirty="0" smtClean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prstClr val="black"/>
                </a:solidFill>
              </a:rPr>
              <a:t>nacionalidad</a:t>
            </a:r>
            <a:r>
              <a:rPr lang="en-US" sz="3200" dirty="0" smtClean="0">
                <a:solidFill>
                  <a:prstClr val="black"/>
                </a:solidFill>
              </a:rPr>
              <a:t>, …)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540" y="5652651"/>
            <a:ext cx="6210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INSERT INTO </a:t>
            </a:r>
            <a:r>
              <a:rPr lang="en-US" sz="3200" dirty="0" err="1" smtClean="0">
                <a:solidFill>
                  <a:prstClr val="black"/>
                </a:solidFill>
              </a:rPr>
              <a:t>ciudadanos</a:t>
            </a:r>
            <a:r>
              <a:rPr lang="en-US" sz="3200" dirty="0" smtClean="0">
                <a:solidFill>
                  <a:prstClr val="black"/>
                </a:solidFill>
              </a:rPr>
              <a:t> VALUES(…)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121" y="1764991"/>
            <a:ext cx="1419190" cy="51090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56937" y="2062170"/>
            <a:ext cx="4534289" cy="3347086"/>
            <a:chOff x="3256937" y="2062170"/>
            <a:chExt cx="4534289" cy="33470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345" y="2652699"/>
              <a:ext cx="2080930" cy="27565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56937" y="2062170"/>
              <a:ext cx="45342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Indice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sobre</a:t>
              </a:r>
              <a:r>
                <a:rPr lang="en-US" sz="3200" dirty="0" smtClean="0"/>
                <a:t> </a:t>
              </a:r>
              <a:r>
                <a:rPr lang="en-US" sz="3200" i="1" dirty="0" err="1" smtClean="0"/>
                <a:t>nacionalidad</a:t>
              </a:r>
              <a:endParaRPr 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37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0627" y="1543201"/>
            <a:ext cx="1591659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6913266" y="3182852"/>
            <a:ext cx="1181351" cy="80375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5482381" y="3198927"/>
            <a:ext cx="1181351" cy="80375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687415" y="2234239"/>
            <a:ext cx="2385642" cy="9646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2"/>
          </p:cNvCxnSpPr>
          <p:nvPr/>
        </p:nvCxnSpPr>
        <p:spPr>
          <a:xfrm flipV="1">
            <a:off x="6073057" y="2539851"/>
            <a:ext cx="523400" cy="659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>
          <a:xfrm flipH="1" flipV="1">
            <a:off x="6596457" y="2539851"/>
            <a:ext cx="907485" cy="64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683083" y="3145893"/>
            <a:ext cx="856786" cy="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20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720817" y="1580285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610152" y="3978761"/>
            <a:ext cx="100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5537" y="2447739"/>
            <a:ext cx="115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Usuario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0" idx="1"/>
            <a:endCxn id="5" idx="1"/>
          </p:cNvCxnSpPr>
          <p:nvPr/>
        </p:nvCxnSpPr>
        <p:spPr>
          <a:xfrm>
            <a:off x="3502135" y="2014311"/>
            <a:ext cx="2298492" cy="27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29060" y="3590845"/>
            <a:ext cx="1355554" cy="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94490" y="3167518"/>
            <a:ext cx="1589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INDEX …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539869" y="1580285"/>
            <a:ext cx="2276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Queries / Insert / Update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55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0627" y="1543201"/>
            <a:ext cx="1591659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6913266" y="3182852"/>
            <a:ext cx="1181351" cy="80375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5482381" y="3198927"/>
            <a:ext cx="1181351" cy="803750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687415" y="2234239"/>
            <a:ext cx="2385642" cy="9646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2"/>
          </p:cNvCxnSpPr>
          <p:nvPr/>
        </p:nvCxnSpPr>
        <p:spPr>
          <a:xfrm flipV="1">
            <a:off x="6073057" y="2539851"/>
            <a:ext cx="523400" cy="659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>
          <a:xfrm flipH="1" flipV="1">
            <a:off x="6596457" y="2539851"/>
            <a:ext cx="907485" cy="64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683083" y="3145893"/>
            <a:ext cx="856786" cy="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20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720817" y="1580285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610152" y="3978761"/>
            <a:ext cx="100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5537" y="2447739"/>
            <a:ext cx="115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Usuario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0" idx="1"/>
            <a:endCxn id="5" idx="1"/>
          </p:cNvCxnSpPr>
          <p:nvPr/>
        </p:nvCxnSpPr>
        <p:spPr>
          <a:xfrm>
            <a:off x="3502135" y="2014311"/>
            <a:ext cx="2298492" cy="27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29060" y="3590845"/>
            <a:ext cx="1355554" cy="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94490" y="3167518"/>
            <a:ext cx="1589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INDEX …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539869" y="1580285"/>
            <a:ext cx="2276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Queries / Insert / Update</a:t>
            </a:r>
            <a:endParaRPr lang="en-US" sz="1600" dirty="0"/>
          </a:p>
        </p:txBody>
      </p:sp>
      <p:sp>
        <p:nvSpPr>
          <p:cNvPr id="17" name="Content Placeholder 34"/>
          <p:cNvSpPr>
            <a:spLocks noGrp="1"/>
          </p:cNvSpPr>
          <p:nvPr>
            <p:ph idx="1"/>
          </p:nvPr>
        </p:nvSpPr>
        <p:spPr>
          <a:xfrm>
            <a:off x="457200" y="4440426"/>
            <a:ext cx="8229600" cy="209141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Proveen</a:t>
            </a:r>
            <a:r>
              <a:rPr lang="en-US" dirty="0" smtClean="0"/>
              <a:t> </a:t>
            </a:r>
            <a:r>
              <a:rPr lang="en-US" dirty="0" err="1" smtClean="0"/>
              <a:t>beneficios</a:t>
            </a:r>
            <a:r>
              <a:rPr lang="en-US" dirty="0" smtClean="0"/>
              <a:t> </a:t>
            </a:r>
            <a:r>
              <a:rPr lang="en-US" dirty="0" err="1" smtClean="0"/>
              <a:t>significativos</a:t>
            </a:r>
            <a:endParaRPr lang="en-US" dirty="0"/>
          </a:p>
          <a:p>
            <a:r>
              <a:rPr lang="en-US" dirty="0" err="1" smtClean="0"/>
              <a:t>Manejador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 err="1" smtClean="0"/>
              <a:t>eficientemente</a:t>
            </a:r>
            <a:endParaRPr lang="en-US" dirty="0" smtClean="0"/>
          </a:p>
          <a:p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(Index </a:t>
            </a:r>
            <a:r>
              <a:rPr lang="en-US" dirty="0" smtClean="0"/>
              <a:t>Tuning en </a:t>
            </a:r>
            <a:r>
              <a:rPr lang="en-US" dirty="0" err="1" smtClean="0"/>
              <a:t>ingl</a:t>
            </a:r>
            <a:r>
              <a:rPr lang="en-US" dirty="0" err="1" smtClean="0"/>
              <a:t>és</a:t>
            </a:r>
            <a:r>
              <a:rPr lang="en-US" dirty="0" smtClean="0"/>
              <a:t>) </a:t>
            </a:r>
            <a:r>
              <a:rPr lang="en-US" dirty="0" err="1" smtClean="0"/>
              <a:t>es</a:t>
            </a:r>
            <a:r>
              <a:rPr lang="en-US" dirty="0" smtClean="0"/>
              <a:t> crucial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buena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con 10 </a:t>
            </a:r>
            <a:r>
              <a:rPr lang="en-US" dirty="0" err="1" smtClean="0"/>
              <a:t>columnas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con 10 </a:t>
            </a:r>
            <a:r>
              <a:rPr lang="en-US" dirty="0" err="1" smtClean="0"/>
              <a:t>columnas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2</a:t>
            </a:r>
            <a:r>
              <a:rPr lang="en-US" baseline="30000" dirty="0" smtClean="0"/>
              <a:t>10 </a:t>
            </a:r>
            <a:r>
              <a:rPr lang="en-US" dirty="0" smtClean="0"/>
              <a:t>(</a:t>
            </a:r>
            <a:r>
              <a:rPr lang="en-US" dirty="0" err="1" smtClean="0"/>
              <a:t>powerset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5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con 10 </a:t>
            </a:r>
            <a:r>
              <a:rPr lang="en-US" dirty="0" err="1" smtClean="0"/>
              <a:t>columnas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2</a:t>
            </a:r>
            <a:r>
              <a:rPr lang="en-US" baseline="30000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crece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8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con 10 </a:t>
            </a:r>
            <a:r>
              <a:rPr lang="en-US" dirty="0" err="1" smtClean="0"/>
              <a:t>columnas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2</a:t>
            </a:r>
            <a:r>
              <a:rPr lang="en-US" baseline="30000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Pregunta</a:t>
            </a:r>
            <a:r>
              <a:rPr lang="en-US" dirty="0" smtClean="0"/>
              <a:t>: 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crece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err="1" smtClean="0"/>
              <a:t>Respuesta</a:t>
            </a:r>
            <a:r>
              <a:rPr lang="en-US" dirty="0" smtClean="0"/>
              <a:t>: </a:t>
            </a:r>
            <a:r>
              <a:rPr lang="en-US" dirty="0" err="1" smtClean="0"/>
              <a:t>Exponencialmente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mtClean="0"/>
              <a:t>  n </a:t>
            </a:r>
            <a:r>
              <a:rPr lang="en-US" dirty="0" smtClean="0"/>
              <a:t>– </a:t>
            </a:r>
            <a:r>
              <a:rPr lang="en-US" dirty="0" err="1" smtClean="0"/>
              <a:t>numero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problema</a:t>
            </a:r>
            <a:r>
              <a:rPr lang="en-US" dirty="0" smtClean="0"/>
              <a:t> NP-Hard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0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2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de Index-tuning</a:t>
            </a:r>
            <a:endParaRPr lang="en-US" dirty="0"/>
          </a:p>
        </p:txBody>
      </p:sp>
      <p:pic>
        <p:nvPicPr>
          <p:cNvPr id="5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37288" y="2059786"/>
            <a:ext cx="856786" cy="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319232" y="2191100"/>
            <a:ext cx="1728246" cy="879812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Index-tuning tool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7544" y="2512899"/>
            <a:ext cx="15261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97544" y="2719184"/>
            <a:ext cx="1443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1644" y="2051234"/>
            <a:ext cx="1056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W, S, 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82056" y="2657224"/>
            <a:ext cx="146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suggested</a:t>
            </a:r>
          </a:p>
          <a:p>
            <a:pPr algn="ctr"/>
            <a:r>
              <a:rPr lang="en-US" sz="2400" dirty="0" smtClean="0"/>
              <a:t>indexes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0614" y="2916570"/>
            <a:ext cx="100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996305"/>
            <a:ext cx="8229600" cy="2486118"/>
          </a:xfrm>
        </p:spPr>
        <p:txBody>
          <a:bodyPr/>
          <a:lstStyle/>
          <a:p>
            <a:r>
              <a:rPr lang="en-US" dirty="0" smtClean="0"/>
              <a:t>W: </a:t>
            </a:r>
            <a:r>
              <a:rPr lang="en-US" dirty="0" err="1" smtClean="0"/>
              <a:t>consultas</a:t>
            </a:r>
            <a:r>
              <a:rPr lang="en-US" dirty="0" smtClean="0"/>
              <a:t> (</a:t>
            </a:r>
            <a:r>
              <a:rPr lang="en-US" b="1" dirty="0" smtClean="0"/>
              <a:t>W</a:t>
            </a:r>
            <a:r>
              <a:rPr lang="en-US" dirty="0" smtClean="0"/>
              <a:t>orkload)</a:t>
            </a:r>
          </a:p>
          <a:p>
            <a:r>
              <a:rPr lang="en-US" dirty="0" smtClean="0"/>
              <a:t>S: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índices</a:t>
            </a:r>
            <a:r>
              <a:rPr lang="en-US" dirty="0" smtClean="0"/>
              <a:t> (candidate index </a:t>
            </a:r>
            <a:r>
              <a:rPr lang="en-US" b="1" dirty="0" smtClean="0"/>
              <a:t>S</a:t>
            </a:r>
            <a:r>
              <a:rPr lang="en-US" dirty="0" smtClean="0"/>
              <a:t>et)</a:t>
            </a:r>
          </a:p>
          <a:p>
            <a:r>
              <a:rPr lang="en-US" dirty="0" smtClean="0"/>
              <a:t>C: </a:t>
            </a:r>
            <a:r>
              <a:rPr lang="en-US" dirty="0" err="1" smtClean="0"/>
              <a:t>restricciones</a:t>
            </a:r>
            <a:r>
              <a:rPr lang="en-US" dirty="0" smtClean="0"/>
              <a:t> (</a:t>
            </a:r>
            <a:r>
              <a:rPr lang="en-US" b="1" dirty="0" smtClean="0"/>
              <a:t>C</a:t>
            </a:r>
            <a:r>
              <a:rPr lang="en-US" dirty="0" smtClean="0"/>
              <a:t>onstraints)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espacio</a:t>
            </a:r>
            <a:r>
              <a:rPr lang="en-US" dirty="0" smtClean="0"/>
              <a:t> en disco,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mantenimiento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índices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45220" y="2191098"/>
            <a:ext cx="1728247" cy="879813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62024" y="1800009"/>
            <a:ext cx="120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 </a:t>
            </a:r>
          </a:p>
          <a:p>
            <a:pPr algn="ctr"/>
            <a:r>
              <a:rPr lang="en-US" sz="2400" dirty="0" smtClean="0"/>
              <a:t>benefits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079865" y="1666390"/>
            <a:ext cx="454062" cy="415498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35353" y="2736705"/>
            <a:ext cx="454062" cy="415498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14291" y="3222151"/>
            <a:ext cx="454062" cy="415498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8" idx="3"/>
            <a:endCxn id="18" idx="1"/>
          </p:cNvCxnSpPr>
          <p:nvPr/>
        </p:nvCxnSpPr>
        <p:spPr>
          <a:xfrm flipV="1">
            <a:off x="5047478" y="2631005"/>
            <a:ext cx="139774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3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3-08-23-unison-ucs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9242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Cuantificando</a:t>
            </a:r>
            <a:r>
              <a:rPr lang="en-US" dirty="0" smtClean="0"/>
              <a:t> el </a:t>
            </a:r>
            <a:r>
              <a:rPr lang="en-US" dirty="0" err="1" smtClean="0"/>
              <a:t>Beneficio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428747"/>
            <a:ext cx="8229600" cy="3195742"/>
          </a:xfrm>
        </p:spPr>
        <p:txBody>
          <a:bodyPr/>
          <a:lstStyle/>
          <a:p>
            <a:r>
              <a:rPr lang="en-US" i="1" dirty="0" smtClean="0"/>
              <a:t>cost(</a:t>
            </a:r>
            <a:r>
              <a:rPr lang="en-US" i="1" dirty="0" err="1" smtClean="0"/>
              <a:t>q,X</a:t>
            </a:r>
            <a:r>
              <a:rPr lang="en-US" i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i="1" dirty="0" smtClean="0"/>
              <a:t>q </a:t>
            </a:r>
            <a:r>
              <a:rPr lang="en-US" dirty="0" smtClean="0"/>
              <a:t>dados los indices </a:t>
            </a:r>
            <a:r>
              <a:rPr lang="en-US" dirty="0"/>
              <a:t>e</a:t>
            </a:r>
            <a:r>
              <a:rPr lang="en-US" dirty="0" smtClean="0"/>
              <a:t>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cost(q,{}) == cost(</a:t>
            </a:r>
            <a:r>
              <a:rPr lang="en-US" dirty="0" err="1" smtClean="0"/>
              <a:t>q,X</a:t>
            </a:r>
            <a:r>
              <a:rPr lang="en-US" dirty="0" smtClean="0"/>
              <a:t>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endParaRPr lang="en-US" dirty="0" smtClean="0"/>
          </a:p>
          <a:p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cuantificar</a:t>
            </a:r>
            <a:r>
              <a:rPr lang="en-US" dirty="0" smtClean="0"/>
              <a:t> sin </a:t>
            </a:r>
            <a:r>
              <a:rPr lang="en-US" dirty="0" err="1" smtClean="0"/>
              <a:t>materializar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“what-if planning”</a:t>
            </a:r>
          </a:p>
          <a:p>
            <a:pPr lvl="1"/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manejadores</a:t>
            </a:r>
            <a:r>
              <a:rPr lang="en-US" dirty="0" smtClean="0"/>
              <a:t> </a:t>
            </a:r>
            <a:r>
              <a:rPr lang="en-US" dirty="0" err="1" smtClean="0"/>
              <a:t>incluyen</a:t>
            </a:r>
            <a:r>
              <a:rPr lang="en-US" dirty="0" smtClean="0"/>
              <a:t> </a:t>
            </a:r>
            <a:r>
              <a:rPr lang="en-US" dirty="0" err="1" smtClean="0"/>
              <a:t>ésta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9561" y="1543201"/>
            <a:ext cx="1591659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30222" y="2041526"/>
            <a:ext cx="819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853" y="1417638"/>
            <a:ext cx="417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q</a:t>
            </a:r>
            <a:endParaRPr lang="en-US" sz="24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41220" y="2041526"/>
            <a:ext cx="819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9913" y="1385488"/>
            <a:ext cx="2548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Mejor</a:t>
            </a:r>
            <a:r>
              <a:rPr lang="en-US" sz="2400" dirty="0" smtClean="0"/>
              <a:t> plan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</a:p>
          <a:p>
            <a:r>
              <a:rPr lang="en-US" sz="2400" dirty="0" smtClean="0"/>
              <a:t>dados indices en </a:t>
            </a:r>
            <a:r>
              <a:rPr lang="en-US" sz="2400" i="1" dirty="0" smtClean="0"/>
              <a:t>X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235957" y="2967082"/>
            <a:ext cx="41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en-US" sz="2400" i="1" dirty="0"/>
          </a:p>
        </p:txBody>
      </p:sp>
      <p:cxnSp>
        <p:nvCxnSpPr>
          <p:cNvPr id="11" name="Straight Arrow Connector 10"/>
          <p:cNvCxnSpPr>
            <a:stCxn id="10" idx="0"/>
            <a:endCxn id="5" idx="2"/>
          </p:cNvCxnSpPr>
          <p:nvPr/>
        </p:nvCxnSpPr>
        <p:spPr>
          <a:xfrm flipV="1">
            <a:off x="4445391" y="2539851"/>
            <a:ext cx="0" cy="4272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8921" y="2216485"/>
            <a:ext cx="129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cost(</a:t>
            </a:r>
            <a:r>
              <a:rPr lang="en-US" sz="2400" i="1" dirty="0" err="1"/>
              <a:t>q,X</a:t>
            </a:r>
            <a:r>
              <a:rPr lang="en-US" sz="2400" i="1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897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Genérico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09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Enumerar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subconjuntos</a:t>
            </a:r>
            <a:r>
              <a:rPr lang="en-US" dirty="0" smtClean="0"/>
              <a:t> de </a:t>
            </a:r>
            <a:r>
              <a:rPr lang="en-US" i="1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i="1" dirty="0" smtClean="0"/>
              <a:t>cost(</a:t>
            </a:r>
            <a:r>
              <a:rPr lang="en-US" i="1" dirty="0" err="1" smtClean="0"/>
              <a:t>q,X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y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de </a:t>
            </a:r>
            <a:r>
              <a:rPr lang="en-US" i="1" dirty="0" smtClean="0"/>
              <a:t>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Regresa</a:t>
            </a:r>
            <a:r>
              <a:rPr lang="en-US" dirty="0" smtClean="0"/>
              <a:t> </a:t>
            </a:r>
            <a:r>
              <a:rPr lang="en-US" dirty="0" err="1" smtClean="0"/>
              <a:t>subconjunto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con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endParaRPr lang="en-US" dirty="0" smtClean="0"/>
          </a:p>
        </p:txBody>
      </p:sp>
      <p:pic>
        <p:nvPicPr>
          <p:cNvPr id="1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336658" y="4911059"/>
            <a:ext cx="856786" cy="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234152" y="4857560"/>
            <a:ext cx="1777554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Index-tuning tool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5588" y="5132274"/>
            <a:ext cx="9485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85588" y="5561967"/>
            <a:ext cx="916410" cy="1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8610" y="4691030"/>
            <a:ext cx="1125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W, S, C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51762" y="5506507"/>
            <a:ext cx="57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X*</a:t>
            </a:r>
            <a:endParaRPr lang="en-US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29336" y="5865940"/>
            <a:ext cx="100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544835" y="4857560"/>
            <a:ext cx="1591659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11706" y="5193662"/>
            <a:ext cx="1533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3467" y="4716964"/>
            <a:ext cx="72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q, X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81717" y="5570518"/>
            <a:ext cx="138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cost(</a:t>
            </a:r>
            <a:r>
              <a:rPr lang="en-US" sz="2400" i="1" dirty="0" err="1" smtClean="0"/>
              <a:t>q,X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011707" y="5623378"/>
            <a:ext cx="147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2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Investigación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09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Heurísticos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búsqueda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Eficientizar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i="1" dirty="0" smtClean="0"/>
              <a:t>cost(</a:t>
            </a:r>
            <a:r>
              <a:rPr lang="en-US" i="1" dirty="0" err="1" smtClean="0"/>
              <a:t>q,X</a:t>
            </a:r>
            <a:r>
              <a:rPr lang="en-US" i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Modelar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6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336658" y="4911059"/>
            <a:ext cx="856786" cy="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3234152" y="4857560"/>
            <a:ext cx="1777554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Index-tuning tool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85588" y="5132274"/>
            <a:ext cx="9485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85588" y="5561967"/>
            <a:ext cx="916410" cy="1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8610" y="4691030"/>
            <a:ext cx="1125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W, S, C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1762" y="5506507"/>
            <a:ext cx="57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X*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29336" y="5865940"/>
            <a:ext cx="100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6544835" y="4857560"/>
            <a:ext cx="1591659" cy="996650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Manejador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011706" y="5193662"/>
            <a:ext cx="1533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3467" y="4716964"/>
            <a:ext cx="72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q, X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81717" y="5570518"/>
            <a:ext cx="138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cost(</a:t>
            </a:r>
            <a:r>
              <a:rPr lang="en-US" sz="2400" i="1" dirty="0" err="1" smtClean="0"/>
              <a:t>q,X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011707" y="5623378"/>
            <a:ext cx="147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6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manejador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bestia</a:t>
            </a:r>
            <a:r>
              <a:rPr lang="en-US" sz="2800" dirty="0" smtClean="0"/>
              <a:t> de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propia</a:t>
            </a:r>
            <a:r>
              <a:rPr lang="en-US" sz="2800" dirty="0" smtClean="0"/>
              <a:t> </a:t>
            </a:r>
            <a:r>
              <a:rPr lang="en-US" sz="2800" dirty="0" err="1" smtClean="0"/>
              <a:t>especie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0" y="3204417"/>
            <a:ext cx="2558716" cy="2101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03" y="2564128"/>
            <a:ext cx="2540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345" y="5388393"/>
            <a:ext cx="3104225" cy="1339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131" y="2757290"/>
            <a:ext cx="3140879" cy="2290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440" y="2431460"/>
            <a:ext cx="3155899" cy="651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129" y="4848574"/>
            <a:ext cx="2518033" cy="1994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14" y="2422720"/>
            <a:ext cx="2540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3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Líneas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: 1 </a:t>
            </a:r>
            <a:r>
              <a:rPr lang="en-US" dirty="0" err="1" smtClean="0"/>
              <a:t>millones</a:t>
            </a:r>
            <a:endParaRPr lang="en-US" dirty="0" smtClean="0"/>
          </a:p>
          <a:p>
            <a:r>
              <a:rPr lang="en-US" dirty="0" smtClean="0"/>
              <a:t>MySQL: 1.7 </a:t>
            </a:r>
            <a:r>
              <a:rPr lang="en-US" dirty="0" err="1" smtClean="0"/>
              <a:t>millones</a:t>
            </a:r>
            <a:endParaRPr lang="en-US" dirty="0" smtClean="0"/>
          </a:p>
          <a:p>
            <a:r>
              <a:rPr lang="en-US" dirty="0" smtClean="0"/>
              <a:t>DB2: 8 </a:t>
            </a:r>
            <a:r>
              <a:rPr lang="en-US" dirty="0" err="1" smtClean="0"/>
              <a:t>millones</a:t>
            </a:r>
            <a:endParaRPr lang="en-US" dirty="0" smtClean="0"/>
          </a:p>
          <a:p>
            <a:r>
              <a:rPr lang="en-US" dirty="0" smtClean="0"/>
              <a:t>Oracle: 70 </a:t>
            </a:r>
            <a:r>
              <a:rPr lang="en-US" dirty="0" err="1" smtClean="0"/>
              <a:t>millones</a:t>
            </a:r>
            <a:r>
              <a:rPr lang="en-US" dirty="0" smtClean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7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Consecuencia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la </a:t>
            </a:r>
            <a:r>
              <a:rPr lang="en-US" dirty="0" err="1" smtClean="0"/>
              <a:t>práctica</a:t>
            </a:r>
            <a:r>
              <a:rPr lang="en-US" dirty="0" smtClean="0"/>
              <a:t>, </a:t>
            </a:r>
            <a:r>
              <a:rPr lang="en-US" dirty="0" err="1" smtClean="0"/>
              <a:t>implementar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de Index-Tuning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sólo</a:t>
            </a:r>
            <a:r>
              <a:rPr lang="en-US" b="1" dirty="0" smtClean="0"/>
              <a:t> </a:t>
            </a:r>
            <a:r>
              <a:rPr lang="en-US" b="1" dirty="0" err="1" smtClean="0"/>
              <a:t>funcionará</a:t>
            </a:r>
            <a:r>
              <a:rPr lang="en-US" b="1" dirty="0" smtClean="0"/>
              <a:t> en </a:t>
            </a:r>
            <a:r>
              <a:rPr lang="en-US" b="1" dirty="0" smtClean="0"/>
              <a:t>UN </a:t>
            </a:r>
            <a:r>
              <a:rPr lang="en-US" b="1" dirty="0" err="1" smtClean="0"/>
              <a:t>manejador</a:t>
            </a:r>
            <a:r>
              <a:rPr lang="en-US" b="1" dirty="0" smtClean="0"/>
              <a:t> en particular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507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9079" y="1566747"/>
            <a:ext cx="7063974" cy="48578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Anatomía</a:t>
            </a:r>
            <a:r>
              <a:rPr lang="en-US" dirty="0" smtClean="0"/>
              <a:t> de un </a:t>
            </a:r>
            <a:r>
              <a:rPr lang="en-US" dirty="0" err="1" smtClean="0"/>
              <a:t>Manejador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72603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00" y="276789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uery</a:t>
            </a:r>
          </a:p>
          <a:p>
            <a:pPr algn="ctr"/>
            <a:r>
              <a:rPr lang="en-US" sz="1400" dirty="0" smtClean="0"/>
              <a:t>(SQL)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1" idx="0"/>
            <a:endCxn id="6" idx="1"/>
          </p:cNvCxnSpPr>
          <p:nvPr/>
        </p:nvCxnSpPr>
        <p:spPr>
          <a:xfrm flipV="1">
            <a:off x="468119" y="3078472"/>
            <a:ext cx="1404484" cy="41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28488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88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3531988" y="3078472"/>
            <a:ext cx="1696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4361681" y="3389041"/>
            <a:ext cx="1696500" cy="11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6" idx="1"/>
            <a:endCxn id="12" idx="2"/>
          </p:cNvCxnSpPr>
          <p:nvPr/>
        </p:nvCxnSpPr>
        <p:spPr>
          <a:xfrm flipH="1" flipV="1">
            <a:off x="4361681" y="5136000"/>
            <a:ext cx="2766" cy="3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/>
          <p:cNvSpPr/>
          <p:nvPr/>
        </p:nvSpPr>
        <p:spPr>
          <a:xfrm>
            <a:off x="2336125" y="1701930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Magnetic Disk 55"/>
          <p:cNvSpPr/>
          <p:nvPr/>
        </p:nvSpPr>
        <p:spPr>
          <a:xfrm>
            <a:off x="3993635" y="5511487"/>
            <a:ext cx="741624" cy="785809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7460" y="3496797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91" name="TextBox 90"/>
          <p:cNvSpPr txBox="1"/>
          <p:nvPr/>
        </p:nvSpPr>
        <p:spPr>
          <a:xfrm>
            <a:off x="3883050" y="2552636"/>
            <a:ext cx="880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8292" y="3531353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plan</a:t>
            </a:r>
            <a:endParaRPr lang="en-US" sz="1400" dirty="0"/>
          </a:p>
        </p:txBody>
      </p:sp>
      <p:cxnSp>
        <p:nvCxnSpPr>
          <p:cNvPr id="106" name="Straight Connector 105"/>
          <p:cNvCxnSpPr>
            <a:stCxn id="6" idx="0"/>
            <a:endCxn id="49" idx="3"/>
          </p:cNvCxnSpPr>
          <p:nvPr/>
        </p:nvCxnSpPr>
        <p:spPr>
          <a:xfrm flipV="1">
            <a:off x="2702296" y="2487739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Magnetic Disk 108"/>
          <p:cNvSpPr/>
          <p:nvPr/>
        </p:nvSpPr>
        <p:spPr>
          <a:xfrm>
            <a:off x="5656910" y="1701918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</a:p>
        </p:txBody>
      </p:sp>
      <p:cxnSp>
        <p:nvCxnSpPr>
          <p:cNvPr id="110" name="Straight Connector 109"/>
          <p:cNvCxnSpPr>
            <a:endCxn id="109" idx="3"/>
          </p:cNvCxnSpPr>
          <p:nvPr/>
        </p:nvCxnSpPr>
        <p:spPr>
          <a:xfrm flipV="1">
            <a:off x="6023081" y="2487727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6457323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Magnetic Disk 112"/>
          <p:cNvSpPr/>
          <p:nvPr/>
        </p:nvSpPr>
        <p:spPr>
          <a:xfrm>
            <a:off x="6916204" y="5511453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114" name="Straight Connector 113"/>
          <p:cNvCxnSpPr>
            <a:stCxn id="113" idx="1"/>
            <a:endCxn id="112" idx="2"/>
          </p:cNvCxnSpPr>
          <p:nvPr/>
        </p:nvCxnSpPr>
        <p:spPr>
          <a:xfrm flipV="1">
            <a:off x="7287016" y="5136000"/>
            <a:ext cx="0" cy="37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3"/>
            <a:endCxn id="112" idx="1"/>
          </p:cNvCxnSpPr>
          <p:nvPr/>
        </p:nvCxnSpPr>
        <p:spPr>
          <a:xfrm>
            <a:off x="5191373" y="4825431"/>
            <a:ext cx="126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1"/>
            <a:endCxn id="61" idx="1"/>
          </p:cNvCxnSpPr>
          <p:nvPr/>
        </p:nvCxnSpPr>
        <p:spPr>
          <a:xfrm flipH="1" flipV="1">
            <a:off x="858778" y="3930823"/>
            <a:ext cx="2673210" cy="89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81238" y="3945306"/>
            <a:ext cx="60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52299" y="4781680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088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Abstraer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de un </a:t>
            </a:r>
            <a:r>
              <a:rPr lang="en-US" dirty="0" err="1" smtClean="0"/>
              <a:t>manejador</a:t>
            </a:r>
            <a:r>
              <a:rPr lang="en-US" dirty="0" smtClean="0"/>
              <a:t> de 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Exponerlos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interfaz</a:t>
            </a:r>
            <a:r>
              <a:rPr lang="en-US" b="1" dirty="0" smtClean="0"/>
              <a:t> </a:t>
            </a:r>
            <a:r>
              <a:rPr lang="en-US" b="1" dirty="0" err="1" smtClean="0"/>
              <a:t>genérica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 smtClean="0"/>
              <a:t>Conectar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manejadores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b="1" dirty="0" smtClean="0"/>
              <a:t>“plug-in”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186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334924" y="1474041"/>
            <a:ext cx="6342529" cy="4347958"/>
          </a:xfrm>
          <a:prstGeom prst="can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0959" y="1863411"/>
            <a:ext cx="243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Gestor</a:t>
            </a:r>
            <a:r>
              <a:rPr lang="en-US" sz="2400" dirty="0" smtClean="0"/>
              <a:t> de BD “X”</a:t>
            </a:r>
            <a:endParaRPr lang="en-US" sz="2400" dirty="0"/>
          </a:p>
        </p:txBody>
      </p:sp>
      <p:pic>
        <p:nvPicPr>
          <p:cNvPr id="7" name="Picture 6" descr="Screen Shot 2013-08-23 at 4.21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14" y="2917879"/>
            <a:ext cx="4347775" cy="22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1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752068" y="4644622"/>
            <a:ext cx="1529600" cy="1223731"/>
          </a:xfrm>
          <a:prstGeom prst="can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MySQL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498963" y="4644622"/>
            <a:ext cx="1529600" cy="1223731"/>
          </a:xfrm>
          <a:prstGeom prst="can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DB2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259199" y="4644622"/>
            <a:ext cx="1529600" cy="1223731"/>
          </a:xfrm>
          <a:prstGeom prst="can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Postgres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3-08-23 at 4.2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44" y="469277"/>
            <a:ext cx="4695967" cy="2943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91129" y="4134725"/>
            <a:ext cx="1214411" cy="398646"/>
          </a:xfrm>
          <a:prstGeom prst="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51" y="4134725"/>
            <a:ext cx="1214411" cy="398646"/>
          </a:xfrm>
          <a:prstGeom prst="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9380" y="4134725"/>
            <a:ext cx="1214411" cy="398646"/>
          </a:xfrm>
          <a:prstGeom prst="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>
          <a:xfrm flipV="1">
            <a:off x="2498335" y="3412399"/>
            <a:ext cx="1800493" cy="722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7" idx="2"/>
          </p:cNvCxnSpPr>
          <p:nvPr/>
        </p:nvCxnSpPr>
        <p:spPr>
          <a:xfrm flipV="1">
            <a:off x="4235957" y="3412399"/>
            <a:ext cx="62871" cy="722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7" idx="2"/>
          </p:cNvCxnSpPr>
          <p:nvPr/>
        </p:nvCxnSpPr>
        <p:spPr>
          <a:xfrm flipH="1" flipV="1">
            <a:off x="4298828" y="3412399"/>
            <a:ext cx="1707758" cy="722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 </a:t>
            </a:r>
            <a:r>
              <a:rPr lang="en-US" b="1" dirty="0" err="1" smtClean="0"/>
              <a:t>plática</a:t>
            </a:r>
            <a:r>
              <a:rPr lang="en-US" b="1" dirty="0" smtClean="0"/>
              <a:t> en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diapositiva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selección</a:t>
            </a:r>
            <a:r>
              <a:rPr lang="en-US" dirty="0" smtClean="0"/>
              <a:t> de </a:t>
            </a:r>
            <a:r>
              <a:rPr lang="en-US" b="1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crucial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buena</a:t>
            </a:r>
            <a:r>
              <a:rPr lang="en-US" dirty="0" smtClean="0"/>
              <a:t> 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b="1" dirty="0" err="1" smtClean="0"/>
              <a:t>automatización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se </a:t>
            </a:r>
            <a:r>
              <a:rPr lang="en-US" dirty="0" err="1" smtClean="0"/>
              <a:t>enfocan</a:t>
            </a:r>
            <a:r>
              <a:rPr lang="en-US" dirty="0" smtClean="0"/>
              <a:t> en un </a:t>
            </a:r>
            <a:r>
              <a:rPr lang="en-US" dirty="0" err="1" smtClean="0"/>
              <a:t>manejador</a:t>
            </a:r>
            <a:r>
              <a:rPr lang="en-US" dirty="0" smtClean="0"/>
              <a:t> a la </a:t>
            </a:r>
            <a:r>
              <a:rPr lang="en-US" dirty="0" err="1" smtClean="0"/>
              <a:t>vez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b="1" dirty="0" smtClean="0"/>
              <a:t>simples </a:t>
            </a:r>
            <a:r>
              <a:rPr lang="en-US" dirty="0" smtClean="0"/>
              <a:t>y </a:t>
            </a:r>
            <a:r>
              <a:rPr lang="en-US" b="1" dirty="0" smtClean="0"/>
              <a:t>portables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/>
              <a:t> </a:t>
            </a:r>
            <a:r>
              <a:rPr lang="en-US" dirty="0" smtClean="0"/>
              <a:t>“universal”</a:t>
            </a:r>
          </a:p>
        </p:txBody>
      </p:sp>
    </p:spTree>
    <p:extLst>
      <p:ext uri="{BB962C8B-B14F-4D97-AF65-F5344CB8AC3E}">
        <p14:creationId xmlns:p14="http://schemas.microsoft.com/office/powerpoint/2010/main" val="326684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23 at 4.40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84" y="280092"/>
            <a:ext cx="5092875" cy="6318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7689" y="1372063"/>
            <a:ext cx="26883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Reusable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336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(LOC)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Online-Tuning</a:t>
            </a:r>
          </a:p>
          <a:p>
            <a:r>
              <a:rPr lang="en-US" dirty="0" err="1" smtClean="0"/>
              <a:t>Implementado</a:t>
            </a:r>
            <a:r>
              <a:rPr lang="en-US" dirty="0" smtClean="0"/>
              <a:t> en </a:t>
            </a:r>
            <a:r>
              <a:rPr lang="en-US" dirty="0" err="1" smtClean="0"/>
              <a:t>PostgreSQL</a:t>
            </a:r>
            <a:r>
              <a:rPr lang="en-US" dirty="0" smtClean="0"/>
              <a:t> y </a:t>
            </a:r>
            <a:r>
              <a:rPr lang="en-US" dirty="0" err="1" smtClean="0"/>
              <a:t>DBTune</a:t>
            </a:r>
            <a:endParaRPr lang="en-US" dirty="0" smtClean="0"/>
          </a:p>
          <a:p>
            <a:r>
              <a:rPr lang="en-US" dirty="0" err="1" smtClean="0"/>
              <a:t>PostgreSQL</a:t>
            </a:r>
            <a:r>
              <a:rPr lang="en-US" dirty="0" smtClean="0"/>
              <a:t>: ~12000 </a:t>
            </a:r>
            <a:r>
              <a:rPr lang="en-US" dirty="0" err="1" smtClean="0"/>
              <a:t>líneas</a:t>
            </a:r>
            <a:endParaRPr lang="en-US" dirty="0" smtClean="0"/>
          </a:p>
          <a:p>
            <a:r>
              <a:rPr lang="en-US" dirty="0" err="1" smtClean="0"/>
              <a:t>DBTune</a:t>
            </a:r>
            <a:r>
              <a:rPr lang="en-US" dirty="0" smtClean="0"/>
              <a:t>: 250 </a:t>
            </a:r>
            <a:r>
              <a:rPr lang="en-US" dirty="0" err="1" smtClean="0"/>
              <a:t>líneas</a:t>
            </a:r>
            <a:endParaRPr lang="en-US" dirty="0" smtClean="0"/>
          </a:p>
          <a:p>
            <a:r>
              <a:rPr lang="en-US" dirty="0" smtClean="0"/>
              <a:t>Sin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,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en MySQL, DB2 y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Portabilidad</a:t>
            </a:r>
            <a:r>
              <a:rPr lang="en-US" dirty="0" smtClean="0"/>
              <a:t> y </a:t>
            </a:r>
            <a:r>
              <a:rPr lang="en-US" dirty="0" err="1" smtClean="0"/>
              <a:t>Simplicidad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09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What-If optimization [1]</a:t>
            </a:r>
          </a:p>
          <a:p>
            <a:r>
              <a:rPr lang="en-US" dirty="0" smtClean="0"/>
              <a:t>Index Tuning for Replicated DBs [2]</a:t>
            </a:r>
          </a:p>
          <a:p>
            <a:r>
              <a:rPr lang="en-US" dirty="0" smtClean="0"/>
              <a:t>Online Index Tuning [3]</a:t>
            </a:r>
          </a:p>
          <a:p>
            <a:r>
              <a:rPr lang="en-US" dirty="0" smtClean="0"/>
              <a:t>Semi-automatic Tuning [4]</a:t>
            </a:r>
          </a:p>
          <a:p>
            <a:r>
              <a:rPr lang="en-US" dirty="0" smtClean="0"/>
              <a:t>Tuning Dashboard [4]</a:t>
            </a:r>
          </a:p>
          <a:p>
            <a:r>
              <a:rPr lang="en-US" dirty="0" smtClean="0"/>
              <a:t>Machine Learning-based Performance Modeling [5]</a:t>
            </a:r>
          </a:p>
          <a:p>
            <a:r>
              <a:rPr lang="en-US" dirty="0" smtClean="0"/>
              <a:t>BIP-based optimization 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5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6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Pasando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2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lo </a:t>
            </a:r>
            <a:r>
              <a:rPr lang="en-US" dirty="0" err="1" smtClean="0"/>
              <a:t>hubieran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Mates = otro </a:t>
            </a:r>
            <a:r>
              <a:rPr lang="es-ES_tradnl" dirty="0" smtClean="0"/>
              <a:t>lenguaje                                           </a:t>
            </a:r>
            <a:endParaRPr lang="es-ES_tradnl" dirty="0"/>
          </a:p>
          <a:p>
            <a:r>
              <a:rPr lang="es-ES_tradnl" dirty="0"/>
              <a:t>4 </a:t>
            </a:r>
            <a:r>
              <a:rPr lang="es-ES_tradnl" dirty="0" smtClean="0"/>
              <a:t>lenguajes:</a:t>
            </a:r>
          </a:p>
          <a:p>
            <a:pPr lvl="1"/>
            <a:r>
              <a:rPr lang="es-ES_tradnl" dirty="0" smtClean="0"/>
              <a:t>Mates </a:t>
            </a:r>
            <a:r>
              <a:rPr lang="es-ES_tradnl" dirty="0"/>
              <a:t>(</a:t>
            </a:r>
            <a:r>
              <a:rPr lang="es-ES_tradnl" dirty="0" err="1"/>
              <a:t>first-order</a:t>
            </a:r>
            <a:r>
              <a:rPr lang="es-ES_tradnl" dirty="0"/>
              <a:t> </a:t>
            </a:r>
            <a:r>
              <a:rPr lang="es-ES_tradnl" dirty="0" err="1"/>
              <a:t>logic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OO (Java</a:t>
            </a:r>
            <a:r>
              <a:rPr lang="es-ES_tradnl" dirty="0"/>
              <a:t>/C++/D</a:t>
            </a:r>
            <a:r>
              <a:rPr lang="es-ES_tradnl" dirty="0" smtClean="0"/>
              <a:t>/</a:t>
            </a:r>
            <a:r>
              <a:rPr lang="es-ES_tradnl" dirty="0" err="1" smtClean="0"/>
              <a:t>Go</a:t>
            </a:r>
            <a:r>
              <a:rPr lang="es-ES_tradnl" dirty="0" smtClean="0"/>
              <a:t>/…)</a:t>
            </a:r>
          </a:p>
          <a:p>
            <a:pPr lvl="1"/>
            <a:r>
              <a:rPr lang="es-ES_tradnl" dirty="0" err="1" smtClean="0"/>
              <a:t>Functional</a:t>
            </a:r>
            <a:r>
              <a:rPr lang="es-ES_tradnl" dirty="0" smtClean="0"/>
              <a:t> (</a:t>
            </a:r>
            <a:r>
              <a:rPr lang="es-ES_tradnl" dirty="0" err="1" smtClean="0"/>
              <a:t>Haskell</a:t>
            </a:r>
            <a:r>
              <a:rPr lang="es-ES_tradnl" dirty="0"/>
              <a:t>/</a:t>
            </a:r>
            <a:r>
              <a:rPr lang="es-ES_tradnl" dirty="0" err="1"/>
              <a:t>Lisp</a:t>
            </a:r>
            <a:r>
              <a:rPr lang="es-ES_tradnl" dirty="0" smtClean="0"/>
              <a:t>/</a:t>
            </a:r>
            <a:r>
              <a:rPr lang="es-ES_tradnl" dirty="0" err="1" smtClean="0"/>
              <a:t>Scala</a:t>
            </a:r>
            <a:r>
              <a:rPr lang="es-ES_tradnl" dirty="0" smtClean="0"/>
              <a:t>/…)</a:t>
            </a:r>
          </a:p>
          <a:p>
            <a:pPr lvl="1"/>
            <a:r>
              <a:rPr lang="es-ES_tradnl" dirty="0" smtClean="0"/>
              <a:t>Script (</a:t>
            </a:r>
            <a:r>
              <a:rPr lang="es-ES_tradnl" dirty="0" err="1" smtClean="0"/>
              <a:t>Bash</a:t>
            </a:r>
            <a:r>
              <a:rPr lang="es-ES_tradnl" dirty="0"/>
              <a:t>/Perl/</a:t>
            </a:r>
            <a:r>
              <a:rPr lang="es-ES_tradnl" dirty="0" err="1"/>
              <a:t>Python</a:t>
            </a:r>
            <a:r>
              <a:rPr lang="es-ES_tradnl" dirty="0" smtClean="0"/>
              <a:t>/…)</a:t>
            </a:r>
            <a:endParaRPr lang="es-ES_tradnl" dirty="0"/>
          </a:p>
          <a:p>
            <a:r>
              <a:rPr lang="es-ES_tradnl" dirty="0" smtClean="0"/>
              <a:t>Aprender </a:t>
            </a:r>
            <a:r>
              <a:rPr lang="es-ES_tradnl" dirty="0"/>
              <a:t>a </a:t>
            </a:r>
            <a:r>
              <a:rPr lang="es-ES_tradnl" dirty="0" smtClean="0"/>
              <a:t>aprender 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52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MUY </a:t>
            </a:r>
            <a:r>
              <a:rPr lang="en-US" dirty="0" err="1" smtClean="0"/>
              <a:t>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Manejador</a:t>
            </a:r>
            <a:r>
              <a:rPr lang="en-US" dirty="0" smtClean="0"/>
              <a:t> de </a:t>
            </a:r>
            <a:r>
              <a:rPr lang="en-US" dirty="0" err="1" smtClean="0"/>
              <a:t>Versiones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, hg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smtClean="0"/>
              <a:t>Issue </a:t>
            </a:r>
            <a:r>
              <a:rPr lang="en-US" dirty="0"/>
              <a:t>Tracking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 smtClean="0"/>
              <a:t>Jira</a:t>
            </a:r>
            <a:r>
              <a:rPr lang="en-US" dirty="0" smtClean="0"/>
              <a:t>, </a:t>
            </a:r>
            <a:r>
              <a:rPr lang="en-US" dirty="0" err="1" smtClean="0"/>
              <a:t>Trac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Development </a:t>
            </a:r>
            <a:r>
              <a:rPr lang="en-US" dirty="0" smtClean="0"/>
              <a:t>(Wikis,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CTest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smtClean="0"/>
              <a:t>Coding Conventions (doc, tabs </a:t>
            </a:r>
            <a:r>
              <a:rPr lang="en-US" dirty="0" err="1" smtClean="0"/>
              <a:t>vs</a:t>
            </a:r>
            <a:r>
              <a:rPr lang="en-US" dirty="0" smtClean="0"/>
              <a:t> spaces, …)</a:t>
            </a:r>
          </a:p>
          <a:p>
            <a:r>
              <a:rPr lang="en-US" dirty="0" smtClean="0"/>
              <a:t>Code reviewing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gerrit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sólo</a:t>
            </a:r>
            <a:r>
              <a:rPr lang="en-US" dirty="0" smtClean="0"/>
              <a:t> IDE (vim, </a:t>
            </a:r>
            <a:r>
              <a:rPr lang="en-US" dirty="0" err="1" smtClean="0"/>
              <a:t>emacs</a:t>
            </a:r>
            <a:r>
              <a:rPr lang="en-US" dirty="0" smtClean="0"/>
              <a:t>, ninja, …)</a:t>
            </a:r>
          </a:p>
          <a:p>
            <a:r>
              <a:rPr lang="es-ES_tradnl" dirty="0"/>
              <a:t>Unix (OSX, Linux, BSD</a:t>
            </a:r>
            <a:r>
              <a:rPr lang="es-ES_tradnl" dirty="0" smtClean="0"/>
              <a:t>, …)                                     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97206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LCC vs. ???, fight!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</a:p>
          <a:p>
            <a:pPr lvl="1"/>
            <a:r>
              <a:rPr lang="en-US" dirty="0" err="1" smtClean="0"/>
              <a:t>Formalización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 smtClean="0"/>
          </a:p>
          <a:p>
            <a:pPr lvl="1"/>
            <a:r>
              <a:rPr lang="en-US" dirty="0" err="1" smtClean="0"/>
              <a:t>Modelación</a:t>
            </a:r>
            <a:endParaRPr lang="en-US" dirty="0" smtClean="0"/>
          </a:p>
          <a:p>
            <a:pPr lvl="1"/>
            <a:r>
              <a:rPr lang="en-US" dirty="0" err="1" smtClean="0"/>
              <a:t>Algoritmos</a:t>
            </a:r>
            <a:r>
              <a:rPr lang="en-US" dirty="0" smtClean="0"/>
              <a:t> / </a:t>
            </a:r>
            <a:r>
              <a:rPr lang="en-US" dirty="0" err="1" smtClean="0"/>
              <a:t>teoría</a:t>
            </a:r>
            <a:r>
              <a:rPr lang="en-US" dirty="0" smtClean="0"/>
              <a:t> de la </a:t>
            </a:r>
            <a:r>
              <a:rPr lang="en-US" dirty="0" err="1" smtClean="0"/>
              <a:t>computación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err="1" smtClean="0"/>
              <a:t>Prácticos</a:t>
            </a:r>
            <a:r>
              <a:rPr lang="en-US" dirty="0" smtClean="0"/>
              <a:t> (no se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atora</a:t>
            </a:r>
            <a:r>
              <a:rPr lang="en-US" dirty="0" smtClean="0"/>
              <a:t> nada)</a:t>
            </a:r>
          </a:p>
          <a:p>
            <a:pPr lvl="1"/>
            <a:r>
              <a:rPr lang="en-US" dirty="0" err="1" smtClean="0"/>
              <a:t>Proactivos</a:t>
            </a:r>
            <a:r>
              <a:rPr lang="en-US" dirty="0" smtClean="0"/>
              <a:t> (no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arrear)</a:t>
            </a:r>
          </a:p>
          <a:p>
            <a:pPr lvl="1"/>
            <a:r>
              <a:rPr lang="en-US" dirty="0" err="1" smtClean="0"/>
              <a:t>Creativos</a:t>
            </a:r>
            <a:r>
              <a:rPr lang="en-US" dirty="0" smtClean="0"/>
              <a:t> (</a:t>
            </a:r>
            <a:r>
              <a:rPr lang="en-US" dirty="0" err="1" smtClean="0"/>
              <a:t>sobran</a:t>
            </a:r>
            <a:r>
              <a:rPr lang="en-US" dirty="0" smtClean="0"/>
              <a:t> </a:t>
            </a:r>
            <a:r>
              <a:rPr lang="en-US" dirty="0" err="1" smtClean="0"/>
              <a:t>buenas</a:t>
            </a:r>
            <a:r>
              <a:rPr lang="en-US" dirty="0" smtClean="0"/>
              <a:t> ideas)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62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Accionables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smtClean="0"/>
              <a:t>USENIX, ACM, …</a:t>
            </a:r>
            <a:endParaRPr lang="en-US" dirty="0"/>
          </a:p>
          <a:p>
            <a:r>
              <a:rPr lang="en-US" dirty="0" err="1"/>
              <a:t>Veranos</a:t>
            </a:r>
            <a:r>
              <a:rPr lang="en-US" dirty="0"/>
              <a:t> de la </a:t>
            </a:r>
            <a:r>
              <a:rPr lang="en-US" dirty="0" err="1"/>
              <a:t>Ciencia</a:t>
            </a:r>
            <a:r>
              <a:rPr lang="en-US" dirty="0"/>
              <a:t> de CONACYT</a:t>
            </a:r>
          </a:p>
          <a:p>
            <a:r>
              <a:rPr lang="en-US" dirty="0" err="1" smtClean="0"/>
              <a:t>Congresos</a:t>
            </a:r>
            <a:r>
              <a:rPr lang="en-US" dirty="0" smtClean="0"/>
              <a:t> (ENOAN, ACM, IEEE, …)</a:t>
            </a:r>
            <a:endParaRPr lang="en-US" dirty="0"/>
          </a:p>
          <a:p>
            <a:r>
              <a:rPr lang="en-US" dirty="0" smtClean="0"/>
              <a:t>MOOC (</a:t>
            </a:r>
            <a:r>
              <a:rPr lang="en-US" dirty="0" err="1" smtClean="0"/>
              <a:t>Coursera</a:t>
            </a:r>
            <a:r>
              <a:rPr lang="en-US" dirty="0" smtClean="0"/>
              <a:t>, </a:t>
            </a:r>
            <a:r>
              <a:rPr lang="en-US" dirty="0" err="1" smtClean="0"/>
              <a:t>Udacity</a:t>
            </a:r>
            <a:r>
              <a:rPr lang="en-US" dirty="0" smtClean="0"/>
              <a:t>, …)</a:t>
            </a:r>
            <a:endParaRPr lang="en-US" dirty="0"/>
          </a:p>
          <a:p>
            <a:r>
              <a:rPr lang="en-US" dirty="0" err="1"/>
              <a:t>Concursos</a:t>
            </a:r>
            <a:r>
              <a:rPr lang="en-US" dirty="0"/>
              <a:t> (Google, Netflix, </a:t>
            </a:r>
            <a:r>
              <a:rPr lang="en-US" dirty="0" smtClean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027339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Vivimos</a:t>
            </a:r>
            <a:r>
              <a:rPr lang="en-US" b="1" dirty="0" smtClean="0"/>
              <a:t> en </a:t>
            </a:r>
            <a:r>
              <a:rPr lang="en-US" b="1" dirty="0"/>
              <a:t>la era </a:t>
            </a:r>
            <a:r>
              <a:rPr lang="en-US" b="1" dirty="0" smtClean="0"/>
              <a:t>digital, en un </a:t>
            </a:r>
            <a:r>
              <a:rPr lang="en-US" b="1" dirty="0" err="1"/>
              <a:t>país</a:t>
            </a:r>
            <a:r>
              <a:rPr lang="en-US" b="1" dirty="0"/>
              <a:t> </a:t>
            </a:r>
            <a:r>
              <a:rPr lang="en-US" b="1" dirty="0" err="1"/>
              <a:t>tercermundista</a:t>
            </a:r>
            <a:r>
              <a:rPr lang="en-US" b="1" dirty="0" smtClean="0"/>
              <a:t>… al </a:t>
            </a:r>
            <a:r>
              <a:rPr lang="en-US" b="1" dirty="0" err="1"/>
              <a:t>lado</a:t>
            </a:r>
            <a:r>
              <a:rPr lang="en-US" b="1" dirty="0"/>
              <a:t> </a:t>
            </a:r>
            <a:r>
              <a:rPr lang="en-US" b="1" dirty="0" smtClean="0"/>
              <a:t>de la </a:t>
            </a:r>
            <a:r>
              <a:rPr lang="en-US" b="1" dirty="0" err="1" smtClean="0"/>
              <a:t>potencia</a:t>
            </a:r>
            <a:r>
              <a:rPr lang="en-US" b="1" dirty="0" smtClean="0"/>
              <a:t> </a:t>
            </a:r>
            <a:r>
              <a:rPr lang="en-US" b="1" dirty="0" err="1" smtClean="0"/>
              <a:t>mundial</a:t>
            </a:r>
            <a:r>
              <a:rPr lang="en-US" b="1" dirty="0" smtClean="0"/>
              <a:t> #1 en </a:t>
            </a:r>
            <a:r>
              <a:rPr lang="en-US" b="1" dirty="0" err="1" smtClean="0"/>
              <a:t>ciencia</a:t>
            </a:r>
            <a:r>
              <a:rPr lang="en-US" b="1" dirty="0" smtClean="0"/>
              <a:t> y </a:t>
            </a:r>
            <a:r>
              <a:rPr lang="en-US" b="1" dirty="0" err="1" smtClean="0"/>
              <a:t>tecnología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5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695"/>
            <a:ext cx="8229600" cy="1143000"/>
          </a:xfrm>
        </p:spPr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base de </a:t>
            </a:r>
            <a:r>
              <a:rPr lang="en-US" dirty="0" err="1"/>
              <a:t>d</a:t>
            </a:r>
            <a:r>
              <a:rPr lang="en-US" b="1" dirty="0" err="1" smtClean="0"/>
              <a:t>atos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174984"/>
            <a:ext cx="82296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latin typeface="Menlo Regular"/>
                <a:cs typeface="Menlo Regular"/>
              </a:rPr>
              <a:t>N</a:t>
            </a:r>
            <a:r>
              <a:rPr lang="en-US" sz="1400" dirty="0" err="1" smtClean="0">
                <a:latin typeface="Menlo Regular"/>
                <a:cs typeface="Menlo Regular"/>
              </a:rPr>
              <a:t>ombre</a:t>
            </a:r>
            <a:r>
              <a:rPr lang="en-US" sz="1400" dirty="0" smtClean="0">
                <a:latin typeface="Menlo Regular"/>
                <a:cs typeface="Menlo Regular"/>
              </a:rPr>
              <a:t>,  </a:t>
            </a:r>
            <a:r>
              <a:rPr lang="en-US" sz="1400" dirty="0" err="1" smtClean="0">
                <a:latin typeface="Menlo Regular"/>
                <a:cs typeface="Menlo Regular"/>
              </a:rPr>
              <a:t>Apellido</a:t>
            </a:r>
            <a:r>
              <a:rPr lang="en-US" sz="1400" dirty="0" smtClean="0">
                <a:latin typeface="Menlo Regular"/>
                <a:cs typeface="Menlo Regular"/>
              </a:rPr>
              <a:t>,  </a:t>
            </a:r>
            <a:r>
              <a:rPr lang="en-US" sz="1400" dirty="0" err="1" smtClean="0">
                <a:latin typeface="Menlo Regular"/>
                <a:cs typeface="Menlo Regular"/>
              </a:rPr>
              <a:t>Nacionalidad</a:t>
            </a:r>
            <a:r>
              <a:rPr lang="en-US" sz="1400" dirty="0" smtClean="0">
                <a:latin typeface="Menlo Regular"/>
                <a:cs typeface="Menlo Regular"/>
              </a:rPr>
              <a:t>, </a:t>
            </a:r>
            <a:r>
              <a:rPr lang="en-US" sz="1400" dirty="0" err="1" smtClean="0">
                <a:latin typeface="Menlo Regular"/>
                <a:cs typeface="Menlo Regular"/>
              </a:rPr>
              <a:t>Fecha</a:t>
            </a:r>
            <a:r>
              <a:rPr lang="en-US" sz="1400" dirty="0" smtClean="0">
                <a:latin typeface="Menlo Regular"/>
                <a:cs typeface="Menlo Regular"/>
              </a:rPr>
              <a:t> de </a:t>
            </a:r>
            <a:r>
              <a:rPr lang="en-US" sz="1400" dirty="0" err="1" smtClean="0">
                <a:latin typeface="Menlo Regular"/>
                <a:cs typeface="Menlo Regular"/>
              </a:rPr>
              <a:t>Nacimiento</a:t>
            </a:r>
            <a:r>
              <a:rPr lang="en-US" sz="1400" dirty="0" smtClean="0">
                <a:latin typeface="Menlo Regular"/>
                <a:cs typeface="Menlo Regular"/>
              </a:rPr>
              <a:t>, …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‘Juan’,  ‘</a:t>
            </a:r>
            <a:r>
              <a:rPr lang="en-US" sz="1400" dirty="0" err="1" smtClean="0">
                <a:latin typeface="Menlo Regular"/>
                <a:cs typeface="Menlo Regular"/>
              </a:rPr>
              <a:t>Camaney</a:t>
            </a:r>
            <a:r>
              <a:rPr lang="en-US" sz="1400" dirty="0" smtClean="0">
                <a:latin typeface="Menlo Regular"/>
                <a:cs typeface="Menlo Regular"/>
              </a:rPr>
              <a:t>’, ‘Mexicana’, 20-03-1983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‘</a:t>
            </a:r>
            <a:r>
              <a:rPr lang="en-US" sz="1400" dirty="0" err="1" smtClean="0">
                <a:latin typeface="Menlo Regular"/>
                <a:cs typeface="Menlo Regular"/>
              </a:rPr>
              <a:t>Lalo</a:t>
            </a:r>
            <a:r>
              <a:rPr lang="en-US" sz="1400" dirty="0" smtClean="0">
                <a:latin typeface="Menlo Regular"/>
                <a:cs typeface="Menlo Regular"/>
              </a:rPr>
              <a:t>’,  ‘</a:t>
            </a:r>
            <a:r>
              <a:rPr lang="en-US" sz="1400" dirty="0" err="1" smtClean="0">
                <a:latin typeface="Menlo Regular"/>
                <a:cs typeface="Menlo Regular"/>
              </a:rPr>
              <a:t>Landa</a:t>
            </a:r>
            <a:r>
              <a:rPr lang="en-US" sz="1400" dirty="0" smtClean="0">
                <a:latin typeface="Menlo Regular"/>
                <a:cs typeface="Menlo Regular"/>
              </a:rPr>
              <a:t>’,   ‘Mexicana’  02-01-1945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sz="1400" dirty="0" smtClean="0">
                <a:latin typeface="Menlo Regular"/>
                <a:cs typeface="Menlo Regula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32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 smtClean="0"/>
              <a:t>Wang, </a:t>
            </a:r>
            <a:r>
              <a:rPr lang="en-US" sz="1400" dirty="0" err="1" smtClean="0"/>
              <a:t>Rui</a:t>
            </a:r>
            <a:r>
              <a:rPr lang="en-US" sz="1400" dirty="0" smtClean="0"/>
              <a:t>, </a:t>
            </a:r>
            <a:r>
              <a:rPr lang="en-US" sz="1400" b="1" dirty="0" smtClean="0"/>
              <a:t>Ivo Jimenez</a:t>
            </a:r>
            <a:r>
              <a:rPr lang="en-US" sz="1400" dirty="0" smtClean="0"/>
              <a:t>, </a:t>
            </a:r>
            <a:r>
              <a:rPr lang="en-US" sz="1400" dirty="0" err="1" smtClean="0"/>
              <a:t>Quoc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Tran, and </a:t>
            </a:r>
            <a:r>
              <a:rPr lang="en-US" sz="1400" dirty="0" err="1" smtClean="0"/>
              <a:t>Neoklis</a:t>
            </a:r>
            <a:r>
              <a:rPr lang="en-US" sz="1400" dirty="0" smtClean="0"/>
              <a:t> </a:t>
            </a:r>
            <a:r>
              <a:rPr lang="en-US" sz="1400" dirty="0" err="1" smtClean="0"/>
              <a:t>Polyzotis</a:t>
            </a:r>
            <a:r>
              <a:rPr lang="en-US" sz="1400" dirty="0" smtClean="0"/>
              <a:t>. “INUM+: A Leaner, More Accurate and More Efficient Fast What-if Optimizer.” In </a:t>
            </a:r>
            <a:r>
              <a:rPr lang="en-US" sz="1400" i="1" dirty="0" smtClean="0"/>
              <a:t>Proc. of the  8th International Workshop on Self-Managing Database Systems</a:t>
            </a:r>
            <a:r>
              <a:rPr lang="en-US" sz="1400" dirty="0" smtClean="0"/>
              <a:t>. Australia, 2013. http://smdb2013.cs.pitt.edu/.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Tran, </a:t>
            </a:r>
            <a:r>
              <a:rPr lang="en-US" sz="1400" dirty="0" err="1" smtClean="0"/>
              <a:t>Quoc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b="1" dirty="0" smtClean="0"/>
              <a:t>, Ivo Jimenez</a:t>
            </a:r>
            <a:r>
              <a:rPr lang="en-US" sz="1400" dirty="0" smtClean="0"/>
              <a:t>, </a:t>
            </a:r>
            <a:r>
              <a:rPr lang="en-US" sz="1400" dirty="0" err="1" smtClean="0"/>
              <a:t>Rui</a:t>
            </a:r>
            <a:r>
              <a:rPr lang="en-US" sz="1400" dirty="0" smtClean="0"/>
              <a:t> Wang, </a:t>
            </a:r>
            <a:r>
              <a:rPr lang="en-US" sz="1400" dirty="0" err="1" smtClean="0"/>
              <a:t>Neoklis</a:t>
            </a:r>
            <a:r>
              <a:rPr lang="en-US" sz="1400" dirty="0" smtClean="0"/>
              <a:t> </a:t>
            </a:r>
            <a:r>
              <a:rPr lang="en-US" sz="1400" dirty="0" err="1" smtClean="0"/>
              <a:t>Polyzotis</a:t>
            </a:r>
            <a:r>
              <a:rPr lang="en-US" sz="1400" dirty="0" smtClean="0"/>
              <a:t>, and Anastasia </a:t>
            </a:r>
            <a:r>
              <a:rPr lang="en-US" sz="1400" dirty="0" err="1" smtClean="0"/>
              <a:t>Ailamaki</a:t>
            </a:r>
            <a:r>
              <a:rPr lang="en-US" sz="1400" dirty="0" smtClean="0"/>
              <a:t>. “RITA: An Index-Tuning Advisor for Replicated Databases.” </a:t>
            </a:r>
            <a:r>
              <a:rPr lang="en-US" sz="1400" i="1" dirty="0" smtClean="0"/>
              <a:t>arXiv:1304.1411</a:t>
            </a:r>
            <a:r>
              <a:rPr lang="en-US" sz="1400" dirty="0" smtClean="0"/>
              <a:t> (April 4, 2013). </a:t>
            </a:r>
            <a:r>
              <a:rPr lang="en-US" sz="1400" dirty="0" smtClean="0">
                <a:hlinkClick r:id="rId2"/>
              </a:rPr>
              <a:t>http://</a:t>
            </a:r>
            <a:r>
              <a:rPr lang="en-US" sz="1400" dirty="0" err="1" smtClean="0">
                <a:hlinkClick r:id="rId2"/>
              </a:rPr>
              <a:t>arxiv.org</a:t>
            </a:r>
            <a:r>
              <a:rPr lang="en-US" sz="1400" dirty="0" smtClean="0">
                <a:hlinkClick r:id="rId2"/>
              </a:rPr>
              <a:t>/abs/1304.1411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I</a:t>
            </a:r>
            <a:r>
              <a:rPr lang="en-US" sz="1400" b="1" dirty="0" smtClean="0"/>
              <a:t>vo Jimenez</a:t>
            </a:r>
            <a:r>
              <a:rPr lang="en-US" sz="1400" dirty="0" smtClean="0"/>
              <a:t>, Jeff </a:t>
            </a:r>
            <a:r>
              <a:rPr lang="en-US" sz="1400" dirty="0" err="1" smtClean="0"/>
              <a:t>LeFevre</a:t>
            </a:r>
            <a:r>
              <a:rPr lang="en-US" sz="1400" dirty="0" smtClean="0"/>
              <a:t>, </a:t>
            </a:r>
            <a:r>
              <a:rPr lang="en-US" sz="1400" dirty="0" err="1" smtClean="0"/>
              <a:t>Neoklis</a:t>
            </a:r>
            <a:r>
              <a:rPr lang="en-US" sz="1400" dirty="0" smtClean="0"/>
              <a:t> </a:t>
            </a:r>
            <a:r>
              <a:rPr lang="en-US" sz="1400" dirty="0" err="1" smtClean="0"/>
              <a:t>Polyzotis</a:t>
            </a:r>
            <a:r>
              <a:rPr lang="en-US" sz="1400" dirty="0" smtClean="0"/>
              <a:t>, Huascar Sanchez, and Karl </a:t>
            </a:r>
            <a:r>
              <a:rPr lang="en-US" sz="1400" dirty="0" err="1" smtClean="0"/>
              <a:t>Schnaitter</a:t>
            </a:r>
            <a:r>
              <a:rPr lang="en-US" sz="1400" dirty="0" smtClean="0"/>
              <a:t>. “Benchmarking Online Index-Tuning Algorithms.” </a:t>
            </a:r>
            <a:r>
              <a:rPr lang="en-US" sz="1400" i="1" dirty="0" smtClean="0"/>
              <a:t>IEEE Data Engineering Bulletin</a:t>
            </a:r>
            <a:r>
              <a:rPr lang="en-US" sz="1400" dirty="0" smtClean="0"/>
              <a:t> 34, no. 4 (2011): 28–35.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I</a:t>
            </a:r>
            <a:r>
              <a:rPr lang="en-US" sz="1400" b="1" dirty="0" smtClean="0"/>
              <a:t>vo Jimenez</a:t>
            </a:r>
            <a:r>
              <a:rPr lang="en-US" sz="1400" dirty="0" smtClean="0"/>
              <a:t>, </a:t>
            </a:r>
            <a:r>
              <a:rPr lang="en-US" sz="1400" dirty="0" err="1"/>
              <a:t>Quoc</a:t>
            </a:r>
            <a:r>
              <a:rPr lang="en-US" sz="1400" dirty="0"/>
              <a:t> </a:t>
            </a:r>
            <a:r>
              <a:rPr lang="en-US" sz="1400" dirty="0" err="1"/>
              <a:t>Trung</a:t>
            </a:r>
            <a:r>
              <a:rPr lang="en-US" sz="1400" dirty="0"/>
              <a:t> Tran, and </a:t>
            </a:r>
            <a:r>
              <a:rPr lang="en-US" sz="1400" dirty="0" err="1"/>
              <a:t>Neoklis</a:t>
            </a:r>
            <a:r>
              <a:rPr lang="en-US" sz="1400" dirty="0"/>
              <a:t> </a:t>
            </a:r>
            <a:r>
              <a:rPr lang="en-US" sz="1400" dirty="0" err="1"/>
              <a:t>Polyzotis</a:t>
            </a:r>
            <a:r>
              <a:rPr lang="en-US" sz="1400" dirty="0"/>
              <a:t>. “Kaizen: A Semi-Automatic Index Advisor.” In </a:t>
            </a:r>
            <a:r>
              <a:rPr lang="en-US" sz="1400" i="1" dirty="0"/>
              <a:t>Proceedings of the 2012 International Conference on Management of Data</a:t>
            </a:r>
            <a:r>
              <a:rPr lang="en-US" sz="1400" dirty="0"/>
              <a:t>, 685–688. SIGMOD  ’12. New York, NY, USA: ACM Press, </a:t>
            </a:r>
            <a:r>
              <a:rPr lang="en-US" sz="1400" dirty="0" smtClean="0"/>
              <a:t>2012.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I</a:t>
            </a:r>
            <a:r>
              <a:rPr lang="en-US" sz="1400" b="1" dirty="0" smtClean="0"/>
              <a:t>vo Jimenez</a:t>
            </a:r>
            <a:r>
              <a:rPr lang="en-US" sz="1400" dirty="0" smtClean="0"/>
              <a:t>. “Platform-independent Machine Learning-based Performance Modeling of Query </a:t>
            </a:r>
            <a:r>
              <a:rPr lang="en-US" sz="1400" dirty="0"/>
              <a:t>E</a:t>
            </a:r>
            <a:r>
              <a:rPr lang="en-US" sz="1400" dirty="0" smtClean="0"/>
              <a:t>xecution </a:t>
            </a:r>
            <a:r>
              <a:rPr lang="en-US" sz="1400" dirty="0"/>
              <a:t>P</a:t>
            </a:r>
            <a:r>
              <a:rPr lang="en-US" sz="1400" dirty="0" smtClean="0"/>
              <a:t>lans”. Tech Report for CMPS242, UCSC, 2012.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Dash</a:t>
            </a:r>
            <a:r>
              <a:rPr lang="en-US" sz="1400" dirty="0"/>
              <a:t>, </a:t>
            </a:r>
            <a:r>
              <a:rPr lang="en-US" sz="1400" dirty="0" err="1"/>
              <a:t>Debabrata</a:t>
            </a:r>
            <a:r>
              <a:rPr lang="en-US" sz="1400" dirty="0"/>
              <a:t>, </a:t>
            </a:r>
            <a:r>
              <a:rPr lang="en-US" sz="1400" dirty="0" err="1"/>
              <a:t>Neoklis</a:t>
            </a:r>
            <a:r>
              <a:rPr lang="en-US" sz="1400" dirty="0"/>
              <a:t> </a:t>
            </a:r>
            <a:r>
              <a:rPr lang="en-US" sz="1400" dirty="0" err="1"/>
              <a:t>Polyzotis</a:t>
            </a:r>
            <a:r>
              <a:rPr lang="en-US" sz="1400" dirty="0"/>
              <a:t>, and Anastasia </a:t>
            </a:r>
            <a:r>
              <a:rPr lang="en-US" sz="1400" dirty="0" err="1"/>
              <a:t>Ailamaki</a:t>
            </a:r>
            <a:r>
              <a:rPr lang="en-US" sz="1400" dirty="0"/>
              <a:t>. “</a:t>
            </a:r>
            <a:r>
              <a:rPr lang="en-US" sz="1400" dirty="0" err="1"/>
              <a:t>CoPhy</a:t>
            </a:r>
            <a:r>
              <a:rPr lang="en-US" sz="1400" dirty="0"/>
              <a:t>: A Scalable, Portable, and Interactive Index Advisor for Large Workloads.” </a:t>
            </a:r>
            <a:r>
              <a:rPr lang="en-US" sz="1400" i="1" dirty="0"/>
              <a:t>PVLDB</a:t>
            </a:r>
            <a:r>
              <a:rPr lang="en-US" sz="1400" dirty="0"/>
              <a:t> 4, no. 6 (2011): 362–372.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946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6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23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9079" y="1566747"/>
            <a:ext cx="7063974" cy="48578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internamente</a:t>
            </a:r>
            <a:r>
              <a:rPr lang="en-US" dirty="0"/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2603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00" y="276789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uery</a:t>
            </a:r>
          </a:p>
          <a:p>
            <a:pPr algn="ctr"/>
            <a:r>
              <a:rPr lang="en-US" sz="1400" dirty="0" smtClean="0"/>
              <a:t>(SQL)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1" idx="0"/>
            <a:endCxn id="6" idx="1"/>
          </p:cNvCxnSpPr>
          <p:nvPr/>
        </p:nvCxnSpPr>
        <p:spPr>
          <a:xfrm flipV="1">
            <a:off x="468119" y="3078472"/>
            <a:ext cx="1404484" cy="41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28488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88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3531988" y="3078472"/>
            <a:ext cx="1696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4361681" y="3389041"/>
            <a:ext cx="1696500" cy="11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6" idx="1"/>
            <a:endCxn id="12" idx="2"/>
          </p:cNvCxnSpPr>
          <p:nvPr/>
        </p:nvCxnSpPr>
        <p:spPr>
          <a:xfrm flipH="1" flipV="1">
            <a:off x="4361681" y="5136000"/>
            <a:ext cx="2766" cy="3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/>
          <p:cNvSpPr/>
          <p:nvPr/>
        </p:nvSpPr>
        <p:spPr>
          <a:xfrm>
            <a:off x="2336125" y="1701930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Magnetic Disk 55"/>
          <p:cNvSpPr/>
          <p:nvPr/>
        </p:nvSpPr>
        <p:spPr>
          <a:xfrm>
            <a:off x="3993635" y="5511487"/>
            <a:ext cx="741624" cy="785809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7460" y="3496797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91" name="TextBox 90"/>
          <p:cNvSpPr txBox="1"/>
          <p:nvPr/>
        </p:nvSpPr>
        <p:spPr>
          <a:xfrm>
            <a:off x="3883050" y="2552636"/>
            <a:ext cx="880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8292" y="3531353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plan</a:t>
            </a:r>
            <a:endParaRPr lang="en-US" sz="1400" dirty="0"/>
          </a:p>
        </p:txBody>
      </p:sp>
      <p:cxnSp>
        <p:nvCxnSpPr>
          <p:cNvPr id="106" name="Straight Connector 105"/>
          <p:cNvCxnSpPr>
            <a:stCxn id="6" idx="0"/>
            <a:endCxn id="49" idx="3"/>
          </p:cNvCxnSpPr>
          <p:nvPr/>
        </p:nvCxnSpPr>
        <p:spPr>
          <a:xfrm flipV="1">
            <a:off x="2702296" y="2487739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Magnetic Disk 108"/>
          <p:cNvSpPr/>
          <p:nvPr/>
        </p:nvSpPr>
        <p:spPr>
          <a:xfrm>
            <a:off x="5656910" y="1701918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</a:p>
        </p:txBody>
      </p:sp>
      <p:cxnSp>
        <p:nvCxnSpPr>
          <p:cNvPr id="110" name="Straight Connector 109"/>
          <p:cNvCxnSpPr>
            <a:endCxn id="109" idx="3"/>
          </p:cNvCxnSpPr>
          <p:nvPr/>
        </p:nvCxnSpPr>
        <p:spPr>
          <a:xfrm flipV="1">
            <a:off x="6023081" y="2487727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6457323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Magnetic Disk 112"/>
          <p:cNvSpPr/>
          <p:nvPr/>
        </p:nvSpPr>
        <p:spPr>
          <a:xfrm>
            <a:off x="6916204" y="5511453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114" name="Straight Connector 113"/>
          <p:cNvCxnSpPr>
            <a:stCxn id="113" idx="1"/>
            <a:endCxn id="112" idx="2"/>
          </p:cNvCxnSpPr>
          <p:nvPr/>
        </p:nvCxnSpPr>
        <p:spPr>
          <a:xfrm flipV="1">
            <a:off x="7287016" y="5136000"/>
            <a:ext cx="0" cy="37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3"/>
            <a:endCxn id="112" idx="1"/>
          </p:cNvCxnSpPr>
          <p:nvPr/>
        </p:nvCxnSpPr>
        <p:spPr>
          <a:xfrm>
            <a:off x="5191373" y="4825431"/>
            <a:ext cx="126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1"/>
            <a:endCxn id="61" idx="1"/>
          </p:cNvCxnSpPr>
          <p:nvPr/>
        </p:nvCxnSpPr>
        <p:spPr>
          <a:xfrm flipH="1" flipV="1">
            <a:off x="858778" y="3930823"/>
            <a:ext cx="2673210" cy="89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81238" y="3945306"/>
            <a:ext cx="60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52299" y="4781680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1464213" y="1362014"/>
            <a:ext cx="2485748" cy="2521630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57514" y="1101753"/>
            <a:ext cx="179106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pide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el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usuario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Existe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esa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base,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atributo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, etc.?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65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9079" y="1566747"/>
            <a:ext cx="7063974" cy="48578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internamente</a:t>
            </a:r>
            <a:r>
              <a:rPr lang="en-US" dirty="0"/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2603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00" y="276789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uery</a:t>
            </a:r>
          </a:p>
          <a:p>
            <a:pPr algn="ctr"/>
            <a:r>
              <a:rPr lang="en-US" sz="1400" dirty="0" smtClean="0"/>
              <a:t>(SQL)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1" idx="0"/>
            <a:endCxn id="6" idx="1"/>
          </p:cNvCxnSpPr>
          <p:nvPr/>
        </p:nvCxnSpPr>
        <p:spPr>
          <a:xfrm flipV="1">
            <a:off x="468119" y="3078472"/>
            <a:ext cx="1404484" cy="41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28488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88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3531988" y="3078472"/>
            <a:ext cx="1696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4361681" y="3389041"/>
            <a:ext cx="1696500" cy="11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6" idx="1"/>
            <a:endCxn id="12" idx="2"/>
          </p:cNvCxnSpPr>
          <p:nvPr/>
        </p:nvCxnSpPr>
        <p:spPr>
          <a:xfrm flipH="1" flipV="1">
            <a:off x="4361681" y="5136000"/>
            <a:ext cx="2766" cy="3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/>
          <p:cNvSpPr/>
          <p:nvPr/>
        </p:nvSpPr>
        <p:spPr>
          <a:xfrm>
            <a:off x="2336125" y="1701930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Magnetic Disk 55"/>
          <p:cNvSpPr/>
          <p:nvPr/>
        </p:nvSpPr>
        <p:spPr>
          <a:xfrm>
            <a:off x="3993635" y="5511487"/>
            <a:ext cx="741624" cy="785809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7460" y="3496797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91" name="TextBox 90"/>
          <p:cNvSpPr txBox="1"/>
          <p:nvPr/>
        </p:nvSpPr>
        <p:spPr>
          <a:xfrm>
            <a:off x="3883050" y="2552636"/>
            <a:ext cx="880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8292" y="3531353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plan</a:t>
            </a:r>
            <a:endParaRPr lang="en-US" sz="1400" dirty="0"/>
          </a:p>
        </p:txBody>
      </p:sp>
      <p:cxnSp>
        <p:nvCxnSpPr>
          <p:cNvPr id="106" name="Straight Connector 105"/>
          <p:cNvCxnSpPr>
            <a:stCxn id="6" idx="0"/>
            <a:endCxn id="49" idx="3"/>
          </p:cNvCxnSpPr>
          <p:nvPr/>
        </p:nvCxnSpPr>
        <p:spPr>
          <a:xfrm flipV="1">
            <a:off x="2702296" y="2487739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Magnetic Disk 108"/>
          <p:cNvSpPr/>
          <p:nvPr/>
        </p:nvSpPr>
        <p:spPr>
          <a:xfrm>
            <a:off x="5656910" y="1701918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</a:p>
        </p:txBody>
      </p:sp>
      <p:cxnSp>
        <p:nvCxnSpPr>
          <p:cNvPr id="110" name="Straight Connector 109"/>
          <p:cNvCxnSpPr>
            <a:endCxn id="109" idx="3"/>
          </p:cNvCxnSpPr>
          <p:nvPr/>
        </p:nvCxnSpPr>
        <p:spPr>
          <a:xfrm flipV="1">
            <a:off x="6023081" y="2487727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6457323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Magnetic Disk 112"/>
          <p:cNvSpPr/>
          <p:nvPr/>
        </p:nvSpPr>
        <p:spPr>
          <a:xfrm>
            <a:off x="6916204" y="5511453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114" name="Straight Connector 113"/>
          <p:cNvCxnSpPr>
            <a:stCxn id="113" idx="1"/>
            <a:endCxn id="112" idx="2"/>
          </p:cNvCxnSpPr>
          <p:nvPr/>
        </p:nvCxnSpPr>
        <p:spPr>
          <a:xfrm flipV="1">
            <a:off x="7287016" y="5136000"/>
            <a:ext cx="0" cy="37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3"/>
            <a:endCxn id="112" idx="1"/>
          </p:cNvCxnSpPr>
          <p:nvPr/>
        </p:nvCxnSpPr>
        <p:spPr>
          <a:xfrm>
            <a:off x="5191373" y="4825431"/>
            <a:ext cx="126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1"/>
            <a:endCxn id="61" idx="1"/>
          </p:cNvCxnSpPr>
          <p:nvPr/>
        </p:nvCxnSpPr>
        <p:spPr>
          <a:xfrm flipH="1" flipV="1">
            <a:off x="858778" y="3930823"/>
            <a:ext cx="2673210" cy="89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81238" y="3945306"/>
            <a:ext cx="60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52299" y="4781680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4815307" y="1362014"/>
            <a:ext cx="2485748" cy="2521630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1603" y="1509677"/>
            <a:ext cx="219166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Cómo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están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organizados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los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datos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índices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existen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Cuánto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cuesta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usar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índice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vs.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otro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901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9079" y="1566747"/>
            <a:ext cx="7063974" cy="48578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internamente</a:t>
            </a:r>
            <a:r>
              <a:rPr lang="en-US" dirty="0"/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2603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00" y="276789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uery</a:t>
            </a:r>
          </a:p>
          <a:p>
            <a:pPr algn="ctr"/>
            <a:r>
              <a:rPr lang="en-US" sz="1400" dirty="0" smtClean="0"/>
              <a:t>(SQL)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1" idx="0"/>
            <a:endCxn id="6" idx="1"/>
          </p:cNvCxnSpPr>
          <p:nvPr/>
        </p:nvCxnSpPr>
        <p:spPr>
          <a:xfrm flipV="1">
            <a:off x="468119" y="3078472"/>
            <a:ext cx="1404484" cy="41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28488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88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3531988" y="3078472"/>
            <a:ext cx="1696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4361681" y="3389041"/>
            <a:ext cx="1696500" cy="11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6" idx="1"/>
            <a:endCxn id="12" idx="2"/>
          </p:cNvCxnSpPr>
          <p:nvPr/>
        </p:nvCxnSpPr>
        <p:spPr>
          <a:xfrm flipH="1" flipV="1">
            <a:off x="4361681" y="5136000"/>
            <a:ext cx="2766" cy="3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/>
          <p:cNvSpPr/>
          <p:nvPr/>
        </p:nvSpPr>
        <p:spPr>
          <a:xfrm>
            <a:off x="2336125" y="1701930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Magnetic Disk 55"/>
          <p:cNvSpPr/>
          <p:nvPr/>
        </p:nvSpPr>
        <p:spPr>
          <a:xfrm>
            <a:off x="3993635" y="5511487"/>
            <a:ext cx="741624" cy="785809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7460" y="3496797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91" name="TextBox 90"/>
          <p:cNvSpPr txBox="1"/>
          <p:nvPr/>
        </p:nvSpPr>
        <p:spPr>
          <a:xfrm>
            <a:off x="3883050" y="2552636"/>
            <a:ext cx="880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8292" y="3531353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plan</a:t>
            </a:r>
            <a:endParaRPr lang="en-US" sz="1400" dirty="0"/>
          </a:p>
        </p:txBody>
      </p:sp>
      <p:cxnSp>
        <p:nvCxnSpPr>
          <p:cNvPr id="106" name="Straight Connector 105"/>
          <p:cNvCxnSpPr>
            <a:stCxn id="6" idx="0"/>
            <a:endCxn id="49" idx="3"/>
          </p:cNvCxnSpPr>
          <p:nvPr/>
        </p:nvCxnSpPr>
        <p:spPr>
          <a:xfrm flipV="1">
            <a:off x="2702296" y="2487739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Magnetic Disk 108"/>
          <p:cNvSpPr/>
          <p:nvPr/>
        </p:nvSpPr>
        <p:spPr>
          <a:xfrm>
            <a:off x="5656910" y="1701918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</a:p>
        </p:txBody>
      </p:sp>
      <p:cxnSp>
        <p:nvCxnSpPr>
          <p:cNvPr id="110" name="Straight Connector 109"/>
          <p:cNvCxnSpPr>
            <a:endCxn id="109" idx="3"/>
          </p:cNvCxnSpPr>
          <p:nvPr/>
        </p:nvCxnSpPr>
        <p:spPr>
          <a:xfrm flipV="1">
            <a:off x="6023081" y="2487727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6457323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Magnetic Disk 112"/>
          <p:cNvSpPr/>
          <p:nvPr/>
        </p:nvSpPr>
        <p:spPr>
          <a:xfrm>
            <a:off x="6916204" y="5511453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114" name="Straight Connector 113"/>
          <p:cNvCxnSpPr>
            <a:stCxn id="113" idx="1"/>
            <a:endCxn id="112" idx="2"/>
          </p:cNvCxnSpPr>
          <p:nvPr/>
        </p:nvCxnSpPr>
        <p:spPr>
          <a:xfrm flipV="1">
            <a:off x="7287016" y="5136000"/>
            <a:ext cx="0" cy="37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3"/>
            <a:endCxn id="112" idx="1"/>
          </p:cNvCxnSpPr>
          <p:nvPr/>
        </p:nvCxnSpPr>
        <p:spPr>
          <a:xfrm>
            <a:off x="5191373" y="4825431"/>
            <a:ext cx="126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1"/>
            <a:endCxn id="61" idx="1"/>
          </p:cNvCxnSpPr>
          <p:nvPr/>
        </p:nvCxnSpPr>
        <p:spPr>
          <a:xfrm flipH="1" flipV="1">
            <a:off x="858778" y="3930823"/>
            <a:ext cx="2673210" cy="89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81238" y="3945306"/>
            <a:ext cx="60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52299" y="4781680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3077749" y="4054573"/>
            <a:ext cx="2485748" cy="2521630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43672" y="4781684"/>
            <a:ext cx="210823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¿En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parte del disco se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encuentra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registro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502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9079" y="1566747"/>
            <a:ext cx="7063974" cy="48578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¿Y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internamente</a:t>
            </a:r>
            <a:r>
              <a:rPr lang="en-US" dirty="0"/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2603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00" y="276789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</a:t>
            </a:r>
            <a:r>
              <a:rPr lang="en-US" sz="1400" dirty="0" smtClean="0"/>
              <a:t>uery</a:t>
            </a:r>
          </a:p>
          <a:p>
            <a:pPr algn="ctr"/>
            <a:r>
              <a:rPr lang="en-US" sz="1400" dirty="0" smtClean="0"/>
              <a:t>(SQL)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61" idx="0"/>
            <a:endCxn id="6" idx="1"/>
          </p:cNvCxnSpPr>
          <p:nvPr/>
        </p:nvCxnSpPr>
        <p:spPr>
          <a:xfrm flipV="1">
            <a:off x="468119" y="3078472"/>
            <a:ext cx="1404484" cy="418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28488" y="2767903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88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3531988" y="3078472"/>
            <a:ext cx="1696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4361681" y="3389041"/>
            <a:ext cx="1696500" cy="11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6" idx="1"/>
            <a:endCxn id="12" idx="2"/>
          </p:cNvCxnSpPr>
          <p:nvPr/>
        </p:nvCxnSpPr>
        <p:spPr>
          <a:xfrm flipH="1" flipV="1">
            <a:off x="4361681" y="5136000"/>
            <a:ext cx="2766" cy="375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/>
          <p:cNvSpPr/>
          <p:nvPr/>
        </p:nvSpPr>
        <p:spPr>
          <a:xfrm>
            <a:off x="2336125" y="1701930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Magnetic Disk 55"/>
          <p:cNvSpPr/>
          <p:nvPr/>
        </p:nvSpPr>
        <p:spPr>
          <a:xfrm>
            <a:off x="3993635" y="5511487"/>
            <a:ext cx="741624" cy="785809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2" descr="C:\Users\widom\AppData\Local\Microsoft\Windows\Temporary Internet Files\Content.IE5\KHPJFD8T\MC900432626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7460" y="3496797"/>
            <a:ext cx="781318" cy="8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91" name="TextBox 90"/>
          <p:cNvSpPr txBox="1"/>
          <p:nvPr/>
        </p:nvSpPr>
        <p:spPr>
          <a:xfrm>
            <a:off x="3883050" y="2552636"/>
            <a:ext cx="8800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algebra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8292" y="3531353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plan</a:t>
            </a:r>
            <a:endParaRPr lang="en-US" sz="1400" dirty="0"/>
          </a:p>
        </p:txBody>
      </p:sp>
      <p:cxnSp>
        <p:nvCxnSpPr>
          <p:cNvPr id="106" name="Straight Connector 105"/>
          <p:cNvCxnSpPr>
            <a:stCxn id="6" idx="0"/>
            <a:endCxn id="49" idx="3"/>
          </p:cNvCxnSpPr>
          <p:nvPr/>
        </p:nvCxnSpPr>
        <p:spPr>
          <a:xfrm flipV="1">
            <a:off x="2702296" y="2487739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Magnetic Disk 108"/>
          <p:cNvSpPr/>
          <p:nvPr/>
        </p:nvSpPr>
        <p:spPr>
          <a:xfrm>
            <a:off x="5656910" y="1701918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Stats</a:t>
            </a:r>
          </a:p>
        </p:txBody>
      </p:sp>
      <p:cxnSp>
        <p:nvCxnSpPr>
          <p:cNvPr id="110" name="Straight Connector 109"/>
          <p:cNvCxnSpPr>
            <a:endCxn id="109" idx="3"/>
          </p:cNvCxnSpPr>
          <p:nvPr/>
        </p:nvCxnSpPr>
        <p:spPr>
          <a:xfrm flipV="1">
            <a:off x="6023081" y="2487727"/>
            <a:ext cx="4641" cy="28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6457323" y="4514862"/>
            <a:ext cx="1659385" cy="621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Magnetic Disk 112"/>
          <p:cNvSpPr/>
          <p:nvPr/>
        </p:nvSpPr>
        <p:spPr>
          <a:xfrm>
            <a:off x="6916204" y="5511453"/>
            <a:ext cx="741624" cy="785809"/>
          </a:xfrm>
          <a:prstGeom prst="flowChartMagneticDisk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114" name="Straight Connector 113"/>
          <p:cNvCxnSpPr>
            <a:stCxn id="113" idx="1"/>
            <a:endCxn id="112" idx="2"/>
          </p:cNvCxnSpPr>
          <p:nvPr/>
        </p:nvCxnSpPr>
        <p:spPr>
          <a:xfrm flipV="1">
            <a:off x="7287016" y="5136000"/>
            <a:ext cx="0" cy="37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3"/>
            <a:endCxn id="112" idx="1"/>
          </p:cNvCxnSpPr>
          <p:nvPr/>
        </p:nvCxnSpPr>
        <p:spPr>
          <a:xfrm>
            <a:off x="5191373" y="4825431"/>
            <a:ext cx="1265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" idx="1"/>
            <a:endCxn id="61" idx="1"/>
          </p:cNvCxnSpPr>
          <p:nvPr/>
        </p:nvCxnSpPr>
        <p:spPr>
          <a:xfrm flipH="1" flipV="1">
            <a:off x="858778" y="3930823"/>
            <a:ext cx="2673210" cy="894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81238" y="3945306"/>
            <a:ext cx="60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52299" y="4781680"/>
            <a:ext cx="900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execution</a:t>
            </a:r>
          </a:p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058181" y="4015839"/>
            <a:ext cx="2485748" cy="2521630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29421" y="3192159"/>
            <a:ext cx="210823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Registra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datos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históricos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acerca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consultas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2815785" y="2113719"/>
            <a:ext cx="4720975" cy="3902965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un </a:t>
            </a:r>
            <a:r>
              <a:rPr lang="en-US" b="1" dirty="0" err="1" smtClean="0"/>
              <a:t>manejador</a:t>
            </a:r>
            <a:r>
              <a:rPr lang="en-US" b="1" dirty="0" smtClean="0"/>
              <a:t> de base de </a:t>
            </a:r>
            <a:r>
              <a:rPr lang="en-US" dirty="0" err="1"/>
              <a:t>d</a:t>
            </a:r>
            <a:r>
              <a:rPr lang="en-US" b="1" dirty="0" err="1" smtClean="0"/>
              <a:t>atos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23910" y="3912244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00" dirty="0" err="1">
                <a:latin typeface="Menlo Regular"/>
                <a:cs typeface="Menlo Regular"/>
              </a:rPr>
              <a:t>N</a:t>
            </a:r>
            <a:r>
              <a:rPr lang="en-US" sz="600" dirty="0" err="1" smtClean="0">
                <a:latin typeface="Menlo Regular"/>
                <a:cs typeface="Menlo Regular"/>
              </a:rPr>
              <a:t>ombre</a:t>
            </a:r>
            <a:r>
              <a:rPr lang="en-US" sz="600" dirty="0" smtClean="0">
                <a:latin typeface="Menlo Regular"/>
                <a:cs typeface="Menlo Regular"/>
              </a:rPr>
              <a:t>,  </a:t>
            </a:r>
            <a:r>
              <a:rPr lang="en-US" sz="600" dirty="0" err="1" smtClean="0">
                <a:latin typeface="Menlo Regular"/>
                <a:cs typeface="Menlo Regular"/>
              </a:rPr>
              <a:t>Apellido</a:t>
            </a:r>
            <a:r>
              <a:rPr lang="en-US" sz="600" dirty="0" smtClean="0">
                <a:latin typeface="Menlo Regular"/>
                <a:cs typeface="Menlo Regular"/>
              </a:rPr>
              <a:t>,  </a:t>
            </a:r>
            <a:r>
              <a:rPr lang="en-US" sz="600" dirty="0" err="1" smtClean="0">
                <a:latin typeface="Menlo Regular"/>
                <a:cs typeface="Menlo Regular"/>
              </a:rPr>
              <a:t>Nacionalidad</a:t>
            </a:r>
            <a:r>
              <a:rPr lang="en-US" sz="600" dirty="0" smtClean="0">
                <a:latin typeface="Menlo Regular"/>
                <a:cs typeface="Menlo Regular"/>
              </a:rPr>
              <a:t>, </a:t>
            </a:r>
            <a:r>
              <a:rPr lang="en-US" sz="600" dirty="0" err="1" smtClean="0">
                <a:latin typeface="Menlo Regular"/>
                <a:cs typeface="Menlo Regular"/>
              </a:rPr>
              <a:t>Fecha</a:t>
            </a:r>
            <a:r>
              <a:rPr lang="en-US" sz="600" dirty="0" smtClean="0">
                <a:latin typeface="Menlo Regular"/>
                <a:cs typeface="Menlo Regular"/>
              </a:rPr>
              <a:t> de </a:t>
            </a:r>
            <a:r>
              <a:rPr lang="en-US" sz="600" dirty="0" err="1" smtClean="0">
                <a:latin typeface="Menlo Regular"/>
                <a:cs typeface="Menlo Regular"/>
              </a:rPr>
              <a:t>Nacimiento</a:t>
            </a:r>
            <a:r>
              <a:rPr lang="en-US" sz="600" dirty="0" smtClean="0">
                <a:latin typeface="Menlo Regular"/>
                <a:cs typeface="Menlo Regular"/>
              </a:rPr>
              <a:t>, …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‘Juan’,  ‘</a:t>
            </a:r>
            <a:r>
              <a:rPr lang="en-US" sz="600" dirty="0" err="1" smtClean="0">
                <a:latin typeface="Menlo Regular"/>
                <a:cs typeface="Menlo Regular"/>
              </a:rPr>
              <a:t>Camaney</a:t>
            </a:r>
            <a:r>
              <a:rPr lang="en-US" sz="600" dirty="0" smtClean="0">
                <a:latin typeface="Menlo Regular"/>
                <a:cs typeface="Menlo Regular"/>
              </a:rPr>
              <a:t>’, ‘Mexicana’, 20-03-1983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‘</a:t>
            </a:r>
            <a:r>
              <a:rPr lang="en-US" sz="600" dirty="0" err="1" smtClean="0">
                <a:latin typeface="Menlo Regular"/>
                <a:cs typeface="Menlo Regular"/>
              </a:rPr>
              <a:t>Lalo</a:t>
            </a:r>
            <a:r>
              <a:rPr lang="en-US" sz="600" dirty="0" smtClean="0">
                <a:latin typeface="Menlo Regular"/>
                <a:cs typeface="Menlo Regular"/>
              </a:rPr>
              <a:t>’,  ‘</a:t>
            </a:r>
            <a:r>
              <a:rPr lang="en-US" sz="600" dirty="0" err="1" smtClean="0">
                <a:latin typeface="Menlo Regular"/>
                <a:cs typeface="Menlo Regular"/>
              </a:rPr>
              <a:t>Landa</a:t>
            </a:r>
            <a:r>
              <a:rPr lang="en-US" sz="600" dirty="0" smtClean="0">
                <a:latin typeface="Menlo Regular"/>
                <a:cs typeface="Menlo Regular"/>
              </a:rPr>
              <a:t>’,   ‘’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…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82414" y="4676501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Nombre,  Apellido,  Nacionalidad, Fecha de Nacimiento, 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‘Juan’,  ‘Camaney’, ‘Mexicana’, 20-03-1983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‘Lalo’,  ‘Landa’,   ‘’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  <a:endParaRPr lang="en-US" sz="600" dirty="0" smtClean="0">
              <a:latin typeface="Menlo Regular"/>
              <a:cs typeface="Menlo Regular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105552" y="3417182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Nombre,  Apellido,  Nacionalidad, Fecha de Nacimiento, 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‘Juan’,  ‘Camaney’, ‘Mexicana’, 20-03-1983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‘Lalo’,  ‘Landa’,   ‘’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  <a:endParaRPr lang="en-US" sz="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3002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2815785" y="2113719"/>
            <a:ext cx="4720975" cy="3902965"/>
          </a:xfrm>
          <a:prstGeom prst="can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¿</a:t>
            </a:r>
            <a:r>
              <a:rPr lang="en-US" b="1" dirty="0" err="1" smtClean="0"/>
              <a:t>Qué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un </a:t>
            </a:r>
            <a:r>
              <a:rPr lang="en-US" b="1" dirty="0" err="1" smtClean="0"/>
              <a:t>manejador</a:t>
            </a:r>
            <a:r>
              <a:rPr lang="en-US" b="1" dirty="0" smtClean="0"/>
              <a:t> de base de </a:t>
            </a:r>
            <a:r>
              <a:rPr lang="en-US" dirty="0" err="1"/>
              <a:t>d</a:t>
            </a:r>
            <a:r>
              <a:rPr lang="en-US" b="1" dirty="0" err="1" smtClean="0"/>
              <a:t>atos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23910" y="3912244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00" dirty="0" err="1">
                <a:latin typeface="Menlo Regular"/>
                <a:cs typeface="Menlo Regular"/>
              </a:rPr>
              <a:t>N</a:t>
            </a:r>
            <a:r>
              <a:rPr lang="en-US" sz="600" dirty="0" err="1" smtClean="0">
                <a:latin typeface="Menlo Regular"/>
                <a:cs typeface="Menlo Regular"/>
              </a:rPr>
              <a:t>ombre</a:t>
            </a:r>
            <a:r>
              <a:rPr lang="en-US" sz="600" dirty="0" smtClean="0">
                <a:latin typeface="Menlo Regular"/>
                <a:cs typeface="Menlo Regular"/>
              </a:rPr>
              <a:t>,  </a:t>
            </a:r>
            <a:r>
              <a:rPr lang="en-US" sz="600" dirty="0" err="1" smtClean="0">
                <a:latin typeface="Menlo Regular"/>
                <a:cs typeface="Menlo Regular"/>
              </a:rPr>
              <a:t>Apellido</a:t>
            </a:r>
            <a:r>
              <a:rPr lang="en-US" sz="600" dirty="0" smtClean="0">
                <a:latin typeface="Menlo Regular"/>
                <a:cs typeface="Menlo Regular"/>
              </a:rPr>
              <a:t>,  </a:t>
            </a:r>
            <a:r>
              <a:rPr lang="en-US" sz="600" dirty="0" err="1" smtClean="0">
                <a:latin typeface="Menlo Regular"/>
                <a:cs typeface="Menlo Regular"/>
              </a:rPr>
              <a:t>Nacionalidad</a:t>
            </a:r>
            <a:r>
              <a:rPr lang="en-US" sz="600" dirty="0" smtClean="0">
                <a:latin typeface="Menlo Regular"/>
                <a:cs typeface="Menlo Regular"/>
              </a:rPr>
              <a:t>, </a:t>
            </a:r>
            <a:r>
              <a:rPr lang="en-US" sz="600" dirty="0" err="1" smtClean="0">
                <a:latin typeface="Menlo Regular"/>
                <a:cs typeface="Menlo Regular"/>
              </a:rPr>
              <a:t>Fecha</a:t>
            </a:r>
            <a:r>
              <a:rPr lang="en-US" sz="600" dirty="0" smtClean="0">
                <a:latin typeface="Menlo Regular"/>
                <a:cs typeface="Menlo Regular"/>
              </a:rPr>
              <a:t> de </a:t>
            </a:r>
            <a:r>
              <a:rPr lang="en-US" sz="600" dirty="0" err="1" smtClean="0">
                <a:latin typeface="Menlo Regular"/>
                <a:cs typeface="Menlo Regular"/>
              </a:rPr>
              <a:t>Nacimiento</a:t>
            </a:r>
            <a:r>
              <a:rPr lang="en-US" sz="600" dirty="0" smtClean="0">
                <a:latin typeface="Menlo Regular"/>
                <a:cs typeface="Menlo Regular"/>
              </a:rPr>
              <a:t>, …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‘Juan’,  ‘</a:t>
            </a:r>
            <a:r>
              <a:rPr lang="en-US" sz="600" dirty="0" err="1" smtClean="0">
                <a:latin typeface="Menlo Regular"/>
                <a:cs typeface="Menlo Regular"/>
              </a:rPr>
              <a:t>Camaney</a:t>
            </a:r>
            <a:r>
              <a:rPr lang="en-US" sz="600" dirty="0" smtClean="0">
                <a:latin typeface="Menlo Regular"/>
                <a:cs typeface="Menlo Regular"/>
              </a:rPr>
              <a:t>’, ‘Mexicana’, 20-03-1983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‘</a:t>
            </a:r>
            <a:r>
              <a:rPr lang="en-US" sz="600" dirty="0" err="1" smtClean="0">
                <a:latin typeface="Menlo Regular"/>
                <a:cs typeface="Menlo Regular"/>
              </a:rPr>
              <a:t>Lalo</a:t>
            </a:r>
            <a:r>
              <a:rPr lang="en-US" sz="600" dirty="0" smtClean="0">
                <a:latin typeface="Menlo Regular"/>
                <a:cs typeface="Menlo Regular"/>
              </a:rPr>
              <a:t>’,  ‘</a:t>
            </a:r>
            <a:r>
              <a:rPr lang="en-US" sz="600" dirty="0" err="1" smtClean="0">
                <a:latin typeface="Menlo Regular"/>
                <a:cs typeface="Menlo Regular"/>
              </a:rPr>
              <a:t>Landa</a:t>
            </a:r>
            <a:r>
              <a:rPr lang="en-US" sz="600" dirty="0" smtClean="0">
                <a:latin typeface="Menlo Regular"/>
                <a:cs typeface="Menlo Regular"/>
              </a:rPr>
              <a:t>’,   ‘’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None/>
            </a:pPr>
            <a:r>
              <a:rPr lang="en-US" sz="600" dirty="0" smtClean="0">
                <a:latin typeface="Menlo Regular"/>
                <a:cs typeface="Menlo Regular"/>
              </a:rPr>
              <a:t>…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82414" y="4676501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Nombre,  Apellido,  Nacionalidad, Fecha de Nacimiento, 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‘Juan’,  ‘Camaney’, ‘Mexicana’, 20-03-1983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‘Lalo’,  ‘Landa’,   ‘’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  <a:endParaRPr lang="en-US" sz="600" dirty="0" smtClean="0">
              <a:latin typeface="Menlo Regular"/>
              <a:cs typeface="Menlo Regular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105552" y="3417182"/>
            <a:ext cx="2836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Nombre,  Apellido,  Nacionalidad, Fecha de Nacimiento, 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--------------------------------------------------------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‘Juan’,  ‘Camaney’, ‘Mexicana’, 20-03-1983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‘Lalo’,  ‘Landa’,   ‘’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600" smtClean="0">
                <a:latin typeface="Menlo Regular"/>
                <a:cs typeface="Menlo Regular"/>
              </a:rPr>
              <a:t>…</a:t>
            </a:r>
            <a:endParaRPr lang="en-US" sz="600" dirty="0" smtClean="0">
              <a:latin typeface="Menlo Regular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55" y="1642407"/>
            <a:ext cx="3995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DataBase</a:t>
            </a:r>
            <a:r>
              <a:rPr lang="en-US" dirty="0" smtClean="0"/>
              <a:t> Management System (DBMS)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Gestionador</a:t>
            </a:r>
            <a:r>
              <a:rPr lang="en-US" dirty="0" smtClean="0"/>
              <a:t> de 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b="1" dirty="0" err="1" smtClean="0"/>
              <a:t>Manejador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979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manejador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2523</Words>
  <Application>Microsoft Macintosh PowerPoint</Application>
  <PresentationFormat>On-screen Show (4:3)</PresentationFormat>
  <Paragraphs>442</Paragraphs>
  <Slides>55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DBTune: Interfaz Multi-sistema para la Automatización del Diseño Físico de Bases de Datos</vt:lpstr>
      <vt:lpstr>Acerca de mí</vt:lpstr>
      <vt:lpstr>PowerPoint Presentation</vt:lpstr>
      <vt:lpstr>La plática en una diapositiva</vt:lpstr>
      <vt:lpstr>¿Qué es una base de datos?</vt:lpstr>
      <vt:lpstr>¿Qué es un manejador de base de datos?</vt:lpstr>
      <vt:lpstr>¿Qué es un manejador de base de datos?</vt:lpstr>
      <vt:lpstr>PowerPoint Presentation</vt:lpstr>
      <vt:lpstr>¿Cómo se usa un manejador?</vt:lpstr>
      <vt:lpstr>¿Cómo se usa un manejador?</vt:lpstr>
      <vt:lpstr>¿Cómo se usa un manejador?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Otras Soluciones</vt:lpstr>
      <vt:lpstr>¿Qué es un índice?</vt:lpstr>
      <vt:lpstr>¿Qué es un índice?</vt:lpstr>
      <vt:lpstr>¿Qué es un índice?</vt:lpstr>
      <vt:lpstr>Administración de Bases de Datos</vt:lpstr>
      <vt:lpstr>Administración de Bases de Datos</vt:lpstr>
      <vt:lpstr>PowerPoint Presentation</vt:lpstr>
      <vt:lpstr>PowerPoint Presentation</vt:lpstr>
      <vt:lpstr>PowerPoint Presentation</vt:lpstr>
      <vt:lpstr>PowerPoint Presentation</vt:lpstr>
      <vt:lpstr>Herramientas de Index-tuning</vt:lpstr>
      <vt:lpstr>Cuantificando el Beneficio</vt:lpstr>
      <vt:lpstr>Algoritmo Genérico</vt:lpstr>
      <vt:lpstr>Investigación</vt:lpstr>
      <vt:lpstr>Problema</vt:lpstr>
      <vt:lpstr>Líneas de Código</vt:lpstr>
      <vt:lpstr>Consecuencia</vt:lpstr>
      <vt:lpstr>Anatomía de un Manejador</vt:lpstr>
      <vt:lpstr>Idea</vt:lpstr>
      <vt:lpstr>PowerPoint Presentation</vt:lpstr>
      <vt:lpstr>PowerPoint Presentation</vt:lpstr>
      <vt:lpstr>PowerPoint Presentation</vt:lpstr>
      <vt:lpstr>Ejemplos (LOC)</vt:lpstr>
      <vt:lpstr>Ejemplos de uso</vt:lpstr>
      <vt:lpstr>Pasando a otras cosas…</vt:lpstr>
      <vt:lpstr>Me lo hubieran dicho antes</vt:lpstr>
      <vt:lpstr>MUY Util</vt:lpstr>
      <vt:lpstr>LCC vs. ???, fight!</vt:lpstr>
      <vt:lpstr>Accionables</vt:lpstr>
      <vt:lpstr>PowerPoint Presentation</vt:lpstr>
      <vt:lpstr>Gracias</vt:lpstr>
      <vt:lpstr>Referencias</vt:lpstr>
      <vt:lpstr>Backup</vt:lpstr>
      <vt:lpstr>¿Y qué pasa internamente?</vt:lpstr>
      <vt:lpstr>¿Y qué pasa internamente?</vt:lpstr>
      <vt:lpstr>¿Y qué pasa internamente?</vt:lpstr>
      <vt:lpstr>¿Y qué pasa internamente?</vt:lpstr>
    </vt:vector>
  </TitlesOfParts>
  <Company>University of California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Index Tuning</dc:title>
  <dc:creator>Neoklis Polyzotis</dc:creator>
  <cp:lastModifiedBy>Ivo Jimenez</cp:lastModifiedBy>
  <cp:revision>197</cp:revision>
  <dcterms:created xsi:type="dcterms:W3CDTF">2012-02-06T22:48:42Z</dcterms:created>
  <dcterms:modified xsi:type="dcterms:W3CDTF">2013-09-07T23:50:59Z</dcterms:modified>
</cp:coreProperties>
</file>