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67275" cy="42794238"/>
  <p:notesSz cx="6858000" cy="9144000"/>
  <p:defaultTextStyle>
    <a:defPPr>
      <a:defRPr lang="en-US"/>
    </a:defPPr>
    <a:lvl1pPr marL="0" algn="l" defTabSz="2007794" rtl="0" eaLnBrk="1" latinLnBrk="0" hangingPunct="1">
      <a:defRPr sz="7900" kern="1200">
        <a:solidFill>
          <a:schemeClr val="tx1"/>
        </a:solidFill>
        <a:latin typeface="+mn-lt"/>
        <a:ea typeface="+mn-ea"/>
        <a:cs typeface="+mn-cs"/>
      </a:defRPr>
    </a:lvl1pPr>
    <a:lvl2pPr marL="2007794" algn="l" defTabSz="2007794" rtl="0" eaLnBrk="1" latinLnBrk="0" hangingPunct="1">
      <a:defRPr sz="7900" kern="1200">
        <a:solidFill>
          <a:schemeClr val="tx1"/>
        </a:solidFill>
        <a:latin typeface="+mn-lt"/>
        <a:ea typeface="+mn-ea"/>
        <a:cs typeface="+mn-cs"/>
      </a:defRPr>
    </a:lvl2pPr>
    <a:lvl3pPr marL="4015588" algn="l" defTabSz="2007794" rtl="0" eaLnBrk="1" latinLnBrk="0" hangingPunct="1">
      <a:defRPr sz="7900" kern="1200">
        <a:solidFill>
          <a:schemeClr val="tx1"/>
        </a:solidFill>
        <a:latin typeface="+mn-lt"/>
        <a:ea typeface="+mn-ea"/>
        <a:cs typeface="+mn-cs"/>
      </a:defRPr>
    </a:lvl3pPr>
    <a:lvl4pPr marL="6023381" algn="l" defTabSz="2007794" rtl="0" eaLnBrk="1" latinLnBrk="0" hangingPunct="1">
      <a:defRPr sz="7900" kern="1200">
        <a:solidFill>
          <a:schemeClr val="tx1"/>
        </a:solidFill>
        <a:latin typeface="+mn-lt"/>
        <a:ea typeface="+mn-ea"/>
        <a:cs typeface="+mn-cs"/>
      </a:defRPr>
    </a:lvl4pPr>
    <a:lvl5pPr marL="8031175" algn="l" defTabSz="2007794" rtl="0" eaLnBrk="1" latinLnBrk="0" hangingPunct="1">
      <a:defRPr sz="7900" kern="1200">
        <a:solidFill>
          <a:schemeClr val="tx1"/>
        </a:solidFill>
        <a:latin typeface="+mn-lt"/>
        <a:ea typeface="+mn-ea"/>
        <a:cs typeface="+mn-cs"/>
      </a:defRPr>
    </a:lvl5pPr>
    <a:lvl6pPr marL="10038969" algn="l" defTabSz="2007794" rtl="0" eaLnBrk="1" latinLnBrk="0" hangingPunct="1">
      <a:defRPr sz="7900" kern="1200">
        <a:solidFill>
          <a:schemeClr val="tx1"/>
        </a:solidFill>
        <a:latin typeface="+mn-lt"/>
        <a:ea typeface="+mn-ea"/>
        <a:cs typeface="+mn-cs"/>
      </a:defRPr>
    </a:lvl6pPr>
    <a:lvl7pPr marL="12046763" algn="l" defTabSz="2007794" rtl="0" eaLnBrk="1" latinLnBrk="0" hangingPunct="1">
      <a:defRPr sz="7900" kern="1200">
        <a:solidFill>
          <a:schemeClr val="tx1"/>
        </a:solidFill>
        <a:latin typeface="+mn-lt"/>
        <a:ea typeface="+mn-ea"/>
        <a:cs typeface="+mn-cs"/>
      </a:defRPr>
    </a:lvl7pPr>
    <a:lvl8pPr marL="14054557" algn="l" defTabSz="2007794" rtl="0" eaLnBrk="1" latinLnBrk="0" hangingPunct="1">
      <a:defRPr sz="7900" kern="1200">
        <a:solidFill>
          <a:schemeClr val="tx1"/>
        </a:solidFill>
        <a:latin typeface="+mn-lt"/>
        <a:ea typeface="+mn-ea"/>
        <a:cs typeface="+mn-cs"/>
      </a:defRPr>
    </a:lvl8pPr>
    <a:lvl9pPr marL="16062350" algn="l" defTabSz="2007794" rtl="0" eaLnBrk="1" latinLnBrk="0" hangingPunct="1">
      <a:defRPr sz="7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p:scale>
          <a:sx n="25" d="100"/>
          <a:sy n="25" d="100"/>
        </p:scale>
        <p:origin x="-3912" y="-600"/>
      </p:cViewPr>
      <p:guideLst>
        <p:guide orient="horz" pos="13479"/>
        <p:guide pos="953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13293958"/>
            <a:ext cx="25727184" cy="9173024"/>
          </a:xfrm>
        </p:spPr>
        <p:txBody>
          <a:bodyPr/>
          <a:lstStyle/>
          <a:p>
            <a:r>
              <a:rPr lang="en-US"/>
              <a:t>Click to edit Master title style</a:t>
            </a:r>
          </a:p>
        </p:txBody>
      </p:sp>
      <p:sp>
        <p:nvSpPr>
          <p:cNvPr id="3" name="Subtitle 2"/>
          <p:cNvSpPr>
            <a:spLocks noGrp="1"/>
          </p:cNvSpPr>
          <p:nvPr>
            <p:ph type="subTitle" idx="1"/>
          </p:nvPr>
        </p:nvSpPr>
        <p:spPr>
          <a:xfrm>
            <a:off x="4540091" y="24250067"/>
            <a:ext cx="21187093" cy="10936306"/>
          </a:xfrm>
        </p:spPr>
        <p:txBody>
          <a:bodyPr/>
          <a:lstStyle>
            <a:lvl1pPr marL="0" indent="0" algn="ctr">
              <a:buNone/>
              <a:defRPr>
                <a:solidFill>
                  <a:schemeClr val="tx1">
                    <a:tint val="75000"/>
                  </a:schemeClr>
                </a:solidFill>
              </a:defRPr>
            </a:lvl1pPr>
            <a:lvl2pPr marL="2007794" indent="0" algn="ctr">
              <a:buNone/>
              <a:defRPr>
                <a:solidFill>
                  <a:schemeClr val="tx1">
                    <a:tint val="75000"/>
                  </a:schemeClr>
                </a:solidFill>
              </a:defRPr>
            </a:lvl2pPr>
            <a:lvl3pPr marL="4015588" indent="0" algn="ctr">
              <a:buNone/>
              <a:defRPr>
                <a:solidFill>
                  <a:schemeClr val="tx1">
                    <a:tint val="75000"/>
                  </a:schemeClr>
                </a:solidFill>
              </a:defRPr>
            </a:lvl3pPr>
            <a:lvl4pPr marL="6023381" indent="0" algn="ctr">
              <a:buNone/>
              <a:defRPr>
                <a:solidFill>
                  <a:schemeClr val="tx1">
                    <a:tint val="75000"/>
                  </a:schemeClr>
                </a:solidFill>
              </a:defRPr>
            </a:lvl4pPr>
            <a:lvl5pPr marL="8031175" indent="0" algn="ctr">
              <a:buNone/>
              <a:defRPr>
                <a:solidFill>
                  <a:schemeClr val="tx1">
                    <a:tint val="75000"/>
                  </a:schemeClr>
                </a:solidFill>
              </a:defRPr>
            </a:lvl5pPr>
            <a:lvl6pPr marL="10038969" indent="0" algn="ctr">
              <a:buNone/>
              <a:defRPr>
                <a:solidFill>
                  <a:schemeClr val="tx1">
                    <a:tint val="75000"/>
                  </a:schemeClr>
                </a:solidFill>
              </a:defRPr>
            </a:lvl6pPr>
            <a:lvl7pPr marL="12046763" indent="0" algn="ctr">
              <a:buNone/>
              <a:defRPr>
                <a:solidFill>
                  <a:schemeClr val="tx1">
                    <a:tint val="75000"/>
                  </a:schemeClr>
                </a:solidFill>
              </a:defRPr>
            </a:lvl7pPr>
            <a:lvl8pPr marL="14054557" indent="0" algn="ctr">
              <a:buNone/>
              <a:defRPr>
                <a:solidFill>
                  <a:schemeClr val="tx1">
                    <a:tint val="75000"/>
                  </a:schemeClr>
                </a:solidFill>
              </a:defRPr>
            </a:lvl8pPr>
            <a:lvl9pPr marL="1606235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BE758A-C4E2-184F-8C95-466DC885756C}" type="datetimeFigureOut">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92567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BE758A-C4E2-184F-8C95-466DC885756C}" type="datetimeFigureOut">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51755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556075" y="2327936"/>
            <a:ext cx="5449160" cy="4962943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08593" y="2327936"/>
            <a:ext cx="15843027" cy="4962943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BE758A-C4E2-184F-8C95-466DC885756C}" type="datetimeFigureOut">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99742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BE758A-C4E2-184F-8C95-466DC885756C}" type="datetimeFigureOut">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252716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4" y="27499264"/>
            <a:ext cx="25727184" cy="8499411"/>
          </a:xfrm>
        </p:spPr>
        <p:txBody>
          <a:bodyPr anchor="t"/>
          <a:lstStyle>
            <a:lvl1pPr algn="l">
              <a:defRPr sz="17600" b="1" cap="all"/>
            </a:lvl1pPr>
          </a:lstStyle>
          <a:p>
            <a:r>
              <a:rPr lang="en-US"/>
              <a:t>Click to edit Master title style</a:t>
            </a:r>
          </a:p>
        </p:txBody>
      </p:sp>
      <p:sp>
        <p:nvSpPr>
          <p:cNvPr id="3" name="Text Placeholder 2"/>
          <p:cNvSpPr>
            <a:spLocks noGrp="1"/>
          </p:cNvSpPr>
          <p:nvPr>
            <p:ph type="body" idx="1"/>
          </p:nvPr>
        </p:nvSpPr>
        <p:spPr>
          <a:xfrm>
            <a:off x="2390904" y="18138028"/>
            <a:ext cx="25727184" cy="9361236"/>
          </a:xfrm>
        </p:spPr>
        <p:txBody>
          <a:bodyPr anchor="b"/>
          <a:lstStyle>
            <a:lvl1pPr marL="0" indent="0">
              <a:buNone/>
              <a:defRPr sz="8800">
                <a:solidFill>
                  <a:schemeClr val="tx1">
                    <a:tint val="75000"/>
                  </a:schemeClr>
                </a:solidFill>
              </a:defRPr>
            </a:lvl1pPr>
            <a:lvl2pPr marL="2007794" indent="0">
              <a:buNone/>
              <a:defRPr sz="7900">
                <a:solidFill>
                  <a:schemeClr val="tx1">
                    <a:tint val="75000"/>
                  </a:schemeClr>
                </a:solidFill>
              </a:defRPr>
            </a:lvl2pPr>
            <a:lvl3pPr marL="4015588" indent="0">
              <a:buNone/>
              <a:defRPr sz="7000">
                <a:solidFill>
                  <a:schemeClr val="tx1">
                    <a:tint val="75000"/>
                  </a:schemeClr>
                </a:solidFill>
              </a:defRPr>
            </a:lvl3pPr>
            <a:lvl4pPr marL="6023381" indent="0">
              <a:buNone/>
              <a:defRPr sz="6100">
                <a:solidFill>
                  <a:schemeClr val="tx1">
                    <a:tint val="75000"/>
                  </a:schemeClr>
                </a:solidFill>
              </a:defRPr>
            </a:lvl4pPr>
            <a:lvl5pPr marL="8031175" indent="0">
              <a:buNone/>
              <a:defRPr sz="6100">
                <a:solidFill>
                  <a:schemeClr val="tx1">
                    <a:tint val="75000"/>
                  </a:schemeClr>
                </a:solidFill>
              </a:defRPr>
            </a:lvl5pPr>
            <a:lvl6pPr marL="10038969" indent="0">
              <a:buNone/>
              <a:defRPr sz="6100">
                <a:solidFill>
                  <a:schemeClr val="tx1">
                    <a:tint val="75000"/>
                  </a:schemeClr>
                </a:solidFill>
              </a:defRPr>
            </a:lvl6pPr>
            <a:lvl7pPr marL="12046763" indent="0">
              <a:buNone/>
              <a:defRPr sz="6100">
                <a:solidFill>
                  <a:schemeClr val="tx1">
                    <a:tint val="75000"/>
                  </a:schemeClr>
                </a:solidFill>
              </a:defRPr>
            </a:lvl7pPr>
            <a:lvl8pPr marL="14054557" indent="0">
              <a:buNone/>
              <a:defRPr sz="6100">
                <a:solidFill>
                  <a:schemeClr val="tx1">
                    <a:tint val="75000"/>
                  </a:schemeClr>
                </a:solidFill>
              </a:defRPr>
            </a:lvl8pPr>
            <a:lvl9pPr marL="16062350" indent="0">
              <a:buNone/>
              <a:defRPr sz="6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E758A-C4E2-184F-8C95-466DC885756C}" type="datetimeFigureOut">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217055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8589" y="13571328"/>
            <a:ext cx="10646094" cy="38386039"/>
          </a:xfrm>
        </p:spPr>
        <p:txBody>
          <a:bodyPr/>
          <a:lstStyle>
            <a:lvl1pPr>
              <a:defRPr sz="12300"/>
            </a:lvl1pPr>
            <a:lvl2pPr>
              <a:defRPr sz="10500"/>
            </a:lvl2pPr>
            <a:lvl3pPr>
              <a:defRPr sz="8800"/>
            </a:lvl3pPr>
            <a:lvl4pPr>
              <a:defRPr sz="7900"/>
            </a:lvl4pPr>
            <a:lvl5pPr>
              <a:defRPr sz="7900"/>
            </a:lvl5pPr>
            <a:lvl6pPr>
              <a:defRPr sz="7900"/>
            </a:lvl6pPr>
            <a:lvl7pPr>
              <a:defRPr sz="7900"/>
            </a:lvl7pPr>
            <a:lvl8pPr>
              <a:defRPr sz="7900"/>
            </a:lvl8pPr>
            <a:lvl9pPr>
              <a:defRPr sz="7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59137" y="13571328"/>
            <a:ext cx="10646094" cy="38386039"/>
          </a:xfrm>
        </p:spPr>
        <p:txBody>
          <a:bodyPr/>
          <a:lstStyle>
            <a:lvl1pPr>
              <a:defRPr sz="12300"/>
            </a:lvl1pPr>
            <a:lvl2pPr>
              <a:defRPr sz="10500"/>
            </a:lvl2pPr>
            <a:lvl3pPr>
              <a:defRPr sz="8800"/>
            </a:lvl3pPr>
            <a:lvl4pPr>
              <a:defRPr sz="7900"/>
            </a:lvl4pPr>
            <a:lvl5pPr>
              <a:defRPr sz="7900"/>
            </a:lvl5pPr>
            <a:lvl6pPr>
              <a:defRPr sz="7900"/>
            </a:lvl6pPr>
            <a:lvl7pPr>
              <a:defRPr sz="7900"/>
            </a:lvl7pPr>
            <a:lvl8pPr>
              <a:defRPr sz="7900"/>
            </a:lvl8pPr>
            <a:lvl9pPr>
              <a:defRPr sz="7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BE758A-C4E2-184F-8C95-466DC885756C}" type="datetimeFigureOut">
              <a:t>10/5/15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255001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8" cy="713237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64" y="9579178"/>
            <a:ext cx="13373301" cy="3992143"/>
          </a:xfrm>
        </p:spPr>
        <p:txBody>
          <a:bodyPr anchor="b"/>
          <a:lstStyle>
            <a:lvl1pPr marL="0" indent="0">
              <a:buNone/>
              <a:defRPr sz="10500" b="1"/>
            </a:lvl1pPr>
            <a:lvl2pPr marL="2007794" indent="0">
              <a:buNone/>
              <a:defRPr sz="8800" b="1"/>
            </a:lvl2pPr>
            <a:lvl3pPr marL="4015588" indent="0">
              <a:buNone/>
              <a:defRPr sz="7900" b="1"/>
            </a:lvl3pPr>
            <a:lvl4pPr marL="6023381" indent="0">
              <a:buNone/>
              <a:defRPr sz="7000" b="1"/>
            </a:lvl4pPr>
            <a:lvl5pPr marL="8031175" indent="0">
              <a:buNone/>
              <a:defRPr sz="7000" b="1"/>
            </a:lvl5pPr>
            <a:lvl6pPr marL="10038969" indent="0">
              <a:buNone/>
              <a:defRPr sz="7000" b="1"/>
            </a:lvl6pPr>
            <a:lvl7pPr marL="12046763" indent="0">
              <a:buNone/>
              <a:defRPr sz="7000" b="1"/>
            </a:lvl7pPr>
            <a:lvl8pPr marL="14054557" indent="0">
              <a:buNone/>
              <a:defRPr sz="7000" b="1"/>
            </a:lvl8pPr>
            <a:lvl9pPr marL="16062350" indent="0">
              <a:buNone/>
              <a:defRPr sz="7000" b="1"/>
            </a:lvl9pPr>
          </a:lstStyle>
          <a:p>
            <a:pPr lvl="0"/>
            <a:r>
              <a:rPr lang="en-US"/>
              <a:t>Click to edit Master text styles</a:t>
            </a:r>
          </a:p>
        </p:txBody>
      </p:sp>
      <p:sp>
        <p:nvSpPr>
          <p:cNvPr id="4" name="Content Placeholder 3"/>
          <p:cNvSpPr>
            <a:spLocks noGrp="1"/>
          </p:cNvSpPr>
          <p:nvPr>
            <p:ph sz="half" idx="2"/>
          </p:nvPr>
        </p:nvSpPr>
        <p:spPr>
          <a:xfrm>
            <a:off x="1513364" y="13571323"/>
            <a:ext cx="13373301" cy="24656221"/>
          </a:xfrm>
        </p:spPr>
        <p:txBody>
          <a:bodyPr/>
          <a:lstStyle>
            <a:lvl1pPr>
              <a:defRPr sz="10500"/>
            </a:lvl1pPr>
            <a:lvl2pPr>
              <a:defRPr sz="8800"/>
            </a:lvl2pPr>
            <a:lvl3pPr>
              <a:defRPr sz="79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55" y="9579178"/>
            <a:ext cx="13378556" cy="3992143"/>
          </a:xfrm>
        </p:spPr>
        <p:txBody>
          <a:bodyPr anchor="b"/>
          <a:lstStyle>
            <a:lvl1pPr marL="0" indent="0">
              <a:buNone/>
              <a:defRPr sz="10500" b="1"/>
            </a:lvl1pPr>
            <a:lvl2pPr marL="2007794" indent="0">
              <a:buNone/>
              <a:defRPr sz="8800" b="1"/>
            </a:lvl2pPr>
            <a:lvl3pPr marL="4015588" indent="0">
              <a:buNone/>
              <a:defRPr sz="7900" b="1"/>
            </a:lvl3pPr>
            <a:lvl4pPr marL="6023381" indent="0">
              <a:buNone/>
              <a:defRPr sz="7000" b="1"/>
            </a:lvl4pPr>
            <a:lvl5pPr marL="8031175" indent="0">
              <a:buNone/>
              <a:defRPr sz="7000" b="1"/>
            </a:lvl5pPr>
            <a:lvl6pPr marL="10038969" indent="0">
              <a:buNone/>
              <a:defRPr sz="7000" b="1"/>
            </a:lvl6pPr>
            <a:lvl7pPr marL="12046763" indent="0">
              <a:buNone/>
              <a:defRPr sz="7000" b="1"/>
            </a:lvl7pPr>
            <a:lvl8pPr marL="14054557" indent="0">
              <a:buNone/>
              <a:defRPr sz="7000" b="1"/>
            </a:lvl8pPr>
            <a:lvl9pPr marL="16062350" indent="0">
              <a:buNone/>
              <a:defRPr sz="7000" b="1"/>
            </a:lvl9pPr>
          </a:lstStyle>
          <a:p>
            <a:pPr lvl="0"/>
            <a:r>
              <a:rPr lang="en-US"/>
              <a:t>Click to edit Master text styles</a:t>
            </a:r>
          </a:p>
        </p:txBody>
      </p:sp>
      <p:sp>
        <p:nvSpPr>
          <p:cNvPr id="6" name="Content Placeholder 5"/>
          <p:cNvSpPr>
            <a:spLocks noGrp="1"/>
          </p:cNvSpPr>
          <p:nvPr>
            <p:ph sz="quarter" idx="4"/>
          </p:nvPr>
        </p:nvSpPr>
        <p:spPr>
          <a:xfrm>
            <a:off x="15375355" y="13571323"/>
            <a:ext cx="13378556" cy="24656221"/>
          </a:xfrm>
        </p:spPr>
        <p:txBody>
          <a:bodyPr/>
          <a:lstStyle>
            <a:lvl1pPr>
              <a:defRPr sz="10500"/>
            </a:lvl1pPr>
            <a:lvl2pPr>
              <a:defRPr sz="8800"/>
            </a:lvl2pPr>
            <a:lvl3pPr>
              <a:defRPr sz="79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BE758A-C4E2-184F-8C95-466DC885756C}" type="datetimeFigureOut">
              <a:t>10/5/15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298890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BE758A-C4E2-184F-8C95-466DC885756C}" type="datetimeFigureOut">
              <a:t>10/5/15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28391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E758A-C4E2-184F-8C95-466DC885756C}" type="datetimeFigureOut">
              <a:t>10/5/15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290149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8" y="1703848"/>
            <a:ext cx="9957723" cy="7251245"/>
          </a:xfrm>
        </p:spPr>
        <p:txBody>
          <a:bodyPr anchor="b"/>
          <a:lstStyle>
            <a:lvl1pPr algn="l">
              <a:defRPr sz="8800" b="1"/>
            </a:lvl1pPr>
          </a:lstStyle>
          <a:p>
            <a:r>
              <a:rPr lang="en-US"/>
              <a:t>Click to edit Master title style</a:t>
            </a:r>
          </a:p>
        </p:txBody>
      </p:sp>
      <p:sp>
        <p:nvSpPr>
          <p:cNvPr id="3" name="Content Placeholder 2"/>
          <p:cNvSpPr>
            <a:spLocks noGrp="1"/>
          </p:cNvSpPr>
          <p:nvPr>
            <p:ph idx="1"/>
          </p:nvPr>
        </p:nvSpPr>
        <p:spPr>
          <a:xfrm>
            <a:off x="11833664" y="1703846"/>
            <a:ext cx="16920247" cy="36523696"/>
          </a:xfrm>
        </p:spPr>
        <p:txBody>
          <a:bodyPr/>
          <a:lstStyle>
            <a:lvl1pPr>
              <a:defRPr sz="14100"/>
            </a:lvl1pPr>
            <a:lvl2pPr>
              <a:defRPr sz="12300"/>
            </a:lvl2pPr>
            <a:lvl3pPr>
              <a:defRPr sz="105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8" y="8955098"/>
            <a:ext cx="9957723" cy="29272451"/>
          </a:xfrm>
        </p:spPr>
        <p:txBody>
          <a:bodyPr/>
          <a:lstStyle>
            <a:lvl1pPr marL="0" indent="0">
              <a:buNone/>
              <a:defRPr sz="6100"/>
            </a:lvl1pPr>
            <a:lvl2pPr marL="2007794" indent="0">
              <a:buNone/>
              <a:defRPr sz="5300"/>
            </a:lvl2pPr>
            <a:lvl3pPr marL="4015588" indent="0">
              <a:buNone/>
              <a:defRPr sz="4400"/>
            </a:lvl3pPr>
            <a:lvl4pPr marL="6023381" indent="0">
              <a:buNone/>
              <a:defRPr sz="4000"/>
            </a:lvl4pPr>
            <a:lvl5pPr marL="8031175" indent="0">
              <a:buNone/>
              <a:defRPr sz="4000"/>
            </a:lvl5pPr>
            <a:lvl6pPr marL="10038969" indent="0">
              <a:buNone/>
              <a:defRPr sz="4000"/>
            </a:lvl6pPr>
            <a:lvl7pPr marL="12046763" indent="0">
              <a:buNone/>
              <a:defRPr sz="4000"/>
            </a:lvl7pPr>
            <a:lvl8pPr marL="14054557" indent="0">
              <a:buNone/>
              <a:defRPr sz="4000"/>
            </a:lvl8pPr>
            <a:lvl9pPr marL="1606235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3BE758A-C4E2-184F-8C95-466DC885756C}" type="datetimeFigureOut">
              <a:t>10/5/15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145484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6" y="29955967"/>
            <a:ext cx="18160365" cy="3536472"/>
          </a:xfrm>
        </p:spPr>
        <p:txBody>
          <a:bodyPr anchor="b"/>
          <a:lstStyle>
            <a:lvl1pPr algn="l">
              <a:defRPr sz="8800" b="1"/>
            </a:lvl1pPr>
          </a:lstStyle>
          <a:p>
            <a:r>
              <a:rPr lang="en-US"/>
              <a:t>Click to edit Master title style</a:t>
            </a:r>
          </a:p>
        </p:txBody>
      </p:sp>
      <p:sp>
        <p:nvSpPr>
          <p:cNvPr id="3" name="Picture Placeholder 2"/>
          <p:cNvSpPr>
            <a:spLocks noGrp="1"/>
          </p:cNvSpPr>
          <p:nvPr>
            <p:ph type="pic" idx="1"/>
          </p:nvPr>
        </p:nvSpPr>
        <p:spPr>
          <a:xfrm>
            <a:off x="5932596" y="3823744"/>
            <a:ext cx="18160365" cy="25676543"/>
          </a:xfrm>
        </p:spPr>
        <p:txBody>
          <a:bodyPr/>
          <a:lstStyle>
            <a:lvl1pPr marL="0" indent="0">
              <a:buNone/>
              <a:defRPr sz="14100"/>
            </a:lvl1pPr>
            <a:lvl2pPr marL="2007794" indent="0">
              <a:buNone/>
              <a:defRPr sz="12300"/>
            </a:lvl2pPr>
            <a:lvl3pPr marL="4015588" indent="0">
              <a:buNone/>
              <a:defRPr sz="10500"/>
            </a:lvl3pPr>
            <a:lvl4pPr marL="6023381" indent="0">
              <a:buNone/>
              <a:defRPr sz="8800"/>
            </a:lvl4pPr>
            <a:lvl5pPr marL="8031175" indent="0">
              <a:buNone/>
              <a:defRPr sz="8800"/>
            </a:lvl5pPr>
            <a:lvl6pPr marL="10038969" indent="0">
              <a:buNone/>
              <a:defRPr sz="8800"/>
            </a:lvl6pPr>
            <a:lvl7pPr marL="12046763" indent="0">
              <a:buNone/>
              <a:defRPr sz="8800"/>
            </a:lvl7pPr>
            <a:lvl8pPr marL="14054557" indent="0">
              <a:buNone/>
              <a:defRPr sz="8800"/>
            </a:lvl8pPr>
            <a:lvl9pPr marL="16062350" indent="0">
              <a:buNone/>
              <a:defRPr sz="8800"/>
            </a:lvl9pPr>
          </a:lstStyle>
          <a:p>
            <a:endParaRPr lang="en-US"/>
          </a:p>
        </p:txBody>
      </p:sp>
      <p:sp>
        <p:nvSpPr>
          <p:cNvPr id="4" name="Text Placeholder 3"/>
          <p:cNvSpPr>
            <a:spLocks noGrp="1"/>
          </p:cNvSpPr>
          <p:nvPr>
            <p:ph type="body" sz="half" idx="2"/>
          </p:nvPr>
        </p:nvSpPr>
        <p:spPr>
          <a:xfrm>
            <a:off x="5932596" y="33492438"/>
            <a:ext cx="18160365" cy="5022376"/>
          </a:xfrm>
        </p:spPr>
        <p:txBody>
          <a:bodyPr/>
          <a:lstStyle>
            <a:lvl1pPr marL="0" indent="0">
              <a:buNone/>
              <a:defRPr sz="6100"/>
            </a:lvl1pPr>
            <a:lvl2pPr marL="2007794" indent="0">
              <a:buNone/>
              <a:defRPr sz="5300"/>
            </a:lvl2pPr>
            <a:lvl3pPr marL="4015588" indent="0">
              <a:buNone/>
              <a:defRPr sz="4400"/>
            </a:lvl3pPr>
            <a:lvl4pPr marL="6023381" indent="0">
              <a:buNone/>
              <a:defRPr sz="4000"/>
            </a:lvl4pPr>
            <a:lvl5pPr marL="8031175" indent="0">
              <a:buNone/>
              <a:defRPr sz="4000"/>
            </a:lvl5pPr>
            <a:lvl6pPr marL="10038969" indent="0">
              <a:buNone/>
              <a:defRPr sz="4000"/>
            </a:lvl6pPr>
            <a:lvl7pPr marL="12046763" indent="0">
              <a:buNone/>
              <a:defRPr sz="4000"/>
            </a:lvl7pPr>
            <a:lvl8pPr marL="14054557" indent="0">
              <a:buNone/>
              <a:defRPr sz="4000"/>
            </a:lvl8pPr>
            <a:lvl9pPr marL="1606235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3BE758A-C4E2-184F-8C95-466DC885756C}" type="datetimeFigureOut">
              <a:t>10/5/15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9EF99-032C-954D-ADA0-1505EDD1E22B}" type="slidenum">
              <a:t>‹#›</a:t>
            </a:fld>
            <a:endParaRPr lang="en-US"/>
          </a:p>
        </p:txBody>
      </p:sp>
    </p:spTree>
    <p:extLst>
      <p:ext uri="{BB962C8B-B14F-4D97-AF65-F5344CB8AC3E}">
        <p14:creationId xmlns:p14="http://schemas.microsoft.com/office/powerpoint/2010/main" val="30973294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8" cy="7132371"/>
          </a:xfrm>
          <a:prstGeom prst="rect">
            <a:avLst/>
          </a:prstGeom>
        </p:spPr>
        <p:txBody>
          <a:bodyPr vert="horz" lIns="401559" tIns="200779" rIns="401559" bIns="200779" rtlCol="0" anchor="ctr">
            <a:normAutofit/>
          </a:bodyPr>
          <a:lstStyle/>
          <a:p>
            <a:r>
              <a:rPr lang="en-US"/>
              <a:t>Click to edit Master title style</a:t>
            </a:r>
          </a:p>
        </p:txBody>
      </p:sp>
      <p:sp>
        <p:nvSpPr>
          <p:cNvPr id="3" name="Text Placeholder 2"/>
          <p:cNvSpPr>
            <a:spLocks noGrp="1"/>
          </p:cNvSpPr>
          <p:nvPr>
            <p:ph type="body" idx="1"/>
          </p:nvPr>
        </p:nvSpPr>
        <p:spPr>
          <a:xfrm>
            <a:off x="1513364" y="9985326"/>
            <a:ext cx="27240548" cy="28242218"/>
          </a:xfrm>
          <a:prstGeom prst="rect">
            <a:avLst/>
          </a:prstGeom>
        </p:spPr>
        <p:txBody>
          <a:bodyPr vert="horz" lIns="401559" tIns="200779" rIns="401559" bIns="2007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1"/>
            <a:ext cx="7062364" cy="2278399"/>
          </a:xfrm>
          <a:prstGeom prst="rect">
            <a:avLst/>
          </a:prstGeom>
        </p:spPr>
        <p:txBody>
          <a:bodyPr vert="horz" lIns="401559" tIns="200779" rIns="401559" bIns="200779" rtlCol="0" anchor="ctr"/>
          <a:lstStyle>
            <a:lvl1pPr algn="l">
              <a:defRPr sz="5300">
                <a:solidFill>
                  <a:schemeClr val="tx1">
                    <a:tint val="75000"/>
                  </a:schemeClr>
                </a:solidFill>
              </a:defRPr>
            </a:lvl1pPr>
          </a:lstStyle>
          <a:p>
            <a:fld id="{53BE758A-C4E2-184F-8C95-466DC885756C}" type="datetimeFigureOut">
              <a:t>10/5/15</a:t>
            </a:fld>
            <a:endParaRPr lang="en-US"/>
          </a:p>
        </p:txBody>
      </p:sp>
      <p:sp>
        <p:nvSpPr>
          <p:cNvPr id="5" name="Footer Placeholder 4"/>
          <p:cNvSpPr>
            <a:spLocks noGrp="1"/>
          </p:cNvSpPr>
          <p:nvPr>
            <p:ph type="ftr" sz="quarter" idx="3"/>
          </p:nvPr>
        </p:nvSpPr>
        <p:spPr>
          <a:xfrm>
            <a:off x="10341319" y="39663921"/>
            <a:ext cx="9584637" cy="2278399"/>
          </a:xfrm>
          <a:prstGeom prst="rect">
            <a:avLst/>
          </a:prstGeom>
        </p:spPr>
        <p:txBody>
          <a:bodyPr vert="horz" lIns="401559" tIns="200779" rIns="401559" bIns="200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1"/>
            <a:ext cx="7062364" cy="2278399"/>
          </a:xfrm>
          <a:prstGeom prst="rect">
            <a:avLst/>
          </a:prstGeom>
        </p:spPr>
        <p:txBody>
          <a:bodyPr vert="horz" lIns="401559" tIns="200779" rIns="401559" bIns="200779" rtlCol="0" anchor="ctr"/>
          <a:lstStyle>
            <a:lvl1pPr algn="r">
              <a:defRPr sz="5300">
                <a:solidFill>
                  <a:schemeClr val="tx1">
                    <a:tint val="75000"/>
                  </a:schemeClr>
                </a:solidFill>
              </a:defRPr>
            </a:lvl1pPr>
          </a:lstStyle>
          <a:p>
            <a:fld id="{EAA9EF99-032C-954D-ADA0-1505EDD1E22B}" type="slidenum">
              <a:t>‹#›</a:t>
            </a:fld>
            <a:endParaRPr lang="en-US"/>
          </a:p>
        </p:txBody>
      </p:sp>
    </p:spTree>
    <p:extLst>
      <p:ext uri="{BB962C8B-B14F-4D97-AF65-F5344CB8AC3E}">
        <p14:creationId xmlns:p14="http://schemas.microsoft.com/office/powerpoint/2010/main" val="1616275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07794" rtl="0" eaLnBrk="1" latinLnBrk="0" hangingPunct="1">
        <a:spcBef>
          <a:spcPct val="0"/>
        </a:spcBef>
        <a:buNone/>
        <a:defRPr sz="19300" kern="1200">
          <a:solidFill>
            <a:schemeClr val="tx1"/>
          </a:solidFill>
          <a:latin typeface="+mj-lt"/>
          <a:ea typeface="+mj-ea"/>
          <a:cs typeface="+mj-cs"/>
        </a:defRPr>
      </a:lvl1pPr>
    </p:titleStyle>
    <p:bodyStyle>
      <a:lvl1pPr marL="1505845" indent="-1505845" algn="l" defTabSz="2007794" rtl="0" eaLnBrk="1" latinLnBrk="0" hangingPunct="1">
        <a:spcBef>
          <a:spcPct val="20000"/>
        </a:spcBef>
        <a:buFont typeface="Arial"/>
        <a:buChar char="•"/>
        <a:defRPr sz="14100" kern="1200">
          <a:solidFill>
            <a:schemeClr val="tx1"/>
          </a:solidFill>
          <a:latin typeface="+mn-lt"/>
          <a:ea typeface="+mn-ea"/>
          <a:cs typeface="+mn-cs"/>
        </a:defRPr>
      </a:lvl1pPr>
      <a:lvl2pPr marL="3262665" indent="-1254871" algn="l" defTabSz="2007794" rtl="0" eaLnBrk="1" latinLnBrk="0" hangingPunct="1">
        <a:spcBef>
          <a:spcPct val="20000"/>
        </a:spcBef>
        <a:buFont typeface="Arial"/>
        <a:buChar char="–"/>
        <a:defRPr sz="12300" kern="1200">
          <a:solidFill>
            <a:schemeClr val="tx1"/>
          </a:solidFill>
          <a:latin typeface="+mn-lt"/>
          <a:ea typeface="+mn-ea"/>
          <a:cs typeface="+mn-cs"/>
        </a:defRPr>
      </a:lvl2pPr>
      <a:lvl3pPr marL="5019485" indent="-1003897" algn="l" defTabSz="2007794" rtl="0" eaLnBrk="1" latinLnBrk="0" hangingPunct="1">
        <a:spcBef>
          <a:spcPct val="20000"/>
        </a:spcBef>
        <a:buFont typeface="Arial"/>
        <a:buChar char="•"/>
        <a:defRPr sz="10500" kern="1200">
          <a:solidFill>
            <a:schemeClr val="tx1"/>
          </a:solidFill>
          <a:latin typeface="+mn-lt"/>
          <a:ea typeface="+mn-ea"/>
          <a:cs typeface="+mn-cs"/>
        </a:defRPr>
      </a:lvl3pPr>
      <a:lvl4pPr marL="7027278" indent="-1003897" algn="l" defTabSz="2007794" rtl="0" eaLnBrk="1" latinLnBrk="0" hangingPunct="1">
        <a:spcBef>
          <a:spcPct val="20000"/>
        </a:spcBef>
        <a:buFont typeface="Arial"/>
        <a:buChar char="–"/>
        <a:defRPr sz="8800" kern="1200">
          <a:solidFill>
            <a:schemeClr val="tx1"/>
          </a:solidFill>
          <a:latin typeface="+mn-lt"/>
          <a:ea typeface="+mn-ea"/>
          <a:cs typeface="+mn-cs"/>
        </a:defRPr>
      </a:lvl4pPr>
      <a:lvl5pPr marL="9035072" indent="-1003897" algn="l" defTabSz="2007794" rtl="0" eaLnBrk="1" latinLnBrk="0" hangingPunct="1">
        <a:spcBef>
          <a:spcPct val="20000"/>
        </a:spcBef>
        <a:buFont typeface="Arial"/>
        <a:buChar char="»"/>
        <a:defRPr sz="8800" kern="1200">
          <a:solidFill>
            <a:schemeClr val="tx1"/>
          </a:solidFill>
          <a:latin typeface="+mn-lt"/>
          <a:ea typeface="+mn-ea"/>
          <a:cs typeface="+mn-cs"/>
        </a:defRPr>
      </a:lvl5pPr>
      <a:lvl6pPr marL="11042866" indent="-1003897" algn="l" defTabSz="2007794" rtl="0" eaLnBrk="1" latinLnBrk="0" hangingPunct="1">
        <a:spcBef>
          <a:spcPct val="20000"/>
        </a:spcBef>
        <a:buFont typeface="Arial"/>
        <a:buChar char="•"/>
        <a:defRPr sz="8800" kern="1200">
          <a:solidFill>
            <a:schemeClr val="tx1"/>
          </a:solidFill>
          <a:latin typeface="+mn-lt"/>
          <a:ea typeface="+mn-ea"/>
          <a:cs typeface="+mn-cs"/>
        </a:defRPr>
      </a:lvl6pPr>
      <a:lvl7pPr marL="13050660" indent="-1003897" algn="l" defTabSz="2007794" rtl="0" eaLnBrk="1" latinLnBrk="0" hangingPunct="1">
        <a:spcBef>
          <a:spcPct val="20000"/>
        </a:spcBef>
        <a:buFont typeface="Arial"/>
        <a:buChar char="•"/>
        <a:defRPr sz="8800" kern="1200">
          <a:solidFill>
            <a:schemeClr val="tx1"/>
          </a:solidFill>
          <a:latin typeface="+mn-lt"/>
          <a:ea typeface="+mn-ea"/>
          <a:cs typeface="+mn-cs"/>
        </a:defRPr>
      </a:lvl7pPr>
      <a:lvl8pPr marL="15058454" indent="-1003897" algn="l" defTabSz="2007794" rtl="0" eaLnBrk="1" latinLnBrk="0" hangingPunct="1">
        <a:spcBef>
          <a:spcPct val="20000"/>
        </a:spcBef>
        <a:buFont typeface="Arial"/>
        <a:buChar char="•"/>
        <a:defRPr sz="8800" kern="1200">
          <a:solidFill>
            <a:schemeClr val="tx1"/>
          </a:solidFill>
          <a:latin typeface="+mn-lt"/>
          <a:ea typeface="+mn-ea"/>
          <a:cs typeface="+mn-cs"/>
        </a:defRPr>
      </a:lvl8pPr>
      <a:lvl9pPr marL="17066247" indent="-1003897" algn="l" defTabSz="2007794" rtl="0" eaLnBrk="1" latinLnBrk="0" hangingPunct="1">
        <a:spcBef>
          <a:spcPct val="20000"/>
        </a:spcBef>
        <a:buFont typeface="Arial"/>
        <a:buChar char="•"/>
        <a:defRPr sz="8800" kern="1200">
          <a:solidFill>
            <a:schemeClr val="tx1"/>
          </a:solidFill>
          <a:latin typeface="+mn-lt"/>
          <a:ea typeface="+mn-ea"/>
          <a:cs typeface="+mn-cs"/>
        </a:defRPr>
      </a:lvl9pPr>
    </p:bodyStyle>
    <p:otherStyle>
      <a:defPPr>
        <a:defRPr lang="en-US"/>
      </a:defPPr>
      <a:lvl1pPr marL="0" algn="l" defTabSz="2007794" rtl="0" eaLnBrk="1" latinLnBrk="0" hangingPunct="1">
        <a:defRPr sz="7900" kern="1200">
          <a:solidFill>
            <a:schemeClr val="tx1"/>
          </a:solidFill>
          <a:latin typeface="+mn-lt"/>
          <a:ea typeface="+mn-ea"/>
          <a:cs typeface="+mn-cs"/>
        </a:defRPr>
      </a:lvl1pPr>
      <a:lvl2pPr marL="2007794" algn="l" defTabSz="2007794" rtl="0" eaLnBrk="1" latinLnBrk="0" hangingPunct="1">
        <a:defRPr sz="7900" kern="1200">
          <a:solidFill>
            <a:schemeClr val="tx1"/>
          </a:solidFill>
          <a:latin typeface="+mn-lt"/>
          <a:ea typeface="+mn-ea"/>
          <a:cs typeface="+mn-cs"/>
        </a:defRPr>
      </a:lvl2pPr>
      <a:lvl3pPr marL="4015588" algn="l" defTabSz="2007794" rtl="0" eaLnBrk="1" latinLnBrk="0" hangingPunct="1">
        <a:defRPr sz="7900" kern="1200">
          <a:solidFill>
            <a:schemeClr val="tx1"/>
          </a:solidFill>
          <a:latin typeface="+mn-lt"/>
          <a:ea typeface="+mn-ea"/>
          <a:cs typeface="+mn-cs"/>
        </a:defRPr>
      </a:lvl3pPr>
      <a:lvl4pPr marL="6023381" algn="l" defTabSz="2007794" rtl="0" eaLnBrk="1" latinLnBrk="0" hangingPunct="1">
        <a:defRPr sz="7900" kern="1200">
          <a:solidFill>
            <a:schemeClr val="tx1"/>
          </a:solidFill>
          <a:latin typeface="+mn-lt"/>
          <a:ea typeface="+mn-ea"/>
          <a:cs typeface="+mn-cs"/>
        </a:defRPr>
      </a:lvl4pPr>
      <a:lvl5pPr marL="8031175" algn="l" defTabSz="2007794" rtl="0" eaLnBrk="1" latinLnBrk="0" hangingPunct="1">
        <a:defRPr sz="7900" kern="1200">
          <a:solidFill>
            <a:schemeClr val="tx1"/>
          </a:solidFill>
          <a:latin typeface="+mn-lt"/>
          <a:ea typeface="+mn-ea"/>
          <a:cs typeface="+mn-cs"/>
        </a:defRPr>
      </a:lvl5pPr>
      <a:lvl6pPr marL="10038969" algn="l" defTabSz="2007794" rtl="0" eaLnBrk="1" latinLnBrk="0" hangingPunct="1">
        <a:defRPr sz="7900" kern="1200">
          <a:solidFill>
            <a:schemeClr val="tx1"/>
          </a:solidFill>
          <a:latin typeface="+mn-lt"/>
          <a:ea typeface="+mn-ea"/>
          <a:cs typeface="+mn-cs"/>
        </a:defRPr>
      </a:lvl6pPr>
      <a:lvl7pPr marL="12046763" algn="l" defTabSz="2007794" rtl="0" eaLnBrk="1" latinLnBrk="0" hangingPunct="1">
        <a:defRPr sz="7900" kern="1200">
          <a:solidFill>
            <a:schemeClr val="tx1"/>
          </a:solidFill>
          <a:latin typeface="+mn-lt"/>
          <a:ea typeface="+mn-ea"/>
          <a:cs typeface="+mn-cs"/>
        </a:defRPr>
      </a:lvl7pPr>
      <a:lvl8pPr marL="14054557" algn="l" defTabSz="2007794" rtl="0" eaLnBrk="1" latinLnBrk="0" hangingPunct="1">
        <a:defRPr sz="7900" kern="1200">
          <a:solidFill>
            <a:schemeClr val="tx1"/>
          </a:solidFill>
          <a:latin typeface="+mn-lt"/>
          <a:ea typeface="+mn-ea"/>
          <a:cs typeface="+mn-cs"/>
        </a:defRPr>
      </a:lvl8pPr>
      <a:lvl9pPr marL="16062350" algn="l" defTabSz="2007794" rtl="0" eaLnBrk="1" latinLnBrk="0" hangingPunct="1">
        <a:defRPr sz="7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github.com/ivotron/aver" TargetMode="External"/><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hyperlink" Target="https://github.com/ivotron/es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 name="Picture 221" descr="Screen Shot 2015-10-05 at 2.38.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1321" y="5894429"/>
            <a:ext cx="4812318" cy="12137145"/>
          </a:xfrm>
          <a:prstGeom prst="rect">
            <a:avLst/>
          </a:prstGeom>
        </p:spPr>
      </p:pic>
      <p:sp>
        <p:nvSpPr>
          <p:cNvPr id="4" name="Title 1"/>
          <p:cNvSpPr>
            <a:spLocks noGrp="1"/>
          </p:cNvSpPr>
          <p:nvPr>
            <p:ph type="ctrTitle"/>
          </p:nvPr>
        </p:nvSpPr>
        <p:spPr>
          <a:xfrm>
            <a:off x="800979" y="789562"/>
            <a:ext cx="28942099" cy="2257040"/>
          </a:xfrm>
        </p:spPr>
        <p:txBody>
          <a:bodyPr>
            <a:noAutofit/>
          </a:bodyPr>
          <a:lstStyle/>
          <a:p>
            <a:pPr algn="l">
              <a:lnSpc>
                <a:spcPct val="90000"/>
              </a:lnSpc>
            </a:pPr>
            <a:r>
              <a:rPr lang="en-US" sz="8000" b="1">
                <a:latin typeface="PT Sans"/>
                <a:cs typeface="PT Sans"/>
              </a:rPr>
              <a:t>Tackling the Reproducibility Problem in Systems</a:t>
            </a:r>
            <a:br>
              <a:rPr lang="en-US" sz="8000" b="1">
                <a:latin typeface="PT Sans"/>
                <a:cs typeface="PT Sans"/>
              </a:rPr>
            </a:br>
            <a:r>
              <a:rPr lang="en-US" sz="8000" b="1">
                <a:latin typeface="PT Sans"/>
                <a:cs typeface="PT Sans"/>
              </a:rPr>
              <a:t>Research with Declarative Experiment Specifications</a:t>
            </a:r>
            <a:br>
              <a:rPr lang="en-US" sz="8000" b="1">
                <a:latin typeface="PT Sans"/>
                <a:cs typeface="PT Sans"/>
              </a:rPr>
            </a:br>
            <a:r>
              <a:rPr lang="en-US" sz="1400">
                <a:latin typeface="PT Sans"/>
                <a:cs typeface="PT Sans"/>
              </a:rPr>
              <a:t/>
            </a:r>
            <a:br>
              <a:rPr lang="en-US" sz="1400">
                <a:latin typeface="PT Sans"/>
                <a:cs typeface="PT Sans"/>
              </a:rPr>
            </a:br>
            <a:r>
              <a:rPr lang="en-US" sz="3400">
                <a:latin typeface="PT Sans"/>
                <a:cs typeface="PT Sans"/>
              </a:rPr>
              <a:t>Ivo Jimenez, Carlos Maltzahn (</a:t>
            </a:r>
            <a:r>
              <a:rPr lang="en-US" sz="3400" i="1">
                <a:latin typeface="PT Sans"/>
                <a:cs typeface="PT Sans"/>
              </a:rPr>
              <a:t>UCSC</a:t>
            </a:r>
            <a:r>
              <a:rPr lang="en-US" sz="3400">
                <a:latin typeface="PT Sans"/>
                <a:cs typeface="PT Sans"/>
              </a:rPr>
              <a:t>) | Adam Moody, Kathryn Mohror (</a:t>
            </a:r>
            <a:r>
              <a:rPr lang="en-US" sz="3400" i="1">
                <a:latin typeface="PT Sans"/>
                <a:cs typeface="PT Sans"/>
              </a:rPr>
              <a:t>LLNL</a:t>
            </a:r>
            <a:r>
              <a:rPr lang="en-US" sz="3400">
                <a:latin typeface="PT Sans"/>
                <a:cs typeface="PT Sans"/>
              </a:rPr>
              <a:t>) | Jay Lofstead (</a:t>
            </a:r>
            <a:r>
              <a:rPr lang="en-US" sz="3400" i="1">
                <a:latin typeface="PT Sans"/>
                <a:cs typeface="PT Sans"/>
              </a:rPr>
              <a:t>Sandia</a:t>
            </a:r>
            <a:r>
              <a:rPr lang="en-US" sz="3400">
                <a:latin typeface="PT Sans"/>
                <a:cs typeface="PT Sans"/>
              </a:rPr>
              <a:t>) | Andrea Arpaci-Dusseau, Remzi Arpaci-Dusseau (</a:t>
            </a:r>
            <a:r>
              <a:rPr lang="en-US" sz="3400" i="1">
                <a:latin typeface="PT Sans"/>
                <a:cs typeface="PT Sans"/>
              </a:rPr>
              <a:t>UW</a:t>
            </a:r>
            <a:r>
              <a:rPr lang="en-US" sz="3400">
                <a:latin typeface="PT Sans"/>
                <a:cs typeface="PT Sans"/>
              </a:rPr>
              <a:t>)</a:t>
            </a:r>
          </a:p>
        </p:txBody>
      </p:sp>
      <p:sp>
        <p:nvSpPr>
          <p:cNvPr id="5" name="Rectangle 4"/>
          <p:cNvSpPr/>
          <p:nvPr/>
        </p:nvSpPr>
        <p:spPr>
          <a:xfrm>
            <a:off x="1292940" y="4067183"/>
            <a:ext cx="8954977" cy="830997"/>
          </a:xfrm>
          <a:prstGeom prst="rect">
            <a:avLst/>
          </a:prstGeom>
        </p:spPr>
        <p:txBody>
          <a:bodyPr wrap="none">
            <a:spAutoFit/>
          </a:bodyPr>
          <a:lstStyle/>
          <a:p>
            <a:r>
              <a:rPr lang="en-US" sz="4800" b="1">
                <a:latin typeface="PT Sans"/>
                <a:cs typeface="PT Sans"/>
              </a:rPr>
              <a:t>Experiments in Systems Research</a:t>
            </a:r>
            <a:endParaRPr lang="en-US" sz="5400" b="1"/>
          </a:p>
        </p:txBody>
      </p:sp>
      <p:grpSp>
        <p:nvGrpSpPr>
          <p:cNvPr id="175" name="Group 174"/>
          <p:cNvGrpSpPr/>
          <p:nvPr/>
        </p:nvGrpSpPr>
        <p:grpSpPr>
          <a:xfrm>
            <a:off x="1686854" y="5351559"/>
            <a:ext cx="8341727" cy="3199610"/>
            <a:chOff x="1886427" y="5482195"/>
            <a:chExt cx="8341727" cy="3199610"/>
          </a:xfrm>
        </p:grpSpPr>
        <p:pic>
          <p:nvPicPr>
            <p:cNvPr id="6" name="Picture 5" descr="Screen Shot 2015-02-25 at 10.42.50 AM.png"/>
            <p:cNvPicPr>
              <a:picLocks noChangeAspect="1"/>
            </p:cNvPicPr>
            <p:nvPr/>
          </p:nvPicPr>
          <p:blipFill rotWithShape="1">
            <a:blip r:embed="rId3">
              <a:extLst>
                <a:ext uri="{28A0092B-C50C-407E-A947-70E740481C1C}">
                  <a14:useLocalDpi xmlns:a14="http://schemas.microsoft.com/office/drawing/2010/main" val="0"/>
                </a:ext>
              </a:extLst>
            </a:blip>
            <a:srcRect l="10160" t="7746" r="10421" b="3842"/>
            <a:stretch/>
          </p:blipFill>
          <p:spPr>
            <a:xfrm>
              <a:off x="5994468" y="5726284"/>
              <a:ext cx="4233686" cy="2614376"/>
            </a:xfrm>
            <a:prstGeom prst="rect">
              <a:avLst/>
            </a:prstGeom>
            <a:ln>
              <a:noFill/>
            </a:ln>
            <a:effectLst>
              <a:softEdge rad="177800"/>
            </a:effectLst>
          </p:spPr>
        </p:pic>
        <p:grpSp>
          <p:nvGrpSpPr>
            <p:cNvPr id="7" name="Group 6"/>
            <p:cNvGrpSpPr/>
            <p:nvPr/>
          </p:nvGrpSpPr>
          <p:grpSpPr>
            <a:xfrm>
              <a:off x="1886427" y="5482195"/>
              <a:ext cx="3189116" cy="3199610"/>
              <a:chOff x="5143501" y="1417637"/>
              <a:chExt cx="2514300" cy="2514659"/>
            </a:xfrm>
          </p:grpSpPr>
          <p:grpSp>
            <p:nvGrpSpPr>
              <p:cNvPr id="8" name="Group 7"/>
              <p:cNvGrpSpPr/>
              <p:nvPr/>
            </p:nvGrpSpPr>
            <p:grpSpPr>
              <a:xfrm rot="2801577">
                <a:off x="5143321" y="1417817"/>
                <a:ext cx="2514659" cy="2514300"/>
                <a:chOff x="3583751" y="794869"/>
                <a:chExt cx="4983632" cy="4974225"/>
              </a:xfrm>
            </p:grpSpPr>
            <p:sp>
              <p:nvSpPr>
                <p:cNvPr id="14" name="Block Arc 13"/>
                <p:cNvSpPr/>
                <p:nvPr/>
              </p:nvSpPr>
              <p:spPr>
                <a:xfrm rot="5400000">
                  <a:off x="3662248" y="785462"/>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300" b="1">
                    <a:solidFill>
                      <a:schemeClr val="tx1"/>
                    </a:solidFill>
                  </a:endParaRPr>
                </a:p>
              </p:txBody>
            </p:sp>
            <p:sp>
              <p:nvSpPr>
                <p:cNvPr id="15" name="Block Arc 14"/>
                <p:cNvSpPr/>
                <p:nvPr/>
              </p:nvSpPr>
              <p:spPr>
                <a:xfrm rot="10800000">
                  <a:off x="3740745" y="79486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300" b="1">
                    <a:solidFill>
                      <a:schemeClr val="tx1"/>
                    </a:solidFill>
                  </a:endParaRPr>
                </a:p>
              </p:txBody>
            </p:sp>
            <p:sp>
              <p:nvSpPr>
                <p:cNvPr id="16" name="Block Arc 15"/>
                <p:cNvSpPr/>
                <p:nvPr/>
              </p:nvSpPr>
              <p:spPr>
                <a:xfrm rot="16200000">
                  <a:off x="3740745" y="873366"/>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300" b="1">
                    <a:solidFill>
                      <a:schemeClr val="tx1"/>
                    </a:solidFill>
                  </a:endParaRPr>
                </a:p>
              </p:txBody>
            </p:sp>
            <p:sp>
              <p:nvSpPr>
                <p:cNvPr id="17" name="Block Arc 16"/>
                <p:cNvSpPr/>
                <p:nvPr/>
              </p:nvSpPr>
              <p:spPr>
                <a:xfrm>
                  <a:off x="3662247" y="86395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300" b="1">
                    <a:solidFill>
                      <a:schemeClr val="tx1"/>
                    </a:solidFill>
                  </a:endParaRPr>
                </a:p>
              </p:txBody>
            </p:sp>
          </p:grpSp>
          <p:sp>
            <p:nvSpPr>
              <p:cNvPr id="9" name="TextBox 8"/>
              <p:cNvSpPr txBox="1"/>
              <p:nvPr/>
            </p:nvSpPr>
            <p:spPr>
              <a:xfrm>
                <a:off x="6113004" y="1619329"/>
                <a:ext cx="576170" cy="411213"/>
              </a:xfrm>
              <a:prstGeom prst="rect">
                <a:avLst/>
              </a:prstGeom>
              <a:noFill/>
            </p:spPr>
            <p:txBody>
              <a:bodyPr wrap="none" rtlCol="0" anchor="ctr">
                <a:spAutoFit/>
              </a:bodyPr>
              <a:lstStyle/>
              <a:p>
                <a:pPr algn="ctr"/>
                <a:r>
                  <a:rPr lang="en-US" sz="2800" b="1">
                    <a:latin typeface="PT Sans"/>
                    <a:cs typeface="PT Sans"/>
                  </a:rPr>
                  <a:t>libs</a:t>
                </a:r>
              </a:p>
            </p:txBody>
          </p:sp>
          <p:sp>
            <p:nvSpPr>
              <p:cNvPr id="10" name="TextBox 9"/>
              <p:cNvSpPr txBox="1"/>
              <p:nvPr/>
            </p:nvSpPr>
            <p:spPr>
              <a:xfrm>
                <a:off x="7027499" y="2412509"/>
                <a:ext cx="485301" cy="411213"/>
              </a:xfrm>
              <a:prstGeom prst="rect">
                <a:avLst/>
              </a:prstGeom>
              <a:noFill/>
            </p:spPr>
            <p:txBody>
              <a:bodyPr wrap="none" rtlCol="0" anchor="ctr">
                <a:spAutoFit/>
              </a:bodyPr>
              <a:lstStyle/>
              <a:p>
                <a:pPr algn="ctr"/>
                <a:r>
                  <a:rPr lang="en-US" sz="2800" b="1">
                    <a:latin typeface="PT Sans"/>
                    <a:cs typeface="PT Sans"/>
                  </a:rPr>
                  <a:t>OS</a:t>
                </a:r>
                <a:endParaRPr lang="en-US" sz="400" b="1">
                  <a:latin typeface="PT Sans"/>
                  <a:cs typeface="PT Sans"/>
                </a:endParaRPr>
              </a:p>
            </p:txBody>
          </p:sp>
          <p:sp>
            <p:nvSpPr>
              <p:cNvPr id="11" name="TextBox 10"/>
              <p:cNvSpPr txBox="1"/>
              <p:nvPr/>
            </p:nvSpPr>
            <p:spPr>
              <a:xfrm>
                <a:off x="5185442" y="2412509"/>
                <a:ext cx="677794" cy="411213"/>
              </a:xfrm>
              <a:prstGeom prst="rect">
                <a:avLst/>
              </a:prstGeom>
              <a:noFill/>
            </p:spPr>
            <p:txBody>
              <a:bodyPr wrap="none" rtlCol="0" anchor="ctr">
                <a:spAutoFit/>
              </a:bodyPr>
              <a:lstStyle/>
              <a:p>
                <a:pPr algn="ctr"/>
                <a:r>
                  <a:rPr lang="en-US" sz="2800" b="1">
                    <a:latin typeface="PT Sans"/>
                    <a:cs typeface="PT Sans"/>
                  </a:rPr>
                  <a:t>data</a:t>
                </a:r>
              </a:p>
            </p:txBody>
          </p:sp>
          <p:sp>
            <p:nvSpPr>
              <p:cNvPr id="12" name="TextBox 11"/>
              <p:cNvSpPr txBox="1"/>
              <p:nvPr/>
            </p:nvSpPr>
            <p:spPr>
              <a:xfrm>
                <a:off x="5761124" y="3276714"/>
                <a:ext cx="1279928" cy="411213"/>
              </a:xfrm>
              <a:prstGeom prst="rect">
                <a:avLst/>
              </a:prstGeom>
              <a:noFill/>
            </p:spPr>
            <p:txBody>
              <a:bodyPr wrap="none" rtlCol="0" anchor="ctr">
                <a:spAutoFit/>
              </a:bodyPr>
              <a:lstStyle/>
              <a:p>
                <a:pPr algn="ctr"/>
                <a:r>
                  <a:rPr lang="en-US" sz="2800" b="1">
                    <a:latin typeface="PT Sans"/>
                    <a:cs typeface="PT Sans"/>
                  </a:rPr>
                  <a:t>hardware</a:t>
                </a:r>
              </a:p>
            </p:txBody>
          </p:sp>
          <p:sp>
            <p:nvSpPr>
              <p:cNvPr id="13" name="Oval 12"/>
              <p:cNvSpPr/>
              <p:nvPr/>
            </p:nvSpPr>
            <p:spPr>
              <a:xfrm>
                <a:off x="5855606" y="2148947"/>
                <a:ext cx="1065894" cy="104321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a:latin typeface="PT Sans"/>
                    <a:cs typeface="PT Sans"/>
                  </a:rPr>
                  <a:t>code</a:t>
                </a:r>
              </a:p>
            </p:txBody>
          </p:sp>
        </p:grpSp>
        <p:cxnSp>
          <p:nvCxnSpPr>
            <p:cNvPr id="18" name="Straight Arrow Connector 17"/>
            <p:cNvCxnSpPr/>
            <p:nvPr/>
          </p:nvCxnSpPr>
          <p:spPr>
            <a:xfrm>
              <a:off x="5178644" y="7075633"/>
              <a:ext cx="1060363" cy="0"/>
            </a:xfrm>
            <a:prstGeom prst="straightConnector1">
              <a:avLst/>
            </a:prstGeom>
            <a:ln w="127000" cmpd="sng">
              <a:tailEnd type="triangle" w="med" len="med"/>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1296568" y="27310175"/>
            <a:ext cx="7643255" cy="830997"/>
          </a:xfrm>
          <a:prstGeom prst="rect">
            <a:avLst/>
          </a:prstGeom>
        </p:spPr>
        <p:txBody>
          <a:bodyPr wrap="square">
            <a:spAutoFit/>
          </a:bodyPr>
          <a:lstStyle/>
          <a:p>
            <a:r>
              <a:rPr lang="en-US" sz="4800" b="1">
                <a:latin typeface="PT Sans"/>
                <a:cs typeface="PT Sans"/>
              </a:rPr>
              <a:t>Status and Future Work</a:t>
            </a:r>
            <a:endParaRPr lang="en-US" sz="5400" b="1"/>
          </a:p>
        </p:txBody>
      </p:sp>
      <p:sp>
        <p:nvSpPr>
          <p:cNvPr id="24" name="TextBox 23"/>
          <p:cNvSpPr txBox="1"/>
          <p:nvPr/>
        </p:nvSpPr>
        <p:spPr>
          <a:xfrm>
            <a:off x="1296568" y="28231177"/>
            <a:ext cx="9054272" cy="3539431"/>
          </a:xfrm>
          <a:prstGeom prst="rect">
            <a:avLst/>
          </a:prstGeom>
          <a:noFill/>
        </p:spPr>
        <p:txBody>
          <a:bodyPr wrap="square" rtlCol="0">
            <a:spAutoFit/>
          </a:bodyPr>
          <a:lstStyle/>
          <a:p>
            <a:pPr marL="45720"/>
            <a:r>
              <a:rPr lang="en-US" sz="2800">
                <a:latin typeface="PT Sans"/>
                <a:cs typeface="PT Sans"/>
              </a:rPr>
              <a:t>The experiment specification is available online</a:t>
            </a:r>
            <a:r>
              <a:rPr lang="en-US" sz="2800" baseline="30000">
                <a:latin typeface="PT Sans"/>
                <a:cs typeface="PT Sans"/>
              </a:rPr>
              <a:t>1</a:t>
            </a:r>
            <a:r>
              <a:rPr lang="en-US" sz="2800">
                <a:latin typeface="PT Sans"/>
                <a:cs typeface="PT Sans"/>
              </a:rPr>
              <a:t>. In addition to this, we have created a validation checking engine</a:t>
            </a:r>
            <a:r>
              <a:rPr lang="en-US" sz="2800" baseline="30000">
                <a:latin typeface="PT Sans"/>
                <a:cs typeface="PT Sans"/>
              </a:rPr>
              <a:t>2</a:t>
            </a:r>
            <a:r>
              <a:rPr lang="en-US" sz="2800">
                <a:latin typeface="PT Sans"/>
                <a:cs typeface="PT Sans"/>
              </a:rPr>
              <a:t> that takes statements in the </a:t>
            </a:r>
            <a:r>
              <a:rPr lang="en-US" sz="2800" b="1" i="1">
                <a:latin typeface="PT Sans"/>
                <a:cs typeface="PT Sans"/>
              </a:rPr>
              <a:t>aver</a:t>
            </a:r>
            <a:r>
              <a:rPr lang="en-US" sz="2800">
                <a:latin typeface="PT Sans"/>
                <a:cs typeface="PT Sans"/>
              </a:rPr>
              <a:t> language and validates them against a dataset corresponding to performance metrics of a system. We are working on a framework that fully automates the validation process, taking an ESF as input, executing an experiment to validate its claims and output the result of the validation.</a:t>
            </a:r>
            <a:endParaRPr lang="en-US" sz="900"/>
          </a:p>
        </p:txBody>
      </p:sp>
      <p:pic>
        <p:nvPicPr>
          <p:cNvPr id="26" name="Picture 25" descr="baskin.png"/>
          <p:cNvPicPr>
            <a:picLocks noChangeAspect="1"/>
          </p:cNvPicPr>
          <p:nvPr/>
        </p:nvPicPr>
        <p:blipFill>
          <a:blip r:embed="rId4">
            <a:biLevel thresh="7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4346775" y="1764190"/>
            <a:ext cx="1919406" cy="804220"/>
          </a:xfrm>
          <a:prstGeom prst="rect">
            <a:avLst/>
          </a:prstGeom>
        </p:spPr>
      </p:pic>
      <p:pic>
        <p:nvPicPr>
          <p:cNvPr id="27" name="Picture 26" descr="sandia.png"/>
          <p:cNvPicPr>
            <a:picLocks noChangeAspect="1"/>
          </p:cNvPicPr>
          <p:nvPr/>
        </p:nvPicPr>
        <p:blipFill>
          <a:blip r:embed="rId6">
            <a:biLevel thresh="75000"/>
            <a:extLst>
              <a:ext uri="{28A0092B-C50C-407E-A947-70E740481C1C}">
                <a14:useLocalDpi xmlns:a14="http://schemas.microsoft.com/office/drawing/2010/main" val="0"/>
              </a:ext>
            </a:extLst>
          </a:blip>
          <a:stretch>
            <a:fillRect/>
          </a:stretch>
        </p:blipFill>
        <p:spPr>
          <a:xfrm>
            <a:off x="26452889" y="1682976"/>
            <a:ext cx="2258816" cy="903526"/>
          </a:xfrm>
          <a:prstGeom prst="rect">
            <a:avLst/>
          </a:prstGeom>
        </p:spPr>
      </p:pic>
      <p:grpSp>
        <p:nvGrpSpPr>
          <p:cNvPr id="28" name="Group 27"/>
          <p:cNvGrpSpPr/>
          <p:nvPr/>
        </p:nvGrpSpPr>
        <p:grpSpPr>
          <a:xfrm>
            <a:off x="24450109" y="679882"/>
            <a:ext cx="1712749" cy="907305"/>
            <a:chOff x="39088919" y="23146563"/>
            <a:chExt cx="3046258" cy="946424"/>
          </a:xfrm>
        </p:grpSpPr>
        <p:sp>
          <p:nvSpPr>
            <p:cNvPr id="29" name="TextBox 28"/>
            <p:cNvSpPr txBox="1"/>
            <p:nvPr/>
          </p:nvSpPr>
          <p:spPr>
            <a:xfrm>
              <a:off x="39088920" y="23372898"/>
              <a:ext cx="3046257" cy="662158"/>
            </a:xfrm>
            <a:prstGeom prst="rect">
              <a:avLst/>
            </a:prstGeom>
            <a:noFill/>
          </p:spPr>
          <p:txBody>
            <a:bodyPr wrap="none" rtlCol="0">
              <a:spAutoFit/>
            </a:bodyPr>
            <a:lstStyle/>
            <a:p>
              <a:pPr algn="ctr">
                <a:lnSpc>
                  <a:spcPct val="50000"/>
                </a:lnSpc>
              </a:pPr>
              <a:r>
                <a:rPr lang="en-US" sz="6000" b="1">
                  <a:latin typeface="Avenir Heavy"/>
                  <a:cs typeface="Avenir Heavy"/>
                </a:rPr>
                <a:t>SRL</a:t>
              </a:r>
            </a:p>
            <a:p>
              <a:pPr algn="ctr">
                <a:lnSpc>
                  <a:spcPct val="50000"/>
                </a:lnSpc>
              </a:pPr>
              <a:r>
                <a:rPr lang="en-US" sz="900">
                  <a:latin typeface="Avenir Heavy"/>
                  <a:cs typeface="Avenir Heavy"/>
                </a:rPr>
                <a:t>UCSC Systems Research Lab</a:t>
              </a:r>
            </a:p>
          </p:txBody>
        </p:sp>
        <p:grpSp>
          <p:nvGrpSpPr>
            <p:cNvPr id="30" name="Group 29"/>
            <p:cNvGrpSpPr/>
            <p:nvPr/>
          </p:nvGrpSpPr>
          <p:grpSpPr>
            <a:xfrm>
              <a:off x="39088919" y="23146563"/>
              <a:ext cx="2900642" cy="946424"/>
              <a:chOff x="39239547" y="23035438"/>
              <a:chExt cx="2900642" cy="946424"/>
            </a:xfrm>
          </p:grpSpPr>
          <p:cxnSp>
            <p:nvCxnSpPr>
              <p:cNvPr id="31" name="Straight Connector 30"/>
              <p:cNvCxnSpPr/>
              <p:nvPr/>
            </p:nvCxnSpPr>
            <p:spPr>
              <a:xfrm>
                <a:off x="39239547" y="23035438"/>
                <a:ext cx="23735" cy="9464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39247200" y="23968131"/>
                <a:ext cx="2892989" cy="0"/>
              </a:xfrm>
              <a:prstGeom prst="line">
                <a:avLst/>
              </a:prstGeom>
              <a:ln w="38100" cmpd="sng"/>
              <a:effectLst/>
            </p:spPr>
            <p:style>
              <a:lnRef idx="1">
                <a:schemeClr val="dk1"/>
              </a:lnRef>
              <a:fillRef idx="0">
                <a:schemeClr val="dk1"/>
              </a:fillRef>
              <a:effectRef idx="0">
                <a:schemeClr val="dk1"/>
              </a:effectRef>
              <a:fontRef idx="minor">
                <a:schemeClr val="tx1"/>
              </a:fontRef>
            </p:style>
          </p:cxnSp>
        </p:grpSp>
      </p:grpSp>
      <p:pic>
        <p:nvPicPr>
          <p:cNvPr id="33" name="Picture 32" descr="Screen Shot 2015-02-25 at 3.27.52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52888" y="674231"/>
            <a:ext cx="2081458" cy="885434"/>
          </a:xfrm>
          <a:prstGeom prst="rect">
            <a:avLst/>
          </a:prstGeom>
        </p:spPr>
      </p:pic>
      <p:sp>
        <p:nvSpPr>
          <p:cNvPr id="34" name="Rounded Rectangle 33"/>
          <p:cNvSpPr/>
          <p:nvPr/>
        </p:nvSpPr>
        <p:spPr>
          <a:xfrm>
            <a:off x="11316680" y="3853425"/>
            <a:ext cx="17918448" cy="15024763"/>
          </a:xfrm>
          <a:prstGeom prst="roundRect">
            <a:avLst>
              <a:gd name="adj" fmla="val 5495"/>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11717426" y="4067183"/>
            <a:ext cx="11749712" cy="830997"/>
          </a:xfrm>
          <a:prstGeom prst="rect">
            <a:avLst/>
          </a:prstGeom>
        </p:spPr>
        <p:txBody>
          <a:bodyPr wrap="square">
            <a:spAutoFit/>
          </a:bodyPr>
          <a:lstStyle/>
          <a:p>
            <a:r>
              <a:rPr lang="en-US" sz="4800" b="1">
                <a:latin typeface="PT Sans"/>
                <a:cs typeface="PT Sans"/>
              </a:rPr>
              <a:t>Experiment Specification Format (ESF)</a:t>
            </a:r>
            <a:endParaRPr lang="en-US" sz="5400" b="1"/>
          </a:p>
        </p:txBody>
      </p:sp>
      <p:sp>
        <p:nvSpPr>
          <p:cNvPr id="36" name="Rounded Rectangle 35"/>
          <p:cNvSpPr/>
          <p:nvPr/>
        </p:nvSpPr>
        <p:spPr>
          <a:xfrm>
            <a:off x="845562" y="3853426"/>
            <a:ext cx="9835701" cy="28964591"/>
          </a:xfrm>
          <a:prstGeom prst="roundRect">
            <a:avLst>
              <a:gd name="adj" fmla="val 8934"/>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3" name="Rectangle 122"/>
          <p:cNvSpPr/>
          <p:nvPr/>
        </p:nvSpPr>
        <p:spPr>
          <a:xfrm>
            <a:off x="1339384" y="9030961"/>
            <a:ext cx="8867060" cy="830997"/>
          </a:xfrm>
          <a:prstGeom prst="rect">
            <a:avLst/>
          </a:prstGeom>
        </p:spPr>
        <p:txBody>
          <a:bodyPr wrap="square">
            <a:spAutoFit/>
          </a:bodyPr>
          <a:lstStyle/>
          <a:p>
            <a:r>
              <a:rPr lang="en-US" sz="4800" b="1">
                <a:latin typeface="PT Sans"/>
                <a:cs typeface="PT Sans"/>
              </a:rPr>
              <a:t>Meta-Analysis</a:t>
            </a:r>
            <a:endParaRPr lang="en-US" sz="5400" b="1"/>
          </a:p>
        </p:txBody>
      </p:sp>
      <p:grpSp>
        <p:nvGrpSpPr>
          <p:cNvPr id="124" name="Group 123"/>
          <p:cNvGrpSpPr/>
          <p:nvPr/>
        </p:nvGrpSpPr>
        <p:grpSpPr>
          <a:xfrm>
            <a:off x="1388643" y="10806115"/>
            <a:ext cx="8671230" cy="4474582"/>
            <a:chOff x="2029301" y="9825424"/>
            <a:chExt cx="8671229" cy="4474582"/>
          </a:xfrm>
        </p:grpSpPr>
        <p:cxnSp>
          <p:nvCxnSpPr>
            <p:cNvPr id="125" name="Straight Arrow Connector 124"/>
            <p:cNvCxnSpPr/>
            <p:nvPr/>
          </p:nvCxnSpPr>
          <p:spPr>
            <a:xfrm flipH="1">
              <a:off x="3506795" y="10750367"/>
              <a:ext cx="294829" cy="729348"/>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126" name="Oval 125"/>
            <p:cNvSpPr/>
            <p:nvPr/>
          </p:nvSpPr>
          <p:spPr>
            <a:xfrm>
              <a:off x="2213968" y="11409472"/>
              <a:ext cx="1868948" cy="1767624"/>
            </a:xfrm>
            <a:prstGeom prst="ellipse">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a:solidFill>
                    <a:schemeClr val="bg1"/>
                  </a:solidFill>
                  <a:latin typeface="PT Sans"/>
                  <a:cs typeface="PT Sans"/>
                </a:rPr>
                <a:t>Means of Experiment</a:t>
              </a:r>
            </a:p>
          </p:txBody>
        </p:sp>
        <p:grpSp>
          <p:nvGrpSpPr>
            <p:cNvPr id="127" name="Group 126"/>
            <p:cNvGrpSpPr/>
            <p:nvPr/>
          </p:nvGrpSpPr>
          <p:grpSpPr>
            <a:xfrm>
              <a:off x="4717786" y="11224807"/>
              <a:ext cx="1511434" cy="1761879"/>
              <a:chOff x="3810000" y="969562"/>
              <a:chExt cx="1951182" cy="2097777"/>
            </a:xfrm>
          </p:grpSpPr>
          <p:pic>
            <p:nvPicPr>
              <p:cNvPr id="137" name="Picture 136"/>
              <p:cNvPicPr>
                <a:picLocks noChangeAspect="1"/>
              </p:cNvPicPr>
              <p:nvPr/>
            </p:nvPicPr>
            <p:blipFill rotWithShape="1">
              <a:blip r:embed="rId8"/>
              <a:srcRect r="45013"/>
              <a:stretch/>
            </p:blipFill>
            <p:spPr>
              <a:xfrm>
                <a:off x="3810000" y="1416148"/>
                <a:ext cx="1951182" cy="1651191"/>
              </a:xfrm>
              <a:prstGeom prst="rect">
                <a:avLst/>
              </a:prstGeom>
              <a:ln>
                <a:solidFill>
                  <a:schemeClr val="tx1"/>
                </a:solidFill>
              </a:ln>
            </p:spPr>
          </p:pic>
          <p:sp>
            <p:nvSpPr>
              <p:cNvPr id="138" name="TextBox 137"/>
              <p:cNvSpPr txBox="1"/>
              <p:nvPr/>
            </p:nvSpPr>
            <p:spPr>
              <a:xfrm>
                <a:off x="4076081" y="969562"/>
                <a:ext cx="1419015" cy="439744"/>
              </a:xfrm>
              <a:prstGeom prst="rect">
                <a:avLst/>
              </a:prstGeom>
              <a:noFill/>
            </p:spPr>
            <p:txBody>
              <a:bodyPr wrap="none" rtlCol="0">
                <a:spAutoFit/>
              </a:bodyPr>
              <a:lstStyle/>
              <a:p>
                <a:pPr algn="ctr"/>
                <a:r>
                  <a:rPr lang="en-US" sz="1800">
                    <a:latin typeface="PT Sans"/>
                    <a:cs typeface="PT Sans"/>
                  </a:rPr>
                  <a:t>Raw data</a:t>
                </a:r>
              </a:p>
            </p:txBody>
          </p:sp>
        </p:grpSp>
        <p:sp>
          <p:nvSpPr>
            <p:cNvPr id="128" name="TextBox 127"/>
            <p:cNvSpPr txBox="1"/>
            <p:nvPr/>
          </p:nvSpPr>
          <p:spPr>
            <a:xfrm>
              <a:off x="8558676" y="9924430"/>
              <a:ext cx="809980" cy="369332"/>
            </a:xfrm>
            <a:prstGeom prst="rect">
              <a:avLst/>
            </a:prstGeom>
            <a:noFill/>
          </p:spPr>
          <p:txBody>
            <a:bodyPr wrap="none" rtlCol="0">
              <a:spAutoFit/>
            </a:bodyPr>
            <a:lstStyle/>
            <a:p>
              <a:r>
                <a:rPr lang="en-US" sz="1800">
                  <a:latin typeface="PT Sans"/>
                  <a:cs typeface="PT Sans"/>
                </a:rPr>
                <a:t>Figure</a:t>
              </a:r>
            </a:p>
          </p:txBody>
        </p:sp>
        <p:cxnSp>
          <p:nvCxnSpPr>
            <p:cNvPr id="129" name="Straight Arrow Connector 128"/>
            <p:cNvCxnSpPr>
              <a:stCxn id="126" idx="6"/>
              <a:endCxn id="137" idx="1"/>
            </p:cNvCxnSpPr>
            <p:nvPr/>
          </p:nvCxnSpPr>
          <p:spPr>
            <a:xfrm>
              <a:off x="4082916" y="12293284"/>
              <a:ext cx="634872" cy="2"/>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cxnSp>
          <p:nvCxnSpPr>
            <p:cNvPr id="130" name="Straight Arrow Connector 129"/>
            <p:cNvCxnSpPr>
              <a:stCxn id="137" idx="3"/>
            </p:cNvCxnSpPr>
            <p:nvPr/>
          </p:nvCxnSpPr>
          <p:spPr>
            <a:xfrm flipV="1">
              <a:off x="6229223" y="11118578"/>
              <a:ext cx="973040" cy="1174708"/>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cxnSp>
          <p:nvCxnSpPr>
            <p:cNvPr id="131" name="Straight Arrow Connector 130"/>
            <p:cNvCxnSpPr>
              <a:stCxn id="137" idx="3"/>
            </p:cNvCxnSpPr>
            <p:nvPr/>
          </p:nvCxnSpPr>
          <p:spPr>
            <a:xfrm>
              <a:off x="6229223" y="12293286"/>
              <a:ext cx="973040" cy="1376043"/>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132" name="TextBox 131"/>
            <p:cNvSpPr txBox="1"/>
            <p:nvPr/>
          </p:nvSpPr>
          <p:spPr>
            <a:xfrm>
              <a:off x="2029301" y="9825424"/>
              <a:ext cx="3881497" cy="1015663"/>
            </a:xfrm>
            <a:prstGeom prst="rect">
              <a:avLst/>
            </a:prstGeom>
            <a:solidFill>
              <a:srgbClr val="FFFFFF"/>
            </a:solidFill>
            <a:ln>
              <a:solidFill>
                <a:srgbClr val="000000"/>
              </a:solidFill>
            </a:ln>
          </p:spPr>
          <p:txBody>
            <a:bodyPr wrap="square" rtlCol="0">
              <a:spAutoFit/>
            </a:bodyPr>
            <a:lstStyle/>
            <a:p>
              <a:r>
                <a:rPr lang="en-US" sz="2000" b="1">
                  <a:latin typeface="PT Sans"/>
                  <a:cs typeface="PT Sans"/>
                </a:rPr>
                <a:t>Experiment Goal:</a:t>
              </a:r>
              <a:r>
                <a:rPr lang="en-US" sz="2000">
                  <a:latin typeface="PT Sans"/>
                  <a:cs typeface="PT Sans"/>
                </a:rPr>
                <a:t> Show that my system or algorithm improves the current state-of-the-art.</a:t>
              </a:r>
            </a:p>
          </p:txBody>
        </p:sp>
        <p:pic>
          <p:nvPicPr>
            <p:cNvPr id="133" name="Picture 132" descr="Screen Shot 2015-02-25 at 10.42.50 AM.png"/>
            <p:cNvPicPr>
              <a:picLocks noChangeAspect="1"/>
            </p:cNvPicPr>
            <p:nvPr/>
          </p:nvPicPr>
          <p:blipFill rotWithShape="1">
            <a:blip r:embed="rId3">
              <a:extLst>
                <a:ext uri="{28A0092B-C50C-407E-A947-70E740481C1C}">
                  <a14:useLocalDpi xmlns:a14="http://schemas.microsoft.com/office/drawing/2010/main" val="0"/>
                </a:ext>
              </a:extLst>
            </a:blip>
            <a:srcRect l="10160" t="14463" r="10421" b="2910"/>
            <a:stretch/>
          </p:blipFill>
          <p:spPr>
            <a:xfrm>
              <a:off x="7151727" y="10245232"/>
              <a:ext cx="3548803" cy="2048054"/>
            </a:xfrm>
            <a:prstGeom prst="rect">
              <a:avLst/>
            </a:prstGeom>
            <a:ln>
              <a:noFill/>
            </a:ln>
            <a:effectLst>
              <a:softEdge rad="177800"/>
            </a:effectLst>
          </p:spPr>
        </p:pic>
        <p:grpSp>
          <p:nvGrpSpPr>
            <p:cNvPr id="134" name="Group 133"/>
            <p:cNvGrpSpPr/>
            <p:nvPr/>
          </p:nvGrpSpPr>
          <p:grpSpPr>
            <a:xfrm>
              <a:off x="7285649" y="12653083"/>
              <a:ext cx="3269767" cy="1646923"/>
              <a:chOff x="5504634" y="3384494"/>
              <a:chExt cx="3269767" cy="1646923"/>
            </a:xfrm>
          </p:grpSpPr>
          <p:sp>
            <p:nvSpPr>
              <p:cNvPr id="135" name="TextBox 134"/>
              <p:cNvSpPr txBox="1"/>
              <p:nvPr/>
            </p:nvSpPr>
            <p:spPr>
              <a:xfrm>
                <a:off x="6402941" y="3384494"/>
                <a:ext cx="1473151" cy="369332"/>
              </a:xfrm>
              <a:prstGeom prst="rect">
                <a:avLst/>
              </a:prstGeom>
              <a:noFill/>
            </p:spPr>
            <p:txBody>
              <a:bodyPr wrap="none" rtlCol="0">
                <a:spAutoFit/>
              </a:bodyPr>
              <a:lstStyle/>
              <a:p>
                <a:r>
                  <a:rPr lang="en-US" sz="1800">
                    <a:latin typeface="PT Sans"/>
                    <a:cs typeface="PT Sans"/>
                  </a:rPr>
                  <a:t>Observations</a:t>
                </a:r>
              </a:p>
            </p:txBody>
          </p:sp>
          <p:pic>
            <p:nvPicPr>
              <p:cNvPr id="136" name="Picture 135" descr="Screen Shot 2015-04-15 at 10.39.09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04634" y="3753826"/>
                <a:ext cx="3269767" cy="1277591"/>
              </a:xfrm>
              <a:prstGeom prst="rect">
                <a:avLst/>
              </a:prstGeom>
            </p:spPr>
          </p:pic>
        </p:grpSp>
      </p:grpSp>
      <p:sp>
        <p:nvSpPr>
          <p:cNvPr id="140" name="Rectangle 139"/>
          <p:cNvSpPr/>
          <p:nvPr/>
        </p:nvSpPr>
        <p:spPr>
          <a:xfrm>
            <a:off x="1329226" y="31882973"/>
            <a:ext cx="5502061" cy="646331"/>
          </a:xfrm>
          <a:prstGeom prst="rect">
            <a:avLst/>
          </a:prstGeom>
        </p:spPr>
        <p:txBody>
          <a:bodyPr wrap="square">
            <a:spAutoFit/>
          </a:bodyPr>
          <a:lstStyle/>
          <a:p>
            <a:r>
              <a:rPr lang="en-US" sz="1800" b="1">
                <a:latin typeface="DejaVu Sans Mono"/>
                <a:cs typeface="DejaVu Sans Mono"/>
              </a:rPr>
              <a:t>1:</a:t>
            </a:r>
            <a:r>
              <a:rPr lang="en-US" sz="1800" b="1">
                <a:latin typeface="DejaVu Sans Mono"/>
                <a:cs typeface="DejaVu Sans Mono"/>
                <a:hlinkClick r:id="rId10"/>
              </a:rPr>
              <a:t>https://github.com/ivotron/esf</a:t>
            </a:r>
            <a:endParaRPr lang="en-US" sz="1800" b="1">
              <a:latin typeface="DejaVu Sans Mono"/>
              <a:cs typeface="DejaVu Sans Mono"/>
            </a:endParaRPr>
          </a:p>
          <a:p>
            <a:r>
              <a:rPr lang="en-US" sz="1800" b="1">
                <a:latin typeface="DejaVu Sans Mono"/>
                <a:cs typeface="DejaVu Sans Mono"/>
              </a:rPr>
              <a:t>2:</a:t>
            </a:r>
            <a:r>
              <a:rPr lang="en-US" sz="1800" b="1">
                <a:latin typeface="DejaVu Sans Mono"/>
                <a:cs typeface="DejaVu Sans Mono"/>
                <a:hlinkClick r:id="rId11"/>
              </a:rPr>
              <a:t>https://github.com/ivotron/aver</a:t>
            </a:r>
            <a:endParaRPr lang="en-US" sz="1800" b="1">
              <a:latin typeface="DejaVu Sans Mono"/>
              <a:cs typeface="DejaVu Sans Mono"/>
            </a:endParaRPr>
          </a:p>
        </p:txBody>
      </p:sp>
      <p:sp>
        <p:nvSpPr>
          <p:cNvPr id="141" name="Rectangle 140"/>
          <p:cNvSpPr/>
          <p:nvPr/>
        </p:nvSpPr>
        <p:spPr>
          <a:xfrm>
            <a:off x="11765607" y="20684364"/>
            <a:ext cx="7419640" cy="3334246"/>
          </a:xfrm>
          <a:prstGeom prst="rect">
            <a:avLst/>
          </a:prstGeom>
        </p:spPr>
        <p:txBody>
          <a:bodyPr wrap="square">
            <a:spAutoFit/>
          </a:bodyPr>
          <a:lstStyle/>
          <a:p>
            <a:pPr marL="91440">
              <a:lnSpc>
                <a:spcPct val="110000"/>
              </a:lnSpc>
              <a:buSzPct val="85000"/>
            </a:pPr>
            <a:r>
              <a:rPr lang="en-US" sz="3200">
                <a:latin typeface="PT Sans"/>
                <a:cs typeface="PT Sans"/>
              </a:rPr>
              <a:t>We illustrate our approach by taking a published paper and describing the goals, means, and observations, including the validation clauses, that define the reproducibility criteria for one of the experiments contained in it. </a:t>
            </a:r>
          </a:p>
        </p:txBody>
      </p:sp>
      <p:pic>
        <p:nvPicPr>
          <p:cNvPr id="142" name="Picture 141" descr="Screen Shot 2015-10-05 at 11.57.28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883791" y="20615325"/>
            <a:ext cx="8699162" cy="4546014"/>
          </a:xfrm>
          <a:prstGeom prst="rect">
            <a:avLst/>
          </a:prstGeom>
        </p:spPr>
      </p:pic>
      <p:sp>
        <p:nvSpPr>
          <p:cNvPr id="143" name="TextBox 142"/>
          <p:cNvSpPr txBox="1"/>
          <p:nvPr/>
        </p:nvSpPr>
        <p:spPr>
          <a:xfrm>
            <a:off x="1296568" y="9843815"/>
            <a:ext cx="8867060" cy="523220"/>
          </a:xfrm>
          <a:prstGeom prst="rect">
            <a:avLst/>
          </a:prstGeom>
          <a:noFill/>
        </p:spPr>
        <p:txBody>
          <a:bodyPr wrap="square" rtlCol="0">
            <a:spAutoFit/>
          </a:bodyPr>
          <a:lstStyle/>
          <a:p>
            <a:pPr marL="45720"/>
            <a:r>
              <a:rPr lang="en-US" sz="2800">
                <a:latin typeface="PT Sans"/>
                <a:cs typeface="PT Sans"/>
              </a:rPr>
              <a:t>We analyze the high-level structure of an experiment.</a:t>
            </a:r>
            <a:endParaRPr lang="en-US" sz="2800">
              <a:latin typeface="PT Sans"/>
              <a:cs typeface="PT Sans"/>
            </a:endParaRPr>
          </a:p>
        </p:txBody>
      </p:sp>
      <p:sp>
        <p:nvSpPr>
          <p:cNvPr id="144" name="Rectangle 143"/>
          <p:cNvSpPr/>
          <p:nvPr/>
        </p:nvSpPr>
        <p:spPr>
          <a:xfrm>
            <a:off x="1296568" y="20088368"/>
            <a:ext cx="8680453" cy="830997"/>
          </a:xfrm>
          <a:prstGeom prst="rect">
            <a:avLst/>
          </a:prstGeom>
        </p:spPr>
        <p:txBody>
          <a:bodyPr wrap="square">
            <a:spAutoFit/>
          </a:bodyPr>
          <a:lstStyle/>
          <a:p>
            <a:r>
              <a:rPr lang="en-US" sz="4800" b="1">
                <a:latin typeface="PT Sans"/>
                <a:cs typeface="PT Sans"/>
              </a:rPr>
              <a:t>Validation Workflow</a:t>
            </a:r>
            <a:endParaRPr lang="en-US" sz="5400" b="1"/>
          </a:p>
        </p:txBody>
      </p:sp>
      <p:sp>
        <p:nvSpPr>
          <p:cNvPr id="145" name="Rectangle 144"/>
          <p:cNvSpPr/>
          <p:nvPr/>
        </p:nvSpPr>
        <p:spPr>
          <a:xfrm>
            <a:off x="11765606" y="5599870"/>
            <a:ext cx="4597315" cy="5755421"/>
          </a:xfrm>
          <a:prstGeom prst="rect">
            <a:avLst/>
          </a:prstGeom>
        </p:spPr>
        <p:txBody>
          <a:bodyPr wrap="square">
            <a:spAutoFit/>
          </a:bodyPr>
          <a:lstStyle/>
          <a:p>
            <a:r>
              <a:rPr lang="en-US" sz="4800" b="1" baseline="30000">
                <a:latin typeface="PT Sans"/>
                <a:cs typeface="PT Sans"/>
              </a:rPr>
              <a:t>Goals:</a:t>
            </a:r>
            <a:r>
              <a:rPr lang="en-US" sz="4800" baseline="30000">
                <a:latin typeface="PT Sans"/>
                <a:cs typeface="PT Sans"/>
              </a:rPr>
              <a:t> An experiment is designed with a particular goal in mind, for example, to show that under certain circumstances, a new system or algorithm improves the state-of-the-art by an order of magnitude. </a:t>
            </a:r>
          </a:p>
          <a:p>
            <a:endParaRPr lang="en-US" sz="4800"/>
          </a:p>
        </p:txBody>
      </p:sp>
      <p:sp>
        <p:nvSpPr>
          <p:cNvPr id="146" name="Rectangle 145"/>
          <p:cNvSpPr/>
          <p:nvPr/>
        </p:nvSpPr>
        <p:spPr>
          <a:xfrm>
            <a:off x="23175977" y="5210436"/>
            <a:ext cx="5274739" cy="8463856"/>
          </a:xfrm>
          <a:prstGeom prst="rect">
            <a:avLst/>
          </a:prstGeom>
        </p:spPr>
        <p:txBody>
          <a:bodyPr wrap="square">
            <a:spAutoFit/>
          </a:bodyPr>
          <a:lstStyle/>
          <a:p>
            <a:r>
              <a:rPr lang="en-US" sz="4800" b="1" baseline="30000">
                <a:latin typeface="PT Sans"/>
                <a:cs typeface="PT Sans"/>
              </a:rPr>
              <a:t>Means of an Experiment:</a:t>
            </a:r>
            <a:r>
              <a:rPr lang="en-US" sz="4800" baseline="30000">
                <a:latin typeface="PT Sans"/>
                <a:cs typeface="PT Sans"/>
              </a:rPr>
              <a:t> An experiment is composed of a relatively complex computational environment that includes one or more of the following: hardware, virtualization, OS, configuration, code, data and workload. We refer to these as the means of the experiment and use this term to denote the particularities of how the experimental environment and procedures are carried out. </a:t>
            </a:r>
          </a:p>
          <a:p>
            <a:endParaRPr lang="en-US" sz="4800" baseline="30000">
              <a:latin typeface="PT Sans"/>
              <a:cs typeface="PT Sans"/>
            </a:endParaRPr>
          </a:p>
        </p:txBody>
      </p:sp>
      <p:grpSp>
        <p:nvGrpSpPr>
          <p:cNvPr id="147" name="Group 146"/>
          <p:cNvGrpSpPr/>
          <p:nvPr/>
        </p:nvGrpSpPr>
        <p:grpSpPr>
          <a:xfrm>
            <a:off x="1715901" y="22316525"/>
            <a:ext cx="8205795" cy="4778668"/>
            <a:chOff x="283491" y="1374136"/>
            <a:chExt cx="8205795" cy="4778668"/>
          </a:xfrm>
        </p:grpSpPr>
        <p:sp>
          <p:nvSpPr>
            <p:cNvPr id="148" name="TextBox 147"/>
            <p:cNvSpPr txBox="1"/>
            <p:nvPr/>
          </p:nvSpPr>
          <p:spPr>
            <a:xfrm>
              <a:off x="283491" y="1831146"/>
              <a:ext cx="1220942" cy="107721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Obtain/recreate</a:t>
              </a:r>
            </a:p>
            <a:p>
              <a:pPr algn="ctr"/>
              <a:r>
                <a:rPr lang="en-US" sz="1600">
                  <a:latin typeface="PT Sans"/>
                  <a:cs typeface="PT Sans"/>
                </a:rPr>
                <a:t>means of experiment.</a:t>
              </a:r>
            </a:p>
          </p:txBody>
        </p:sp>
        <p:cxnSp>
          <p:nvCxnSpPr>
            <p:cNvPr id="149" name="Straight Arrow Connector 148"/>
            <p:cNvCxnSpPr>
              <a:stCxn id="148" idx="3"/>
              <a:endCxn id="165" idx="1"/>
            </p:cNvCxnSpPr>
            <p:nvPr/>
          </p:nvCxnSpPr>
          <p:spPr>
            <a:xfrm>
              <a:off x="1504433" y="2369755"/>
              <a:ext cx="358529" cy="11338"/>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cxnSp>
          <p:nvCxnSpPr>
            <p:cNvPr id="150" name="Straight Arrow Connector 149"/>
            <p:cNvCxnSpPr>
              <a:stCxn id="165" idx="3"/>
              <a:endCxn id="151" idx="1"/>
            </p:cNvCxnSpPr>
            <p:nvPr/>
          </p:nvCxnSpPr>
          <p:spPr>
            <a:xfrm flipV="1">
              <a:off x="4431277" y="2374043"/>
              <a:ext cx="373348" cy="7050"/>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4804625" y="1958545"/>
              <a:ext cx="1401163" cy="83099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Original work findings are corroborated</a:t>
              </a:r>
            </a:p>
          </p:txBody>
        </p:sp>
        <p:cxnSp>
          <p:nvCxnSpPr>
            <p:cNvPr id="152" name="Straight Arrow Connector 17"/>
            <p:cNvCxnSpPr>
              <a:stCxn id="165" idx="2"/>
              <a:endCxn id="166" idx="1"/>
            </p:cNvCxnSpPr>
            <p:nvPr/>
          </p:nvCxnSpPr>
          <p:spPr>
            <a:xfrm rot="16200000" flipH="1">
              <a:off x="3175044" y="3360127"/>
              <a:ext cx="918242" cy="974090"/>
            </a:xfrm>
            <a:prstGeom prst="bentConnector2">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cxnSp>
          <p:nvCxnSpPr>
            <p:cNvPr id="153" name="Straight Arrow Connector 152"/>
            <p:cNvCxnSpPr>
              <a:stCxn id="166" idx="3"/>
              <a:endCxn id="154" idx="1"/>
            </p:cNvCxnSpPr>
            <p:nvPr/>
          </p:nvCxnSpPr>
          <p:spPr>
            <a:xfrm>
              <a:off x="6689525" y="4306293"/>
              <a:ext cx="614299" cy="7549"/>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154" name="TextBox 153"/>
            <p:cNvSpPr txBox="1"/>
            <p:nvPr/>
          </p:nvSpPr>
          <p:spPr>
            <a:xfrm>
              <a:off x="7303824" y="3898344"/>
              <a:ext cx="1185462" cy="83099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Update means of experiment</a:t>
              </a:r>
            </a:p>
          </p:txBody>
        </p:sp>
        <p:sp>
          <p:nvSpPr>
            <p:cNvPr id="155" name="TextBox 154"/>
            <p:cNvSpPr txBox="1"/>
            <p:nvPr/>
          </p:nvSpPr>
          <p:spPr>
            <a:xfrm>
              <a:off x="7303824" y="5075586"/>
              <a:ext cx="1185462" cy="107721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Cannot validate original claims</a:t>
              </a:r>
            </a:p>
          </p:txBody>
        </p:sp>
        <p:cxnSp>
          <p:nvCxnSpPr>
            <p:cNvPr id="156" name="Straight Arrow Connector 113"/>
            <p:cNvCxnSpPr>
              <a:stCxn id="166" idx="2"/>
              <a:endCxn id="155" idx="1"/>
            </p:cNvCxnSpPr>
            <p:nvPr/>
          </p:nvCxnSpPr>
          <p:spPr>
            <a:xfrm rot="16200000" flipH="1">
              <a:off x="6204124" y="4514496"/>
              <a:ext cx="300944" cy="1898456"/>
            </a:xfrm>
            <a:prstGeom prst="bentConnector2">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157" name="TextBox 156"/>
            <p:cNvSpPr txBox="1"/>
            <p:nvPr/>
          </p:nvSpPr>
          <p:spPr>
            <a:xfrm>
              <a:off x="4286384" y="1996867"/>
              <a:ext cx="522007" cy="33855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no</a:t>
              </a:r>
            </a:p>
          </p:txBody>
        </p:sp>
        <p:sp>
          <p:nvSpPr>
            <p:cNvPr id="158" name="TextBox 157"/>
            <p:cNvSpPr txBox="1"/>
            <p:nvPr/>
          </p:nvSpPr>
          <p:spPr>
            <a:xfrm>
              <a:off x="3299834" y="3977900"/>
              <a:ext cx="483692"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yes</a:t>
              </a:r>
            </a:p>
          </p:txBody>
        </p:sp>
        <p:sp>
          <p:nvSpPr>
            <p:cNvPr id="159" name="TextBox 158"/>
            <p:cNvSpPr txBox="1"/>
            <p:nvPr/>
          </p:nvSpPr>
          <p:spPr>
            <a:xfrm>
              <a:off x="6205789" y="5248560"/>
              <a:ext cx="402916" cy="33855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no</a:t>
              </a:r>
            </a:p>
          </p:txBody>
        </p:sp>
        <p:sp>
          <p:nvSpPr>
            <p:cNvPr id="160" name="TextBox 159"/>
            <p:cNvSpPr txBox="1"/>
            <p:nvPr/>
          </p:nvSpPr>
          <p:spPr>
            <a:xfrm>
              <a:off x="6689525" y="3967222"/>
              <a:ext cx="472020" cy="33855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yes</a:t>
              </a:r>
            </a:p>
          </p:txBody>
        </p:sp>
        <p:grpSp>
          <p:nvGrpSpPr>
            <p:cNvPr id="161" name="Group 160"/>
            <p:cNvGrpSpPr/>
            <p:nvPr/>
          </p:nvGrpSpPr>
          <p:grpSpPr>
            <a:xfrm>
              <a:off x="4121210" y="3299335"/>
              <a:ext cx="2568315" cy="2013916"/>
              <a:chOff x="2732801" y="3038852"/>
              <a:chExt cx="2993664" cy="1291481"/>
            </a:xfrm>
            <a:noFill/>
          </p:grpSpPr>
          <p:sp>
            <p:nvSpPr>
              <p:cNvPr id="166" name="Diamond 165"/>
              <p:cNvSpPr/>
              <p:nvPr/>
            </p:nvSpPr>
            <p:spPr>
              <a:xfrm>
                <a:off x="2732801" y="3038852"/>
                <a:ext cx="2993664" cy="1291481"/>
              </a:xfrm>
              <a:prstGeom prst="diamond">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67" name="TextBox 166"/>
              <p:cNvSpPr txBox="1"/>
              <p:nvPr/>
            </p:nvSpPr>
            <p:spPr>
              <a:xfrm>
                <a:off x="3141209" y="3311294"/>
                <a:ext cx="2176848" cy="848693"/>
              </a:xfrm>
              <a:prstGeom prst="rect">
                <a:avLst/>
              </a:prstGeom>
              <a:grpFill/>
            </p:spPr>
            <p:txBody>
              <a:bodyPr wrap="square" rtlCol="0">
                <a:spAutoFit/>
              </a:bodyPr>
              <a:lstStyle/>
              <a:p>
                <a:pPr algn="ctr"/>
                <a:r>
                  <a:rPr lang="en-US" sz="1600">
                    <a:latin typeface="PT Sans"/>
                    <a:cs typeface="PT Sans"/>
                  </a:rPr>
                  <a:t>Any significant differences between original and recreated means?</a:t>
                </a:r>
              </a:p>
            </p:txBody>
          </p:sp>
        </p:grpSp>
        <p:grpSp>
          <p:nvGrpSpPr>
            <p:cNvPr id="162" name="Group 161"/>
            <p:cNvGrpSpPr/>
            <p:nvPr/>
          </p:nvGrpSpPr>
          <p:grpSpPr>
            <a:xfrm>
              <a:off x="1862962" y="1374136"/>
              <a:ext cx="2568315" cy="2013916"/>
              <a:chOff x="429416" y="1452723"/>
              <a:chExt cx="2993664" cy="1291481"/>
            </a:xfrm>
            <a:noFill/>
          </p:grpSpPr>
          <p:sp>
            <p:nvSpPr>
              <p:cNvPr id="164" name="TextBox 163"/>
              <p:cNvSpPr txBox="1"/>
              <p:nvPr/>
            </p:nvSpPr>
            <p:spPr>
              <a:xfrm>
                <a:off x="653703" y="1785639"/>
                <a:ext cx="2524570" cy="611848"/>
              </a:xfrm>
              <a:prstGeom prst="rect">
                <a:avLst/>
              </a:prstGeom>
              <a:grpFill/>
              <a:ln>
                <a:solidFill>
                  <a:srgbClr val="FFFFF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latin typeface="PT Sans"/>
                    <a:cs typeface="PT Sans"/>
                  </a:rPr>
                  <a:t>Re-run and check validation clauses against output. Any validation failed?</a:t>
                </a:r>
              </a:p>
            </p:txBody>
          </p:sp>
          <p:sp>
            <p:nvSpPr>
              <p:cNvPr id="165" name="Diamond 164"/>
              <p:cNvSpPr/>
              <p:nvPr/>
            </p:nvSpPr>
            <p:spPr>
              <a:xfrm>
                <a:off x="429416" y="1452723"/>
                <a:ext cx="2993664" cy="1291481"/>
              </a:xfrm>
              <a:prstGeom prst="diamond">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grpSp>
        <p:cxnSp>
          <p:nvCxnSpPr>
            <p:cNvPr id="163" name="Straight Arrow Connector 113"/>
            <p:cNvCxnSpPr>
              <a:stCxn id="154" idx="0"/>
              <a:endCxn id="165" idx="0"/>
            </p:cNvCxnSpPr>
            <p:nvPr/>
          </p:nvCxnSpPr>
          <p:spPr>
            <a:xfrm rot="16200000" flipV="1">
              <a:off x="4259735" y="261522"/>
              <a:ext cx="2524208" cy="4749435"/>
            </a:xfrm>
            <a:prstGeom prst="bentConnector3">
              <a:avLst>
                <a:gd name="adj1" fmla="val 116244"/>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grpSp>
      <p:pic>
        <p:nvPicPr>
          <p:cNvPr id="168" name="Picture 167"/>
          <p:cNvPicPr>
            <a:picLocks noChangeAspect="1"/>
          </p:cNvPicPr>
          <p:nvPr/>
        </p:nvPicPr>
        <p:blipFill>
          <a:blip r:embed="rId13"/>
          <a:stretch>
            <a:fillRect/>
          </a:stretch>
        </p:blipFill>
        <p:spPr>
          <a:xfrm>
            <a:off x="11345906" y="25043195"/>
            <a:ext cx="8489026" cy="4064151"/>
          </a:xfrm>
          <a:prstGeom prst="rect">
            <a:avLst/>
          </a:prstGeom>
        </p:spPr>
      </p:pic>
      <p:pic>
        <p:nvPicPr>
          <p:cNvPr id="169" name="Picture 168"/>
          <p:cNvPicPr>
            <a:picLocks noChangeAspect="1"/>
          </p:cNvPicPr>
          <p:nvPr/>
        </p:nvPicPr>
        <p:blipFill>
          <a:blip r:embed="rId14"/>
          <a:stretch>
            <a:fillRect/>
          </a:stretch>
        </p:blipFill>
        <p:spPr>
          <a:xfrm>
            <a:off x="20638576" y="25167397"/>
            <a:ext cx="8067546" cy="3772640"/>
          </a:xfrm>
          <a:prstGeom prst="rect">
            <a:avLst/>
          </a:prstGeom>
        </p:spPr>
      </p:pic>
      <p:grpSp>
        <p:nvGrpSpPr>
          <p:cNvPr id="21" name="Group 20"/>
          <p:cNvGrpSpPr/>
          <p:nvPr/>
        </p:nvGrpSpPr>
        <p:grpSpPr>
          <a:xfrm>
            <a:off x="11316679" y="19408792"/>
            <a:ext cx="17918449" cy="13409226"/>
            <a:chOff x="1102859" y="22726567"/>
            <a:chExt cx="37795222" cy="6569312"/>
          </a:xfrm>
        </p:grpSpPr>
        <p:sp>
          <p:nvSpPr>
            <p:cNvPr id="22" name="Rounded Rectangle 21"/>
            <p:cNvSpPr/>
            <p:nvPr/>
          </p:nvSpPr>
          <p:spPr>
            <a:xfrm>
              <a:off x="1102859" y="22726567"/>
              <a:ext cx="37795222" cy="6569312"/>
            </a:xfrm>
            <a:prstGeom prst="roundRect">
              <a:avLst>
                <a:gd name="adj" fmla="val 8934"/>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005360" y="22818900"/>
              <a:ext cx="11231151" cy="727693"/>
            </a:xfrm>
            <a:prstGeom prst="rect">
              <a:avLst/>
            </a:prstGeom>
          </p:spPr>
          <p:txBody>
            <a:bodyPr wrap="none">
              <a:spAutoFit/>
            </a:bodyPr>
            <a:lstStyle/>
            <a:p>
              <a:r>
                <a:rPr lang="en-US" sz="4800" b="1">
                  <a:latin typeface="PT Sans"/>
                  <a:cs typeface="PT Sans"/>
                </a:rPr>
                <a:t>Case Study: Ceph OSDI ‘06</a:t>
              </a:r>
              <a:endParaRPr lang="en-US" sz="5400" b="1"/>
            </a:p>
          </p:txBody>
        </p:sp>
      </p:grpSp>
      <p:sp>
        <p:nvSpPr>
          <p:cNvPr id="170" name="Rectangle 169"/>
          <p:cNvSpPr/>
          <p:nvPr/>
        </p:nvSpPr>
        <p:spPr>
          <a:xfrm>
            <a:off x="11746069" y="10668996"/>
            <a:ext cx="5850197" cy="8956299"/>
          </a:xfrm>
          <a:prstGeom prst="rect">
            <a:avLst/>
          </a:prstGeom>
        </p:spPr>
        <p:txBody>
          <a:bodyPr wrap="square">
            <a:spAutoFit/>
          </a:bodyPr>
          <a:lstStyle/>
          <a:p>
            <a:r>
              <a:rPr lang="en-US" sz="4800" b="1" baseline="30000">
                <a:latin typeface="PT Sans"/>
                <a:cs typeface="PT Sans"/>
              </a:rPr>
              <a:t>Schema of Experiment Results:</a:t>
            </a:r>
            <a:r>
              <a:rPr lang="en-US" sz="4800" baseline="30000">
                <a:latin typeface="PT Sans"/>
                <a:cs typeface="PT Sans"/>
              </a:rPr>
              <a:t> While it is important to capture the output data of an experiment, making it part of the ESF would be cumbersome. Instead, it is preferable to have a description of the metrics being captured, i.e., the metadata of the experiment’s output. For example, if the measurements are stored in a CSV file, the experiment specification should include the metadata of each column such as name, aliases, types, scales and ranges. </a:t>
            </a:r>
          </a:p>
          <a:p>
            <a:endParaRPr lang="en-US" sz="4800" baseline="30000">
              <a:latin typeface="PT Sans"/>
              <a:cs typeface="PT Sans"/>
            </a:endParaRPr>
          </a:p>
          <a:p>
            <a:endParaRPr lang="en-US" sz="4800" baseline="30000">
              <a:latin typeface="PT Sans"/>
              <a:cs typeface="PT Sans"/>
            </a:endParaRPr>
          </a:p>
          <a:p>
            <a:endParaRPr lang="en-US" sz="4800" baseline="30000">
              <a:latin typeface="PT Sans"/>
              <a:cs typeface="PT Sans"/>
            </a:endParaRPr>
          </a:p>
        </p:txBody>
      </p:sp>
      <p:sp>
        <p:nvSpPr>
          <p:cNvPr id="171" name="Rectangle 170"/>
          <p:cNvSpPr/>
          <p:nvPr/>
        </p:nvSpPr>
        <p:spPr>
          <a:xfrm>
            <a:off x="23153801" y="13316942"/>
            <a:ext cx="5296915" cy="5016757"/>
          </a:xfrm>
          <a:prstGeom prst="rect">
            <a:avLst/>
          </a:prstGeom>
        </p:spPr>
        <p:txBody>
          <a:bodyPr wrap="square">
            <a:spAutoFit/>
          </a:bodyPr>
          <a:lstStyle/>
          <a:p>
            <a:r>
              <a:rPr lang="en-US" sz="4800" b="1" baseline="30000">
                <a:latin typeface="PT Sans"/>
                <a:cs typeface="PT Sans"/>
              </a:rPr>
              <a:t>Observations and Validation Statements:</a:t>
            </a:r>
            <a:r>
              <a:rPr lang="en-US" sz="4800" baseline="30000">
                <a:latin typeface="PT Sans"/>
                <a:cs typeface="PT Sans"/>
              </a:rPr>
              <a:t> We propose using a declarative language for codifying observations. Such a language provides an author with a mechanism to succinctly write descriptive statements that can be used to test for reproducibility. </a:t>
            </a:r>
          </a:p>
          <a:p>
            <a:endParaRPr lang="en-US" sz="4800" baseline="30000">
              <a:latin typeface="PT Sans"/>
              <a:cs typeface="PT Sans"/>
            </a:endParaRPr>
          </a:p>
        </p:txBody>
      </p:sp>
      <p:sp>
        <p:nvSpPr>
          <p:cNvPr id="172" name="Rectangle 171"/>
          <p:cNvSpPr/>
          <p:nvPr/>
        </p:nvSpPr>
        <p:spPr>
          <a:xfrm>
            <a:off x="1349007" y="15065702"/>
            <a:ext cx="4476981" cy="830997"/>
          </a:xfrm>
          <a:prstGeom prst="rect">
            <a:avLst/>
          </a:prstGeom>
        </p:spPr>
        <p:txBody>
          <a:bodyPr wrap="square">
            <a:spAutoFit/>
          </a:bodyPr>
          <a:lstStyle/>
          <a:p>
            <a:r>
              <a:rPr lang="en-US" sz="4800" b="1">
                <a:latin typeface="PT Sans"/>
                <a:cs typeface="PT Sans"/>
              </a:rPr>
              <a:t>Our Approach</a:t>
            </a:r>
            <a:endParaRPr lang="en-US" sz="5400" b="1"/>
          </a:p>
        </p:txBody>
      </p:sp>
      <p:sp>
        <p:nvSpPr>
          <p:cNvPr id="173" name="TextBox 172"/>
          <p:cNvSpPr txBox="1"/>
          <p:nvPr/>
        </p:nvSpPr>
        <p:spPr>
          <a:xfrm>
            <a:off x="1349007" y="16118050"/>
            <a:ext cx="8867060" cy="3970318"/>
          </a:xfrm>
          <a:prstGeom prst="rect">
            <a:avLst/>
          </a:prstGeom>
          <a:noFill/>
        </p:spPr>
        <p:txBody>
          <a:bodyPr wrap="square" rtlCol="0">
            <a:spAutoFit/>
          </a:bodyPr>
          <a:lstStyle/>
          <a:p>
            <a:pPr marL="45720"/>
            <a:r>
              <a:rPr lang="en-US" sz="2800" b="1">
                <a:latin typeface="PT Sans"/>
                <a:cs typeface="PT Sans"/>
              </a:rPr>
              <a:t>ESF</a:t>
            </a:r>
          </a:p>
          <a:p>
            <a:pPr marL="45720"/>
            <a:r>
              <a:rPr lang="en-US" sz="2800">
                <a:latin typeface="PT Sans"/>
                <a:cs typeface="PT Sans"/>
              </a:rPr>
              <a:t>An experiment specification format (ESF) that describes all the high-level components of an experiment.</a:t>
            </a:r>
          </a:p>
          <a:p>
            <a:pPr marL="45720"/>
            <a:endParaRPr lang="en-US" sz="2800">
              <a:latin typeface="PT Sans"/>
              <a:cs typeface="PT Sans"/>
            </a:endParaRPr>
          </a:p>
          <a:p>
            <a:pPr marL="45720"/>
            <a:r>
              <a:rPr lang="en-US" sz="2800" b="1">
                <a:latin typeface="PT Sans"/>
                <a:cs typeface="PT Sans"/>
              </a:rPr>
              <a:t>Aver</a:t>
            </a:r>
          </a:p>
          <a:p>
            <a:pPr marL="45720"/>
            <a:r>
              <a:rPr lang="en-US" sz="2800">
                <a:latin typeface="PT Sans"/>
                <a:cs typeface="PT Sans"/>
              </a:rPr>
              <a:t>Validation language (</a:t>
            </a:r>
            <a:r>
              <a:rPr lang="en-US" sz="2800" i="1">
                <a:latin typeface="PT Sans"/>
                <a:cs typeface="PT Sans"/>
              </a:rPr>
              <a:t>aver</a:t>
            </a:r>
            <a:r>
              <a:rPr lang="en-US" sz="2800">
                <a:latin typeface="PT Sans"/>
                <a:cs typeface="PT Sans"/>
              </a:rPr>
              <a:t>) that allows scientists to declaratively and succintly express the observations that back the claims of their work.</a:t>
            </a:r>
          </a:p>
          <a:p>
            <a:pPr marL="45720"/>
            <a:endParaRPr lang="en-US" sz="2800">
              <a:latin typeface="PT Sans"/>
              <a:cs typeface="PT Sans"/>
            </a:endParaRPr>
          </a:p>
        </p:txBody>
      </p:sp>
      <p:sp>
        <p:nvSpPr>
          <p:cNvPr id="178" name="TextBox 177"/>
          <p:cNvSpPr txBox="1"/>
          <p:nvPr/>
        </p:nvSpPr>
        <p:spPr>
          <a:xfrm>
            <a:off x="1341172" y="20931640"/>
            <a:ext cx="9388323" cy="523220"/>
          </a:xfrm>
          <a:prstGeom prst="rect">
            <a:avLst/>
          </a:prstGeom>
          <a:noFill/>
        </p:spPr>
        <p:txBody>
          <a:bodyPr wrap="square" rtlCol="0">
            <a:spAutoFit/>
          </a:bodyPr>
          <a:lstStyle/>
          <a:p>
            <a:pPr marL="45720"/>
            <a:r>
              <a:rPr lang="en-US" sz="2800">
                <a:latin typeface="PT Sans"/>
                <a:cs typeface="PT Sans"/>
              </a:rPr>
              <a:t>ESFs simplify the experiment validation process.</a:t>
            </a:r>
            <a:endParaRPr lang="en-US" sz="2800">
              <a:latin typeface="PT Sans"/>
              <a:cs typeface="PT Sans"/>
            </a:endParaRPr>
          </a:p>
        </p:txBody>
      </p:sp>
      <p:sp>
        <p:nvSpPr>
          <p:cNvPr id="180" name="TextBox 179"/>
          <p:cNvSpPr txBox="1"/>
          <p:nvPr/>
        </p:nvSpPr>
        <p:spPr>
          <a:xfrm>
            <a:off x="11765607" y="29216789"/>
            <a:ext cx="8069325" cy="2554545"/>
          </a:xfrm>
          <a:prstGeom prst="rect">
            <a:avLst/>
          </a:prstGeom>
          <a:noFill/>
        </p:spPr>
        <p:txBody>
          <a:bodyPr wrap="square" rtlCol="0">
            <a:spAutoFit/>
          </a:bodyPr>
          <a:lstStyle/>
          <a:p>
            <a:pPr marL="45720" algn="just"/>
            <a:r>
              <a:rPr lang="en-US" sz="2000" b="1">
                <a:latin typeface="PT Sans"/>
                <a:cs typeface="PT Sans"/>
              </a:rPr>
              <a:t>Figure 1</a:t>
            </a:r>
            <a:r>
              <a:rPr lang="en-US" sz="2000">
                <a:latin typeface="PT Sans"/>
                <a:cs typeface="PT Sans"/>
              </a:rPr>
              <a:t>: Reprinting Figure 8 from the original paper. The original caption reads: </a:t>
            </a:r>
            <a:r>
              <a:rPr lang="en-US" sz="2000" i="1">
                <a:latin typeface="PT Sans"/>
                <a:cs typeface="PT Sans"/>
              </a:rPr>
              <a:t>“object storage device (OSD) write performance scales linearly with the size of the OSD cluster until the switch is saturated at 24 OSDs. CRUSH and hash performance improves when more PGs lower variance in OSD utilization.” </a:t>
            </a:r>
            <a:r>
              <a:rPr lang="en-US" sz="2000">
                <a:latin typeface="PT Sans"/>
                <a:cs typeface="PT Sans"/>
              </a:rPr>
              <a:t>The experiment sequentially writes 4 MB objects to minimize random I/O. Our main focus is on the red solid line with circle markers. The point where linear scalability breaks is encircled in black. </a:t>
            </a:r>
          </a:p>
        </p:txBody>
      </p:sp>
      <p:sp>
        <p:nvSpPr>
          <p:cNvPr id="181" name="TextBox 180"/>
          <p:cNvSpPr txBox="1"/>
          <p:nvPr/>
        </p:nvSpPr>
        <p:spPr>
          <a:xfrm>
            <a:off x="20611031" y="29198068"/>
            <a:ext cx="8069325" cy="2554545"/>
          </a:xfrm>
          <a:prstGeom prst="rect">
            <a:avLst/>
          </a:prstGeom>
          <a:noFill/>
        </p:spPr>
        <p:txBody>
          <a:bodyPr wrap="square" rtlCol="0">
            <a:spAutoFit/>
          </a:bodyPr>
          <a:lstStyle/>
          <a:p>
            <a:pPr marL="45720" algn="just"/>
            <a:r>
              <a:rPr lang="en-US" sz="2000" b="1">
                <a:latin typeface="PT Sans"/>
                <a:cs typeface="PT Sans"/>
              </a:rPr>
              <a:t>Figure 2</a:t>
            </a:r>
            <a:r>
              <a:rPr lang="en-US" sz="2000">
                <a:latin typeface="PT Sans"/>
                <a:cs typeface="PT Sans"/>
              </a:rPr>
              <a:t>: Reproducing a scaled-down version of the original OSDI ’06 scalability experiment. The x-axis corresponds to the size of the cluster (in number of OSDs). The y-axis represents normalized throughput (to meaningfully compare against original results) with respect to the raw performance of the hard disk drives in the cluster. The red line corresponds to the original results and the green line to the one generated by the re-execution of the experiment. The point where linear scalability breaks is encircled in black.</a:t>
            </a:r>
          </a:p>
        </p:txBody>
      </p:sp>
      <p:sp>
        <p:nvSpPr>
          <p:cNvPr id="183" name="Left Brace 182"/>
          <p:cNvSpPr/>
          <p:nvPr/>
        </p:nvSpPr>
        <p:spPr>
          <a:xfrm>
            <a:off x="17526916" y="6014176"/>
            <a:ext cx="383418" cy="1529782"/>
          </a:xfrm>
          <a:prstGeom prst="leftBrace">
            <a:avLst>
              <a:gd name="adj1" fmla="val 25946"/>
              <a:gd name="adj2" fmla="val 50000"/>
            </a:avLst>
          </a:prstGeom>
          <a:ln w="38100" cmpd="sng"/>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5" name="Left Brace 184"/>
          <p:cNvSpPr/>
          <p:nvPr/>
        </p:nvSpPr>
        <p:spPr>
          <a:xfrm>
            <a:off x="17932707" y="13090806"/>
            <a:ext cx="371227" cy="3277611"/>
          </a:xfrm>
          <a:prstGeom prst="leftBrace">
            <a:avLst>
              <a:gd name="adj1" fmla="val 25946"/>
              <a:gd name="adj2" fmla="val 50000"/>
            </a:avLst>
          </a:prstGeom>
          <a:ln w="38100" cmpd="sng"/>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7" name="Left Brace 186"/>
          <p:cNvSpPr/>
          <p:nvPr/>
        </p:nvSpPr>
        <p:spPr>
          <a:xfrm flipH="1">
            <a:off x="20665310" y="16538502"/>
            <a:ext cx="336917" cy="1509212"/>
          </a:xfrm>
          <a:prstGeom prst="leftBrace">
            <a:avLst>
              <a:gd name="adj1" fmla="val 25946"/>
              <a:gd name="adj2" fmla="val 50000"/>
            </a:avLst>
          </a:prstGeom>
          <a:ln w="38100" cmpd="sng"/>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89" name="Straight Connector 188"/>
          <p:cNvCxnSpPr/>
          <p:nvPr/>
        </p:nvCxnSpPr>
        <p:spPr>
          <a:xfrm flipH="1">
            <a:off x="15357110" y="6837684"/>
            <a:ext cx="1934289" cy="937950"/>
          </a:xfrm>
          <a:prstGeom prst="line">
            <a:avLst/>
          </a:prstGeom>
          <a:ln w="38100" cmpd="sng"/>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flipV="1">
            <a:off x="17069158" y="14157787"/>
            <a:ext cx="691160" cy="492234"/>
          </a:xfrm>
          <a:prstGeom prst="line">
            <a:avLst/>
          </a:prstGeom>
          <a:ln w="38100" cmpd="sng"/>
        </p:spPr>
        <p:style>
          <a:lnRef idx="1">
            <a:schemeClr val="dk1"/>
          </a:lnRef>
          <a:fillRef idx="0">
            <a:schemeClr val="dk1"/>
          </a:fillRef>
          <a:effectRef idx="0">
            <a:schemeClr val="dk1"/>
          </a:effectRef>
          <a:fontRef idx="minor">
            <a:schemeClr val="tx1"/>
          </a:fontRef>
        </p:style>
      </p:cxnSp>
      <p:cxnSp>
        <p:nvCxnSpPr>
          <p:cNvPr id="198" name="Straight Connector 197"/>
          <p:cNvCxnSpPr>
            <a:stCxn id="171" idx="1"/>
          </p:cNvCxnSpPr>
          <p:nvPr/>
        </p:nvCxnSpPr>
        <p:spPr>
          <a:xfrm flipH="1">
            <a:off x="21140445" y="15825321"/>
            <a:ext cx="2013356" cy="1446728"/>
          </a:xfrm>
          <a:prstGeom prst="line">
            <a:avLst/>
          </a:prstGeom>
          <a:ln w="38100" cmpd="sng"/>
        </p:spPr>
        <p:style>
          <a:lnRef idx="1">
            <a:schemeClr val="dk1"/>
          </a:lnRef>
          <a:fillRef idx="0">
            <a:schemeClr val="dk1"/>
          </a:fillRef>
          <a:effectRef idx="0">
            <a:schemeClr val="dk1"/>
          </a:effectRef>
          <a:fontRef idx="minor">
            <a:schemeClr val="tx1"/>
          </a:fontRef>
        </p:style>
      </p:cxnSp>
      <p:sp>
        <p:nvSpPr>
          <p:cNvPr id="184" name="Left Brace 183"/>
          <p:cNvSpPr/>
          <p:nvPr/>
        </p:nvSpPr>
        <p:spPr>
          <a:xfrm flipH="1">
            <a:off x="20695499" y="8715140"/>
            <a:ext cx="384443" cy="4375667"/>
          </a:xfrm>
          <a:prstGeom prst="leftBrace">
            <a:avLst>
              <a:gd name="adj1" fmla="val 25946"/>
              <a:gd name="adj2" fmla="val 50000"/>
            </a:avLst>
          </a:prstGeom>
          <a:ln w="38100" cmpd="sng"/>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91" name="Straight Connector 190"/>
          <p:cNvCxnSpPr/>
          <p:nvPr/>
        </p:nvCxnSpPr>
        <p:spPr>
          <a:xfrm flipH="1">
            <a:off x="21316290" y="9442364"/>
            <a:ext cx="1859687" cy="1363751"/>
          </a:xfrm>
          <a:prstGeom prst="line">
            <a:avLst/>
          </a:prstGeom>
          <a:ln w="38100" cmpd="sng"/>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336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252</TotalTime>
  <Words>748</Words>
  <Application>Microsoft Macintosh PowerPoint</Application>
  <PresentationFormat>Custom</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Tackling the Reproducibility Problem in Systems Research with Declarative Experiment Specifications  Ivo Jimenez, Carlos Maltzahn (UCSC) | Adam Moody, Kathryn Mohror (LLNL) | Jay Lofstead (Sandia) | Andrea Arpaci-Dusseau, Remzi Arpaci-Dusseau (UW)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Tackling The Reproducibility Problem in Systems Research Declarative Experiment Specification Ivo Jimenez, Carlos Maltzahn (UCSC) | Adam Moody, Kathryn Mohror (LLNL) | Jay Lofstead (Sandia) | Andrea Arpaci-Dusseau, Remzi Arpaci-Dusseau (UW)</dc:title>
  <dc:creator>Ivo Jimenez</dc:creator>
  <cp:lastModifiedBy>Ivo Jimenez</cp:lastModifiedBy>
  <cp:revision>24</cp:revision>
  <dcterms:created xsi:type="dcterms:W3CDTF">2015-10-05T18:59:43Z</dcterms:created>
  <dcterms:modified xsi:type="dcterms:W3CDTF">2015-10-05T23:12:06Z</dcterms:modified>
</cp:coreProperties>
</file>