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3"/>
  </p:notesMasterIdLst>
  <p:handoutMasterIdLst>
    <p:handoutMasterId r:id="rId54"/>
  </p:handoutMasterIdLst>
  <p:sldIdLst>
    <p:sldId id="449" r:id="rId2"/>
    <p:sldId id="530" r:id="rId3"/>
    <p:sldId id="633" r:id="rId4"/>
    <p:sldId id="637" r:id="rId5"/>
    <p:sldId id="634" r:id="rId6"/>
    <p:sldId id="579" r:id="rId7"/>
    <p:sldId id="635" r:id="rId8"/>
    <p:sldId id="580" r:id="rId9"/>
    <p:sldId id="608" r:id="rId10"/>
    <p:sldId id="636" r:id="rId11"/>
    <p:sldId id="551" r:id="rId12"/>
    <p:sldId id="566" r:id="rId13"/>
    <p:sldId id="620" r:id="rId14"/>
    <p:sldId id="640" r:id="rId15"/>
    <p:sldId id="619" r:id="rId16"/>
    <p:sldId id="632" r:id="rId17"/>
    <p:sldId id="609" r:id="rId18"/>
    <p:sldId id="613" r:id="rId19"/>
    <p:sldId id="643" r:id="rId20"/>
    <p:sldId id="614" r:id="rId21"/>
    <p:sldId id="618" r:id="rId22"/>
    <p:sldId id="625" r:id="rId23"/>
    <p:sldId id="626" r:id="rId24"/>
    <p:sldId id="561"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 id="628" r:id="rId48"/>
    <p:sldId id="629" r:id="rId49"/>
    <p:sldId id="630" r:id="rId50"/>
    <p:sldId id="631" r:id="rId51"/>
    <p:sldId id="62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4D4D5"/>
    <a:srgbClr val="2CD067"/>
    <a:srgbClr val="32E270"/>
    <a:srgbClr val="208E45"/>
    <a:srgbClr val="F8FF67"/>
    <a:srgbClr val="73EA6D"/>
    <a:srgbClr val="39C336"/>
    <a:srgbClr val="249A18"/>
    <a:srgbClr val="396828"/>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69611" autoAdjust="0"/>
  </p:normalViewPr>
  <p:slideViewPr>
    <p:cSldViewPr snapToGrid="0" snapToObjects="1">
      <p:cViewPr>
        <p:scale>
          <a:sx n="110" d="100"/>
          <a:sy n="110" d="100"/>
        </p:scale>
        <p:origin x="-2264" y="-552"/>
      </p:cViewPr>
      <p:guideLst>
        <p:guide orient="horz" pos="2160"/>
        <p:guide pos="2880"/>
      </p:guideLst>
    </p:cSldViewPr>
  </p:slideViewPr>
  <p:notesTextViewPr>
    <p:cViewPr>
      <p:scale>
        <a:sx n="100" d="100"/>
        <a:sy n="100" d="100"/>
      </p:scale>
      <p:origin x="0" y="188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printerSettings" Target="printerSettings/printerSettings1.bin"/><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oleObject" Target="hdd:z:projects:pdsw15:figures:ce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0"/>
    <c:plotArea>
      <c:layout>
        <c:manualLayout>
          <c:layoutTarget val="inner"/>
          <c:xMode val="edge"/>
          <c:yMode val="edge"/>
          <c:x val="0.119058104554692"/>
          <c:y val="0.0300230946882217"/>
          <c:w val="0.819767712893427"/>
          <c:h val="0.837533164689255"/>
        </c:manualLayout>
      </c:layout>
      <c:lineChart>
        <c:grouping val="standard"/>
        <c:varyColors val="0"/>
        <c:ser>
          <c:idx val="0"/>
          <c:order val="0"/>
          <c:tx>
            <c:strRef>
              <c:f>'[ceph.xlsx]Sheet 1'!$K$1</c:f>
              <c:strCache>
                <c:ptCount val="1"/>
                <c:pt idx="0">
                  <c:v>reproduced</c:v>
                </c:pt>
              </c:strCache>
            </c:strRef>
          </c:tx>
          <c:spPr>
            <a:ln>
              <a:solidFill>
                <a:srgbClr val="00AC00"/>
              </a:solidFill>
            </a:ln>
            <a:effectLst/>
          </c:spPr>
          <c:marker>
            <c:symbol val="circle"/>
            <c:size val="10"/>
            <c:spPr>
              <a:solidFill>
                <a:srgbClr val="00AC00"/>
              </a:solidFill>
              <a:ln>
                <a:solidFill>
                  <a:srgbClr val="00AC00"/>
                </a:solidFill>
              </a:ln>
              <a:effectLst/>
            </c:spPr>
          </c:marker>
          <c:cat>
            <c:numRef>
              <c:f>'[ceph.xlsx]Sheet 1'!$J$2:$J$13</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'[ceph.xlsx]Sheet 1'!$K$2:$K$13</c:f>
              <c:numCache>
                <c:formatCode>General</c:formatCode>
                <c:ptCount val="12"/>
                <c:pt idx="0">
                  <c:v>0.970305555555556</c:v>
                </c:pt>
                <c:pt idx="1">
                  <c:v>0.972416666666667</c:v>
                </c:pt>
                <c:pt idx="2">
                  <c:v>0.9515</c:v>
                </c:pt>
                <c:pt idx="3">
                  <c:v>0.932930555555555</c:v>
                </c:pt>
                <c:pt idx="4">
                  <c:v>0.911916666666666</c:v>
                </c:pt>
                <c:pt idx="5">
                  <c:v>0.944930555555555</c:v>
                </c:pt>
                <c:pt idx="6">
                  <c:v>0.924234126984127</c:v>
                </c:pt>
                <c:pt idx="7">
                  <c:v>0.707197916666667</c:v>
                </c:pt>
                <c:pt idx="8">
                  <c:v>0.644731481481481</c:v>
                </c:pt>
                <c:pt idx="9">
                  <c:v>0.602538888888889</c:v>
                </c:pt>
                <c:pt idx="10">
                  <c:v>0.530005050505051</c:v>
                </c:pt>
                <c:pt idx="11">
                  <c:v>0.499921296296296</c:v>
                </c:pt>
              </c:numCache>
            </c:numRef>
          </c:val>
          <c:smooth val="0"/>
        </c:ser>
        <c:ser>
          <c:idx val="1"/>
          <c:order val="1"/>
          <c:tx>
            <c:strRef>
              <c:f>'[ceph.xlsx]Sheet 1'!$L$1</c:f>
              <c:strCache>
                <c:ptCount val="1"/>
                <c:pt idx="0">
                  <c:v>original</c:v>
                </c:pt>
              </c:strCache>
            </c:strRef>
          </c:tx>
          <c:spPr>
            <a:ln>
              <a:solidFill>
                <a:srgbClr val="E90000"/>
              </a:solidFill>
            </a:ln>
            <a:effectLst/>
          </c:spPr>
          <c:marker>
            <c:symbol val="circle"/>
            <c:size val="10"/>
            <c:spPr>
              <a:solidFill>
                <a:srgbClr val="E90000"/>
              </a:solidFill>
              <a:ln>
                <a:solidFill>
                  <a:srgbClr val="E90000"/>
                </a:solidFill>
              </a:ln>
              <a:effectLst/>
            </c:spPr>
          </c:marker>
          <c:cat>
            <c:numRef>
              <c:f>'[ceph.xlsx]Sheet 1'!$J$2:$J$13</c:f>
              <c:numCache>
                <c:formatCode>General</c:formatCode>
                <c:ptCount val="12"/>
                <c:pt idx="0">
                  <c:v>1.0</c:v>
                </c:pt>
                <c:pt idx="1">
                  <c:v>2.0</c:v>
                </c:pt>
                <c:pt idx="2">
                  <c:v>3.0</c:v>
                </c:pt>
                <c:pt idx="3">
                  <c:v>4.0</c:v>
                </c:pt>
                <c:pt idx="4">
                  <c:v>5.0</c:v>
                </c:pt>
                <c:pt idx="5">
                  <c:v>6.0</c:v>
                </c:pt>
                <c:pt idx="6">
                  <c:v>7.0</c:v>
                </c:pt>
                <c:pt idx="7">
                  <c:v>8.0</c:v>
                </c:pt>
                <c:pt idx="8">
                  <c:v>9.0</c:v>
                </c:pt>
                <c:pt idx="9">
                  <c:v>10.0</c:v>
                </c:pt>
                <c:pt idx="10">
                  <c:v>11.0</c:v>
                </c:pt>
                <c:pt idx="11">
                  <c:v>12.0</c:v>
                </c:pt>
              </c:numCache>
            </c:numRef>
          </c:cat>
          <c:val>
            <c:numRef>
              <c:f>'[ceph.xlsx]Sheet 1'!$L$2:$L$13</c:f>
              <c:numCache>
                <c:formatCode>General</c:formatCode>
                <c:ptCount val="12"/>
                <c:pt idx="0">
                  <c:v>0.96551724137931</c:v>
                </c:pt>
                <c:pt idx="1">
                  <c:v>0.931034482758621</c:v>
                </c:pt>
                <c:pt idx="2">
                  <c:v>0.982758620689655</c:v>
                </c:pt>
                <c:pt idx="3">
                  <c:v>0.948275862068965</c:v>
                </c:pt>
                <c:pt idx="4">
                  <c:v>0.956896551724138</c:v>
                </c:pt>
                <c:pt idx="5">
                  <c:v>0.958620689655172</c:v>
                </c:pt>
                <c:pt idx="6">
                  <c:v>0.960344827586207</c:v>
                </c:pt>
                <c:pt idx="7">
                  <c:v>0.96551724137931</c:v>
                </c:pt>
                <c:pt idx="8">
                  <c:v>0.96551724137931</c:v>
                </c:pt>
                <c:pt idx="9">
                  <c:v>0.974137931034483</c:v>
                </c:pt>
                <c:pt idx="10">
                  <c:v>0.970689655172414</c:v>
                </c:pt>
                <c:pt idx="11">
                  <c:v>0.979310344827586</c:v>
                </c:pt>
              </c:numCache>
            </c:numRef>
          </c:val>
          <c:smooth val="0"/>
        </c:ser>
        <c:dLbls>
          <c:showLegendKey val="0"/>
          <c:showVal val="0"/>
          <c:showCatName val="0"/>
          <c:showSerName val="0"/>
          <c:showPercent val="0"/>
          <c:showBubbleSize val="0"/>
        </c:dLbls>
        <c:marker val="1"/>
        <c:smooth val="0"/>
        <c:axId val="2126003896"/>
        <c:axId val="2126011192"/>
      </c:lineChart>
      <c:catAx>
        <c:axId val="2126003896"/>
        <c:scaling>
          <c:orientation val="minMax"/>
        </c:scaling>
        <c:delete val="0"/>
        <c:axPos val="b"/>
        <c:title>
          <c:tx>
            <c:rich>
              <a:bodyPr/>
              <a:lstStyle/>
              <a:p>
                <a:pPr>
                  <a:defRPr/>
                </a:pPr>
                <a:r>
                  <a:rPr lang="en-US"/>
                  <a:t>OSD Cluster Size</a:t>
                </a:r>
              </a:p>
            </c:rich>
          </c:tx>
          <c:layout/>
          <c:overlay val="0"/>
        </c:title>
        <c:numFmt formatCode="General" sourceLinked="1"/>
        <c:majorTickMark val="none"/>
        <c:minorTickMark val="out"/>
        <c:tickLblPos val="nextTo"/>
        <c:crossAx val="2126011192"/>
        <c:crosses val="autoZero"/>
        <c:auto val="1"/>
        <c:lblAlgn val="ctr"/>
        <c:lblOffset val="100"/>
        <c:tickMarkSkip val="1"/>
        <c:noMultiLvlLbl val="0"/>
      </c:catAx>
      <c:valAx>
        <c:axId val="2126011192"/>
        <c:scaling>
          <c:orientation val="minMax"/>
          <c:max val="1.1"/>
        </c:scaling>
        <c:delete val="0"/>
        <c:axPos val="l"/>
        <c:majorGridlines/>
        <c:title>
          <c:tx>
            <c:rich>
              <a:bodyPr rot="-5400000" vert="horz"/>
              <a:lstStyle/>
              <a:p>
                <a:pPr>
                  <a:defRPr/>
                </a:pPr>
                <a:r>
                  <a:rPr lang="en-US"/>
                  <a:t>Normalized Per-OSD Throughput</a:t>
                </a:r>
              </a:p>
            </c:rich>
          </c:tx>
          <c:layout>
            <c:manualLayout>
              <c:xMode val="edge"/>
              <c:yMode val="edge"/>
              <c:x val="0.0111996765899175"/>
              <c:y val="0.119160068123507"/>
            </c:manualLayout>
          </c:layout>
          <c:overlay val="0"/>
        </c:title>
        <c:numFmt formatCode="General" sourceLinked="1"/>
        <c:majorTickMark val="out"/>
        <c:minorTickMark val="none"/>
        <c:tickLblPos val="nextTo"/>
        <c:crossAx val="2126003896"/>
        <c:crossesAt val="1.0"/>
        <c:crossBetween val="between"/>
        <c:majorUnit val="0.1"/>
      </c:valAx>
    </c:plotArea>
    <c:legend>
      <c:legendPos val="r"/>
      <c:layout>
        <c:manualLayout>
          <c:xMode val="edge"/>
          <c:yMode val="edge"/>
          <c:x val="0.138174455980094"/>
          <c:y val="0.62474736319459"/>
          <c:w val="0.193264099496397"/>
          <c:h val="0.183782812936769"/>
        </c:manualLayout>
      </c:layout>
      <c:overlay val="0"/>
      <c:spPr>
        <a:solidFill>
          <a:schemeClr val="bg1"/>
        </a:solidFill>
        <a:effectLst/>
      </c:spPr>
    </c:legend>
    <c:plotVisOnly val="1"/>
    <c:dispBlanksAs val="gap"/>
    <c:showDLblsOverMax val="0"/>
  </c:chart>
  <c:spPr>
    <a:ln>
      <a:noFill/>
    </a:ln>
    <a:effectLst/>
  </c:spPr>
  <c:txPr>
    <a:bodyPr/>
    <a:lstStyle/>
    <a:p>
      <a:pPr>
        <a:defRPr sz="14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22DDCF-779C-174C-9903-D8CDFA9DE0D5}" type="datetimeFigureOut">
              <a:t>10/30/15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FE111D-2E47-AC4F-AF18-1A024835CC08}" type="slidenum">
              <a:t>‹#›</a:t>
            </a:fld>
            <a:endParaRPr lang="en-US"/>
          </a:p>
        </p:txBody>
      </p:sp>
    </p:spTree>
    <p:extLst>
      <p:ext uri="{BB962C8B-B14F-4D97-AF65-F5344CB8AC3E}">
        <p14:creationId xmlns:p14="http://schemas.microsoft.com/office/powerpoint/2010/main" val="151745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596A91-CB56-B448-9BE5-6B82A9A9167E}" type="datetimeFigureOut">
              <a:rPr lang="en-US" smtClean="0"/>
              <a:t>10/30/15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6EB027-39E9-D347-8F39-FE6A1C586B1A}" type="slidenum">
              <a:rPr lang="en-US" smtClean="0"/>
              <a:t>‹#›</a:t>
            </a:fld>
            <a:endParaRPr lang="en-US"/>
          </a:p>
        </p:txBody>
      </p:sp>
    </p:spTree>
    <p:extLst>
      <p:ext uri="{BB962C8B-B14F-4D97-AF65-F5344CB8AC3E}">
        <p14:creationId xmlns:p14="http://schemas.microsoft.com/office/powerpoint/2010/main" val="37682183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a:t>We can </a:t>
            </a:r>
            <a:r>
              <a:rPr lang="en-US"/>
              <a:t>try</a:t>
            </a:r>
            <a:r>
              <a:rPr lang="en-US" baseline="0"/>
              <a:t> </a:t>
            </a:r>
            <a:r>
              <a:rPr lang="en-US"/>
              <a:t>to deal with the issues of finding the root cause of</a:t>
            </a:r>
            <a:r>
              <a:rPr lang="en-US" baseline="0"/>
              <a:t> irreproducibility</a:t>
            </a:r>
          </a:p>
          <a:p>
            <a:pPr marL="171450" indent="-171450">
              <a:buFontTx/>
              <a:buChar char="•"/>
            </a:pPr>
            <a:r>
              <a:rPr lang="en-US" baseline="0"/>
              <a:t>But that is a rabbit hole, it quickly becomes infeasable</a:t>
            </a:r>
          </a:p>
          <a:p>
            <a:pPr marL="628650" lvl="1" indent="-171450">
              <a:buFontTx/>
              <a:buChar char="•"/>
            </a:pPr>
            <a:r>
              <a:rPr lang="en-US" baseline="0"/>
              <a:t>Just think about the combinatorial explosion in all the possible ways in which the experiment might have failed</a:t>
            </a:r>
          </a:p>
          <a:p>
            <a:pPr marL="171450" indent="-171450">
              <a:buFontTx/>
              <a:buChar char="•"/>
            </a:pPr>
            <a:r>
              <a:rPr lang="en-US" baseline="0"/>
              <a:t>Instead, we take a step back and try to define a methodology that can be used by researchers in order to facilitate the validation of experimental results</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a:t>
            </a:fld>
            <a:endParaRPr lang="en-US"/>
          </a:p>
        </p:txBody>
      </p:sp>
    </p:spTree>
    <p:extLst>
      <p:ext uri="{BB962C8B-B14F-4D97-AF65-F5344CB8AC3E}">
        <p14:creationId xmlns:p14="http://schemas.microsoft.com/office/powerpoint/2010/main" val="4176340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Link</a:t>
            </a:r>
            <a:r>
              <a:rPr lang="en-US" baseline="0"/>
              <a:t> usability with t</a:t>
            </a:r>
            <a:r>
              <a:rPr lang="en-US"/>
              <a:t>he scientific method. Mention that it would</a:t>
            </a:r>
            <a:r>
              <a:rPr lang="en-US" baseline="0"/>
              <a:t> be ideal if you write your hypothesis first </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19</a:t>
            </a:fld>
            <a:endParaRPr lang="en-US"/>
          </a:p>
        </p:txBody>
      </p:sp>
    </p:spTree>
    <p:extLst>
      <p:ext uri="{BB962C8B-B14F-4D97-AF65-F5344CB8AC3E}">
        <p14:creationId xmlns:p14="http://schemas.microsoft.com/office/powerpoint/2010/main" val="182990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20</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21</a:t>
            </a:fld>
            <a:endParaRPr lang="en-US"/>
          </a:p>
        </p:txBody>
      </p:sp>
    </p:spTree>
    <p:extLst>
      <p:ext uri="{BB962C8B-B14F-4D97-AF65-F5344CB8AC3E}">
        <p14:creationId xmlns:p14="http://schemas.microsoft.com/office/powerpoint/2010/main" val="2582534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22</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23</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Peter:</a:t>
            </a:r>
          </a:p>
          <a:p>
            <a:endParaRPr lang="en-US"/>
          </a:p>
          <a:p>
            <a:r>
              <a:rPr lang="en-US"/>
              <a:t>Talk less about falsibiability, add more examples.</a:t>
            </a:r>
            <a:endParaRPr lang="en-US" baseline="0"/>
          </a:p>
          <a:p>
            <a:endParaRPr lang="en-US" baseline="0"/>
          </a:p>
          <a:p>
            <a:r>
              <a:rPr lang="en-US"/>
              <a:t>Can</a:t>
            </a:r>
            <a:r>
              <a:rPr lang="en-US" baseline="0"/>
              <a:t> we write experimental sections in a very high level</a:t>
            </a:r>
            <a:endParaRPr lang="en-US"/>
          </a:p>
          <a:p>
            <a:endParaRPr lang="en-US"/>
          </a:p>
          <a:p>
            <a:r>
              <a:rPr lang="en-US"/>
              <a:t>I’m describing a methodology for specifying</a:t>
            </a:r>
            <a:r>
              <a:rPr lang="en-US" baseline="0"/>
              <a:t> experiments, which has the following implications:</a:t>
            </a:r>
          </a:p>
          <a:p>
            <a:endParaRPr lang="en-US" baseline="0"/>
          </a:p>
          <a:p>
            <a:pPr marL="171450" indent="-171450">
              <a:buFontTx/>
              <a:buChar char="•"/>
            </a:pPr>
            <a:r>
              <a:rPr lang="en-US" baseline="0"/>
              <a:t>Reproducibility</a:t>
            </a:r>
          </a:p>
          <a:p>
            <a:pPr marL="171450" indent="-171450">
              <a:buFontTx/>
              <a:buChar char="•"/>
            </a:pPr>
            <a:r>
              <a:rPr lang="en-US" baseline="0"/>
              <a:t>Validation</a:t>
            </a:r>
          </a:p>
          <a:p>
            <a:pPr marL="171450" indent="-171450">
              <a:buFontTx/>
              <a:buChar char="•"/>
            </a:pPr>
            <a:r>
              <a:rPr lang="en-US" baseline="0"/>
              <a:t>Falsifiability</a:t>
            </a:r>
            <a:endParaRPr lang="en-US"/>
          </a:p>
          <a:p>
            <a:endParaRPr lang="en-US"/>
          </a:p>
          <a:p>
            <a:r>
              <a:rPr lang="en-US"/>
              <a:t>The methodology is the main contribution, that</a:t>
            </a:r>
            <a:r>
              <a:rPr lang="en-US" baseline="0"/>
              <a:t> has all of the above.</a:t>
            </a:r>
            <a:endParaRPr lang="en-US"/>
          </a:p>
          <a:p>
            <a:endParaRPr lang="en-US"/>
          </a:p>
          <a:p>
            <a:r>
              <a:rPr lang="en-US"/>
              <a:t>-------------</a:t>
            </a:r>
          </a:p>
          <a:p>
            <a:endParaRPr lang="en-US"/>
          </a:p>
          <a:p>
            <a:r>
              <a:rPr lang="en-US"/>
              <a:t>Shel:</a:t>
            </a:r>
          </a:p>
          <a:p>
            <a:endParaRPr lang="en-US"/>
          </a:p>
          <a:p>
            <a:r>
              <a:rPr lang="en-US"/>
              <a:t>Reproducibility</a:t>
            </a:r>
          </a:p>
          <a:p>
            <a:r>
              <a:rPr lang="en-US"/>
              <a:t>Falsibiability</a:t>
            </a:r>
          </a:p>
          <a:p>
            <a:r>
              <a:rPr lang="en-US"/>
              <a:t>Testability</a:t>
            </a:r>
          </a:p>
          <a:p>
            <a:r>
              <a:rPr lang="en-US"/>
              <a:t>Causality</a:t>
            </a:r>
          </a:p>
          <a:p>
            <a:endParaRPr lang="en-US"/>
          </a:p>
          <a:p>
            <a:r>
              <a:rPr lang="en-US"/>
              <a:t>Cleanup which</a:t>
            </a:r>
            <a:r>
              <a:rPr lang="en-US" baseline="0"/>
              <a:t> ones we are talking about. Reproducibility or validation. </a:t>
            </a:r>
          </a:p>
          <a:p>
            <a:endParaRPr lang="en-US" baseline="0"/>
          </a:p>
          <a:p>
            <a:r>
              <a:rPr lang="en-US" baseline="0"/>
              <a:t>-----------</a:t>
            </a:r>
          </a:p>
          <a:p>
            <a:endParaRPr lang="en-US" baseline="0"/>
          </a:p>
          <a:p>
            <a:r>
              <a:rPr lang="en-US" baseline="0"/>
              <a:t>Ike:</a:t>
            </a:r>
          </a:p>
          <a:p>
            <a:endParaRPr lang="en-US" baseline="0"/>
          </a:p>
          <a:p>
            <a:r>
              <a:rPr lang="en-US" baseline="0"/>
              <a:t>If you really want to get people’s attention, list famous, unambigous cases:</a:t>
            </a:r>
          </a:p>
          <a:p>
            <a:pPr marL="171450" indent="-171450">
              <a:buFontTx/>
              <a:buChar char="•"/>
            </a:pPr>
            <a:r>
              <a:rPr lang="en-US" baseline="0"/>
              <a:t>Cold fusion</a:t>
            </a:r>
          </a:p>
          <a:p>
            <a:pPr marL="171450" indent="-171450">
              <a:buFontTx/>
              <a:buChar char="•"/>
            </a:pPr>
            <a:r>
              <a:rPr lang="en-US" baseline="0"/>
              <a:t>Systems experiments (can we have some?)</a:t>
            </a:r>
          </a:p>
          <a:p>
            <a:pPr marL="171450" indent="-171450">
              <a:buFontTx/>
              <a:buChar char="•"/>
            </a:pPr>
            <a:endParaRPr lang="en-US" baseline="0"/>
          </a:p>
          <a:p>
            <a:pPr marL="171450" indent="-171450">
              <a:buFontTx/>
              <a:buChar char="•"/>
            </a:pPr>
            <a:endParaRPr lang="en-US" baseline="0"/>
          </a:p>
          <a:p>
            <a:pPr marL="0" indent="0">
              <a:buFontTx/>
              <a:buNone/>
            </a:pPr>
            <a:r>
              <a:rPr lang="en-US" baseline="0"/>
              <a:t>Carlos:</a:t>
            </a:r>
          </a:p>
          <a:p>
            <a:pPr marL="171450" indent="-171450">
              <a:buFontTx/>
              <a:buChar char="•"/>
            </a:pPr>
            <a:r>
              <a:rPr lang="en-US" baseline="0"/>
              <a:t>For storage to work, its correctness has to be perfect</a:t>
            </a:r>
          </a:p>
          <a:p>
            <a:pPr marL="171450" indent="-171450">
              <a:buFontTx/>
              <a:buChar char="•"/>
            </a:pPr>
            <a:r>
              <a:rPr lang="en-US" baseline="0"/>
              <a:t>You can survive a crash, but not if you lose data</a:t>
            </a:r>
          </a:p>
          <a:p>
            <a:endParaRPr lang="en-US" baseline="0"/>
          </a:p>
        </p:txBody>
      </p:sp>
      <p:sp>
        <p:nvSpPr>
          <p:cNvPr id="4" name="Slide Number Placeholder 3"/>
          <p:cNvSpPr>
            <a:spLocks noGrp="1"/>
          </p:cNvSpPr>
          <p:nvPr>
            <p:ph type="sldNum" sz="quarter" idx="10"/>
          </p:nvPr>
        </p:nvSpPr>
        <p:spPr/>
        <p:txBody>
          <a:bodyPr/>
          <a:lstStyle/>
          <a:p>
            <a:fld id="{566EB027-39E9-D347-8F39-FE6A1C586B1A}" type="slidenum">
              <a:rPr lang="en-US" smtClean="0"/>
              <a:t>24</a:t>
            </a:fld>
            <a:endParaRPr lang="en-US"/>
          </a:p>
        </p:txBody>
      </p:sp>
    </p:spTree>
    <p:extLst>
      <p:ext uri="{BB962C8B-B14F-4D97-AF65-F5344CB8AC3E}">
        <p14:creationId xmlns:p14="http://schemas.microsoft.com/office/powerpoint/2010/main" val="2361592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other words, to</a:t>
            </a:r>
            <a:r>
              <a:rPr lang="en-US" baseline="0"/>
              <a:t> show that when partitioning operations in 2 and applying distinct protection mechanisms for each, there is a benefit to be gained.</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27</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a:t>
            </a:r>
            <a:r>
              <a:rPr lang="en-US" baseline="0"/>
              <a:t> schema we mean the description of the dependent and independent variables that are being used in the experiment.</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28</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29</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30</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The main point we try to address in our work is that</a:t>
            </a:r>
            <a:r>
              <a:rPr lang="en-US" baseline="0"/>
              <a:t> we don’t have ways of automating the validation of results.</a:t>
            </a:r>
          </a:p>
          <a:p>
            <a:pPr marL="171450" indent="-171450">
              <a:buFontTx/>
              <a:buChar char="•"/>
            </a:pPr>
            <a:r>
              <a:rPr lang="en-US" baseline="0"/>
              <a:t>While the re-execution can be automated.</a:t>
            </a:r>
          </a:p>
          <a:p>
            <a:pPr marL="628650" lvl="1" indent="-171450">
              <a:buFontTx/>
              <a:buChar char="•"/>
            </a:pPr>
            <a:r>
              <a:rPr lang="en-US" baseline="0"/>
              <a:t>In fact, a lot of the cloud computing world is focused in making this as easy as posible.</a:t>
            </a:r>
          </a:p>
          <a:p>
            <a:pPr marL="628650" lvl="1" indent="-171450">
              <a:buFontTx/>
              <a:buChar char="•"/>
            </a:pPr>
            <a:r>
              <a:rPr lang="en-US" baseline="0"/>
              <a:t>“push-button” deployment and execution of data/sienctific workflows</a:t>
            </a:r>
          </a:p>
          <a:p>
            <a:pPr marL="171450" indent="-171450">
              <a:buFontTx/>
              <a:buChar char="•"/>
            </a:pPr>
            <a:r>
              <a:rPr lang="en-US"/>
              <a:t>So in our work,</a:t>
            </a:r>
            <a:r>
              <a:rPr lang="en-US" baseline="0"/>
              <a:t> we try to address #2</a:t>
            </a:r>
          </a:p>
          <a:p>
            <a:pPr marL="628650" lvl="1" indent="-171450">
              <a:buFontTx/>
              <a:buChar char="•"/>
            </a:pPr>
            <a:r>
              <a:rPr lang="en-US" baseline="0"/>
              <a:t>Our goal is to come up with ways to remove the subjectiveness of experimental result validation</a:t>
            </a:r>
          </a:p>
          <a:p>
            <a:pPr marL="0" lvl="0" indent="0">
              <a:buFontTx/>
              <a:buNone/>
            </a:pPr>
            <a:endParaRPr lang="en-US" baseline="0"/>
          </a:p>
          <a:p>
            <a:pPr marL="0" lvl="0" indent="0">
              <a:buFontTx/>
              <a:buNone/>
            </a:pPr>
            <a:r>
              <a:rPr lang="en-US" baseline="0"/>
              <a:t>In order to do so, we take a step back and look at what are the common tasks that a researcher goes through.</a:t>
            </a:r>
          </a:p>
        </p:txBody>
      </p:sp>
      <p:sp>
        <p:nvSpPr>
          <p:cNvPr id="4" name="Slide Number Placeholder 3"/>
          <p:cNvSpPr>
            <a:spLocks noGrp="1"/>
          </p:cNvSpPr>
          <p:nvPr>
            <p:ph type="sldNum" sz="quarter" idx="10"/>
          </p:nvPr>
        </p:nvSpPr>
        <p:spPr/>
        <p:txBody>
          <a:bodyPr/>
          <a:lstStyle/>
          <a:p>
            <a:fld id="{566EB027-39E9-D347-8F39-FE6A1C586B1A}" type="slidenum">
              <a:rPr lang="en-US" smtClean="0"/>
              <a:t>5</a:t>
            </a:fld>
            <a:endParaRPr lang="en-US"/>
          </a:p>
        </p:txBody>
      </p:sp>
    </p:spTree>
    <p:extLst>
      <p:ext uri="{BB962C8B-B14F-4D97-AF65-F5344CB8AC3E}">
        <p14:creationId xmlns:p14="http://schemas.microsoft.com/office/powerpoint/2010/main" val="53244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31</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32</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33</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34</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35</a:t>
            </a:fld>
            <a:endParaRPr lang="en-US"/>
          </a:p>
        </p:txBody>
      </p:sp>
    </p:spTree>
    <p:extLst>
      <p:ext uri="{BB962C8B-B14F-4D97-AF65-F5344CB8AC3E}">
        <p14:creationId xmlns:p14="http://schemas.microsoft.com/office/powerpoint/2010/main" val="3719733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Similar goals</a:t>
            </a:r>
            <a:r>
              <a:rPr lang="en-US" baseline="0"/>
              <a:t> as previous</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37</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38</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can</a:t>
            </a:r>
            <a:r>
              <a:rPr lang="en-US" baseline="0"/>
              <a:t> have more than one independent variable</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39</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40</a:t>
            </a:fld>
            <a:endParaRPr lang="en-US"/>
          </a:p>
        </p:txBody>
      </p:sp>
    </p:spTree>
    <p:extLst>
      <p:ext uri="{BB962C8B-B14F-4D97-AF65-F5344CB8AC3E}">
        <p14:creationId xmlns:p14="http://schemas.microsoft.com/office/powerpoint/2010/main" val="2070990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a:t>
            </a:r>
            <a:r>
              <a:rPr lang="en-US" baseline="0"/>
              <a:t> it is possible to </a:t>
            </a:r>
            <a:r>
              <a:rPr lang="en-US"/>
              <a:t>conceive an observation or an argument which proves the statement in question to be false, then it is falsifiable.</a:t>
            </a:r>
          </a:p>
          <a:p>
            <a:endParaRPr lang="en-US"/>
          </a:p>
          <a:p>
            <a:r>
              <a:rPr lang="en-US"/>
              <a:t>Notice</a:t>
            </a:r>
            <a:r>
              <a:rPr lang="en-US" baseline="0"/>
              <a:t> what we </a:t>
            </a:r>
            <a:r>
              <a:rPr lang="en-US"/>
              <a:t>mean;</a:t>
            </a:r>
            <a:r>
              <a:rPr lang="en-US" baseline="0"/>
              <a:t> being able to </a:t>
            </a:r>
            <a:r>
              <a:rPr lang="en-US"/>
              <a:t> not "to commit fraud" but "show to be false".</a:t>
            </a:r>
          </a:p>
        </p:txBody>
      </p:sp>
      <p:sp>
        <p:nvSpPr>
          <p:cNvPr id="4" name="Slide Number Placeholder 3"/>
          <p:cNvSpPr>
            <a:spLocks noGrp="1"/>
          </p:cNvSpPr>
          <p:nvPr>
            <p:ph type="sldNum" sz="quarter" idx="10"/>
          </p:nvPr>
        </p:nvSpPr>
        <p:spPr/>
        <p:txBody>
          <a:bodyPr/>
          <a:lstStyle/>
          <a:p>
            <a:fld id="{566EB027-39E9-D347-8F39-FE6A1C586B1A}" type="slidenum">
              <a:rPr lang="en-US" smtClean="0"/>
              <a:t>47</a:t>
            </a:fld>
            <a:endParaRPr lang="en-US"/>
          </a:p>
        </p:txBody>
      </p:sp>
    </p:spTree>
    <p:extLst>
      <p:ext uri="{BB962C8B-B14F-4D97-AF65-F5344CB8AC3E}">
        <p14:creationId xmlns:p14="http://schemas.microsoft.com/office/powerpoint/2010/main" val="1827760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we</a:t>
            </a:r>
            <a:r>
              <a:rPr lang="en-US" baseline="0"/>
              <a:t> would like to define a methodology that embodies this high-level steps.</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6</a:t>
            </a:fld>
            <a:endParaRPr lang="en-US"/>
          </a:p>
        </p:txBody>
      </p:sp>
    </p:spTree>
    <p:extLst>
      <p:ext uri="{BB962C8B-B14F-4D97-AF65-F5344CB8AC3E}">
        <p14:creationId xmlns:p14="http://schemas.microsoft.com/office/powerpoint/2010/main" val="2243271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For</a:t>
            </a:r>
            <a:r>
              <a:rPr lang="en-US" baseline="0"/>
              <a:t> example, t</a:t>
            </a:r>
            <a:r>
              <a:rPr lang="en-US"/>
              <a:t>he</a:t>
            </a:r>
            <a:r>
              <a:rPr lang="en-US" baseline="0"/>
              <a:t> </a:t>
            </a:r>
            <a:r>
              <a:rPr lang="en-US"/>
              <a:t>Theory</a:t>
            </a:r>
            <a:r>
              <a:rPr lang="en-US" baseline="0"/>
              <a:t> of evolution is falsibiable</a:t>
            </a:r>
            <a:endParaRPr lang="en-US"/>
          </a:p>
          <a:p>
            <a:pPr marL="171450" indent="-171450">
              <a:buFontTx/>
              <a:buChar char="•"/>
            </a:pPr>
            <a:r>
              <a:rPr lang="en-US"/>
              <a:t>As you all know, we</a:t>
            </a:r>
            <a:r>
              <a:rPr lang="en-US" baseline="0"/>
              <a:t> can map the geological timeline to the</a:t>
            </a:r>
            <a:r>
              <a:rPr lang="en-US"/>
              <a:t> geological layers</a:t>
            </a:r>
            <a:r>
              <a:rPr lang="en-US" baseline="0"/>
              <a:t> of the earth</a:t>
            </a:r>
            <a:endParaRPr lang="en-US"/>
          </a:p>
          <a:p>
            <a:pPr marL="171450" indent="-171450">
              <a:buFontTx/>
              <a:buChar char="•"/>
            </a:pPr>
            <a:r>
              <a:rPr lang="en-US" baseline="0"/>
              <a:t>We can prove that the theory is false by finding the fosil record of an advanced species in a layer that doesn’t correspond to it</a:t>
            </a:r>
          </a:p>
          <a:p>
            <a:pPr marL="171450" indent="-171450">
              <a:buFontTx/>
              <a:buChar char="•"/>
            </a:pPr>
            <a:r>
              <a:rPr lang="en-US" baseline="0"/>
              <a:t>For example, if we can find the fosil record of a rabbit in the precambrian era</a:t>
            </a:r>
          </a:p>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48</a:t>
            </a:fld>
            <a:endParaRPr lang="en-US"/>
          </a:p>
        </p:txBody>
      </p:sp>
    </p:spTree>
    <p:extLst>
      <p:ext uri="{BB962C8B-B14F-4D97-AF65-F5344CB8AC3E}">
        <p14:creationId xmlns:p14="http://schemas.microsoft.com/office/powerpoint/2010/main" val="2371831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 so</a:t>
            </a:r>
            <a:r>
              <a:rPr lang="en-US" baseline="0"/>
              <a:t> this is our goal for an experiment specification, we want to capture statements and falsify them</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50</a:t>
            </a:fld>
            <a:endParaRPr lang="en-US"/>
          </a:p>
        </p:txBody>
      </p:sp>
    </p:spTree>
    <p:extLst>
      <p:ext uri="{BB962C8B-B14F-4D97-AF65-F5344CB8AC3E}">
        <p14:creationId xmlns:p14="http://schemas.microsoft.com/office/powerpoint/2010/main" val="764290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a:t>
            </a:r>
            <a:r>
              <a:rPr lang="en-US" baseline="0"/>
              <a:t> that this is the scientific method casted to the way we do systems research</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51</a:t>
            </a:fld>
            <a:endParaRPr lang="en-US"/>
          </a:p>
        </p:txBody>
      </p:sp>
    </p:spTree>
    <p:extLst>
      <p:ext uri="{BB962C8B-B14F-4D97-AF65-F5344CB8AC3E}">
        <p14:creationId xmlns:p14="http://schemas.microsoft.com/office/powerpoint/2010/main" val="264250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Specifies the goal of the experiment</a:t>
            </a:r>
            <a:r>
              <a:rPr lang="en-US" baseline="0"/>
              <a:t> </a:t>
            </a:r>
            <a:r>
              <a:rPr lang="en-US"/>
              <a:t>and optionally points to where this</a:t>
            </a:r>
            <a:r>
              <a:rPr lang="en-US" baseline="0"/>
              <a:t> </a:t>
            </a:r>
            <a:r>
              <a:rPr lang="en-US"/>
              <a:t>is addressed in an article.</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Describes the means of the experiments</a:t>
            </a:r>
            <a:r>
              <a:rPr lang="en-US" baseline="0"/>
              <a:t> (</a:t>
            </a:r>
            <a:r>
              <a:rPr lang="en-US"/>
              <a:t>OS,</a:t>
            </a:r>
            <a:r>
              <a:rPr lang="en-US" baseline="0"/>
              <a:t> </a:t>
            </a:r>
            <a:r>
              <a:rPr lang="en-US"/>
              <a:t>Hardware,</a:t>
            </a:r>
            <a:r>
              <a:rPr lang="en-US" baseline="0"/>
              <a:t> </a:t>
            </a:r>
            <a:r>
              <a:rPr lang="en-US"/>
              <a:t>Software,</a:t>
            </a:r>
            <a:r>
              <a:rPr lang="en-US" baseline="0"/>
              <a:t> </a:t>
            </a:r>
            <a:r>
              <a:rPr lang="en-US"/>
              <a:t>Workload,</a:t>
            </a:r>
            <a:r>
              <a:rPr lang="en-US" baseline="0"/>
              <a:t> </a:t>
            </a:r>
            <a:r>
              <a:rPr lang="en-US"/>
              <a:t>Configuration)</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Defines the schema of the raw output data and any post-processing done to it</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a:t>Describes the relationship between independent and dependent variables. In other words, a declarative description of the observations that validate the claims</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8</a:t>
            </a:fld>
            <a:endParaRPr lang="en-US"/>
          </a:p>
        </p:txBody>
      </p:sp>
    </p:spTree>
    <p:extLst>
      <p:ext uri="{BB962C8B-B14F-4D97-AF65-F5344CB8AC3E}">
        <p14:creationId xmlns:p14="http://schemas.microsoft.com/office/powerpoint/2010/main" val="166510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Missing</a:t>
            </a:r>
            <a:r>
              <a:rPr lang="en-US" baseline="0"/>
              <a:t> the grammar specification for ‘between’ and ‘?’... And many others that I might find while analyzing more papers</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9</a:t>
            </a:fld>
            <a:endParaRPr lang="en-US"/>
          </a:p>
        </p:txBody>
      </p:sp>
    </p:spTree>
    <p:extLst>
      <p:ext uri="{BB962C8B-B14F-4D97-AF65-F5344CB8AC3E}">
        <p14:creationId xmlns:p14="http://schemas.microsoft.com/office/powerpoint/2010/main" val="355608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took</a:t>
            </a:r>
            <a:r>
              <a:rPr lang="en-US" baseline="0"/>
              <a:t> an empirical approach....</a:t>
            </a:r>
          </a:p>
          <a:p>
            <a:endParaRPr lang="en-US" baseline="0"/>
          </a:p>
          <a:p>
            <a:r>
              <a:rPr lang="en-US" baseline="0"/>
              <a:t>Ceph distributed storage system. Object-storage system.</a:t>
            </a:r>
          </a:p>
          <a:p>
            <a:endParaRPr lang="en-US" baseline="0"/>
          </a:p>
          <a:p>
            <a:r>
              <a:rPr lang="en-US" baseline="0"/>
              <a:t>Why this experiment? We have the ideal conditions to reproduce it: same hardware, contextual information, access to original author.</a:t>
            </a:r>
          </a:p>
        </p:txBody>
      </p:sp>
      <p:sp>
        <p:nvSpPr>
          <p:cNvPr id="4" name="Slide Number Placeholder 3"/>
          <p:cNvSpPr>
            <a:spLocks noGrp="1"/>
          </p:cNvSpPr>
          <p:nvPr>
            <p:ph type="sldNum" sz="quarter" idx="10"/>
          </p:nvPr>
        </p:nvSpPr>
        <p:spPr/>
        <p:txBody>
          <a:bodyPr/>
          <a:lstStyle/>
          <a:p>
            <a:fld id="{566EB027-39E9-D347-8F39-FE6A1C586B1A}" type="slidenum">
              <a:rPr lang="en-US" smtClean="0"/>
              <a:t>11</a:t>
            </a:fld>
            <a:endParaRPr lang="en-US"/>
          </a:p>
        </p:txBody>
      </p:sp>
    </p:spTree>
    <p:extLst>
      <p:ext uri="{BB962C8B-B14F-4D97-AF65-F5344CB8AC3E}">
        <p14:creationId xmlns:p14="http://schemas.microsoft.com/office/powerpoint/2010/main" val="211808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 would</a:t>
            </a:r>
            <a:r>
              <a:rPr lang="en-US" baseline="0"/>
              <a:t> a description like this work? We actually re-executed the experiments on a different experimental setup</a:t>
            </a:r>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12</a:t>
            </a:fld>
            <a:endParaRPr lang="en-US"/>
          </a:p>
        </p:txBody>
      </p:sp>
    </p:spTree>
    <p:extLst>
      <p:ext uri="{BB962C8B-B14F-4D97-AF65-F5344CB8AC3E}">
        <p14:creationId xmlns:p14="http://schemas.microsoft.com/office/powerpoint/2010/main" val="2118082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13</a:t>
            </a:fld>
            <a:endParaRPr lang="en-US"/>
          </a:p>
        </p:txBody>
      </p:sp>
    </p:spTree>
    <p:extLst>
      <p:ext uri="{BB962C8B-B14F-4D97-AF65-F5344CB8AC3E}">
        <p14:creationId xmlns:p14="http://schemas.microsoft.com/office/powerpoint/2010/main" val="2118082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6EB027-39E9-D347-8F39-FE6A1C586B1A}" type="slidenum">
              <a:rPr lang="en-US" smtClean="0"/>
              <a:t>17</a:t>
            </a:fld>
            <a:endParaRPr lang="en-US"/>
          </a:p>
        </p:txBody>
      </p:sp>
    </p:spTree>
    <p:extLst>
      <p:ext uri="{BB962C8B-B14F-4D97-AF65-F5344CB8AC3E}">
        <p14:creationId xmlns:p14="http://schemas.microsoft.com/office/powerpoint/2010/main" val="1829903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390FC-1017-524F-BD21-D789E9E71A53}" type="datetime1">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7504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89D893-464A-1240-9647-C48FFD77BF3D}" type="datetime1">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223679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987AD2-986E-ED4A-8BC6-0697235229C2}" type="datetime1">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412036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63E7A5-6629-514D-9222-C87A76D4521B}" type="datetime1">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406976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E9B956-0C21-E141-B613-EBFCBDC8679F}" type="datetime1">
              <a:t>10/30/15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39530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2E97F-3CB0-E848-9697-EFF14C1E0868}" type="datetime1">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78615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EABE32-6883-F347-9AB4-E11D1F39E019}" type="datetime1">
              <a:t>10/30/15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97955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8AE1D5-DF5B-CD44-9C7E-20FAC74C91BE}" type="datetime1">
              <a:t>10/30/15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1016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5BDDE-9E8A-BD47-B2EA-F1E18EF005FE}" type="datetime1">
              <a:t>10/30/15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115278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8ECDE-8B41-914E-B854-3B195E2A8285}" type="datetime1">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295406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823130-BDAD-404C-805D-54ECA8C7781F}" type="datetime1">
              <a:t>10/30/15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338FA-16C6-9C42-9987-80EFEA67B0E4}" type="slidenum">
              <a:rPr lang="en-US" smtClean="0"/>
              <a:t>‹#›</a:t>
            </a:fld>
            <a:endParaRPr lang="en-US"/>
          </a:p>
        </p:txBody>
      </p:sp>
    </p:spTree>
    <p:extLst>
      <p:ext uri="{BB962C8B-B14F-4D97-AF65-F5344CB8AC3E}">
        <p14:creationId xmlns:p14="http://schemas.microsoft.com/office/powerpoint/2010/main" val="3460855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4FFD0-0026-C645-A2D3-807419F1FE80}" type="datetime1">
              <a:t>10/30/15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338FA-16C6-9C42-9987-80EFEA67B0E4}" type="slidenum">
              <a:rPr lang="en-US" smtClean="0"/>
              <a:t>‹#›</a:t>
            </a:fld>
            <a:endParaRPr lang="en-US"/>
          </a:p>
        </p:txBody>
      </p:sp>
    </p:spTree>
    <p:extLst>
      <p:ext uri="{BB962C8B-B14F-4D97-AF65-F5344CB8AC3E}">
        <p14:creationId xmlns:p14="http://schemas.microsoft.com/office/powerpoint/2010/main" val="377685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1053" y="2130425"/>
            <a:ext cx="8395368" cy="1470025"/>
          </a:xfrm>
        </p:spPr>
        <p:txBody>
          <a:bodyPr>
            <a:normAutofit fontScale="90000"/>
          </a:bodyPr>
          <a:lstStyle/>
          <a:p>
            <a:r>
              <a:rPr lang="en-US">
                <a:latin typeface="PT Sans"/>
                <a:cs typeface="PT Sans"/>
              </a:rPr>
              <a:t>Tackling the Reproducibility Problem in Systems Research with Declarative Experiment Specifications</a:t>
            </a:r>
          </a:p>
        </p:txBody>
      </p:sp>
      <p:sp>
        <p:nvSpPr>
          <p:cNvPr id="3" name="Subtitle 2"/>
          <p:cNvSpPr>
            <a:spLocks noGrp="1"/>
          </p:cNvSpPr>
          <p:nvPr>
            <p:ph type="subTitle" idx="1"/>
          </p:nvPr>
        </p:nvSpPr>
        <p:spPr>
          <a:xfrm>
            <a:off x="1371600" y="4209460"/>
            <a:ext cx="6400800" cy="1505527"/>
          </a:xfrm>
        </p:spPr>
        <p:txBody>
          <a:bodyPr>
            <a:normAutofit fontScale="70000" lnSpcReduction="20000"/>
          </a:bodyPr>
          <a:lstStyle/>
          <a:p>
            <a:r>
              <a:rPr lang="en-US" b="1">
                <a:latin typeface="PT Sans"/>
                <a:cs typeface="PT Sans"/>
              </a:rPr>
              <a:t>Ivo Jimenez</a:t>
            </a:r>
            <a:r>
              <a:rPr lang="en-US">
                <a:latin typeface="PT Sans"/>
                <a:cs typeface="PT Sans"/>
              </a:rPr>
              <a:t>, Carlos Maltzahn (</a:t>
            </a:r>
            <a:r>
              <a:rPr lang="en-US" i="1">
                <a:latin typeface="PT Sans"/>
                <a:cs typeface="PT Sans"/>
              </a:rPr>
              <a:t>UCSC</a:t>
            </a:r>
            <a:r>
              <a:rPr lang="en-US">
                <a:latin typeface="PT Sans"/>
                <a:cs typeface="PT Sans"/>
              </a:rPr>
              <a:t>)</a:t>
            </a:r>
          </a:p>
          <a:p>
            <a:r>
              <a:rPr lang="en-US">
                <a:latin typeface="PT Sans"/>
                <a:cs typeface="PT Sans"/>
              </a:rPr>
              <a:t>Adam Moody, Kathryn Mohror (</a:t>
            </a:r>
            <a:r>
              <a:rPr lang="en-US" i="1">
                <a:latin typeface="PT Sans"/>
                <a:cs typeface="PT Sans"/>
              </a:rPr>
              <a:t>LLNL</a:t>
            </a:r>
            <a:r>
              <a:rPr lang="en-US">
                <a:latin typeface="PT Sans"/>
                <a:cs typeface="PT Sans"/>
              </a:rPr>
              <a:t>)</a:t>
            </a:r>
          </a:p>
          <a:p>
            <a:r>
              <a:rPr lang="en-US">
                <a:latin typeface="PT Sans"/>
                <a:cs typeface="PT Sans"/>
              </a:rPr>
              <a:t>Jay Lofstead (</a:t>
            </a:r>
            <a:r>
              <a:rPr lang="en-US" i="1">
                <a:latin typeface="PT Sans"/>
                <a:cs typeface="PT Sans"/>
              </a:rPr>
              <a:t>Sandia</a:t>
            </a:r>
            <a:r>
              <a:rPr lang="en-US">
                <a:latin typeface="PT Sans"/>
                <a:cs typeface="PT Sans"/>
              </a:rPr>
              <a:t>)</a:t>
            </a:r>
          </a:p>
          <a:p>
            <a:r>
              <a:rPr lang="en-US">
                <a:latin typeface="PT Sans"/>
                <a:cs typeface="PT Sans"/>
              </a:rPr>
              <a:t>Andrea Arpaci-Dusseau, Remzi Arpaci-Dusseau (</a:t>
            </a:r>
            <a:r>
              <a:rPr lang="en-US" i="1">
                <a:latin typeface="PT Sans"/>
                <a:cs typeface="PT Sans"/>
              </a:rPr>
              <a:t>UW</a:t>
            </a:r>
            <a:r>
              <a:rPr lang="en-US">
                <a:latin typeface="PT Sans"/>
                <a:cs typeface="PT Sans"/>
              </a:rPr>
              <a:t>)</a:t>
            </a:r>
          </a:p>
        </p:txBody>
      </p:sp>
    </p:spTree>
    <p:extLst>
      <p:ext uri="{BB962C8B-B14F-4D97-AF65-F5344CB8AC3E}">
        <p14:creationId xmlns:p14="http://schemas.microsoft.com/office/powerpoint/2010/main" val="26414851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Outline</a:t>
            </a:r>
          </a:p>
        </p:txBody>
      </p:sp>
      <p:sp>
        <p:nvSpPr>
          <p:cNvPr id="4" name="Content Placeholder 3"/>
          <p:cNvSpPr>
            <a:spLocks noGrp="1"/>
          </p:cNvSpPr>
          <p:nvPr>
            <p:ph idx="1"/>
          </p:nvPr>
        </p:nvSpPr>
        <p:spPr/>
        <p:txBody>
          <a:bodyPr/>
          <a:lstStyle/>
          <a:p>
            <a:r>
              <a:rPr lang="en-US">
                <a:latin typeface="PT Sans"/>
                <a:cs typeface="PT Sans"/>
              </a:rPr>
              <a:t>Re-execution vs. validation</a:t>
            </a:r>
          </a:p>
          <a:p>
            <a:r>
              <a:rPr lang="en-US">
                <a:latin typeface="PT Sans"/>
                <a:cs typeface="PT Sans"/>
              </a:rPr>
              <a:t>Declarative Experiment Specification (ESF)</a:t>
            </a:r>
          </a:p>
          <a:p>
            <a:r>
              <a:rPr lang="en-US" sz="3100" b="1">
                <a:latin typeface="PT Sans"/>
                <a:cs typeface="PT Sans"/>
              </a:rPr>
              <a:t>Case Studies</a:t>
            </a:r>
          </a:p>
          <a:p>
            <a:r>
              <a:rPr lang="en-US">
                <a:latin typeface="PT Sans"/>
                <a:cs typeface="PT Sans"/>
              </a:rPr>
              <a:t>Benefits &amp; Challenges</a:t>
            </a:r>
          </a:p>
        </p:txBody>
      </p:sp>
      <p:sp>
        <p:nvSpPr>
          <p:cNvPr id="3" name="Slide Number Placeholder 2"/>
          <p:cNvSpPr>
            <a:spLocks noGrp="1"/>
          </p:cNvSpPr>
          <p:nvPr>
            <p:ph type="sldNum" sz="quarter" idx="12"/>
          </p:nvPr>
        </p:nvSpPr>
        <p:spPr/>
        <p:txBody>
          <a:bodyPr/>
          <a:lstStyle/>
          <a:p>
            <a:fld id="{FA8338FA-16C6-9C42-9987-80EFEA67B0E4}" type="slidenum">
              <a:rPr lang="en-US" smtClean="0"/>
              <a:t>10</a:t>
            </a:fld>
            <a:endParaRPr lang="en-US"/>
          </a:p>
        </p:txBody>
      </p:sp>
    </p:spTree>
    <p:extLst>
      <p:ext uri="{BB962C8B-B14F-4D97-AF65-F5344CB8AC3E}">
        <p14:creationId xmlns:p14="http://schemas.microsoft.com/office/powerpoint/2010/main" val="28190394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Ceph OSDI ‘06</a:t>
            </a:r>
          </a:p>
        </p:txBody>
      </p:sp>
      <p:sp>
        <p:nvSpPr>
          <p:cNvPr id="3" name="Content Placeholder 2"/>
          <p:cNvSpPr>
            <a:spLocks noGrp="1"/>
          </p:cNvSpPr>
          <p:nvPr>
            <p:ph idx="1"/>
          </p:nvPr>
        </p:nvSpPr>
        <p:spPr/>
        <p:txBody>
          <a:bodyPr>
            <a:normAutofit/>
          </a:bodyPr>
          <a:lstStyle/>
          <a:p>
            <a:r>
              <a:rPr lang="en-US">
                <a:latin typeface="PT Sans"/>
                <a:cs typeface="PT Sans"/>
              </a:rPr>
              <a:t>Select scalability experiment.</a:t>
            </a:r>
          </a:p>
          <a:p>
            <a:pPr lvl="1"/>
            <a:r>
              <a:rPr lang="en-US">
                <a:latin typeface="PT Sans"/>
                <a:cs typeface="PT Sans"/>
              </a:rPr>
              <a:t>Distributed; makes use of all resources.</a:t>
            </a:r>
          </a:p>
          <a:p>
            <a:r>
              <a:rPr lang="en-US">
                <a:latin typeface="PT Sans"/>
                <a:cs typeface="PT Sans"/>
              </a:rPr>
              <a:t>Scaled-down version of original.</a:t>
            </a:r>
          </a:p>
          <a:p>
            <a:pPr lvl="1"/>
            <a:r>
              <a:rPr lang="en-US">
                <a:latin typeface="PT Sans"/>
                <a:cs typeface="PT Sans"/>
              </a:rPr>
              <a:t>1 client node instead of 20</a:t>
            </a:r>
          </a:p>
          <a:p>
            <a:r>
              <a:rPr lang="en-US">
                <a:latin typeface="PT Sans"/>
                <a:cs typeface="PT Sans"/>
              </a:rPr>
              <a:t>Experiment goal: system scales linearly.</a:t>
            </a:r>
          </a:p>
          <a:p>
            <a:pPr lvl="1"/>
            <a:r>
              <a:rPr lang="en-US">
                <a:latin typeface="PT Sans"/>
                <a:cs typeface="PT Sans"/>
              </a:rPr>
              <a:t>This is the reproducibility criteria.</a:t>
            </a:r>
          </a:p>
        </p:txBody>
      </p:sp>
      <p:sp>
        <p:nvSpPr>
          <p:cNvPr id="5" name="Slide Number Placeholder 4"/>
          <p:cNvSpPr>
            <a:spLocks noGrp="1"/>
          </p:cNvSpPr>
          <p:nvPr>
            <p:ph type="sldNum" sz="quarter" idx="12"/>
          </p:nvPr>
        </p:nvSpPr>
        <p:spPr/>
        <p:txBody>
          <a:bodyPr/>
          <a:lstStyle/>
          <a:p>
            <a:fld id="{FA8338FA-16C6-9C42-9987-80EFEA67B0E4}" type="slidenum">
              <a:rPr lang="en-US" smtClean="0"/>
              <a:t>11</a:t>
            </a:fld>
            <a:endParaRPr lang="en-US"/>
          </a:p>
        </p:txBody>
      </p:sp>
    </p:spTree>
    <p:extLst>
      <p:ext uri="{BB962C8B-B14F-4D97-AF65-F5344CB8AC3E}">
        <p14:creationId xmlns:p14="http://schemas.microsoft.com/office/powerpoint/2010/main" val="16171597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599537" y="1650911"/>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ceph &gt;= 55 mb/s</a:t>
            </a:r>
          </a:p>
        </p:txBody>
      </p:sp>
      <p:sp>
        <p:nvSpPr>
          <p:cNvPr id="2" name="Title 1"/>
          <p:cNvSpPr>
            <a:spLocks noGrp="1"/>
          </p:cNvSpPr>
          <p:nvPr>
            <p:ph type="title"/>
          </p:nvPr>
        </p:nvSpPr>
        <p:spPr>
          <a:xfrm>
            <a:off x="457200" y="47863"/>
            <a:ext cx="8229600" cy="1143000"/>
          </a:xfrm>
        </p:spPr>
        <p:txBody>
          <a:bodyPr>
            <a:normAutofit/>
          </a:bodyPr>
          <a:lstStyle/>
          <a:p>
            <a:pPr algn="l"/>
            <a:r>
              <a:rPr lang="en-US" sz="3600">
                <a:latin typeface="PT Sans"/>
                <a:cs typeface="PT Sans"/>
              </a:rPr>
              <a:t>Ceph OSDI </a:t>
            </a:r>
            <a:r>
              <a:rPr lang="uk-UA" sz="3600">
                <a:latin typeface="PT Sans"/>
                <a:cs typeface="PT Sans"/>
              </a:rPr>
              <a:t>’</a:t>
            </a:r>
            <a:r>
              <a:rPr lang="en-US" sz="3600">
                <a:latin typeface="PT Sans"/>
                <a:cs typeface="PT Sans"/>
              </a:rPr>
              <a:t>06 Scalability Experiment</a:t>
            </a:r>
          </a:p>
        </p:txBody>
      </p:sp>
      <p:sp>
        <p:nvSpPr>
          <p:cNvPr id="88" name="Title 1"/>
          <p:cNvSpPr txBox="1">
            <a:spLocks/>
          </p:cNvSpPr>
          <p:nvPr/>
        </p:nvSpPr>
        <p:spPr>
          <a:xfrm>
            <a:off x="457200" y="66697"/>
            <a:ext cx="8229600" cy="1143000"/>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b="1">
                <a:latin typeface="PT Sans"/>
                <a:cs typeface="PT Sans"/>
              </a:rPr>
              <a:t>Schema</a:t>
            </a:r>
            <a:r>
              <a:rPr lang="en-US" sz="3600">
                <a:latin typeface="PT Sans"/>
                <a:cs typeface="PT Sans"/>
              </a:rPr>
              <a:t> of Experiment Output Data</a:t>
            </a:r>
          </a:p>
        </p:txBody>
      </p:sp>
      <p:sp>
        <p:nvSpPr>
          <p:cNvPr id="89" name="Title 1"/>
          <p:cNvSpPr txBox="1">
            <a:spLocks/>
          </p:cNvSpPr>
          <p:nvPr/>
        </p:nvSpPr>
        <p:spPr>
          <a:xfrm>
            <a:off x="457200" y="66697"/>
            <a:ext cx="8229600" cy="1143000"/>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a:latin typeface="PT Sans"/>
                <a:cs typeface="PT Sans"/>
              </a:rPr>
              <a:t>Validation Statement</a:t>
            </a:r>
          </a:p>
        </p:txBody>
      </p:sp>
      <p:sp>
        <p:nvSpPr>
          <p:cNvPr id="94" name="Rectangle 93"/>
          <p:cNvSpPr/>
          <p:nvPr/>
        </p:nvSpPr>
        <p:spPr>
          <a:xfrm>
            <a:off x="599537" y="1652868"/>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a:t>
            </a:r>
            <a:r>
              <a:rPr lang="en-US" sz="2000">
                <a:solidFill>
                  <a:srgbClr val="E03133"/>
                </a:solidFill>
                <a:latin typeface="Andale Mono"/>
                <a:cs typeface="Andale Mono"/>
              </a:rPr>
              <a:t>ceph &gt;= 55 mb/s</a:t>
            </a:r>
          </a:p>
        </p:txBody>
      </p:sp>
      <p:sp>
        <p:nvSpPr>
          <p:cNvPr id="92" name="Rectangle 91"/>
          <p:cNvSpPr/>
          <p:nvPr/>
        </p:nvSpPr>
        <p:spPr>
          <a:xfrm>
            <a:off x="599537" y="1650911"/>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ceph &gt;= (raw * .90)</a:t>
            </a:r>
          </a:p>
        </p:txBody>
      </p:sp>
      <p:sp>
        <p:nvSpPr>
          <p:cNvPr id="95" name="Rectangle 94"/>
          <p:cNvSpPr/>
          <p:nvPr/>
        </p:nvSpPr>
        <p:spPr>
          <a:xfrm>
            <a:off x="599537" y="1650911"/>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a:t>
            </a:r>
            <a:r>
              <a:rPr lang="en-US" sz="2000">
                <a:solidFill>
                  <a:srgbClr val="E03133"/>
                </a:solidFill>
                <a:latin typeface="Andale Mono"/>
                <a:cs typeface="Andale Mono"/>
              </a:rPr>
              <a:t>cluster_size &lt;= 24</a:t>
            </a:r>
          </a:p>
          <a:p>
            <a:r>
              <a:rPr lang="en-US" sz="2000" b="1">
                <a:solidFill>
                  <a:srgbClr val="105CA4"/>
                </a:solidFill>
                <a:latin typeface="Andale Mono"/>
                <a:cs typeface="Andale Mono"/>
              </a:rPr>
              <a:t>expect</a:t>
            </a:r>
          </a:p>
          <a:p>
            <a:r>
              <a:rPr lang="en-US" sz="2000">
                <a:latin typeface="Andale Mono"/>
                <a:cs typeface="Andale Mono"/>
              </a:rPr>
              <a:t>  ceph &gt;= (raw * .90)</a:t>
            </a:r>
          </a:p>
        </p:txBody>
      </p:sp>
      <p:sp>
        <p:nvSpPr>
          <p:cNvPr id="85" name="Rectangle 84"/>
          <p:cNvSpPr/>
          <p:nvPr/>
        </p:nvSpPr>
        <p:spPr>
          <a:xfrm>
            <a:off x="5763998" y="1212894"/>
            <a:ext cx="3234860" cy="1815882"/>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sp>
        <p:nvSpPr>
          <p:cNvPr id="91" name="Rectangle 90"/>
          <p:cNvSpPr/>
          <p:nvPr/>
        </p:nvSpPr>
        <p:spPr>
          <a:xfrm>
            <a:off x="5763998" y="1212894"/>
            <a:ext cx="3234860" cy="2462213"/>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r>
              <a:rPr lang="en-US" sz="1400" b="1">
                <a:solidFill>
                  <a:srgbClr val="E03133"/>
                </a:solidFill>
                <a:latin typeface="Andale Mono"/>
                <a:cs typeface="Andale Mono"/>
              </a:rPr>
              <a:t>{</a:t>
            </a:r>
          </a:p>
          <a:p>
            <a:r>
              <a:rPr lang="en-US" sz="1400" b="1">
                <a:solidFill>
                  <a:srgbClr val="E03133"/>
                </a:solidFill>
                <a:latin typeface="Andale Mono"/>
                <a:cs typeface="Andale Mono"/>
              </a:rPr>
              <a:t>  "type":   "method",</a:t>
            </a:r>
          </a:p>
          <a:p>
            <a:r>
              <a:rPr lang="en-US" sz="1400" b="1">
                <a:solidFill>
                  <a:srgbClr val="E03133"/>
                </a:solidFill>
                <a:latin typeface="Andale Mono"/>
                <a:cs typeface="Andale Mono"/>
              </a:rPr>
              <a:t>  "values": ["raw", "ceph"]</a:t>
            </a:r>
          </a:p>
          <a:p>
            <a:r>
              <a:rPr lang="en-US" sz="1400" b="1">
                <a:solidFill>
                  <a:srgbClr val="E03133"/>
                </a:solidFill>
                <a:latin typeface="Andale Mono"/>
                <a:cs typeface="Andale Mono"/>
              </a:rPr>
              <a:t>}</a:t>
            </a:r>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sp>
        <p:nvSpPr>
          <p:cNvPr id="98" name="Rectangle 97"/>
          <p:cNvSpPr/>
          <p:nvPr/>
        </p:nvSpPr>
        <p:spPr>
          <a:xfrm>
            <a:off x="5763998" y="1212894"/>
            <a:ext cx="3234860" cy="2462213"/>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r>
              <a:rPr lang="en-US" sz="1400" b="1">
                <a:solidFill>
                  <a:srgbClr val="000000"/>
                </a:solidFill>
                <a:latin typeface="Andale Mono"/>
                <a:cs typeface="Andale Mono"/>
              </a:rPr>
              <a:t>{</a:t>
            </a:r>
          </a:p>
          <a:p>
            <a:r>
              <a:rPr lang="en-US" sz="1400" b="1">
                <a:solidFill>
                  <a:srgbClr val="000000"/>
                </a:solidFill>
                <a:latin typeface="Andale Mono"/>
                <a:cs typeface="Andale Mono"/>
              </a:rPr>
              <a:t>  "type":   "method",</a:t>
            </a:r>
          </a:p>
          <a:p>
            <a:r>
              <a:rPr lang="en-US" sz="1400" b="1">
                <a:solidFill>
                  <a:srgbClr val="000000"/>
                </a:solidFill>
                <a:latin typeface="Andale Mono"/>
                <a:cs typeface="Andale Mono"/>
              </a:rPr>
              <a:t>  "values": ["raw", "ceph"]</a:t>
            </a:r>
          </a:p>
          <a:p>
            <a:r>
              <a:rPr lang="en-US" sz="1400" b="1">
                <a:solidFill>
                  <a:srgbClr val="000000"/>
                </a:solidFill>
                <a:latin typeface="Andale Mono"/>
                <a:cs typeface="Andale Mono"/>
              </a:rPr>
              <a:t>}</a:t>
            </a:r>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cxnSp>
        <p:nvCxnSpPr>
          <p:cNvPr id="14" name="Straight Connector 13"/>
          <p:cNvCxnSpPr/>
          <p:nvPr/>
        </p:nvCxnSpPr>
        <p:spPr>
          <a:xfrm>
            <a:off x="870857" y="3846286"/>
            <a:ext cx="5034643"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763998" y="1212894"/>
            <a:ext cx="3380002"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"type":   “cluster_size”,</a:t>
            </a:r>
          </a:p>
          <a:p>
            <a:r>
              <a:rPr lang="en-US" sz="1400" b="1">
                <a:latin typeface="Andale Mono"/>
                <a:cs typeface="Andale Mono"/>
              </a:rPr>
              <a:t>  "values": “2-28”</a:t>
            </a:r>
          </a:p>
          <a:p>
            <a:r>
              <a:rPr lang="en-US" sz="1400" b="1">
                <a:latin typeface="Andale Mono"/>
                <a:cs typeface="Andale Mono"/>
              </a:rPr>
              <a:t>},</a:t>
            </a:r>
            <a:r>
              <a:rPr lang="en-US" sz="1400" b="1">
                <a:solidFill>
                  <a:srgbClr val="000000"/>
                </a:solidFill>
                <a:latin typeface="Andale Mono"/>
                <a:cs typeface="Andale Mono"/>
              </a:rPr>
              <a:t> {</a:t>
            </a:r>
          </a:p>
          <a:p>
            <a:r>
              <a:rPr lang="en-US" sz="1400" b="1">
                <a:solidFill>
                  <a:srgbClr val="000000"/>
                </a:solidFill>
                <a:latin typeface="Andale Mono"/>
                <a:cs typeface="Andale Mono"/>
              </a:rPr>
              <a:t>  "type":   "method",</a:t>
            </a:r>
          </a:p>
          <a:p>
            <a:r>
              <a:rPr lang="en-US" sz="1400" b="1">
                <a:solidFill>
                  <a:srgbClr val="000000"/>
                </a:solidFill>
                <a:latin typeface="Andale Mono"/>
                <a:cs typeface="Andale Mono"/>
              </a:rPr>
              <a:t>  "values": ["raw", "ceph"]</a:t>
            </a:r>
          </a:p>
          <a:p>
            <a:r>
              <a:rPr lang="en-US" sz="1400" b="1">
                <a:solidFill>
                  <a:srgbClr val="000000"/>
                </a:solidFill>
                <a:latin typeface="Andale Mono"/>
                <a:cs typeface="Andale Mono"/>
              </a:rPr>
              <a:t>},</a:t>
            </a:r>
            <a:r>
              <a:rPr lang="en-US" sz="1400" b="1">
                <a:solidFill>
                  <a:schemeClr val="accent4">
                    <a:lumMod val="60000"/>
                    <a:lumOff val="40000"/>
                  </a:schemeClr>
                </a:solidFill>
                <a:latin typeface="Andale Mono"/>
                <a:cs typeface="Andale Mono"/>
              </a:rPr>
              <a:t>{</a:t>
            </a:r>
          </a:p>
          <a:p>
            <a:r>
              <a:rPr lang="en-US" sz="1400" b="1">
                <a:solidFill>
                  <a:schemeClr val="accent4">
                    <a:lumMod val="60000"/>
                    <a:lumOff val="40000"/>
                  </a:schemeClr>
                </a:solidFill>
                <a:latin typeface="Andale Mono"/>
                <a:cs typeface="Andale Mono"/>
              </a:rPr>
              <a:t>  "type":   ”net_saturated",</a:t>
            </a:r>
          </a:p>
          <a:p>
            <a:r>
              <a:rPr lang="en-US" sz="1400" b="1">
                <a:solidFill>
                  <a:schemeClr val="accent4">
                    <a:lumMod val="60000"/>
                    <a:lumOff val="40000"/>
                  </a:schemeClr>
                </a:solidFill>
                <a:latin typeface="Andale Mono"/>
                <a:cs typeface="Andale Mono"/>
              </a:rPr>
              <a:t>  "values": [”true", ”false"]</a:t>
            </a:r>
          </a:p>
          <a:p>
            <a:r>
              <a:rPr lang="en-US" sz="1400" b="1">
                <a:solidFill>
                  <a:schemeClr val="accent4">
                    <a:lumMod val="60000"/>
                    <a:lumOff val="40000"/>
                  </a:schemeClr>
                </a:solidFill>
                <a:latin typeface="Andale Mono"/>
                <a:cs typeface="Andale Mono"/>
              </a:rPr>
              <a:t>}</a:t>
            </a:r>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"mb/s"</a:t>
            </a:r>
          </a:p>
          <a:p>
            <a:r>
              <a:rPr lang="en-US" sz="1400" b="1">
                <a:latin typeface="Andale Mono"/>
                <a:cs typeface="Andale Mono"/>
              </a:rPr>
              <a:t>},</a:t>
            </a:r>
          </a:p>
        </p:txBody>
      </p:sp>
      <p:sp>
        <p:nvSpPr>
          <p:cNvPr id="3" name="Slide Number Placeholder 2"/>
          <p:cNvSpPr>
            <a:spLocks noGrp="1"/>
          </p:cNvSpPr>
          <p:nvPr>
            <p:ph type="sldNum" sz="quarter" idx="12"/>
          </p:nvPr>
        </p:nvSpPr>
        <p:spPr/>
        <p:txBody>
          <a:bodyPr/>
          <a:lstStyle/>
          <a:p>
            <a:fld id="{FA8338FA-16C6-9C42-9987-80EFEA67B0E4}" type="slidenum">
              <a:rPr lang="en-US" smtClean="0"/>
              <a:t>12</a:t>
            </a:fld>
            <a:endParaRPr lang="en-US"/>
          </a:p>
        </p:txBody>
      </p:sp>
      <p:sp>
        <p:nvSpPr>
          <p:cNvPr id="20" name="Rectangle 19"/>
          <p:cNvSpPr/>
          <p:nvPr/>
        </p:nvSpPr>
        <p:spPr>
          <a:xfrm>
            <a:off x="599537" y="1652868"/>
            <a:ext cx="3706093" cy="1323439"/>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cluster_size &lt;= 24</a:t>
            </a:r>
          </a:p>
          <a:p>
            <a:r>
              <a:rPr lang="en-US" sz="2000" b="1">
                <a:solidFill>
                  <a:srgbClr val="105CA4"/>
                </a:solidFill>
                <a:latin typeface="Andale Mono"/>
                <a:cs typeface="Andale Mono"/>
              </a:rPr>
              <a:t>expect</a:t>
            </a:r>
          </a:p>
          <a:p>
            <a:r>
              <a:rPr lang="en-US" sz="2000">
                <a:latin typeface="Andale Mono"/>
                <a:cs typeface="Andale Mono"/>
              </a:rPr>
              <a:t>  ceph &gt;= (raw * .90)</a:t>
            </a:r>
          </a:p>
        </p:txBody>
      </p:sp>
      <p:sp>
        <p:nvSpPr>
          <p:cNvPr id="17" name="Rectangle 16"/>
          <p:cNvSpPr/>
          <p:nvPr/>
        </p:nvSpPr>
        <p:spPr>
          <a:xfrm>
            <a:off x="599537" y="1652868"/>
            <a:ext cx="4132884" cy="1631216"/>
          </a:xfrm>
          <a:prstGeom prst="rect">
            <a:avLst/>
          </a:prstGeom>
          <a:solidFill>
            <a:srgbClr val="FFFFFF"/>
          </a:solidFill>
          <a:ln>
            <a:solidFill>
              <a:srgbClr val="A6A6A6"/>
            </a:solidFill>
          </a:ln>
        </p:spPr>
        <p:txBody>
          <a:bodyPr wrap="square">
            <a:spAutoFit/>
          </a:bodyPr>
          <a:lstStyle/>
          <a:p>
            <a:r>
              <a:rPr lang="en-US" sz="2000" b="1">
                <a:solidFill>
                  <a:schemeClr val="bg2">
                    <a:lumMod val="50000"/>
                  </a:schemeClr>
                </a:solidFill>
                <a:latin typeface="Andale Mono"/>
                <a:cs typeface="Andale Mono"/>
              </a:rPr>
              <a:t>for</a:t>
            </a:r>
          </a:p>
          <a:p>
            <a:r>
              <a:rPr lang="en-US" sz="2000">
                <a:latin typeface="Andale Mono"/>
                <a:cs typeface="Andale Mono"/>
              </a:rPr>
              <a:t>  </a:t>
            </a:r>
            <a:r>
              <a:rPr lang="en-US" sz="2000">
                <a:solidFill>
                  <a:srgbClr val="FF0000"/>
                </a:solidFill>
                <a:latin typeface="Andale Mono"/>
                <a:cs typeface="Andale Mono"/>
              </a:rPr>
              <a:t>cluster_size = * </a:t>
            </a:r>
            <a:r>
              <a:rPr lang="en-US" sz="2000" b="1">
                <a:solidFill>
                  <a:srgbClr val="105CA4"/>
                </a:solidFill>
                <a:latin typeface="Andale Mono"/>
                <a:cs typeface="Andale Mono"/>
              </a:rPr>
              <a:t>and</a:t>
            </a:r>
          </a:p>
          <a:p>
            <a:r>
              <a:rPr lang="en-US" sz="2000">
                <a:solidFill>
                  <a:srgbClr val="FF0000"/>
                </a:solidFill>
                <a:latin typeface="Andale Mono"/>
                <a:cs typeface="Andale Mono"/>
              </a:rPr>
              <a:t>  </a:t>
            </a:r>
            <a:r>
              <a:rPr lang="en-US" sz="2000" b="1">
                <a:solidFill>
                  <a:schemeClr val="bg2">
                    <a:lumMod val="50000"/>
                  </a:schemeClr>
                </a:solidFill>
                <a:latin typeface="Andale Mono"/>
                <a:cs typeface="Andale Mono"/>
              </a:rPr>
              <a:t>not</a:t>
            </a:r>
            <a:r>
              <a:rPr lang="en-US" sz="2000">
                <a:solidFill>
                  <a:schemeClr val="bg2">
                    <a:lumMod val="50000"/>
                  </a:schemeClr>
                </a:solidFill>
                <a:latin typeface="Andale Mono"/>
                <a:cs typeface="Andale Mono"/>
              </a:rPr>
              <a:t> </a:t>
            </a:r>
            <a:r>
              <a:rPr lang="en-US" sz="2000">
                <a:solidFill>
                  <a:srgbClr val="FF0000"/>
                </a:solidFill>
                <a:latin typeface="Andale Mono"/>
                <a:cs typeface="Andale Mono"/>
              </a:rPr>
              <a:t>net_saturated</a:t>
            </a:r>
          </a:p>
          <a:p>
            <a:r>
              <a:rPr lang="en-US" sz="2000" b="1">
                <a:solidFill>
                  <a:srgbClr val="105CA4"/>
                </a:solidFill>
                <a:latin typeface="Andale Mono"/>
                <a:cs typeface="Andale Mono"/>
              </a:rPr>
              <a:t>expect</a:t>
            </a:r>
          </a:p>
          <a:p>
            <a:r>
              <a:rPr lang="en-US" sz="2000">
                <a:latin typeface="Andale Mono"/>
                <a:cs typeface="Andale Mono"/>
              </a:rPr>
              <a:t>  ceph &gt;= (raw * .90)</a:t>
            </a:r>
            <a:endParaRPr lang="en-US" sz="2000">
              <a:solidFill>
                <a:srgbClr val="FD4244"/>
              </a:solidFill>
              <a:latin typeface="Andale Mono"/>
              <a:cs typeface="Andale Mono"/>
            </a:endParaRPr>
          </a:p>
        </p:txBody>
      </p:sp>
      <p:grpSp>
        <p:nvGrpSpPr>
          <p:cNvPr id="61" name="Group 60"/>
          <p:cNvGrpSpPr/>
          <p:nvPr/>
        </p:nvGrpSpPr>
        <p:grpSpPr>
          <a:xfrm>
            <a:off x="36285" y="3552835"/>
            <a:ext cx="6173546" cy="3444897"/>
            <a:chOff x="1448940" y="3461483"/>
            <a:chExt cx="6173546" cy="3444897"/>
          </a:xfrm>
        </p:grpSpPr>
        <p:grpSp>
          <p:nvGrpSpPr>
            <p:cNvPr id="62" name="Group 61"/>
            <p:cNvGrpSpPr/>
            <p:nvPr/>
          </p:nvGrpSpPr>
          <p:grpSpPr>
            <a:xfrm>
              <a:off x="1448940" y="3461483"/>
              <a:ext cx="6173546" cy="3444897"/>
              <a:chOff x="4384842" y="2559018"/>
              <a:chExt cx="6173546" cy="3444897"/>
            </a:xfrm>
          </p:grpSpPr>
          <p:grpSp>
            <p:nvGrpSpPr>
              <p:cNvPr id="65" name="Group 64"/>
              <p:cNvGrpSpPr/>
              <p:nvPr/>
            </p:nvGrpSpPr>
            <p:grpSpPr>
              <a:xfrm>
                <a:off x="4384842" y="2559018"/>
                <a:ext cx="5856584" cy="3444897"/>
                <a:chOff x="683534" y="789188"/>
                <a:chExt cx="5849201" cy="3213951"/>
              </a:xfrm>
            </p:grpSpPr>
            <p:cxnSp>
              <p:nvCxnSpPr>
                <p:cNvPr id="67" name="Straight Connector 66"/>
                <p:cNvCxnSpPr/>
                <p:nvPr/>
              </p:nvCxnSpPr>
              <p:spPr>
                <a:xfrm>
                  <a:off x="1564534" y="852323"/>
                  <a:ext cx="13345" cy="247327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flipH="1" flipV="1">
                  <a:off x="1568842" y="3312439"/>
                  <a:ext cx="4963893" cy="13162"/>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208043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474550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701312" y="3229193"/>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3333156"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4017016" y="3253515"/>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5437747"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611791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1484336" y="99034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1484336" y="1320669"/>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1484336" y="165099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H="1">
                  <a:off x="1484336" y="1981313"/>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83" name="TextBox 82"/>
                <p:cNvSpPr txBox="1"/>
                <p:nvPr/>
              </p:nvSpPr>
              <p:spPr>
                <a:xfrm>
                  <a:off x="1100612" y="2811232"/>
                  <a:ext cx="409296" cy="287144"/>
                </a:xfrm>
                <a:prstGeom prst="rect">
                  <a:avLst/>
                </a:prstGeom>
                <a:noFill/>
              </p:spPr>
              <p:txBody>
                <a:bodyPr wrap="square" rtlCol="0">
                  <a:spAutoFit/>
                </a:bodyPr>
                <a:lstStyle/>
                <a:p>
                  <a:pPr algn="r"/>
                  <a:r>
                    <a:rPr lang="en-US" sz="1400" b="1">
                      <a:latin typeface="Arial"/>
                      <a:cs typeface="Arial"/>
                    </a:rPr>
                    <a:t>30</a:t>
                  </a:r>
                </a:p>
              </p:txBody>
            </p:sp>
            <p:sp>
              <p:nvSpPr>
                <p:cNvPr id="84" name="TextBox 83"/>
                <p:cNvSpPr txBox="1"/>
                <p:nvPr/>
              </p:nvSpPr>
              <p:spPr>
                <a:xfrm>
                  <a:off x="1100612" y="2150585"/>
                  <a:ext cx="409296" cy="287144"/>
                </a:xfrm>
                <a:prstGeom prst="rect">
                  <a:avLst/>
                </a:prstGeom>
                <a:noFill/>
              </p:spPr>
              <p:txBody>
                <a:bodyPr wrap="square" rtlCol="0">
                  <a:spAutoFit/>
                </a:bodyPr>
                <a:lstStyle/>
                <a:p>
                  <a:pPr algn="r"/>
                  <a:r>
                    <a:rPr lang="en-US" sz="1400" b="1">
                      <a:latin typeface="Arial"/>
                      <a:cs typeface="Arial"/>
                    </a:rPr>
                    <a:t>40</a:t>
                  </a:r>
                </a:p>
              </p:txBody>
            </p:sp>
            <p:sp>
              <p:nvSpPr>
                <p:cNvPr id="86" name="TextBox 85"/>
                <p:cNvSpPr txBox="1"/>
                <p:nvPr/>
              </p:nvSpPr>
              <p:spPr>
                <a:xfrm>
                  <a:off x="1022867" y="1489941"/>
                  <a:ext cx="487041" cy="287144"/>
                </a:xfrm>
                <a:prstGeom prst="rect">
                  <a:avLst/>
                </a:prstGeom>
                <a:noFill/>
              </p:spPr>
              <p:txBody>
                <a:bodyPr wrap="square" rtlCol="0">
                  <a:spAutoFit/>
                </a:bodyPr>
                <a:lstStyle/>
                <a:p>
                  <a:pPr algn="r"/>
                  <a:r>
                    <a:rPr lang="en-US" sz="1400" b="1">
                      <a:latin typeface="Arial"/>
                      <a:cs typeface="Arial"/>
                    </a:rPr>
                    <a:t>50</a:t>
                  </a:r>
                </a:p>
              </p:txBody>
            </p:sp>
            <p:sp>
              <p:nvSpPr>
                <p:cNvPr id="87" name="Title 1"/>
                <p:cNvSpPr txBox="1">
                  <a:spLocks/>
                </p:cNvSpPr>
                <p:nvPr/>
              </p:nvSpPr>
              <p:spPr>
                <a:xfrm>
                  <a:off x="2363059" y="3558287"/>
                  <a:ext cx="3375458" cy="444852"/>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a:latin typeface="PT Sans"/>
                      <a:cs typeface="PT Sans"/>
                    </a:rPr>
                    <a:t>Cluster size</a:t>
                  </a:r>
                </a:p>
              </p:txBody>
            </p:sp>
            <p:sp>
              <p:nvSpPr>
                <p:cNvPr id="93" name="Title 1"/>
                <p:cNvSpPr txBox="1">
                  <a:spLocks/>
                </p:cNvSpPr>
                <p:nvPr/>
              </p:nvSpPr>
              <p:spPr>
                <a:xfrm rot="16200000">
                  <a:off x="-326203" y="1798925"/>
                  <a:ext cx="2464326" cy="444852"/>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b="1">
                      <a:latin typeface="PT Sans"/>
                      <a:cs typeface="PT Sans"/>
                    </a:rPr>
                    <a:t>Per-OSD Average</a:t>
                  </a:r>
                </a:p>
                <a:p>
                  <a:r>
                    <a:rPr lang="en-US" sz="1800" b="1">
                      <a:latin typeface="PT Sans"/>
                      <a:cs typeface="PT Sans"/>
                    </a:rPr>
                    <a:t>Throughput (MB/s)</a:t>
                  </a:r>
                </a:p>
              </p:txBody>
            </p:sp>
            <p:sp>
              <p:nvSpPr>
                <p:cNvPr id="96" name="TextBox 95"/>
                <p:cNvSpPr txBox="1"/>
                <p:nvPr/>
              </p:nvSpPr>
              <p:spPr>
                <a:xfrm>
                  <a:off x="1022867" y="851847"/>
                  <a:ext cx="487041" cy="287144"/>
                </a:xfrm>
                <a:prstGeom prst="rect">
                  <a:avLst/>
                </a:prstGeom>
                <a:noFill/>
              </p:spPr>
              <p:txBody>
                <a:bodyPr wrap="square" rtlCol="0">
                  <a:spAutoFit/>
                </a:bodyPr>
                <a:lstStyle/>
                <a:p>
                  <a:pPr algn="r"/>
                  <a:r>
                    <a:rPr lang="en-US" sz="1400" b="1">
                      <a:latin typeface="Arial"/>
                      <a:cs typeface="Arial"/>
                    </a:rPr>
                    <a:t>60</a:t>
                  </a:r>
                </a:p>
              </p:txBody>
            </p:sp>
          </p:grpSp>
          <p:sp>
            <p:nvSpPr>
              <p:cNvPr id="66" name="TextBox 65"/>
              <p:cNvSpPr txBox="1"/>
              <p:nvPr/>
            </p:nvSpPr>
            <p:spPr>
              <a:xfrm>
                <a:off x="5414309" y="5365583"/>
                <a:ext cx="5144079" cy="307777"/>
              </a:xfrm>
              <a:prstGeom prst="rect">
                <a:avLst/>
              </a:prstGeom>
              <a:noFill/>
            </p:spPr>
            <p:txBody>
              <a:bodyPr wrap="square" rtlCol="0">
                <a:spAutoFit/>
              </a:bodyPr>
              <a:lstStyle/>
              <a:p>
                <a:r>
                  <a:rPr lang="en-US" sz="1400" b="1">
                    <a:latin typeface="Arial"/>
                    <a:cs typeface="Arial"/>
                  </a:rPr>
                  <a:t> </a:t>
                </a:r>
                <a:r>
                  <a:rPr lang="en-US" sz="700" b="1">
                    <a:latin typeface="Arial"/>
                    <a:cs typeface="Arial"/>
                  </a:rPr>
                  <a:t>        </a:t>
                </a:r>
                <a:r>
                  <a:rPr lang="en-US" sz="1400" b="1">
                    <a:latin typeface="Arial"/>
                    <a:cs typeface="Arial"/>
                  </a:rPr>
                  <a:t>2</a:t>
                </a:r>
                <a:r>
                  <a:rPr lang="en-US" sz="800" b="1">
                    <a:latin typeface="Arial"/>
                    <a:cs typeface="Arial"/>
                  </a:rPr>
                  <a:t>     </a:t>
                </a:r>
                <a:r>
                  <a:rPr lang="en-US" sz="1000" b="1">
                    <a:latin typeface="Arial"/>
                    <a:cs typeface="Arial"/>
                  </a:rPr>
                  <a:t>          </a:t>
                </a:r>
                <a:r>
                  <a:rPr lang="en-US" sz="1400" b="1">
                    <a:latin typeface="Arial"/>
                    <a:cs typeface="Arial"/>
                  </a:rPr>
                  <a:t>6</a:t>
                </a:r>
                <a:r>
                  <a:rPr lang="en-US" sz="800" b="1">
                    <a:latin typeface="Arial"/>
                    <a:cs typeface="Arial"/>
                  </a:rPr>
                  <a:t> </a:t>
                </a:r>
                <a:r>
                  <a:rPr lang="en-US" sz="700" b="1">
                    <a:latin typeface="Arial"/>
                    <a:cs typeface="Arial"/>
                  </a:rPr>
                  <a:t>                    </a:t>
                </a:r>
                <a:r>
                  <a:rPr lang="en-US" sz="1400" b="1">
                    <a:latin typeface="Arial"/>
                    <a:cs typeface="Arial"/>
                  </a:rPr>
                  <a:t>10</a:t>
                </a:r>
                <a:r>
                  <a:rPr lang="en-US" sz="700" b="1">
                    <a:latin typeface="Arial"/>
                    <a:cs typeface="Arial"/>
                  </a:rPr>
                  <a:t>              </a:t>
                </a:r>
                <a:r>
                  <a:rPr lang="en-US" sz="800" b="1">
                    <a:latin typeface="Arial"/>
                    <a:cs typeface="Arial"/>
                  </a:rPr>
                  <a:t>     </a:t>
                </a:r>
                <a:r>
                  <a:rPr lang="en-US" sz="1400" b="1">
                    <a:latin typeface="Arial"/>
                    <a:cs typeface="Arial"/>
                  </a:rPr>
                  <a:t>14</a:t>
                </a:r>
                <a:r>
                  <a:rPr lang="en-US" sz="800" b="1">
                    <a:latin typeface="Arial"/>
                    <a:cs typeface="Arial"/>
                  </a:rPr>
                  <a:t>                  </a:t>
                </a:r>
                <a:r>
                  <a:rPr lang="en-US" sz="1400" b="1">
                    <a:latin typeface="Arial"/>
                    <a:cs typeface="Arial"/>
                  </a:rPr>
                  <a:t>18          22 </a:t>
                </a:r>
                <a:r>
                  <a:rPr lang="en-US" sz="1050" b="1">
                    <a:latin typeface="Arial"/>
                    <a:cs typeface="Arial"/>
                  </a:rPr>
                  <a:t>    </a:t>
                </a:r>
                <a:r>
                  <a:rPr lang="en-US" sz="1000" b="1">
                    <a:latin typeface="Arial"/>
                    <a:cs typeface="Arial"/>
                  </a:rPr>
                  <a:t>        </a:t>
                </a:r>
                <a:r>
                  <a:rPr lang="en-US" sz="1400" b="1">
                    <a:latin typeface="Arial"/>
                    <a:cs typeface="Arial"/>
                  </a:rPr>
                  <a:t>26</a:t>
                </a:r>
              </a:p>
            </p:txBody>
          </p:sp>
        </p:grpSp>
        <p:sp>
          <p:nvSpPr>
            <p:cNvPr id="63" name="Freeform 62"/>
            <p:cNvSpPr/>
            <p:nvPr/>
          </p:nvSpPr>
          <p:spPr>
            <a:xfrm>
              <a:off x="2351082" y="3836421"/>
              <a:ext cx="4202118" cy="194734"/>
            </a:xfrm>
            <a:custGeom>
              <a:avLst/>
              <a:gdLst>
                <a:gd name="connsiteX0" fmla="*/ 0 w 4801809"/>
                <a:gd name="connsiteY0" fmla="*/ 36286 h 314477"/>
                <a:gd name="connsiteX1" fmla="*/ 520095 w 4801809"/>
                <a:gd name="connsiteY1" fmla="*/ 314477 h 314477"/>
                <a:gd name="connsiteX2" fmla="*/ 979714 w 4801809"/>
                <a:gd name="connsiteY2" fmla="*/ 0 h 314477"/>
                <a:gd name="connsiteX3" fmla="*/ 1342571 w 4801809"/>
                <a:gd name="connsiteY3" fmla="*/ 157238 h 314477"/>
                <a:gd name="connsiteX4" fmla="*/ 1753809 w 4801809"/>
                <a:gd name="connsiteY4" fmla="*/ 205619 h 314477"/>
                <a:gd name="connsiteX5" fmla="*/ 2165048 w 4801809"/>
                <a:gd name="connsiteY5" fmla="*/ 169334 h 314477"/>
                <a:gd name="connsiteX6" fmla="*/ 2564190 w 4801809"/>
                <a:gd name="connsiteY6" fmla="*/ 205619 h 314477"/>
                <a:gd name="connsiteX7" fmla="*/ 3011714 w 4801809"/>
                <a:gd name="connsiteY7" fmla="*/ 84667 h 314477"/>
                <a:gd name="connsiteX8" fmla="*/ 3229428 w 4801809"/>
                <a:gd name="connsiteY8" fmla="*/ 217715 h 314477"/>
                <a:gd name="connsiteX9" fmla="*/ 3543905 w 4801809"/>
                <a:gd name="connsiteY9" fmla="*/ 254000 h 314477"/>
                <a:gd name="connsiteX10" fmla="*/ 4051905 w 4801809"/>
                <a:gd name="connsiteY10" fmla="*/ 96762 h 314477"/>
                <a:gd name="connsiteX11" fmla="*/ 4584095 w 4801809"/>
                <a:gd name="connsiteY11" fmla="*/ 96762 h 314477"/>
                <a:gd name="connsiteX12" fmla="*/ 4801809 w 4801809"/>
                <a:gd name="connsiteY12" fmla="*/ 145143 h 31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1809" h="314477">
                  <a:moveTo>
                    <a:pt x="0" y="36286"/>
                  </a:moveTo>
                  <a:lnTo>
                    <a:pt x="520095" y="314477"/>
                  </a:lnTo>
                  <a:lnTo>
                    <a:pt x="979714" y="0"/>
                  </a:lnTo>
                  <a:lnTo>
                    <a:pt x="1342571" y="157238"/>
                  </a:lnTo>
                  <a:lnTo>
                    <a:pt x="1753809" y="205619"/>
                  </a:lnTo>
                  <a:lnTo>
                    <a:pt x="2165048" y="169334"/>
                  </a:lnTo>
                  <a:lnTo>
                    <a:pt x="2564190" y="205619"/>
                  </a:lnTo>
                  <a:lnTo>
                    <a:pt x="3011714" y="84667"/>
                  </a:lnTo>
                  <a:lnTo>
                    <a:pt x="3229428" y="217715"/>
                  </a:lnTo>
                  <a:lnTo>
                    <a:pt x="3543905" y="254000"/>
                  </a:lnTo>
                  <a:lnTo>
                    <a:pt x="4051905" y="96762"/>
                  </a:lnTo>
                  <a:lnTo>
                    <a:pt x="4584095" y="96762"/>
                  </a:lnTo>
                  <a:lnTo>
                    <a:pt x="4801809" y="145143"/>
                  </a:lnTo>
                </a:path>
              </a:pathLst>
            </a:custGeom>
            <a:ln w="381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4" name="Straight Connector 63"/>
            <p:cNvCxnSpPr/>
            <p:nvPr/>
          </p:nvCxnSpPr>
          <p:spPr>
            <a:xfrm>
              <a:off x="6541105" y="3914203"/>
              <a:ext cx="713137" cy="1371484"/>
            </a:xfrm>
            <a:prstGeom prst="line">
              <a:avLst/>
            </a:prstGeom>
            <a:ln w="38100" cmpd="sng">
              <a:solidFill>
                <a:srgbClr val="8E0203"/>
              </a:solidFill>
            </a:ln>
            <a:effectLst/>
          </p:spPr>
          <p:style>
            <a:lnRef idx="2">
              <a:schemeClr val="accent1"/>
            </a:lnRef>
            <a:fillRef idx="0">
              <a:schemeClr val="accent1"/>
            </a:fillRef>
            <a:effectRef idx="1">
              <a:schemeClr val="accent1"/>
            </a:effectRef>
            <a:fontRef idx="minor">
              <a:schemeClr val="tx1"/>
            </a:fontRef>
          </p:style>
        </p:cxnSp>
      </p:grpSp>
      <p:sp>
        <p:nvSpPr>
          <p:cNvPr id="7" name="Oval 6"/>
          <p:cNvSpPr/>
          <p:nvPr/>
        </p:nvSpPr>
        <p:spPr>
          <a:xfrm>
            <a:off x="5379474" y="4544917"/>
            <a:ext cx="179806" cy="19984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94804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88" grpId="0" animBg="1"/>
      <p:bldP spid="89" grpId="0" animBg="1"/>
      <p:bldP spid="94" grpId="0" animBg="1"/>
      <p:bldP spid="92" grpId="0" animBg="1"/>
      <p:bldP spid="95" grpId="0" animBg="1"/>
      <p:bldP spid="85" grpId="0" animBg="1"/>
      <p:bldP spid="91" grpId="0" animBg="1"/>
      <p:bldP spid="98" grpId="0" animBg="1"/>
      <p:bldP spid="15" grpId="0" animBg="1"/>
      <p:bldP spid="20"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A8338FA-16C6-9C42-9987-80EFEA67B0E4}" type="slidenum">
              <a:rPr lang="en-US" smtClean="0"/>
              <a:t>13</a:t>
            </a:fld>
            <a:endParaRPr lang="en-US"/>
          </a:p>
        </p:txBody>
      </p:sp>
      <p:pic>
        <p:nvPicPr>
          <p:cNvPr id="5" name="Picture 4" descr="Screen Shot 2015-10-13 at 12.01.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57" y="3723114"/>
            <a:ext cx="8069944" cy="3134885"/>
          </a:xfrm>
          <a:prstGeom prst="rect">
            <a:avLst/>
          </a:prstGeom>
        </p:spPr>
      </p:pic>
      <p:sp>
        <p:nvSpPr>
          <p:cNvPr id="7" name="TextBox 6"/>
          <p:cNvSpPr txBox="1"/>
          <p:nvPr/>
        </p:nvSpPr>
        <p:spPr>
          <a:xfrm rot="5200921">
            <a:off x="8466669" y="6362093"/>
            <a:ext cx="607999" cy="369332"/>
          </a:xfrm>
          <a:prstGeom prst="rect">
            <a:avLst/>
          </a:prstGeom>
          <a:solidFill>
            <a:srgbClr val="FFFFFF"/>
          </a:solidFill>
        </p:spPr>
        <p:txBody>
          <a:bodyPr wrap="square" rtlCol="0">
            <a:spAutoFit/>
          </a:bodyPr>
          <a:lstStyle/>
          <a:p>
            <a:endParaRPr lang="en-US"/>
          </a:p>
        </p:txBody>
      </p:sp>
      <p:grpSp>
        <p:nvGrpSpPr>
          <p:cNvPr id="8" name="Group 7"/>
          <p:cNvGrpSpPr/>
          <p:nvPr/>
        </p:nvGrpSpPr>
        <p:grpSpPr>
          <a:xfrm>
            <a:off x="1591734" y="19446"/>
            <a:ext cx="6120190" cy="3586540"/>
            <a:chOff x="1591734" y="19446"/>
            <a:chExt cx="6120190" cy="3586540"/>
          </a:xfrm>
        </p:grpSpPr>
        <p:graphicFrame>
          <p:nvGraphicFramePr>
            <p:cNvPr id="45" name="Chart 44"/>
            <p:cNvGraphicFramePr>
              <a:graphicFrameLocks/>
            </p:cNvGraphicFramePr>
            <p:nvPr>
              <p:extLst>
                <p:ext uri="{D42A27DB-BD31-4B8C-83A1-F6EECF244321}">
                  <p14:modId xmlns:p14="http://schemas.microsoft.com/office/powerpoint/2010/main" val="4003583015"/>
                </p:ext>
              </p:extLst>
            </p:nvPr>
          </p:nvGraphicFramePr>
          <p:xfrm>
            <a:off x="1591734" y="19446"/>
            <a:ext cx="6120190" cy="3586540"/>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Straight Connector 9"/>
            <p:cNvCxnSpPr/>
            <p:nvPr/>
          </p:nvCxnSpPr>
          <p:spPr>
            <a:xfrm>
              <a:off x="2302328" y="399143"/>
              <a:ext cx="5208815" cy="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5367929" y="1104372"/>
              <a:ext cx="179806" cy="19984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02515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595746" y="171740"/>
            <a:ext cx="8229600" cy="1143000"/>
          </a:xfrm>
          <a:prstGeom prst="rect">
            <a:avLst/>
          </a:prstGeom>
          <a:solidFill>
            <a:schemeClr val="bg1"/>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atin typeface="PT Sans"/>
                <a:cs typeface="PT Sans"/>
              </a:rPr>
              <a:t>SILT SOSP ‘11</a:t>
            </a:r>
          </a:p>
        </p:txBody>
      </p:sp>
      <p:sp>
        <p:nvSpPr>
          <p:cNvPr id="2" name="Title 1"/>
          <p:cNvSpPr>
            <a:spLocks noGrp="1"/>
          </p:cNvSpPr>
          <p:nvPr>
            <p:ph type="title"/>
          </p:nvPr>
        </p:nvSpPr>
        <p:spPr>
          <a:xfrm>
            <a:off x="595746" y="171740"/>
            <a:ext cx="8229600" cy="1143000"/>
          </a:xfrm>
          <a:solidFill>
            <a:srgbClr val="FFFFFF"/>
          </a:solidFill>
        </p:spPr>
        <p:txBody>
          <a:bodyPr>
            <a:normAutofit/>
          </a:bodyPr>
          <a:lstStyle/>
          <a:p>
            <a:pPr algn="l"/>
            <a:r>
              <a:rPr lang="en-US">
                <a:latin typeface="PT Sans"/>
                <a:cs typeface="PT Sans"/>
              </a:rPr>
              <a:t>Experiment Goal</a:t>
            </a:r>
          </a:p>
        </p:txBody>
      </p:sp>
      <p:sp>
        <p:nvSpPr>
          <p:cNvPr id="6" name="Title 1"/>
          <p:cNvSpPr txBox="1">
            <a:spLocks/>
          </p:cNvSpPr>
          <p:nvPr/>
        </p:nvSpPr>
        <p:spPr>
          <a:xfrm>
            <a:off x="595746" y="171740"/>
            <a:ext cx="8229600" cy="1143000"/>
          </a:xfrm>
          <a:prstGeom prst="rect">
            <a:avLst/>
          </a:prstGeom>
          <a:solidFill>
            <a:srgbClr val="FFFFFF"/>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atin typeface="PT Sans"/>
                <a:cs typeface="PT Sans"/>
              </a:rPr>
              <a:t>Schema</a:t>
            </a:r>
          </a:p>
        </p:txBody>
      </p:sp>
      <p:sp>
        <p:nvSpPr>
          <p:cNvPr id="8" name="Title 1"/>
          <p:cNvSpPr txBox="1">
            <a:spLocks/>
          </p:cNvSpPr>
          <p:nvPr/>
        </p:nvSpPr>
        <p:spPr>
          <a:xfrm>
            <a:off x="595746" y="171740"/>
            <a:ext cx="8229600" cy="1143000"/>
          </a:xfrm>
          <a:prstGeom prst="rect">
            <a:avLst/>
          </a:prstGeom>
          <a:solidFill>
            <a:schemeClr val="bg1"/>
          </a:solid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atin typeface="PT Sans"/>
                <a:cs typeface="PT Sans"/>
              </a:rPr>
              <a:t>Validations</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4" name="Rectangle 3"/>
          <p:cNvSpPr/>
          <p:nvPr/>
        </p:nvSpPr>
        <p:spPr>
          <a:xfrm>
            <a:off x="4114800" y="1314740"/>
            <a:ext cx="4572000" cy="3046988"/>
          </a:xfrm>
          <a:prstGeom prst="rect">
            <a:avLst/>
          </a:prstGeom>
          <a:solidFill>
            <a:srgbClr val="FFFFFF"/>
          </a:solidFill>
          <a:ln>
            <a:solidFill>
              <a:srgbClr val="A6A6A6"/>
            </a:solidFill>
          </a:ln>
        </p:spPr>
        <p:txBody>
          <a:bodyPr>
            <a:spAutoFit/>
          </a:bodyPr>
          <a:lstStyle/>
          <a:p>
            <a:r>
              <a:rPr lang="en-US" sz="2400">
                <a:latin typeface="PT Sans"/>
                <a:cs typeface="PT Sans"/>
              </a:rPr>
              <a:t>The high random read speed of flash drives means that the CPU budget available for each index operation is relatively limited. This microbenchmark demonstrates that SILT’s indexes meet their design goal of computation-efficient indexing.</a:t>
            </a:r>
          </a:p>
        </p:txBody>
      </p:sp>
      <p:sp>
        <p:nvSpPr>
          <p:cNvPr id="5" name="Slide Number Placeholder 4"/>
          <p:cNvSpPr>
            <a:spLocks noGrp="1"/>
          </p:cNvSpPr>
          <p:nvPr>
            <p:ph type="sldNum" sz="quarter" idx="12"/>
          </p:nvPr>
        </p:nvSpPr>
        <p:spPr/>
        <p:txBody>
          <a:bodyPr/>
          <a:lstStyle/>
          <a:p>
            <a:fld id="{FA8338FA-16C6-9C42-9987-80EFEA67B0E4}" type="slidenum">
              <a:rPr lang="en-US" smtClean="0"/>
              <a:t>14</a:t>
            </a:fld>
            <a:endParaRPr lang="en-US"/>
          </a:p>
        </p:txBody>
      </p:sp>
      <p:sp>
        <p:nvSpPr>
          <p:cNvPr id="7" name="Rectangle 6"/>
          <p:cNvSpPr/>
          <p:nvPr/>
        </p:nvSpPr>
        <p:spPr>
          <a:xfrm>
            <a:off x="4877952" y="1279092"/>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a:t>
            </a:r>
          </a:p>
          <a:p>
            <a:r>
              <a:rPr lang="en-US" sz="1400" b="1">
                <a:latin typeface="Andale Mono"/>
                <a:cs typeface="Andale Mono"/>
              </a:rPr>
              <a:t>  "type": ”method”,</a:t>
            </a:r>
          </a:p>
          <a:p>
            <a:r>
              <a:rPr lang="en-US" sz="1400" b="1">
                <a:latin typeface="Andale Mono"/>
                <a:cs typeface="Andale Mono"/>
              </a:rPr>
              <a:t>  "values": [“raw”, "cuckoo", "trie"]</a:t>
            </a:r>
          </a:p>
          <a:p>
            <a:r>
              <a:rPr lang="en-US" sz="1400" b="1">
                <a:latin typeface="Andale Mono"/>
                <a:cs typeface="Andale Mono"/>
              </a:rPr>
              <a:t>},</a:t>
            </a:r>
          </a:p>
          <a:p>
            <a:r>
              <a:rPr lang="en-US" sz="1400" b="1">
                <a:latin typeface="Andale Mono"/>
                <a:cs typeface="Andale Mono"/>
              </a:rPr>
              <a:t>{</a:t>
            </a:r>
          </a:p>
          <a:p>
            <a:r>
              <a:rPr lang="en-US" sz="1400" b="1">
                <a:latin typeface="Andale Mono"/>
                <a:cs typeface="Andale Mono"/>
              </a:rPr>
              <a:t>  "type": "workload",</a:t>
            </a:r>
          </a:p>
          <a:p>
            <a:r>
              <a:rPr lang="en-US" sz="1400" b="1">
                <a:latin typeface="Andale Mono"/>
                <a:cs typeface="Andale Mono"/>
              </a:rPr>
              <a:t>  "values": [</a:t>
            </a:r>
          </a:p>
          <a:p>
            <a:r>
              <a:rPr lang="en-US" sz="1400" b="1">
                <a:latin typeface="Andale Mono"/>
                <a:cs typeface="Andale Mono"/>
              </a:rPr>
              <a:t>    "individual", "bulk", "lookup”</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”bytes/second"</a:t>
            </a:r>
          </a:p>
          <a:p>
            <a:r>
              <a:rPr lang="en-US" sz="1400" b="1">
                <a:latin typeface="Andale Mono"/>
                <a:cs typeface="Andale Mono"/>
              </a:rPr>
              <a:t>}</a:t>
            </a:r>
          </a:p>
        </p:txBody>
      </p:sp>
      <p:sp>
        <p:nvSpPr>
          <p:cNvPr id="10" name="Rectangle 9"/>
          <p:cNvSpPr/>
          <p:nvPr/>
        </p:nvSpPr>
        <p:spPr>
          <a:xfrm>
            <a:off x="457200" y="1569833"/>
            <a:ext cx="3652982" cy="2893100"/>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workload=*</a:t>
            </a:r>
            <a:endParaRPr lang="en-US" sz="1400" b="1">
              <a:solidFill>
                <a:srgbClr val="105CA4"/>
              </a:solidFill>
              <a:latin typeface="Andale Mono"/>
              <a:cs typeface="Andale Mono"/>
            </a:endParaRP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solidFill>
                  <a:srgbClr val="000000"/>
                </a:solidFill>
                <a:latin typeface="Andale Mono"/>
                <a:cs typeface="Andale Mono"/>
              </a:rPr>
              <a:t>cuckoo &gt; raw </a:t>
            </a:r>
            <a:r>
              <a:rPr lang="en-US" sz="1400" b="1">
                <a:solidFill>
                  <a:schemeClr val="bg2">
                    <a:lumMod val="50000"/>
                  </a:schemeClr>
                </a:solidFill>
                <a:latin typeface="Andale Mono"/>
                <a:cs typeface="Andale Mono"/>
              </a:rPr>
              <a:t>and</a:t>
            </a:r>
            <a:r>
              <a:rPr lang="en-US" sz="1400">
                <a:solidFill>
                  <a:schemeClr val="bg2">
                    <a:lumMod val="50000"/>
                  </a:schemeClr>
                </a:solidFill>
                <a:latin typeface="Andale Mono"/>
                <a:cs typeface="Andale Mono"/>
              </a:rPr>
              <a:t> </a:t>
            </a:r>
            <a:r>
              <a:rPr lang="en-US" sz="1400">
                <a:solidFill>
                  <a:srgbClr val="000000"/>
                </a:solidFill>
                <a:latin typeface="Andale Mono"/>
                <a:cs typeface="Andale Mono"/>
              </a:rPr>
              <a:t>trie &gt; raw</a:t>
            </a:r>
            <a:endParaRPr lang="en-US" sz="1400" b="1">
              <a:solidFill>
                <a:srgbClr val="105CA4"/>
              </a:solidFill>
              <a:latin typeface="Andale Mono"/>
              <a:cs typeface="Andale Mono"/>
            </a:endParaRPr>
          </a:p>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lookup</a:t>
            </a: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solidFill>
                  <a:srgbClr val="000000"/>
                </a:solidFill>
                <a:latin typeface="Andale Mono"/>
                <a:cs typeface="Andale Mono"/>
              </a:rPr>
              <a:t>cuckoo &gt; trie </a:t>
            </a:r>
          </a:p>
          <a:p>
            <a:r>
              <a:rPr lang="en-US" sz="1400" b="1">
                <a:solidFill>
                  <a:srgbClr val="105CA4"/>
                </a:solidFill>
                <a:latin typeface="Andale Mono"/>
                <a:cs typeface="Andale Mono"/>
              </a:rPr>
              <a:t>and</a:t>
            </a:r>
          </a:p>
          <a:p>
            <a:r>
              <a:rPr lang="en-US" sz="1400" b="1">
                <a:solidFill>
                  <a:srgbClr val="105CA4"/>
                </a:solidFill>
                <a:latin typeface="Andale Mono"/>
                <a:cs typeface="Andale Mono"/>
              </a:rPr>
              <a:t>for</a:t>
            </a:r>
          </a:p>
          <a:p>
            <a:r>
              <a:rPr lang="en-US" sz="1400">
                <a:solidFill>
                  <a:srgbClr val="000000"/>
                </a:solidFill>
                <a:latin typeface="Andale Mono"/>
                <a:cs typeface="Andale Mono"/>
              </a:rPr>
              <a:t> individual </a:t>
            </a:r>
            <a:r>
              <a:rPr lang="en-US" sz="1400" b="1">
                <a:solidFill>
                  <a:srgbClr val="105CA4"/>
                </a:solidFill>
                <a:latin typeface="Andale Mono"/>
                <a:cs typeface="Andale Mono"/>
              </a:rPr>
              <a:t>and</a:t>
            </a:r>
            <a:r>
              <a:rPr lang="en-US" sz="1400">
                <a:solidFill>
                  <a:srgbClr val="000000"/>
                </a:solidFill>
                <a:latin typeface="Andale Mono"/>
                <a:cs typeface="Andale Mono"/>
              </a:rPr>
              <a:t> bulk</a:t>
            </a:r>
          </a:p>
          <a:p>
            <a:r>
              <a:rPr lang="en-US" sz="1400" b="1">
                <a:solidFill>
                  <a:srgbClr val="105CA4"/>
                </a:solidFill>
                <a:latin typeface="Andale Mono"/>
                <a:cs typeface="Andale Mono"/>
              </a:rPr>
              <a:t>expect</a:t>
            </a:r>
          </a:p>
          <a:p>
            <a:r>
              <a:rPr lang="en-US" sz="1400">
                <a:solidFill>
                  <a:srgbClr val="000000"/>
                </a:solidFill>
                <a:latin typeface="Andale Mono"/>
                <a:cs typeface="Andale Mono"/>
              </a:rPr>
              <a:t>  cuckoo &gt; trie</a:t>
            </a:r>
          </a:p>
        </p:txBody>
      </p:sp>
    </p:spTree>
    <p:extLst>
      <p:ext uri="{BB962C8B-B14F-4D97-AF65-F5344CB8AC3E}">
        <p14:creationId xmlns:p14="http://schemas.microsoft.com/office/powerpoint/2010/main" val="36696992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6" grpId="0" animBg="1"/>
      <p:bldP spid="8" grpId="0" animBg="1"/>
      <p:bldP spid="4" grpId="0" animBg="1"/>
      <p:bldP spid="4" grpId="1" animBg="1"/>
      <p:bldP spid="7"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7691"/>
            <a:ext cx="8229600" cy="1143000"/>
          </a:xfrm>
        </p:spPr>
        <p:txBody>
          <a:bodyPr/>
          <a:lstStyle/>
          <a:p>
            <a:r>
              <a:rPr lang="en-US">
                <a:latin typeface="PT Sans"/>
                <a:cs typeface="PT Sans"/>
              </a:rPr>
              <a:t>Benefits &amp; Challenges</a:t>
            </a:r>
          </a:p>
        </p:txBody>
      </p:sp>
      <p:sp>
        <p:nvSpPr>
          <p:cNvPr id="3" name="Slide Number Placeholder 2"/>
          <p:cNvSpPr>
            <a:spLocks noGrp="1"/>
          </p:cNvSpPr>
          <p:nvPr>
            <p:ph type="sldNum" sz="quarter" idx="12"/>
          </p:nvPr>
        </p:nvSpPr>
        <p:spPr/>
        <p:txBody>
          <a:bodyPr/>
          <a:lstStyle/>
          <a:p>
            <a:fld id="{FA8338FA-16C6-9C42-9987-80EFEA67B0E4}" type="slidenum">
              <a:rPr lang="en-US" smtClean="0"/>
              <a:t>15</a:t>
            </a:fld>
            <a:endParaRPr lang="en-US"/>
          </a:p>
        </p:txBody>
      </p:sp>
    </p:spTree>
    <p:extLst>
      <p:ext uri="{BB962C8B-B14F-4D97-AF65-F5344CB8AC3E}">
        <p14:creationId xmlns:p14="http://schemas.microsoft.com/office/powerpoint/2010/main" val="13395276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Why care about Reproducibility?</a:t>
            </a:r>
          </a:p>
        </p:txBody>
      </p:sp>
      <p:sp>
        <p:nvSpPr>
          <p:cNvPr id="4" name="Content Placeholder 3"/>
          <p:cNvSpPr>
            <a:spLocks noGrp="1"/>
          </p:cNvSpPr>
          <p:nvPr>
            <p:ph idx="1"/>
          </p:nvPr>
        </p:nvSpPr>
        <p:spPr/>
        <p:txBody>
          <a:bodyPr>
            <a:normAutofit lnSpcReduction="10000"/>
          </a:bodyPr>
          <a:lstStyle/>
          <a:p>
            <a:r>
              <a:rPr lang="en-US">
                <a:latin typeface="PT Sans"/>
                <a:cs typeface="PT Sans"/>
              </a:rPr>
              <a:t>Good enough is not an excuse</a:t>
            </a:r>
          </a:p>
          <a:p>
            <a:pPr lvl="1"/>
            <a:r>
              <a:rPr lang="en-US">
                <a:latin typeface="PT Sans"/>
                <a:cs typeface="PT Sans"/>
              </a:rPr>
              <a:t>We can always improve the state of our practice</a:t>
            </a:r>
          </a:p>
          <a:p>
            <a:pPr lvl="1"/>
            <a:r>
              <a:rPr lang="en-US">
                <a:latin typeface="PT Sans"/>
                <a:cs typeface="PT Sans"/>
              </a:rPr>
              <a:t>How do we compare hardware/software in a scientific way?</a:t>
            </a:r>
          </a:p>
          <a:p>
            <a:r>
              <a:rPr lang="en-US">
                <a:latin typeface="PT Sans"/>
                <a:cs typeface="PT Sans"/>
              </a:rPr>
              <a:t>Experimental Cloud Infrastructure</a:t>
            </a:r>
          </a:p>
          <a:p>
            <a:pPr lvl="1"/>
            <a:r>
              <a:rPr lang="en-US">
                <a:latin typeface="PT Sans"/>
                <a:cs typeface="PT Sans"/>
              </a:rPr>
              <a:t>PRObE / CloudLab / Chameleon</a:t>
            </a:r>
          </a:p>
          <a:p>
            <a:pPr lvl="1"/>
            <a:r>
              <a:rPr lang="en-US">
                <a:latin typeface="PT Sans"/>
                <a:cs typeface="PT Sans"/>
              </a:rPr>
              <a:t>Having reproducible / validated experiments would represent a significant step toward embodying the scientific method as a core component of these infrastructures</a:t>
            </a:r>
          </a:p>
        </p:txBody>
      </p:sp>
      <p:sp>
        <p:nvSpPr>
          <p:cNvPr id="3" name="Slide Number Placeholder 2"/>
          <p:cNvSpPr>
            <a:spLocks noGrp="1"/>
          </p:cNvSpPr>
          <p:nvPr>
            <p:ph type="sldNum" sz="quarter" idx="12"/>
          </p:nvPr>
        </p:nvSpPr>
        <p:spPr/>
        <p:txBody>
          <a:bodyPr/>
          <a:lstStyle/>
          <a:p>
            <a:fld id="{FA8338FA-16C6-9C42-9987-80EFEA67B0E4}" type="slidenum">
              <a:rPr lang="en-US" smtClean="0"/>
              <a:t>16</a:t>
            </a:fld>
            <a:endParaRPr lang="en-US"/>
          </a:p>
        </p:txBody>
      </p:sp>
    </p:spTree>
    <p:extLst>
      <p:ext uri="{BB962C8B-B14F-4D97-AF65-F5344CB8AC3E}">
        <p14:creationId xmlns:p14="http://schemas.microsoft.com/office/powerpoint/2010/main" val="2566192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PT Sans"/>
                <a:cs typeface="PT Sans"/>
              </a:rPr>
              <a:t>Benefits of ESF-based methodology</a:t>
            </a:r>
          </a:p>
        </p:txBody>
      </p:sp>
      <p:sp>
        <p:nvSpPr>
          <p:cNvPr id="4" name="Content Placeholder 3"/>
          <p:cNvSpPr>
            <a:spLocks noGrp="1"/>
          </p:cNvSpPr>
          <p:nvPr>
            <p:ph idx="1"/>
          </p:nvPr>
        </p:nvSpPr>
        <p:spPr/>
        <p:txBody>
          <a:bodyPr/>
          <a:lstStyle/>
          <a:p>
            <a:r>
              <a:rPr lang="en-US">
                <a:latin typeface="PT Sans"/>
                <a:cs typeface="PT Sans"/>
              </a:rPr>
              <a:t>Brings falsibiability to our field</a:t>
            </a:r>
          </a:p>
          <a:p>
            <a:pPr lvl="1"/>
            <a:r>
              <a:rPr lang="en-US">
                <a:latin typeface="PT Sans"/>
                <a:cs typeface="PT Sans"/>
              </a:rPr>
              <a:t>Statements can be proven false</a:t>
            </a:r>
          </a:p>
          <a:p>
            <a:r>
              <a:rPr lang="en-US">
                <a:latin typeface="PT Sans"/>
                <a:cs typeface="PT Sans"/>
              </a:rPr>
              <a:t>Automate validation</a:t>
            </a:r>
          </a:p>
          <a:p>
            <a:pPr lvl="1"/>
            <a:r>
              <a:rPr lang="en-US">
                <a:latin typeface="PT Sans"/>
                <a:cs typeface="PT Sans"/>
              </a:rPr>
              <a:t>Validation becomes an objective task</a:t>
            </a:r>
          </a:p>
        </p:txBody>
      </p:sp>
      <p:sp>
        <p:nvSpPr>
          <p:cNvPr id="3" name="Slide Number Placeholder 2"/>
          <p:cNvSpPr>
            <a:spLocks noGrp="1"/>
          </p:cNvSpPr>
          <p:nvPr>
            <p:ph type="sldNum" sz="quarter" idx="12"/>
          </p:nvPr>
        </p:nvSpPr>
        <p:spPr/>
        <p:txBody>
          <a:bodyPr/>
          <a:lstStyle/>
          <a:p>
            <a:fld id="{FA8338FA-16C6-9C42-9987-80EFEA67B0E4}" type="slidenum">
              <a:rPr lang="en-US" smtClean="0"/>
              <a:t>17</a:t>
            </a:fld>
            <a:endParaRPr lang="en-US"/>
          </a:p>
        </p:txBody>
      </p:sp>
    </p:spTree>
    <p:extLst>
      <p:ext uri="{BB962C8B-B14F-4D97-AF65-F5344CB8AC3E}">
        <p14:creationId xmlns:p14="http://schemas.microsoft.com/office/powerpoint/2010/main" val="6614635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Validation Workflow</a:t>
            </a:r>
          </a:p>
        </p:txBody>
      </p:sp>
      <p:grpSp>
        <p:nvGrpSpPr>
          <p:cNvPr id="24" name="Group 23"/>
          <p:cNvGrpSpPr/>
          <p:nvPr/>
        </p:nvGrpSpPr>
        <p:grpSpPr>
          <a:xfrm>
            <a:off x="465605" y="1838476"/>
            <a:ext cx="8205795" cy="4778668"/>
            <a:chOff x="283491" y="1374136"/>
            <a:chExt cx="8205795" cy="4778668"/>
          </a:xfrm>
        </p:grpSpPr>
        <p:sp>
          <p:nvSpPr>
            <p:cNvPr id="25" name="TextBox 24"/>
            <p:cNvSpPr txBox="1"/>
            <p:nvPr/>
          </p:nvSpPr>
          <p:spPr>
            <a:xfrm>
              <a:off x="283491" y="1831146"/>
              <a:ext cx="1220942" cy="10772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Obtain/recreate</a:t>
              </a:r>
            </a:p>
            <a:p>
              <a:pPr algn="ctr"/>
              <a:r>
                <a:rPr lang="en-US" sz="1600">
                  <a:latin typeface="PT Sans"/>
                  <a:cs typeface="PT Sans"/>
                </a:rPr>
                <a:t>means of experiment.</a:t>
              </a:r>
            </a:p>
          </p:txBody>
        </p:sp>
        <p:cxnSp>
          <p:nvCxnSpPr>
            <p:cNvPr id="26" name="Straight Arrow Connector 25"/>
            <p:cNvCxnSpPr>
              <a:stCxn id="25" idx="3"/>
              <a:endCxn id="42" idx="1"/>
            </p:cNvCxnSpPr>
            <p:nvPr/>
          </p:nvCxnSpPr>
          <p:spPr>
            <a:xfrm>
              <a:off x="1504433" y="2369755"/>
              <a:ext cx="358529" cy="11338"/>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42" idx="3"/>
              <a:endCxn id="28" idx="1"/>
            </p:cNvCxnSpPr>
            <p:nvPr/>
          </p:nvCxnSpPr>
          <p:spPr>
            <a:xfrm flipV="1">
              <a:off x="4431277" y="2374043"/>
              <a:ext cx="373348" cy="7050"/>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804625" y="1958545"/>
              <a:ext cx="1401163" cy="83099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Original work findings are corroborated</a:t>
              </a:r>
            </a:p>
          </p:txBody>
        </p:sp>
        <p:cxnSp>
          <p:nvCxnSpPr>
            <p:cNvPr id="29" name="Straight Arrow Connector 17"/>
            <p:cNvCxnSpPr>
              <a:stCxn id="42" idx="2"/>
              <a:endCxn id="43" idx="1"/>
            </p:cNvCxnSpPr>
            <p:nvPr/>
          </p:nvCxnSpPr>
          <p:spPr>
            <a:xfrm rot="16200000" flipH="1">
              <a:off x="3175044" y="3360127"/>
              <a:ext cx="918242" cy="974090"/>
            </a:xfrm>
            <a:prstGeom prst="bentConnector2">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3" idx="3"/>
              <a:endCxn id="31" idx="1"/>
            </p:cNvCxnSpPr>
            <p:nvPr/>
          </p:nvCxnSpPr>
          <p:spPr>
            <a:xfrm>
              <a:off x="6689525" y="4306293"/>
              <a:ext cx="614299" cy="7549"/>
            </a:xfrm>
            <a:prstGeom prst="straightConnector1">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303824" y="3898344"/>
              <a:ext cx="1185462" cy="83099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Update means of experiment</a:t>
              </a:r>
            </a:p>
          </p:txBody>
        </p:sp>
        <p:sp>
          <p:nvSpPr>
            <p:cNvPr id="32" name="TextBox 31"/>
            <p:cNvSpPr txBox="1"/>
            <p:nvPr/>
          </p:nvSpPr>
          <p:spPr>
            <a:xfrm>
              <a:off x="7303824" y="5075586"/>
              <a:ext cx="1185462" cy="1077218"/>
            </a:xfrm>
            <a:prstGeom prst="rect">
              <a:avLst/>
            </a:prstGeom>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Cannot validate original claims</a:t>
              </a:r>
            </a:p>
          </p:txBody>
        </p:sp>
        <p:cxnSp>
          <p:nvCxnSpPr>
            <p:cNvPr id="33" name="Straight Arrow Connector 113"/>
            <p:cNvCxnSpPr>
              <a:stCxn id="43" idx="2"/>
              <a:endCxn id="32" idx="1"/>
            </p:cNvCxnSpPr>
            <p:nvPr/>
          </p:nvCxnSpPr>
          <p:spPr>
            <a:xfrm rot="16200000" flipH="1">
              <a:off x="6204124" y="4514496"/>
              <a:ext cx="300944" cy="1898456"/>
            </a:xfrm>
            <a:prstGeom prst="bentConnector2">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4286384" y="1996867"/>
              <a:ext cx="522007"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no</a:t>
              </a:r>
            </a:p>
          </p:txBody>
        </p:sp>
        <p:sp>
          <p:nvSpPr>
            <p:cNvPr id="35" name="TextBox 34"/>
            <p:cNvSpPr txBox="1"/>
            <p:nvPr/>
          </p:nvSpPr>
          <p:spPr>
            <a:xfrm>
              <a:off x="3299834" y="3977900"/>
              <a:ext cx="483692"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yes</a:t>
              </a:r>
            </a:p>
          </p:txBody>
        </p:sp>
        <p:sp>
          <p:nvSpPr>
            <p:cNvPr id="36" name="TextBox 35"/>
            <p:cNvSpPr txBox="1"/>
            <p:nvPr/>
          </p:nvSpPr>
          <p:spPr>
            <a:xfrm>
              <a:off x="6205789" y="5248560"/>
              <a:ext cx="402916"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no</a:t>
              </a:r>
            </a:p>
          </p:txBody>
        </p:sp>
        <p:sp>
          <p:nvSpPr>
            <p:cNvPr id="37" name="TextBox 36"/>
            <p:cNvSpPr txBox="1"/>
            <p:nvPr/>
          </p:nvSpPr>
          <p:spPr>
            <a:xfrm>
              <a:off x="6689525" y="3967222"/>
              <a:ext cx="472020" cy="33855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a:latin typeface="PT Sans"/>
                  <a:cs typeface="PT Sans"/>
                </a:rPr>
                <a:t>yes</a:t>
              </a:r>
            </a:p>
          </p:txBody>
        </p:sp>
        <p:grpSp>
          <p:nvGrpSpPr>
            <p:cNvPr id="38" name="Group 37"/>
            <p:cNvGrpSpPr/>
            <p:nvPr/>
          </p:nvGrpSpPr>
          <p:grpSpPr>
            <a:xfrm>
              <a:off x="4121210" y="3299335"/>
              <a:ext cx="2568315" cy="2013916"/>
              <a:chOff x="2732801" y="3038852"/>
              <a:chExt cx="2993664" cy="1291481"/>
            </a:xfrm>
            <a:noFill/>
          </p:grpSpPr>
          <p:sp>
            <p:nvSpPr>
              <p:cNvPr id="43" name="Diamond 42"/>
              <p:cNvSpPr/>
              <p:nvPr/>
            </p:nvSpPr>
            <p:spPr>
              <a:xfrm>
                <a:off x="2732801" y="3038852"/>
                <a:ext cx="2993664" cy="1291481"/>
              </a:xfrm>
              <a:prstGeom prst="diamond">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44" name="TextBox 43"/>
              <p:cNvSpPr txBox="1"/>
              <p:nvPr/>
            </p:nvSpPr>
            <p:spPr>
              <a:xfrm>
                <a:off x="3141209" y="3311294"/>
                <a:ext cx="2176848" cy="848693"/>
              </a:xfrm>
              <a:prstGeom prst="rect">
                <a:avLst/>
              </a:prstGeom>
              <a:grpFill/>
            </p:spPr>
            <p:txBody>
              <a:bodyPr wrap="square" rtlCol="0">
                <a:spAutoFit/>
              </a:bodyPr>
              <a:lstStyle/>
              <a:p>
                <a:pPr algn="ctr"/>
                <a:r>
                  <a:rPr lang="en-US" sz="1600">
                    <a:latin typeface="PT Sans"/>
                    <a:cs typeface="PT Sans"/>
                  </a:rPr>
                  <a:t>Any significant differences between original and recreated means?</a:t>
                </a:r>
              </a:p>
            </p:txBody>
          </p:sp>
        </p:grpSp>
        <p:grpSp>
          <p:nvGrpSpPr>
            <p:cNvPr id="39" name="Group 38"/>
            <p:cNvGrpSpPr/>
            <p:nvPr/>
          </p:nvGrpSpPr>
          <p:grpSpPr>
            <a:xfrm>
              <a:off x="1862962" y="1374136"/>
              <a:ext cx="2568315" cy="2013916"/>
              <a:chOff x="429416" y="1452723"/>
              <a:chExt cx="2993664" cy="1291481"/>
            </a:xfrm>
            <a:noFill/>
          </p:grpSpPr>
          <p:sp>
            <p:nvSpPr>
              <p:cNvPr id="41" name="TextBox 40"/>
              <p:cNvSpPr txBox="1"/>
              <p:nvPr/>
            </p:nvSpPr>
            <p:spPr>
              <a:xfrm>
                <a:off x="653703" y="1785639"/>
                <a:ext cx="2524570" cy="611848"/>
              </a:xfrm>
              <a:prstGeom prst="rect">
                <a:avLst/>
              </a:prstGeom>
              <a:grpFill/>
              <a:ln>
                <a:solidFill>
                  <a:srgbClr val="FFFF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a:latin typeface="PT Sans"/>
                    <a:cs typeface="PT Sans"/>
                  </a:rPr>
                  <a:t>Re-run and check validation clauses against output. Any validation failed?</a:t>
                </a:r>
              </a:p>
            </p:txBody>
          </p:sp>
          <p:sp>
            <p:nvSpPr>
              <p:cNvPr id="42" name="Diamond 41"/>
              <p:cNvSpPr/>
              <p:nvPr/>
            </p:nvSpPr>
            <p:spPr>
              <a:xfrm>
                <a:off x="429416" y="1452723"/>
                <a:ext cx="2993664" cy="1291481"/>
              </a:xfrm>
              <a:prstGeom prst="diamond">
                <a:avLst/>
              </a:prstGeom>
              <a:grp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grpSp>
        <p:cxnSp>
          <p:nvCxnSpPr>
            <p:cNvPr id="40" name="Straight Arrow Connector 113"/>
            <p:cNvCxnSpPr>
              <a:stCxn id="31" idx="0"/>
              <a:endCxn id="42" idx="0"/>
            </p:cNvCxnSpPr>
            <p:nvPr/>
          </p:nvCxnSpPr>
          <p:spPr>
            <a:xfrm rot="16200000" flipV="1">
              <a:off x="4259735" y="261522"/>
              <a:ext cx="2524208" cy="4749435"/>
            </a:xfrm>
            <a:prstGeom prst="bentConnector3">
              <a:avLst>
                <a:gd name="adj1" fmla="val 116244"/>
              </a:avLst>
            </a:prstGeom>
            <a:ln w="28575" cmpd="sng">
              <a:headEnd type="none"/>
              <a:tailEnd type="triangle" w="lg" len="lg"/>
            </a:ln>
          </p:spPr>
          <p:style>
            <a:lnRef idx="1">
              <a:schemeClr val="dk1"/>
            </a:lnRef>
            <a:fillRef idx="0">
              <a:schemeClr val="dk1"/>
            </a:fillRef>
            <a:effectRef idx="0">
              <a:schemeClr val="dk1"/>
            </a:effectRef>
            <a:fontRef idx="minor">
              <a:schemeClr val="tx1"/>
            </a:fontRef>
          </p:style>
        </p:cxnSp>
      </p:grpSp>
      <p:sp>
        <p:nvSpPr>
          <p:cNvPr id="3" name="Slide Number Placeholder 2"/>
          <p:cNvSpPr>
            <a:spLocks noGrp="1"/>
          </p:cNvSpPr>
          <p:nvPr>
            <p:ph type="sldNum" sz="quarter" idx="12"/>
          </p:nvPr>
        </p:nvSpPr>
        <p:spPr/>
        <p:txBody>
          <a:bodyPr/>
          <a:lstStyle/>
          <a:p>
            <a:fld id="{FA8338FA-16C6-9C42-9987-80EFEA67B0E4}" type="slidenum">
              <a:rPr lang="en-US" smtClean="0"/>
              <a:t>18</a:t>
            </a:fld>
            <a:endParaRPr lang="en-US"/>
          </a:p>
        </p:txBody>
      </p:sp>
    </p:spTree>
    <p:extLst>
      <p:ext uri="{BB962C8B-B14F-4D97-AF65-F5344CB8AC3E}">
        <p14:creationId xmlns:p14="http://schemas.microsoft.com/office/powerpoint/2010/main" val="8829521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latin typeface="PT Sans"/>
                <a:cs typeface="PT Sans"/>
              </a:rPr>
              <a:t>Benefits of ESF-based methodology</a:t>
            </a:r>
          </a:p>
        </p:txBody>
      </p:sp>
      <p:sp>
        <p:nvSpPr>
          <p:cNvPr id="4" name="Content Placeholder 3"/>
          <p:cNvSpPr>
            <a:spLocks noGrp="1"/>
          </p:cNvSpPr>
          <p:nvPr>
            <p:ph idx="1"/>
          </p:nvPr>
        </p:nvSpPr>
        <p:spPr/>
        <p:txBody>
          <a:bodyPr/>
          <a:lstStyle/>
          <a:p>
            <a:r>
              <a:rPr lang="en-US">
                <a:latin typeface="PT Sans"/>
                <a:cs typeface="PT Sans"/>
              </a:rPr>
              <a:t>Brings falsibiability to our field</a:t>
            </a:r>
          </a:p>
          <a:p>
            <a:pPr lvl="1"/>
            <a:r>
              <a:rPr lang="en-US">
                <a:latin typeface="PT Sans"/>
                <a:cs typeface="PT Sans"/>
              </a:rPr>
              <a:t>Statements can be proven false</a:t>
            </a:r>
          </a:p>
          <a:p>
            <a:r>
              <a:rPr lang="en-US">
                <a:latin typeface="PT Sans"/>
                <a:cs typeface="PT Sans"/>
              </a:rPr>
              <a:t>Automate validation</a:t>
            </a:r>
          </a:p>
          <a:p>
            <a:pPr lvl="1"/>
            <a:r>
              <a:rPr lang="en-US">
                <a:latin typeface="PT Sans"/>
                <a:cs typeface="PT Sans"/>
              </a:rPr>
              <a:t>Validation becomes an objective task</a:t>
            </a:r>
          </a:p>
          <a:p>
            <a:r>
              <a:rPr lang="en-US">
                <a:latin typeface="PT Sans"/>
                <a:cs typeface="PT Sans"/>
              </a:rPr>
              <a:t>Usability</a:t>
            </a:r>
          </a:p>
          <a:p>
            <a:pPr lvl="1"/>
            <a:r>
              <a:rPr lang="en-US" sz="2700">
                <a:latin typeface="PT Sans"/>
                <a:cs typeface="PT Sans"/>
              </a:rPr>
              <a:t>We all do this anyway, albeit in an ad-hoc way</a:t>
            </a:r>
          </a:p>
          <a:p>
            <a:r>
              <a:rPr lang="en-US">
                <a:latin typeface="PT Sans"/>
                <a:cs typeface="PT Sans"/>
              </a:rPr>
              <a:t>Integrate into existing infrastructure</a:t>
            </a:r>
          </a:p>
        </p:txBody>
      </p:sp>
      <p:sp>
        <p:nvSpPr>
          <p:cNvPr id="3" name="Slide Number Placeholder 2"/>
          <p:cNvSpPr>
            <a:spLocks noGrp="1"/>
          </p:cNvSpPr>
          <p:nvPr>
            <p:ph type="sldNum" sz="quarter" idx="12"/>
          </p:nvPr>
        </p:nvSpPr>
        <p:spPr/>
        <p:txBody>
          <a:bodyPr/>
          <a:lstStyle/>
          <a:p>
            <a:fld id="{FA8338FA-16C6-9C42-9987-80EFEA67B0E4}" type="slidenum">
              <a:rPr lang="en-US" smtClean="0"/>
              <a:t>19</a:t>
            </a:fld>
            <a:endParaRPr lang="en-US"/>
          </a:p>
        </p:txBody>
      </p:sp>
    </p:spTree>
    <p:extLst>
      <p:ext uri="{BB962C8B-B14F-4D97-AF65-F5344CB8AC3E}">
        <p14:creationId xmlns:p14="http://schemas.microsoft.com/office/powerpoint/2010/main" val="1768537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The Reproducibility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28" y="1827273"/>
            <a:ext cx="3360274" cy="4328157"/>
          </a:xfrm>
          <a:prstGeom prst="rect">
            <a:avLst/>
          </a:prstGeom>
          <a:ln/>
        </p:spPr>
        <p:style>
          <a:lnRef idx="2">
            <a:schemeClr val="dk1"/>
          </a:lnRef>
          <a:fillRef idx="1">
            <a:schemeClr val="lt1"/>
          </a:fillRef>
          <a:effectRef idx="0">
            <a:schemeClr val="dk1"/>
          </a:effectRef>
          <a:fontRef idx="minor">
            <a:schemeClr val="dk1"/>
          </a:fontRef>
        </p:style>
      </p:pic>
      <p:cxnSp>
        <p:nvCxnSpPr>
          <p:cNvPr id="5" name="Straight Connector 4"/>
          <p:cNvCxnSpPr/>
          <p:nvPr/>
        </p:nvCxnSpPr>
        <p:spPr>
          <a:xfrm>
            <a:off x="3355483" y="3342107"/>
            <a:ext cx="939426" cy="3665"/>
          </a:xfrm>
          <a:prstGeom prst="line">
            <a:avLst/>
          </a:prstGeom>
          <a:ln w="38100" cmpd="sng">
            <a:solidFill>
              <a:schemeClr val="tx1"/>
            </a:solidFill>
          </a:ln>
        </p:spPr>
        <p:style>
          <a:lnRef idx="1">
            <a:schemeClr val="accent4"/>
          </a:lnRef>
          <a:fillRef idx="0">
            <a:schemeClr val="accent4"/>
          </a:fillRef>
          <a:effectRef idx="0">
            <a:schemeClr val="accent4"/>
          </a:effectRef>
          <a:fontRef idx="minor">
            <a:schemeClr val="tx1"/>
          </a:fontRef>
        </p:style>
      </p:cxnSp>
      <p:cxnSp>
        <p:nvCxnSpPr>
          <p:cNvPr id="6" name="Straight Connector 5"/>
          <p:cNvCxnSpPr/>
          <p:nvPr/>
        </p:nvCxnSpPr>
        <p:spPr>
          <a:xfrm>
            <a:off x="3355483" y="4055979"/>
            <a:ext cx="1029358" cy="882028"/>
          </a:xfrm>
          <a:prstGeom prst="line">
            <a:avLst/>
          </a:prstGeom>
          <a:ln w="38100" cmpd="sng">
            <a:solidFill>
              <a:schemeClr val="tx1"/>
            </a:solidFill>
          </a:ln>
        </p:spPr>
        <p:style>
          <a:lnRef idx="1">
            <a:schemeClr val="accent4"/>
          </a:lnRef>
          <a:fillRef idx="0">
            <a:schemeClr val="accent4"/>
          </a:fillRef>
          <a:effectRef idx="0">
            <a:schemeClr val="accent4"/>
          </a:effectRef>
          <a:fontRef idx="minor">
            <a:schemeClr val="tx1"/>
          </a:fontRef>
        </p:style>
      </p:cxnSp>
      <p:grpSp>
        <p:nvGrpSpPr>
          <p:cNvPr id="8" name="Group 7"/>
          <p:cNvGrpSpPr/>
          <p:nvPr/>
        </p:nvGrpSpPr>
        <p:grpSpPr>
          <a:xfrm>
            <a:off x="5552464" y="3398583"/>
            <a:ext cx="2315957" cy="1539424"/>
            <a:chOff x="5552464" y="2832878"/>
            <a:chExt cx="2315957" cy="1539424"/>
          </a:xfrm>
        </p:grpSpPr>
        <p:cxnSp>
          <p:nvCxnSpPr>
            <p:cNvPr id="45" name="Straight Connector 44"/>
            <p:cNvCxnSpPr/>
            <p:nvPr/>
          </p:nvCxnSpPr>
          <p:spPr>
            <a:xfrm flipV="1">
              <a:off x="5552464" y="3199505"/>
              <a:ext cx="1168425" cy="1172797"/>
            </a:xfrm>
            <a:prstGeom prst="line">
              <a:avLst/>
            </a:prstGeom>
            <a:ln w="38100" cmpd="sng">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p:nvCxnSpPr>
          <p:spPr>
            <a:xfrm flipV="1">
              <a:off x="6714506" y="3174830"/>
              <a:ext cx="1153915" cy="24675"/>
            </a:xfrm>
            <a:prstGeom prst="line">
              <a:avLst/>
            </a:prstGeom>
            <a:ln w="38100" cmpd="sng">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cxnSp>
          <p:nvCxnSpPr>
            <p:cNvPr id="47" name="Curved Connector 80"/>
            <p:cNvCxnSpPr/>
            <p:nvPr/>
          </p:nvCxnSpPr>
          <p:spPr>
            <a:xfrm>
              <a:off x="6179437" y="3143724"/>
              <a:ext cx="155272" cy="417191"/>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5552464" y="2832878"/>
              <a:ext cx="1009367" cy="307777"/>
            </a:xfrm>
            <a:prstGeom prst="rect">
              <a:avLst/>
            </a:prstGeom>
            <a:noFill/>
            <a:ln>
              <a:solidFill>
                <a:schemeClr val="tx1"/>
              </a:solidFill>
            </a:ln>
          </p:spPr>
          <p:txBody>
            <a:bodyPr wrap="square" rtlCol="0" anchor="ctr">
              <a:spAutoFit/>
            </a:bodyPr>
            <a:lstStyle/>
            <a:p>
              <a:pPr algn="ctr"/>
              <a:r>
                <a:rPr lang="en-US" sz="1400">
                  <a:latin typeface="PT Sans"/>
                  <a:cs typeface="PT Sans"/>
                </a:rPr>
                <a:t>Original</a:t>
              </a:r>
            </a:p>
          </p:txBody>
        </p:sp>
      </p:grpSp>
      <p:grpSp>
        <p:nvGrpSpPr>
          <p:cNvPr id="7" name="Group 6"/>
          <p:cNvGrpSpPr/>
          <p:nvPr/>
        </p:nvGrpSpPr>
        <p:grpSpPr>
          <a:xfrm>
            <a:off x="4384842" y="3124723"/>
            <a:ext cx="6173546" cy="3396517"/>
            <a:chOff x="4384842" y="2559018"/>
            <a:chExt cx="6173546" cy="3396517"/>
          </a:xfrm>
        </p:grpSpPr>
        <p:cxnSp>
          <p:nvCxnSpPr>
            <p:cNvPr id="13" name="Straight Connector 12"/>
            <p:cNvCxnSpPr/>
            <p:nvPr/>
          </p:nvCxnSpPr>
          <p:spPr>
            <a:xfrm>
              <a:off x="5266954" y="2626690"/>
              <a:ext cx="13362" cy="2651001"/>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5271266" y="5263583"/>
              <a:ext cx="3590567" cy="1410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563210"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5820903"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7109373"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6078597"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336291"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593985"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851679"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367067"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7624762"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5186655" y="2774632"/>
              <a:ext cx="17418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5186655" y="3128690"/>
              <a:ext cx="17418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5186655" y="3482748"/>
              <a:ext cx="17418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5186655" y="3836806"/>
              <a:ext cx="17418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5186655" y="4190864"/>
              <a:ext cx="17418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5186655" y="4544922"/>
              <a:ext cx="17418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5186655" y="4898983"/>
              <a:ext cx="17418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8132499"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874805"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8390192"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8647888" y="5186450"/>
              <a:ext cx="0" cy="179133"/>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4802446" y="4726360"/>
              <a:ext cx="409813" cy="307777"/>
            </a:xfrm>
            <a:prstGeom prst="rect">
              <a:avLst/>
            </a:prstGeom>
            <a:noFill/>
          </p:spPr>
          <p:txBody>
            <a:bodyPr wrap="square" rtlCol="0">
              <a:spAutoFit/>
            </a:bodyPr>
            <a:lstStyle/>
            <a:p>
              <a:pPr algn="r"/>
              <a:r>
                <a:rPr lang="en-US" sz="1400" b="1">
                  <a:latin typeface="Arial"/>
                  <a:cs typeface="Arial"/>
                </a:rPr>
                <a:t>20</a:t>
              </a:r>
            </a:p>
          </p:txBody>
        </p:sp>
        <p:sp>
          <p:nvSpPr>
            <p:cNvPr id="37" name="TextBox 36"/>
            <p:cNvSpPr txBox="1"/>
            <p:nvPr/>
          </p:nvSpPr>
          <p:spPr>
            <a:xfrm>
              <a:off x="4802446" y="4372299"/>
              <a:ext cx="409813" cy="307777"/>
            </a:xfrm>
            <a:prstGeom prst="rect">
              <a:avLst/>
            </a:prstGeom>
            <a:noFill/>
          </p:spPr>
          <p:txBody>
            <a:bodyPr wrap="square" rtlCol="0">
              <a:spAutoFit/>
            </a:bodyPr>
            <a:lstStyle/>
            <a:p>
              <a:pPr algn="r"/>
              <a:r>
                <a:rPr lang="en-US" sz="1400" b="1">
                  <a:latin typeface="Arial"/>
                  <a:cs typeface="Arial"/>
                </a:rPr>
                <a:t>40</a:t>
              </a:r>
            </a:p>
          </p:txBody>
        </p:sp>
        <p:sp>
          <p:nvSpPr>
            <p:cNvPr id="38" name="TextBox 37"/>
            <p:cNvSpPr txBox="1"/>
            <p:nvPr/>
          </p:nvSpPr>
          <p:spPr>
            <a:xfrm>
              <a:off x="4802446" y="4018241"/>
              <a:ext cx="409813" cy="307777"/>
            </a:xfrm>
            <a:prstGeom prst="rect">
              <a:avLst/>
            </a:prstGeom>
            <a:noFill/>
          </p:spPr>
          <p:txBody>
            <a:bodyPr wrap="square" rtlCol="0">
              <a:spAutoFit/>
            </a:bodyPr>
            <a:lstStyle/>
            <a:p>
              <a:pPr algn="r"/>
              <a:r>
                <a:rPr lang="en-US" sz="1400" b="1">
                  <a:latin typeface="Arial"/>
                  <a:cs typeface="Arial"/>
                </a:rPr>
                <a:t>60</a:t>
              </a:r>
            </a:p>
          </p:txBody>
        </p:sp>
        <p:sp>
          <p:nvSpPr>
            <p:cNvPr id="39" name="TextBox 38"/>
            <p:cNvSpPr txBox="1"/>
            <p:nvPr/>
          </p:nvSpPr>
          <p:spPr>
            <a:xfrm>
              <a:off x="4802446" y="3664183"/>
              <a:ext cx="409813" cy="307777"/>
            </a:xfrm>
            <a:prstGeom prst="rect">
              <a:avLst/>
            </a:prstGeom>
            <a:noFill/>
          </p:spPr>
          <p:txBody>
            <a:bodyPr wrap="square" rtlCol="0">
              <a:spAutoFit/>
            </a:bodyPr>
            <a:lstStyle/>
            <a:p>
              <a:pPr algn="r"/>
              <a:r>
                <a:rPr lang="en-US" sz="1400" b="1">
                  <a:latin typeface="Arial"/>
                  <a:cs typeface="Arial"/>
                </a:rPr>
                <a:t>80</a:t>
              </a:r>
            </a:p>
          </p:txBody>
        </p:sp>
        <p:sp>
          <p:nvSpPr>
            <p:cNvPr id="40" name="TextBox 39"/>
            <p:cNvSpPr txBox="1"/>
            <p:nvPr/>
          </p:nvSpPr>
          <p:spPr>
            <a:xfrm>
              <a:off x="4724603" y="3310125"/>
              <a:ext cx="487656" cy="307777"/>
            </a:xfrm>
            <a:prstGeom prst="rect">
              <a:avLst/>
            </a:prstGeom>
            <a:noFill/>
          </p:spPr>
          <p:txBody>
            <a:bodyPr wrap="square" rtlCol="0">
              <a:spAutoFit/>
            </a:bodyPr>
            <a:lstStyle/>
            <a:p>
              <a:pPr algn="r"/>
              <a:r>
                <a:rPr lang="en-US" sz="1400" b="1">
                  <a:latin typeface="Arial"/>
                  <a:cs typeface="Arial"/>
                </a:rPr>
                <a:t>100</a:t>
              </a:r>
            </a:p>
          </p:txBody>
        </p:sp>
        <p:sp>
          <p:nvSpPr>
            <p:cNvPr id="41" name="TextBox 40"/>
            <p:cNvSpPr txBox="1"/>
            <p:nvPr/>
          </p:nvSpPr>
          <p:spPr>
            <a:xfrm>
              <a:off x="4724603" y="2956067"/>
              <a:ext cx="487656" cy="307777"/>
            </a:xfrm>
            <a:prstGeom prst="rect">
              <a:avLst/>
            </a:prstGeom>
            <a:noFill/>
          </p:spPr>
          <p:txBody>
            <a:bodyPr wrap="square" rtlCol="0">
              <a:spAutoFit/>
            </a:bodyPr>
            <a:lstStyle/>
            <a:p>
              <a:pPr algn="r"/>
              <a:r>
                <a:rPr lang="en-US" sz="1400" b="1">
                  <a:latin typeface="Arial"/>
                  <a:cs typeface="Arial"/>
                </a:rPr>
                <a:t>120</a:t>
              </a:r>
            </a:p>
          </p:txBody>
        </p:sp>
        <p:sp>
          <p:nvSpPr>
            <p:cNvPr id="42" name="Title 1"/>
            <p:cNvSpPr txBox="1">
              <a:spLocks/>
            </p:cNvSpPr>
            <p:nvPr/>
          </p:nvSpPr>
          <p:spPr>
            <a:xfrm>
              <a:off x="5343448" y="5478717"/>
              <a:ext cx="3379719" cy="476818"/>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a:latin typeface="PT Sans"/>
                  <a:cs typeface="PT Sans"/>
                </a:rPr>
                <a:t>Cluster size</a:t>
              </a:r>
            </a:p>
          </p:txBody>
        </p:sp>
        <p:sp>
          <p:nvSpPr>
            <p:cNvPr id="43" name="Title 1"/>
            <p:cNvSpPr txBox="1">
              <a:spLocks/>
            </p:cNvSpPr>
            <p:nvPr/>
          </p:nvSpPr>
          <p:spPr>
            <a:xfrm rot="16200000">
              <a:off x="3286846" y="3657014"/>
              <a:ext cx="2641405" cy="445414"/>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b="1">
                  <a:latin typeface="PT Sans"/>
                  <a:cs typeface="PT Sans"/>
                </a:rPr>
                <a:t>Throughput (MB/s)</a:t>
              </a:r>
            </a:p>
          </p:txBody>
        </p:sp>
        <p:sp>
          <p:nvSpPr>
            <p:cNvPr id="44" name="TextBox 43"/>
            <p:cNvSpPr txBox="1"/>
            <p:nvPr/>
          </p:nvSpPr>
          <p:spPr>
            <a:xfrm>
              <a:off x="4724603" y="2626179"/>
              <a:ext cx="487656" cy="307777"/>
            </a:xfrm>
            <a:prstGeom prst="rect">
              <a:avLst/>
            </a:prstGeom>
            <a:noFill/>
          </p:spPr>
          <p:txBody>
            <a:bodyPr wrap="square" rtlCol="0">
              <a:spAutoFit/>
            </a:bodyPr>
            <a:lstStyle/>
            <a:p>
              <a:pPr algn="r"/>
              <a:r>
                <a:rPr lang="en-US" sz="1400" b="1">
                  <a:latin typeface="Arial"/>
                  <a:cs typeface="Arial"/>
                </a:rPr>
                <a:t>140</a:t>
              </a:r>
            </a:p>
          </p:txBody>
        </p:sp>
        <p:sp>
          <p:nvSpPr>
            <p:cNvPr id="49" name="TextBox 48"/>
            <p:cNvSpPr txBox="1"/>
            <p:nvPr/>
          </p:nvSpPr>
          <p:spPr>
            <a:xfrm>
              <a:off x="5414309" y="5365583"/>
              <a:ext cx="5144079" cy="261610"/>
            </a:xfrm>
            <a:prstGeom prst="rect">
              <a:avLst/>
            </a:prstGeom>
            <a:noFill/>
          </p:spPr>
          <p:txBody>
            <a:bodyPr wrap="square" rtlCol="0">
              <a:spAutoFit/>
            </a:bodyPr>
            <a:lstStyle/>
            <a:p>
              <a:r>
                <a:rPr lang="en-US" sz="1100" b="1">
                  <a:latin typeface="Arial"/>
                  <a:cs typeface="Arial"/>
                </a:rPr>
                <a:t> 1</a:t>
              </a:r>
              <a:r>
                <a:rPr lang="en-US" sz="500" b="1">
                  <a:latin typeface="Arial"/>
                  <a:cs typeface="Arial"/>
                </a:rPr>
                <a:t>         </a:t>
              </a:r>
              <a:r>
                <a:rPr lang="en-US" sz="1100" b="1">
                  <a:latin typeface="Arial"/>
                  <a:cs typeface="Arial"/>
                </a:rPr>
                <a:t>2</a:t>
              </a:r>
              <a:r>
                <a:rPr lang="en-US" sz="600" b="1">
                  <a:latin typeface="Arial"/>
                  <a:cs typeface="Arial"/>
                </a:rPr>
                <a:t>        </a:t>
              </a:r>
              <a:r>
                <a:rPr lang="en-US" sz="1100" b="1">
                  <a:latin typeface="Arial"/>
                  <a:cs typeface="Arial"/>
                </a:rPr>
                <a:t>3</a:t>
              </a:r>
              <a:r>
                <a:rPr lang="en-US" sz="800" b="1">
                  <a:latin typeface="Arial"/>
                  <a:cs typeface="Arial"/>
                </a:rPr>
                <a:t>       </a:t>
              </a:r>
              <a:r>
                <a:rPr lang="en-US" sz="1100" b="1">
                  <a:latin typeface="Arial"/>
                  <a:cs typeface="Arial"/>
                </a:rPr>
                <a:t>4</a:t>
              </a:r>
              <a:r>
                <a:rPr lang="en-US" sz="600" b="1">
                  <a:latin typeface="Arial"/>
                  <a:cs typeface="Arial"/>
                </a:rPr>
                <a:t> </a:t>
              </a:r>
              <a:r>
                <a:rPr lang="en-US" sz="500" b="1">
                  <a:latin typeface="Arial"/>
                  <a:cs typeface="Arial"/>
                </a:rPr>
                <a:t>        </a:t>
              </a:r>
              <a:r>
                <a:rPr lang="en-US" sz="1100" b="1">
                  <a:latin typeface="Arial"/>
                  <a:cs typeface="Arial"/>
                </a:rPr>
                <a:t>5</a:t>
              </a:r>
              <a:r>
                <a:rPr lang="en-US" sz="500" b="1">
                  <a:latin typeface="Arial"/>
                  <a:cs typeface="Arial"/>
                </a:rPr>
                <a:t>         </a:t>
              </a:r>
              <a:r>
                <a:rPr lang="en-US" sz="1100" b="1">
                  <a:latin typeface="Arial"/>
                  <a:cs typeface="Arial"/>
                </a:rPr>
                <a:t>6</a:t>
              </a:r>
              <a:r>
                <a:rPr lang="en-US" sz="500" b="1">
                  <a:latin typeface="Arial"/>
                  <a:cs typeface="Arial"/>
                </a:rPr>
                <a:t>         </a:t>
              </a:r>
              <a:r>
                <a:rPr lang="en-US" sz="1100" b="1">
                  <a:latin typeface="Arial"/>
                  <a:cs typeface="Arial"/>
                </a:rPr>
                <a:t>7</a:t>
              </a:r>
              <a:r>
                <a:rPr lang="en-US" sz="600" b="1">
                  <a:latin typeface="Arial"/>
                  <a:cs typeface="Arial"/>
                </a:rPr>
                <a:t>        </a:t>
              </a:r>
              <a:r>
                <a:rPr lang="en-US" sz="1100" b="1">
                  <a:latin typeface="Arial"/>
                  <a:cs typeface="Arial"/>
                </a:rPr>
                <a:t>8</a:t>
              </a:r>
              <a:r>
                <a:rPr lang="en-US" sz="600" b="1">
                  <a:latin typeface="Arial"/>
                  <a:cs typeface="Arial"/>
                </a:rPr>
                <a:t>       </a:t>
              </a:r>
              <a:r>
                <a:rPr lang="en-US" sz="1100" b="1">
                  <a:latin typeface="Arial"/>
                  <a:cs typeface="Arial"/>
                </a:rPr>
                <a:t>9    10  11</a:t>
              </a:r>
              <a:r>
                <a:rPr lang="en-US" sz="900" b="1">
                  <a:latin typeface="Arial"/>
                  <a:cs typeface="Arial"/>
                </a:rPr>
                <a:t>    </a:t>
              </a:r>
              <a:r>
                <a:rPr lang="en-US" sz="1100" b="1">
                  <a:latin typeface="Arial"/>
                  <a:cs typeface="Arial"/>
                </a:rPr>
                <a:t>12</a:t>
              </a:r>
              <a:r>
                <a:rPr lang="en-US" sz="800" b="1">
                  <a:latin typeface="Arial"/>
                  <a:cs typeface="Arial"/>
                </a:rPr>
                <a:t>    </a:t>
              </a:r>
              <a:r>
                <a:rPr lang="en-US" sz="1100" b="1">
                  <a:latin typeface="Arial"/>
                  <a:cs typeface="Arial"/>
                </a:rPr>
                <a:t>13</a:t>
              </a:r>
            </a:p>
          </p:txBody>
        </p:sp>
      </p:grpSp>
      <p:grpSp>
        <p:nvGrpSpPr>
          <p:cNvPr id="9" name="Group 8"/>
          <p:cNvGrpSpPr/>
          <p:nvPr/>
        </p:nvGrpSpPr>
        <p:grpSpPr>
          <a:xfrm>
            <a:off x="5649525" y="3139969"/>
            <a:ext cx="3252915" cy="2386360"/>
            <a:chOff x="5649525" y="2574264"/>
            <a:chExt cx="3252915" cy="2386360"/>
          </a:xfrm>
        </p:grpSpPr>
        <p:sp>
          <p:nvSpPr>
            <p:cNvPr id="50" name="Freeform 49"/>
            <p:cNvSpPr/>
            <p:nvPr/>
          </p:nvSpPr>
          <p:spPr>
            <a:xfrm>
              <a:off x="5649525" y="3158796"/>
              <a:ext cx="3252915" cy="1801828"/>
            </a:xfrm>
            <a:custGeom>
              <a:avLst/>
              <a:gdLst>
                <a:gd name="connsiteX0" fmla="*/ 0 w 3179409"/>
                <a:gd name="connsiteY0" fmla="*/ 1653506 h 1653506"/>
                <a:gd name="connsiteX1" fmla="*/ 238668 w 3179409"/>
                <a:gd name="connsiteY1" fmla="*/ 1372239 h 1653506"/>
                <a:gd name="connsiteX2" fmla="*/ 528481 w 3179409"/>
                <a:gd name="connsiteY2" fmla="*/ 1056880 h 1653506"/>
                <a:gd name="connsiteX3" fmla="*/ 741578 w 3179409"/>
                <a:gd name="connsiteY3" fmla="*/ 818230 h 1653506"/>
                <a:gd name="connsiteX4" fmla="*/ 1031390 w 3179409"/>
                <a:gd name="connsiteY4" fmla="*/ 1227344 h 1653506"/>
                <a:gd name="connsiteX5" fmla="*/ 1278583 w 3179409"/>
                <a:gd name="connsiteY5" fmla="*/ 852323 h 1653506"/>
                <a:gd name="connsiteX6" fmla="*/ 1517251 w 3179409"/>
                <a:gd name="connsiteY6" fmla="*/ 1039833 h 1653506"/>
                <a:gd name="connsiteX7" fmla="*/ 1764444 w 3179409"/>
                <a:gd name="connsiteY7" fmla="*/ 545486 h 1653506"/>
                <a:gd name="connsiteX8" fmla="*/ 2062780 w 3179409"/>
                <a:gd name="connsiteY8" fmla="*/ 494347 h 1653506"/>
                <a:gd name="connsiteX9" fmla="*/ 2412260 w 3179409"/>
                <a:gd name="connsiteY9" fmla="*/ 8523 h 1653506"/>
                <a:gd name="connsiteX10" fmla="*/ 2761739 w 3179409"/>
                <a:gd name="connsiteY10" fmla="*/ 0 h 1653506"/>
                <a:gd name="connsiteX11" fmla="*/ 3179409 w 3179409"/>
                <a:gd name="connsiteY11" fmla="*/ 25570 h 165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9409" h="1653506">
                  <a:moveTo>
                    <a:pt x="0" y="1653506"/>
                  </a:moveTo>
                  <a:lnTo>
                    <a:pt x="238668" y="1372239"/>
                  </a:lnTo>
                  <a:lnTo>
                    <a:pt x="528481" y="1056880"/>
                  </a:lnTo>
                  <a:lnTo>
                    <a:pt x="741578" y="818230"/>
                  </a:lnTo>
                  <a:lnTo>
                    <a:pt x="1031390" y="1227344"/>
                  </a:lnTo>
                  <a:lnTo>
                    <a:pt x="1278583" y="852323"/>
                  </a:lnTo>
                  <a:lnTo>
                    <a:pt x="1517251" y="1039833"/>
                  </a:lnTo>
                  <a:lnTo>
                    <a:pt x="1764444" y="545486"/>
                  </a:lnTo>
                  <a:lnTo>
                    <a:pt x="2062780" y="494347"/>
                  </a:lnTo>
                  <a:lnTo>
                    <a:pt x="2412260" y="8523"/>
                  </a:lnTo>
                  <a:lnTo>
                    <a:pt x="2761739" y="0"/>
                  </a:lnTo>
                  <a:lnTo>
                    <a:pt x="3179409" y="25570"/>
                  </a:lnTo>
                </a:path>
              </a:pathLst>
            </a:custGeom>
            <a:ln w="38100" cmpd="sng"/>
          </p:spPr>
          <p:style>
            <a:lnRef idx="1">
              <a:schemeClr val="dk1"/>
            </a:lnRef>
            <a:fillRef idx="0">
              <a:schemeClr val="dk1"/>
            </a:fillRef>
            <a:effectRef idx="0">
              <a:schemeClr val="dk1"/>
            </a:effectRef>
            <a:fontRef idx="minor">
              <a:schemeClr val="tx1"/>
            </a:fontRef>
          </p:style>
          <p:txBody>
            <a:bodyPr rtlCol="0" anchor="ctr"/>
            <a:lstStyle/>
            <a:p>
              <a:pPr algn="ctr"/>
              <a:endParaRPr lang="en-US" sz="8800"/>
            </a:p>
          </p:txBody>
        </p:sp>
        <p:cxnSp>
          <p:nvCxnSpPr>
            <p:cNvPr id="51" name="Curved Connector 80"/>
            <p:cNvCxnSpPr>
              <a:stCxn id="52" idx="2"/>
              <a:endCxn id="50" idx="9"/>
            </p:cNvCxnSpPr>
            <p:nvPr/>
          </p:nvCxnSpPr>
          <p:spPr>
            <a:xfrm>
              <a:off x="7493020" y="2882041"/>
              <a:ext cx="624535" cy="286043"/>
            </a:xfrm>
            <a:prstGeom prst="straightConnector1">
              <a:avLst/>
            </a:prstGeom>
            <a:ln w="19050" cmpd="sng">
              <a:solidFill>
                <a:schemeClr val="tx1"/>
              </a:solidFill>
              <a:headEnd type="none"/>
              <a:tailEnd type="triangle" w="lg" len="med"/>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6910473" y="2574264"/>
              <a:ext cx="1165094" cy="307777"/>
            </a:xfrm>
            <a:prstGeom prst="rect">
              <a:avLst/>
            </a:prstGeom>
            <a:solidFill>
              <a:srgbClr val="FFFFFF"/>
            </a:solidFill>
            <a:ln>
              <a:solidFill>
                <a:schemeClr val="tx1"/>
              </a:solidFill>
            </a:ln>
          </p:spPr>
          <p:txBody>
            <a:bodyPr wrap="square" rtlCol="0" anchor="ctr">
              <a:spAutoFit/>
            </a:bodyPr>
            <a:lstStyle/>
            <a:p>
              <a:pPr algn="ctr"/>
              <a:r>
                <a:rPr lang="en-US" sz="1400">
                  <a:latin typeface="PT Sans"/>
                  <a:cs typeface="PT Sans"/>
                </a:rPr>
                <a:t>Reproduced?</a:t>
              </a:r>
            </a:p>
          </p:txBody>
        </p:sp>
      </p:grpSp>
      <p:sp>
        <p:nvSpPr>
          <p:cNvPr id="3" name="Slide Number Placeholder 2"/>
          <p:cNvSpPr>
            <a:spLocks noGrp="1"/>
          </p:cNvSpPr>
          <p:nvPr>
            <p:ph type="sldNum" sz="quarter" idx="12"/>
          </p:nvPr>
        </p:nvSpPr>
        <p:spPr/>
        <p:txBody>
          <a:bodyPr/>
          <a:lstStyle/>
          <a:p>
            <a:fld id="{FA8338FA-16C6-9C42-9987-80EFEA67B0E4}" type="slidenum">
              <a:rPr lang="en-US" smtClean="0"/>
              <a:t>2</a:t>
            </a:fld>
            <a:endParaRPr lang="en-US"/>
          </a:p>
        </p:txBody>
      </p:sp>
      <p:sp>
        <p:nvSpPr>
          <p:cNvPr id="54" name="Content Placeholder 2"/>
          <p:cNvSpPr txBox="1">
            <a:spLocks/>
          </p:cNvSpPr>
          <p:nvPr/>
        </p:nvSpPr>
        <p:spPr>
          <a:xfrm>
            <a:off x="4133273" y="1257549"/>
            <a:ext cx="4929909" cy="1791537"/>
          </a:xfrm>
          <a:prstGeom prst="rect">
            <a:avLst/>
          </a:prstGeom>
        </p:spPr>
        <p:txBody>
          <a:bodyPr numCol="2">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Char char="•"/>
            </a:pPr>
            <a:r>
              <a:rPr lang="en-US" sz="2400">
                <a:latin typeface="PT Sans"/>
                <a:cs typeface="PT Sans"/>
              </a:rPr>
              <a:t>Network </a:t>
            </a:r>
          </a:p>
          <a:p>
            <a:pPr>
              <a:buFontTx/>
              <a:buChar char="•"/>
            </a:pPr>
            <a:r>
              <a:rPr lang="en-US" sz="2400">
                <a:latin typeface="PT Sans"/>
                <a:cs typeface="PT Sans"/>
              </a:rPr>
              <a:t>Disks</a:t>
            </a:r>
          </a:p>
          <a:p>
            <a:pPr>
              <a:buFontTx/>
              <a:buChar char="•"/>
            </a:pPr>
            <a:r>
              <a:rPr lang="en-US" sz="2400">
                <a:latin typeface="PT Sans"/>
                <a:cs typeface="PT Sans"/>
              </a:rPr>
              <a:t>BIOS</a:t>
            </a:r>
          </a:p>
          <a:p>
            <a:pPr>
              <a:buFontTx/>
              <a:buChar char="•"/>
            </a:pPr>
            <a:r>
              <a:rPr lang="en-US" sz="2400">
                <a:latin typeface="PT Sans"/>
                <a:cs typeface="PT Sans"/>
              </a:rPr>
              <a:t>OS conf.</a:t>
            </a:r>
          </a:p>
          <a:p>
            <a:pPr>
              <a:buFontTx/>
              <a:buChar char="•"/>
            </a:pPr>
            <a:r>
              <a:rPr lang="en-US" sz="2400">
                <a:latin typeface="PT Sans"/>
                <a:cs typeface="PT Sans"/>
              </a:rPr>
              <a:t>Magic numbers</a:t>
            </a:r>
          </a:p>
          <a:p>
            <a:pPr>
              <a:buFontTx/>
              <a:buChar char="•"/>
            </a:pPr>
            <a:r>
              <a:rPr lang="en-US" sz="2400">
                <a:latin typeface="PT Sans"/>
                <a:cs typeface="PT Sans"/>
              </a:rPr>
              <a:t>Workload</a:t>
            </a:r>
          </a:p>
          <a:p>
            <a:pPr>
              <a:buFontTx/>
              <a:buChar char="•"/>
            </a:pPr>
            <a:r>
              <a:rPr lang="en-US" sz="2400">
                <a:latin typeface="PT Sans"/>
                <a:cs typeface="PT Sans"/>
              </a:rPr>
              <a:t>Jitter</a:t>
            </a:r>
          </a:p>
          <a:p>
            <a:pPr>
              <a:buFontTx/>
              <a:buChar char="•"/>
            </a:pPr>
            <a:r>
              <a:rPr lang="en-US" sz="2400">
                <a:latin typeface="PT Sans"/>
                <a:cs typeface="PT Sans"/>
              </a:rPr>
              <a:t>etc...</a:t>
            </a:r>
          </a:p>
        </p:txBody>
      </p:sp>
    </p:spTree>
    <p:extLst>
      <p:ext uri="{BB962C8B-B14F-4D97-AF65-F5344CB8AC3E}">
        <p14:creationId xmlns:p14="http://schemas.microsoft.com/office/powerpoint/2010/main" val="22349564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a:latin typeface="PT Sans"/>
                <a:cs typeface="PT Sans"/>
              </a:rPr>
              <a:t>Integration with Existing Infrastructure</a:t>
            </a:r>
          </a:p>
        </p:txBody>
      </p:sp>
      <p:sp>
        <p:nvSpPr>
          <p:cNvPr id="3" name="Slide Number Placeholder 2"/>
          <p:cNvSpPr>
            <a:spLocks noGrp="1"/>
          </p:cNvSpPr>
          <p:nvPr>
            <p:ph type="sldNum" sz="quarter" idx="12"/>
          </p:nvPr>
        </p:nvSpPr>
        <p:spPr/>
        <p:txBody>
          <a:bodyPr/>
          <a:lstStyle/>
          <a:p>
            <a:fld id="{FA8338FA-16C6-9C42-9987-80EFEA67B0E4}" type="slidenum">
              <a:rPr lang="en-US" smtClean="0"/>
              <a:t>20</a:t>
            </a:fld>
            <a:endParaRPr lang="en-US"/>
          </a:p>
        </p:txBody>
      </p:sp>
      <p:pic>
        <p:nvPicPr>
          <p:cNvPr id="28" name="Picture 27"/>
          <p:cNvPicPr>
            <a:picLocks noChangeAspect="1"/>
          </p:cNvPicPr>
          <p:nvPr/>
        </p:nvPicPr>
        <p:blipFill>
          <a:blip r:embed="rId3"/>
          <a:stretch>
            <a:fillRect/>
          </a:stretch>
        </p:blipFill>
        <p:spPr>
          <a:xfrm>
            <a:off x="1653966" y="2001073"/>
            <a:ext cx="1498717" cy="1245809"/>
          </a:xfrm>
          <a:prstGeom prst="rect">
            <a:avLst/>
          </a:prstGeom>
        </p:spPr>
      </p:pic>
      <p:pic>
        <p:nvPicPr>
          <p:cNvPr id="29" name="Picture 28"/>
          <p:cNvPicPr>
            <a:picLocks noChangeAspect="1"/>
          </p:cNvPicPr>
          <p:nvPr/>
        </p:nvPicPr>
        <p:blipFill>
          <a:blip r:embed="rId4"/>
          <a:stretch>
            <a:fillRect/>
          </a:stretch>
        </p:blipFill>
        <p:spPr>
          <a:xfrm>
            <a:off x="4025766" y="2980786"/>
            <a:ext cx="1483088" cy="1483088"/>
          </a:xfrm>
          <a:prstGeom prst="rect">
            <a:avLst/>
          </a:prstGeom>
        </p:spPr>
      </p:pic>
      <p:pic>
        <p:nvPicPr>
          <p:cNvPr id="30" name="Picture 29" descr="Screen Shot 2015-10-05 at 2.38.2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7711" y="2249025"/>
            <a:ext cx="611178" cy="749905"/>
          </a:xfrm>
          <a:prstGeom prst="rect">
            <a:avLst/>
          </a:prstGeom>
          <a:ln>
            <a:solidFill>
              <a:schemeClr val="tx1"/>
            </a:solidFill>
          </a:ln>
        </p:spPr>
      </p:pic>
      <p:pic>
        <p:nvPicPr>
          <p:cNvPr id="31" name="Picture 30"/>
          <p:cNvPicPr>
            <a:picLocks noChangeAspect="1"/>
          </p:cNvPicPr>
          <p:nvPr/>
        </p:nvPicPr>
        <p:blipFill>
          <a:blip r:embed="rId6"/>
          <a:stretch>
            <a:fillRect/>
          </a:stretch>
        </p:blipFill>
        <p:spPr>
          <a:xfrm>
            <a:off x="6692295" y="1910359"/>
            <a:ext cx="1499808" cy="1499808"/>
          </a:xfrm>
          <a:prstGeom prst="rect">
            <a:avLst/>
          </a:prstGeom>
        </p:spPr>
      </p:pic>
      <p:cxnSp>
        <p:nvCxnSpPr>
          <p:cNvPr id="37" name="Curved Connector 36"/>
          <p:cNvCxnSpPr>
            <a:stCxn id="28" idx="3"/>
            <a:endCxn id="29" idx="1"/>
          </p:cNvCxnSpPr>
          <p:nvPr/>
        </p:nvCxnSpPr>
        <p:spPr>
          <a:xfrm>
            <a:off x="3152683" y="2623978"/>
            <a:ext cx="873083" cy="1098352"/>
          </a:xfrm>
          <a:prstGeom prst="curvedConnector3">
            <a:avLst/>
          </a:prstGeom>
          <a:ln w="38100" cmpd="sng">
            <a:solidFill>
              <a:srgbClr val="000000"/>
            </a:solidFill>
            <a:headEnd type="none"/>
            <a:tailEnd type="triangle" w="lg" len="med"/>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1233714" y="3506169"/>
            <a:ext cx="1217991" cy="369332"/>
          </a:xfrm>
          <a:prstGeom prst="rect">
            <a:avLst/>
          </a:prstGeom>
          <a:noFill/>
        </p:spPr>
        <p:txBody>
          <a:bodyPr wrap="square" rtlCol="0">
            <a:spAutoFit/>
          </a:bodyPr>
          <a:lstStyle/>
          <a:p>
            <a:pPr algn="ctr"/>
            <a:r>
              <a:rPr lang="en-US">
                <a:latin typeface="PT Sans"/>
                <a:cs typeface="PT Sans"/>
              </a:rPr>
              <a:t>push code</a:t>
            </a:r>
          </a:p>
        </p:txBody>
      </p:sp>
      <p:sp>
        <p:nvSpPr>
          <p:cNvPr id="55" name="TextBox 54"/>
          <p:cNvSpPr txBox="1"/>
          <p:nvPr/>
        </p:nvSpPr>
        <p:spPr>
          <a:xfrm>
            <a:off x="5814443" y="3625570"/>
            <a:ext cx="1393003" cy="1200329"/>
          </a:xfrm>
          <a:prstGeom prst="rect">
            <a:avLst/>
          </a:prstGeom>
          <a:noFill/>
        </p:spPr>
        <p:txBody>
          <a:bodyPr wrap="square" rtlCol="0">
            <a:spAutoFit/>
          </a:bodyPr>
          <a:lstStyle/>
          <a:p>
            <a:r>
              <a:rPr lang="en-US">
                <a:latin typeface="PT Sans"/>
                <a:cs typeface="PT Sans"/>
              </a:rPr>
              <a:t>Test:</a:t>
            </a:r>
          </a:p>
          <a:p>
            <a:r>
              <a:rPr lang="en-US">
                <a:latin typeface="PT Sans"/>
                <a:cs typeface="PT Sans"/>
              </a:rPr>
              <a:t>- Unit</a:t>
            </a:r>
          </a:p>
          <a:p>
            <a:r>
              <a:rPr lang="en-US">
                <a:latin typeface="PT Sans"/>
                <a:cs typeface="PT Sans"/>
              </a:rPr>
              <a:t>- Integration</a:t>
            </a:r>
          </a:p>
          <a:p>
            <a:endParaRPr lang="en-US">
              <a:latin typeface="PT Sans"/>
              <a:cs typeface="PT Sans"/>
            </a:endParaRPr>
          </a:p>
        </p:txBody>
      </p:sp>
      <p:sp>
        <p:nvSpPr>
          <p:cNvPr id="56" name="TextBox 55"/>
          <p:cNvSpPr txBox="1"/>
          <p:nvPr/>
        </p:nvSpPr>
        <p:spPr>
          <a:xfrm>
            <a:off x="3524708" y="2496977"/>
            <a:ext cx="1393003" cy="646331"/>
          </a:xfrm>
          <a:prstGeom prst="rect">
            <a:avLst/>
          </a:prstGeom>
          <a:noFill/>
        </p:spPr>
        <p:txBody>
          <a:bodyPr wrap="square" rtlCol="0">
            <a:spAutoFit/>
          </a:bodyPr>
          <a:lstStyle/>
          <a:p>
            <a:r>
              <a:rPr lang="en-US">
                <a:latin typeface="PT Sans"/>
                <a:cs typeface="PT Sans"/>
              </a:rPr>
              <a:t>pull</a:t>
            </a:r>
          </a:p>
          <a:p>
            <a:endParaRPr lang="en-US">
              <a:latin typeface="PT Sans"/>
              <a:cs typeface="PT Sans"/>
            </a:endParaRPr>
          </a:p>
        </p:txBody>
      </p:sp>
      <p:sp>
        <p:nvSpPr>
          <p:cNvPr id="57" name="TextBox 56"/>
          <p:cNvSpPr txBox="1"/>
          <p:nvPr/>
        </p:nvSpPr>
        <p:spPr>
          <a:xfrm>
            <a:off x="5808318" y="3624120"/>
            <a:ext cx="1787492" cy="1200329"/>
          </a:xfrm>
          <a:prstGeom prst="rect">
            <a:avLst/>
          </a:prstGeom>
          <a:solidFill>
            <a:srgbClr val="FFFFFF"/>
          </a:solidFill>
        </p:spPr>
        <p:txBody>
          <a:bodyPr wrap="square" rtlCol="0">
            <a:spAutoFit/>
          </a:bodyPr>
          <a:lstStyle/>
          <a:p>
            <a:r>
              <a:rPr lang="en-US">
                <a:latin typeface="PT Sans"/>
                <a:cs typeface="PT Sans"/>
              </a:rPr>
              <a:t>Test:</a:t>
            </a:r>
          </a:p>
          <a:p>
            <a:r>
              <a:rPr lang="en-US">
                <a:latin typeface="PT Sans"/>
                <a:cs typeface="PT Sans"/>
              </a:rPr>
              <a:t>- Unit</a:t>
            </a:r>
          </a:p>
          <a:p>
            <a:r>
              <a:rPr lang="en-US">
                <a:latin typeface="PT Sans"/>
                <a:cs typeface="PT Sans"/>
              </a:rPr>
              <a:t>- Integration</a:t>
            </a:r>
          </a:p>
          <a:p>
            <a:r>
              <a:rPr lang="en-US">
                <a:latin typeface="PT Sans"/>
                <a:cs typeface="PT Sans"/>
              </a:rPr>
              <a:t>- </a:t>
            </a:r>
            <a:r>
              <a:rPr lang="en-US" b="1">
                <a:latin typeface="PT Sans"/>
                <a:cs typeface="PT Sans"/>
              </a:rPr>
              <a:t>Validations</a:t>
            </a:r>
          </a:p>
        </p:txBody>
      </p:sp>
      <p:cxnSp>
        <p:nvCxnSpPr>
          <p:cNvPr id="50" name="Curved Connector 49"/>
          <p:cNvCxnSpPr>
            <a:stCxn id="29" idx="3"/>
            <a:endCxn id="31" idx="1"/>
          </p:cNvCxnSpPr>
          <p:nvPr/>
        </p:nvCxnSpPr>
        <p:spPr>
          <a:xfrm flipV="1">
            <a:off x="5508854" y="2660263"/>
            <a:ext cx="1183441" cy="1062067"/>
          </a:xfrm>
          <a:prstGeom prst="curvedConnector3">
            <a:avLst/>
          </a:prstGeom>
          <a:ln w="38100" cmpd="sng">
            <a:solidFill>
              <a:srgbClr val="000000"/>
            </a:solidFill>
            <a:headEnd type="none"/>
            <a:tailEnd type="triangle" w="lg" len="med"/>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1233714" y="3500594"/>
            <a:ext cx="1217991" cy="923330"/>
          </a:xfrm>
          <a:prstGeom prst="rect">
            <a:avLst/>
          </a:prstGeom>
          <a:solidFill>
            <a:srgbClr val="FFFFFF"/>
          </a:solidFill>
        </p:spPr>
        <p:txBody>
          <a:bodyPr wrap="square" rtlCol="0">
            <a:spAutoFit/>
          </a:bodyPr>
          <a:lstStyle/>
          <a:p>
            <a:pPr algn="ctr"/>
            <a:r>
              <a:rPr lang="en-US">
                <a:latin typeface="PT Sans"/>
                <a:cs typeface="PT Sans"/>
              </a:rPr>
              <a:t>push code</a:t>
            </a:r>
          </a:p>
          <a:p>
            <a:pPr algn="ctr"/>
            <a:r>
              <a:rPr lang="en-US">
                <a:latin typeface="PT Sans"/>
                <a:cs typeface="PT Sans"/>
              </a:rPr>
              <a:t>and</a:t>
            </a:r>
          </a:p>
          <a:p>
            <a:pPr algn="ctr"/>
            <a:r>
              <a:rPr lang="en-US">
                <a:latin typeface="PT Sans"/>
                <a:cs typeface="PT Sans"/>
              </a:rPr>
              <a:t>ESF</a:t>
            </a:r>
          </a:p>
        </p:txBody>
      </p:sp>
      <p:pic>
        <p:nvPicPr>
          <p:cNvPr id="45" name="Picture 44"/>
          <p:cNvPicPr>
            <a:picLocks noChangeAspect="1"/>
          </p:cNvPicPr>
          <p:nvPr/>
        </p:nvPicPr>
        <p:blipFill>
          <a:blip r:embed="rId7">
            <a:duotone>
              <a:prstClr val="black"/>
              <a:srgbClr val="D9C3A5">
                <a:tint val="50000"/>
                <a:satMod val="180000"/>
              </a:srgbClr>
            </a:duotone>
          </a:blip>
          <a:stretch>
            <a:fillRect/>
          </a:stretch>
        </p:blipFill>
        <p:spPr>
          <a:xfrm>
            <a:off x="457200" y="4051906"/>
            <a:ext cx="1649186" cy="1649186"/>
          </a:xfrm>
          <a:prstGeom prst="rect">
            <a:avLst/>
          </a:prstGeom>
        </p:spPr>
      </p:pic>
      <p:cxnSp>
        <p:nvCxnSpPr>
          <p:cNvPr id="46" name="Curved Connector 45"/>
          <p:cNvCxnSpPr>
            <a:stCxn id="45" idx="3"/>
            <a:endCxn id="28" idx="2"/>
          </p:cNvCxnSpPr>
          <p:nvPr/>
        </p:nvCxnSpPr>
        <p:spPr>
          <a:xfrm flipV="1">
            <a:off x="2106386" y="3246882"/>
            <a:ext cx="296939" cy="1629617"/>
          </a:xfrm>
          <a:prstGeom prst="curvedConnector2">
            <a:avLst/>
          </a:prstGeom>
          <a:ln w="38100" cmpd="sng">
            <a:solidFill>
              <a:srgbClr val="000000"/>
            </a:solidFill>
            <a:headEnd type="none"/>
            <a:tailEnd type="triangle" w="lg" len="med"/>
          </a:ln>
        </p:spPr>
        <p:style>
          <a:lnRef idx="1">
            <a:schemeClr val="dk1"/>
          </a:lnRef>
          <a:fillRef idx="0">
            <a:schemeClr val="dk1"/>
          </a:fillRef>
          <a:effectRef idx="0">
            <a:schemeClr val="dk1"/>
          </a:effectRef>
          <a:fontRef idx="minor">
            <a:schemeClr val="tx1"/>
          </a:fontRef>
        </p:style>
      </p:cxnSp>
      <p:pic>
        <p:nvPicPr>
          <p:cNvPr id="87" name="Picture 86" descr="Screen Shot 2015-10-13 at 12.47.55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0730" y="5080939"/>
            <a:ext cx="592536" cy="578428"/>
          </a:xfrm>
          <a:prstGeom prst="rect">
            <a:avLst/>
          </a:prstGeom>
        </p:spPr>
      </p:pic>
      <p:pic>
        <p:nvPicPr>
          <p:cNvPr id="88" name="Picture 87" descr="Screen Shot 2015-10-13 at 12.48.44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18396" y="5104435"/>
            <a:ext cx="596565" cy="568492"/>
          </a:xfrm>
          <a:prstGeom prst="rect">
            <a:avLst/>
          </a:prstGeom>
        </p:spPr>
      </p:pic>
      <p:grpSp>
        <p:nvGrpSpPr>
          <p:cNvPr id="59" name="Group 58"/>
          <p:cNvGrpSpPr/>
          <p:nvPr/>
        </p:nvGrpSpPr>
        <p:grpSpPr>
          <a:xfrm>
            <a:off x="6100803" y="4803049"/>
            <a:ext cx="2017593" cy="805446"/>
            <a:chOff x="1448940" y="3461483"/>
            <a:chExt cx="5856584" cy="2820540"/>
          </a:xfrm>
        </p:grpSpPr>
        <p:grpSp>
          <p:nvGrpSpPr>
            <p:cNvPr id="63" name="Group 62"/>
            <p:cNvGrpSpPr/>
            <p:nvPr/>
          </p:nvGrpSpPr>
          <p:grpSpPr>
            <a:xfrm>
              <a:off x="1448940" y="3461483"/>
              <a:ext cx="5856584" cy="2820540"/>
              <a:chOff x="683534" y="789188"/>
              <a:chExt cx="5849201" cy="2631451"/>
            </a:xfrm>
          </p:grpSpPr>
          <p:cxnSp>
            <p:nvCxnSpPr>
              <p:cNvPr id="65" name="Straight Connector 64"/>
              <p:cNvCxnSpPr/>
              <p:nvPr/>
            </p:nvCxnSpPr>
            <p:spPr>
              <a:xfrm>
                <a:off x="1564534" y="852323"/>
                <a:ext cx="13345" cy="2473278"/>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flipV="1">
                <a:off x="1568842" y="3312439"/>
                <a:ext cx="4963893" cy="13162"/>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208043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4745505" y="32404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2701312" y="3229193"/>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3333156"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4017016" y="3253515"/>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a:off x="5437747"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6117910" y="3228877"/>
                <a:ext cx="0" cy="167124"/>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1484336" y="99034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flipH="1">
                <a:off x="1484336" y="1320669"/>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1484336" y="1650991"/>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1484336" y="1981313"/>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1484336" y="2311635"/>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H="1">
                <a:off x="1484336" y="2641957"/>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1484336" y="2972282"/>
                <a:ext cx="173962" cy="0"/>
              </a:xfrm>
              <a:prstGeom prst="line">
                <a:avLst/>
              </a:prstGeom>
              <a:ln w="38100" cmpd="sng"/>
              <a:effectLst/>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1100612" y="2150587"/>
                <a:ext cx="409295" cy="407446"/>
              </a:xfrm>
              <a:prstGeom prst="rect">
                <a:avLst/>
              </a:prstGeom>
              <a:noFill/>
            </p:spPr>
            <p:txBody>
              <a:bodyPr wrap="square" rtlCol="0">
                <a:spAutoFit/>
              </a:bodyPr>
              <a:lstStyle/>
              <a:p>
                <a:pPr algn="r"/>
                <a:endParaRPr lang="en-US" sz="800" b="1">
                  <a:latin typeface="Arial"/>
                  <a:cs typeface="Arial"/>
                </a:endParaRPr>
              </a:p>
            </p:txBody>
          </p:sp>
          <p:sp>
            <p:nvSpPr>
              <p:cNvPr id="83" name="TextBox 82"/>
              <p:cNvSpPr txBox="1"/>
              <p:nvPr/>
            </p:nvSpPr>
            <p:spPr>
              <a:xfrm>
                <a:off x="1022869" y="1489941"/>
                <a:ext cx="487041" cy="407446"/>
              </a:xfrm>
              <a:prstGeom prst="rect">
                <a:avLst/>
              </a:prstGeom>
              <a:noFill/>
            </p:spPr>
            <p:txBody>
              <a:bodyPr wrap="square" rtlCol="0">
                <a:spAutoFit/>
              </a:bodyPr>
              <a:lstStyle/>
              <a:p>
                <a:pPr algn="r"/>
                <a:endParaRPr lang="en-US" sz="800" b="1">
                  <a:latin typeface="Arial"/>
                  <a:cs typeface="Arial"/>
                </a:endParaRPr>
              </a:p>
            </p:txBody>
          </p:sp>
          <p:sp>
            <p:nvSpPr>
              <p:cNvPr id="85" name="Title 1"/>
              <p:cNvSpPr txBox="1">
                <a:spLocks/>
              </p:cNvSpPr>
              <p:nvPr/>
            </p:nvSpPr>
            <p:spPr>
              <a:xfrm rot="16200000">
                <a:off x="-326203" y="1798925"/>
                <a:ext cx="2464326" cy="444852"/>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1000" b="1">
                  <a:latin typeface="PT Sans"/>
                  <a:cs typeface="PT Sans"/>
                </a:endParaRPr>
              </a:p>
            </p:txBody>
          </p:sp>
          <p:sp>
            <p:nvSpPr>
              <p:cNvPr id="86" name="TextBox 85"/>
              <p:cNvSpPr txBox="1"/>
              <p:nvPr/>
            </p:nvSpPr>
            <p:spPr>
              <a:xfrm>
                <a:off x="1022869" y="851847"/>
                <a:ext cx="487041" cy="407446"/>
              </a:xfrm>
              <a:prstGeom prst="rect">
                <a:avLst/>
              </a:prstGeom>
              <a:noFill/>
            </p:spPr>
            <p:txBody>
              <a:bodyPr wrap="square" rtlCol="0">
                <a:spAutoFit/>
              </a:bodyPr>
              <a:lstStyle/>
              <a:p>
                <a:pPr algn="r"/>
                <a:endParaRPr lang="en-US" sz="800" b="1">
                  <a:latin typeface="Arial"/>
                  <a:cs typeface="Arial"/>
                </a:endParaRPr>
              </a:p>
            </p:txBody>
          </p:sp>
        </p:grpSp>
        <p:sp>
          <p:nvSpPr>
            <p:cNvPr id="61" name="Freeform 60"/>
            <p:cNvSpPr/>
            <p:nvPr/>
          </p:nvSpPr>
          <p:spPr>
            <a:xfrm>
              <a:off x="2351082" y="3836421"/>
              <a:ext cx="4202118" cy="194734"/>
            </a:xfrm>
            <a:custGeom>
              <a:avLst/>
              <a:gdLst>
                <a:gd name="connsiteX0" fmla="*/ 0 w 4801809"/>
                <a:gd name="connsiteY0" fmla="*/ 36286 h 314477"/>
                <a:gd name="connsiteX1" fmla="*/ 520095 w 4801809"/>
                <a:gd name="connsiteY1" fmla="*/ 314477 h 314477"/>
                <a:gd name="connsiteX2" fmla="*/ 979714 w 4801809"/>
                <a:gd name="connsiteY2" fmla="*/ 0 h 314477"/>
                <a:gd name="connsiteX3" fmla="*/ 1342571 w 4801809"/>
                <a:gd name="connsiteY3" fmla="*/ 157238 h 314477"/>
                <a:gd name="connsiteX4" fmla="*/ 1753809 w 4801809"/>
                <a:gd name="connsiteY4" fmla="*/ 205619 h 314477"/>
                <a:gd name="connsiteX5" fmla="*/ 2165048 w 4801809"/>
                <a:gd name="connsiteY5" fmla="*/ 169334 h 314477"/>
                <a:gd name="connsiteX6" fmla="*/ 2564190 w 4801809"/>
                <a:gd name="connsiteY6" fmla="*/ 205619 h 314477"/>
                <a:gd name="connsiteX7" fmla="*/ 3011714 w 4801809"/>
                <a:gd name="connsiteY7" fmla="*/ 84667 h 314477"/>
                <a:gd name="connsiteX8" fmla="*/ 3229428 w 4801809"/>
                <a:gd name="connsiteY8" fmla="*/ 217715 h 314477"/>
                <a:gd name="connsiteX9" fmla="*/ 3543905 w 4801809"/>
                <a:gd name="connsiteY9" fmla="*/ 254000 h 314477"/>
                <a:gd name="connsiteX10" fmla="*/ 4051905 w 4801809"/>
                <a:gd name="connsiteY10" fmla="*/ 96762 h 314477"/>
                <a:gd name="connsiteX11" fmla="*/ 4584095 w 4801809"/>
                <a:gd name="connsiteY11" fmla="*/ 96762 h 314477"/>
                <a:gd name="connsiteX12" fmla="*/ 4801809 w 4801809"/>
                <a:gd name="connsiteY12" fmla="*/ 145143 h 31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01809" h="314477">
                  <a:moveTo>
                    <a:pt x="0" y="36286"/>
                  </a:moveTo>
                  <a:lnTo>
                    <a:pt x="520095" y="314477"/>
                  </a:lnTo>
                  <a:lnTo>
                    <a:pt x="979714" y="0"/>
                  </a:lnTo>
                  <a:lnTo>
                    <a:pt x="1342571" y="157238"/>
                  </a:lnTo>
                  <a:lnTo>
                    <a:pt x="1753809" y="205619"/>
                  </a:lnTo>
                  <a:lnTo>
                    <a:pt x="2165048" y="169334"/>
                  </a:lnTo>
                  <a:lnTo>
                    <a:pt x="2564190" y="205619"/>
                  </a:lnTo>
                  <a:lnTo>
                    <a:pt x="3011714" y="84667"/>
                  </a:lnTo>
                  <a:lnTo>
                    <a:pt x="3229428" y="217715"/>
                  </a:lnTo>
                  <a:lnTo>
                    <a:pt x="3543905" y="254000"/>
                  </a:lnTo>
                  <a:lnTo>
                    <a:pt x="4051905" y="96762"/>
                  </a:lnTo>
                  <a:lnTo>
                    <a:pt x="4584095" y="96762"/>
                  </a:lnTo>
                  <a:lnTo>
                    <a:pt x="4801809" y="145143"/>
                  </a:lnTo>
                </a:path>
              </a:pathLst>
            </a:custGeom>
            <a:ln w="381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0"/>
            </a:p>
          </p:txBody>
        </p:sp>
        <p:cxnSp>
          <p:nvCxnSpPr>
            <p:cNvPr id="62" name="Straight Connector 61"/>
            <p:cNvCxnSpPr/>
            <p:nvPr/>
          </p:nvCxnSpPr>
          <p:spPr>
            <a:xfrm>
              <a:off x="6541105" y="3914203"/>
              <a:ext cx="713137" cy="1371484"/>
            </a:xfrm>
            <a:prstGeom prst="line">
              <a:avLst/>
            </a:prstGeom>
            <a:ln w="38100" cmpd="sng">
              <a:solidFill>
                <a:srgbClr val="8E0203"/>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150089" y="4870082"/>
            <a:ext cx="6754648" cy="1987918"/>
            <a:chOff x="150089" y="4870082"/>
            <a:chExt cx="6754648" cy="1987918"/>
          </a:xfrm>
        </p:grpSpPr>
        <p:pic>
          <p:nvPicPr>
            <p:cNvPr id="4" name="Picture 3"/>
            <p:cNvPicPr>
              <a:picLocks noChangeAspect="1"/>
            </p:cNvPicPr>
            <p:nvPr/>
          </p:nvPicPr>
          <p:blipFill>
            <a:blip r:embed="rId10"/>
            <a:stretch>
              <a:fillRect/>
            </a:stretch>
          </p:blipFill>
          <p:spPr>
            <a:xfrm>
              <a:off x="150089" y="6093845"/>
              <a:ext cx="3609825" cy="627630"/>
            </a:xfrm>
            <a:prstGeom prst="rect">
              <a:avLst/>
            </a:prstGeom>
          </p:spPr>
        </p:pic>
        <p:pic>
          <p:nvPicPr>
            <p:cNvPr id="5" name="Picture 4"/>
            <p:cNvPicPr>
              <a:picLocks noChangeAspect="1"/>
            </p:cNvPicPr>
            <p:nvPr/>
          </p:nvPicPr>
          <p:blipFill>
            <a:blip r:embed="rId11"/>
            <a:stretch>
              <a:fillRect/>
            </a:stretch>
          </p:blipFill>
          <p:spPr>
            <a:xfrm>
              <a:off x="2168916" y="4870082"/>
              <a:ext cx="3463636" cy="1224643"/>
            </a:xfrm>
            <a:prstGeom prst="rect">
              <a:avLst/>
            </a:prstGeom>
          </p:spPr>
        </p:pic>
        <p:pic>
          <p:nvPicPr>
            <p:cNvPr id="6" name="Picture 5"/>
            <p:cNvPicPr>
              <a:picLocks noChangeAspect="1"/>
            </p:cNvPicPr>
            <p:nvPr/>
          </p:nvPicPr>
          <p:blipFill>
            <a:blip r:embed="rId12"/>
            <a:stretch>
              <a:fillRect/>
            </a:stretch>
          </p:blipFill>
          <p:spPr>
            <a:xfrm>
              <a:off x="4153040" y="5859596"/>
              <a:ext cx="2751697" cy="998404"/>
            </a:xfrm>
            <a:prstGeom prst="rect">
              <a:avLst/>
            </a:prstGeom>
          </p:spPr>
        </p:pic>
      </p:grpSp>
    </p:spTree>
    <p:extLst>
      <p:ext uri="{BB962C8B-B14F-4D97-AF65-F5344CB8AC3E}">
        <p14:creationId xmlns:p14="http://schemas.microsoft.com/office/powerpoint/2010/main" val="14440155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Challenges</a:t>
            </a:r>
          </a:p>
        </p:txBody>
      </p:sp>
      <p:sp>
        <p:nvSpPr>
          <p:cNvPr id="4" name="Content Placeholder 3"/>
          <p:cNvSpPr>
            <a:spLocks noGrp="1"/>
          </p:cNvSpPr>
          <p:nvPr>
            <p:ph idx="1"/>
          </p:nvPr>
        </p:nvSpPr>
        <p:spPr/>
        <p:txBody>
          <a:bodyPr>
            <a:normAutofit/>
          </a:bodyPr>
          <a:lstStyle/>
          <a:p>
            <a:r>
              <a:rPr lang="en-US">
                <a:latin typeface="PT Sans"/>
                <a:cs typeface="PT Sans"/>
              </a:rPr>
              <a:t>Bottlenecks “move”</a:t>
            </a:r>
          </a:p>
          <a:p>
            <a:pPr lvl="1"/>
            <a:r>
              <a:rPr lang="en-US">
                <a:latin typeface="PT Sans"/>
                <a:cs typeface="PT Sans"/>
              </a:rPr>
              <a:t>Include sanity checks as part of experiment</a:t>
            </a:r>
          </a:p>
          <a:p>
            <a:pPr lvl="1"/>
            <a:r>
              <a:rPr lang="en-US">
                <a:latin typeface="PT Sans"/>
                <a:cs typeface="PT Sans"/>
              </a:rPr>
              <a:t>Example: corroborate that network/disk observes expected behavior</a:t>
            </a:r>
          </a:p>
          <a:p>
            <a:r>
              <a:rPr lang="en-US">
                <a:latin typeface="PT Sans"/>
                <a:cs typeface="PT Sans"/>
              </a:rPr>
              <a:t>Binary reproducibility</a:t>
            </a:r>
          </a:p>
          <a:p>
            <a:pPr lvl="1"/>
            <a:r>
              <a:rPr lang="en-US">
                <a:latin typeface="PT Sans"/>
                <a:cs typeface="PT Sans"/>
              </a:rPr>
              <a:t>Example: GCC’s flags, 10</a:t>
            </a:r>
            <a:r>
              <a:rPr lang="en-US" baseline="30000">
                <a:latin typeface="PT Sans"/>
                <a:cs typeface="PT Sans"/>
              </a:rPr>
              <a:t>806</a:t>
            </a:r>
            <a:r>
              <a:rPr lang="en-US">
                <a:latin typeface="PT Sans"/>
                <a:cs typeface="PT Sans"/>
              </a:rPr>
              <a:t> combinations</a:t>
            </a:r>
          </a:p>
          <a:p>
            <a:pPr lvl="1"/>
            <a:r>
              <a:rPr lang="en-US">
                <a:latin typeface="PT Sans"/>
                <a:cs typeface="PT Sans"/>
              </a:rPr>
              <a:t>Solution: provide image of complete software stack (e.g. linux containers)</a:t>
            </a:r>
          </a:p>
          <a:p>
            <a:endParaRPr lang="en-US">
              <a:latin typeface="PT Sans"/>
              <a:cs typeface="PT Sans"/>
            </a:endParaRPr>
          </a:p>
          <a:p>
            <a:endParaRPr lang="en-US">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21</a:t>
            </a:fld>
            <a:endParaRPr lang="en-US"/>
          </a:p>
        </p:txBody>
      </p:sp>
    </p:spTree>
    <p:extLst>
      <p:ext uri="{BB962C8B-B14F-4D97-AF65-F5344CB8AC3E}">
        <p14:creationId xmlns:p14="http://schemas.microsoft.com/office/powerpoint/2010/main" val="2100172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Early Feedback</a:t>
            </a:r>
          </a:p>
        </p:txBody>
      </p:sp>
      <p:sp>
        <p:nvSpPr>
          <p:cNvPr id="4" name="Content Placeholder 3"/>
          <p:cNvSpPr>
            <a:spLocks noGrp="1"/>
          </p:cNvSpPr>
          <p:nvPr>
            <p:ph idx="1"/>
          </p:nvPr>
        </p:nvSpPr>
        <p:spPr/>
        <p:txBody>
          <a:bodyPr>
            <a:normAutofit/>
          </a:bodyPr>
          <a:lstStyle/>
          <a:p>
            <a:pPr marL="0" indent="0">
              <a:buNone/>
            </a:pPr>
            <a:r>
              <a:rPr lang="en-US">
                <a:latin typeface="PT Sans"/>
                <a:cs typeface="PT Sans"/>
              </a:rPr>
              <a:t>Creating an ESF helps to:</a:t>
            </a:r>
          </a:p>
          <a:p>
            <a:r>
              <a:rPr lang="en-US">
                <a:latin typeface="PT Sans"/>
                <a:cs typeface="PT Sans"/>
              </a:rPr>
              <a:t>Find meaningful/reproducible baselines</a:t>
            </a:r>
          </a:p>
          <a:p>
            <a:r>
              <a:rPr lang="en-US">
                <a:latin typeface="PT Sans"/>
                <a:cs typeface="PT Sans"/>
              </a:rPr>
              <a:t>Create a feedback loop in author’s mind</a:t>
            </a:r>
          </a:p>
          <a:p>
            <a:r>
              <a:rPr lang="en-US">
                <a:latin typeface="PT Sans"/>
                <a:cs typeface="PT Sans"/>
              </a:rPr>
              <a:t>Specify exactly what author means</a:t>
            </a:r>
          </a:p>
          <a:p>
            <a:r>
              <a:rPr lang="en-US">
                <a:latin typeface="PT Sans"/>
                <a:cs typeface="PT Sans"/>
              </a:rPr>
              <a:t>Make temporal context explicit</a:t>
            </a:r>
          </a:p>
          <a:p>
            <a:endParaRPr lang="en-US">
              <a:latin typeface="PT Sans"/>
              <a:cs typeface="PT Sans"/>
            </a:endParaRPr>
          </a:p>
          <a:p>
            <a:endParaRPr lang="en-US">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22</a:t>
            </a:fld>
            <a:endParaRPr lang="en-US"/>
          </a:p>
        </p:txBody>
      </p:sp>
    </p:spTree>
    <p:extLst>
      <p:ext uri="{BB962C8B-B14F-4D97-AF65-F5344CB8AC3E}">
        <p14:creationId xmlns:p14="http://schemas.microsoft.com/office/powerpoint/2010/main" val="19359016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Conclusion</a:t>
            </a:r>
          </a:p>
        </p:txBody>
      </p:sp>
      <p:sp>
        <p:nvSpPr>
          <p:cNvPr id="4" name="Content Placeholder 3"/>
          <p:cNvSpPr>
            <a:spLocks noGrp="1"/>
          </p:cNvSpPr>
          <p:nvPr>
            <p:ph idx="1"/>
          </p:nvPr>
        </p:nvSpPr>
        <p:spPr>
          <a:xfrm>
            <a:off x="457200" y="1600200"/>
            <a:ext cx="8229600" cy="4751944"/>
          </a:xfrm>
        </p:spPr>
        <p:txBody>
          <a:bodyPr>
            <a:normAutofit lnSpcReduction="10000"/>
          </a:bodyPr>
          <a:lstStyle/>
          <a:p>
            <a:pPr marL="0" indent="0">
              <a:buNone/>
            </a:pPr>
            <a:r>
              <a:rPr lang="en-US">
                <a:latin typeface="PT Sans"/>
                <a:cs typeface="PT Sans"/>
              </a:rPr>
              <a:t>ESFs:</a:t>
            </a:r>
          </a:p>
          <a:p>
            <a:r>
              <a:rPr lang="en-US">
                <a:latin typeface="PT Sans"/>
                <a:cs typeface="PT Sans"/>
              </a:rPr>
              <a:t>Embody all components of an experiment</a:t>
            </a:r>
            <a:endParaRPr lang="en-US">
              <a:latin typeface="PT Sans"/>
              <a:cs typeface="PT Sans"/>
            </a:endParaRPr>
          </a:p>
          <a:p>
            <a:r>
              <a:rPr lang="en-US">
                <a:latin typeface="PT Sans"/>
                <a:cs typeface="PT Sans"/>
              </a:rPr>
              <a:t>Enable automation of result validation</a:t>
            </a:r>
          </a:p>
          <a:p>
            <a:r>
              <a:rPr lang="en-US">
                <a:latin typeface="PT Sans"/>
                <a:cs typeface="PT Sans"/>
              </a:rPr>
              <a:t>Brings us closer to the scientific method</a:t>
            </a:r>
          </a:p>
          <a:p>
            <a:r>
              <a:rPr lang="en-US">
                <a:latin typeface="PT Sans"/>
                <a:cs typeface="PT Sans"/>
              </a:rPr>
              <a:t>Our ideal future:</a:t>
            </a:r>
          </a:p>
          <a:p>
            <a:pPr lvl="1"/>
            <a:r>
              <a:rPr lang="en-US">
                <a:latin typeface="PT Sans"/>
                <a:cs typeface="PT Sans"/>
              </a:rPr>
              <a:t>Don’t write the experimental section of an article</a:t>
            </a:r>
          </a:p>
          <a:p>
            <a:pPr lvl="1"/>
            <a:r>
              <a:rPr lang="en-US">
                <a:latin typeface="PT Sans"/>
                <a:cs typeface="PT Sans"/>
              </a:rPr>
              <a:t>Write ESFs instead to express your hypothesis</a:t>
            </a:r>
          </a:p>
          <a:p>
            <a:pPr lvl="1"/>
            <a:r>
              <a:rPr lang="en-US">
                <a:latin typeface="PT Sans"/>
                <a:cs typeface="PT Sans"/>
              </a:rPr>
              <a:t>Let a tool write it by consuming ESFs</a:t>
            </a:r>
          </a:p>
        </p:txBody>
      </p:sp>
      <p:sp>
        <p:nvSpPr>
          <p:cNvPr id="3" name="Slide Number Placeholder 2"/>
          <p:cNvSpPr>
            <a:spLocks noGrp="1"/>
          </p:cNvSpPr>
          <p:nvPr>
            <p:ph type="sldNum" sz="quarter" idx="12"/>
          </p:nvPr>
        </p:nvSpPr>
        <p:spPr/>
        <p:txBody>
          <a:bodyPr/>
          <a:lstStyle/>
          <a:p>
            <a:fld id="{FA8338FA-16C6-9C42-9987-80EFEA67B0E4}" type="slidenum">
              <a:rPr lang="en-US" smtClean="0"/>
              <a:t>23</a:t>
            </a:fld>
            <a:endParaRPr lang="en-US"/>
          </a:p>
        </p:txBody>
      </p:sp>
      <p:sp>
        <p:nvSpPr>
          <p:cNvPr id="5" name="TextBox 4"/>
          <p:cNvSpPr txBox="1"/>
          <p:nvPr/>
        </p:nvSpPr>
        <p:spPr>
          <a:xfrm>
            <a:off x="2194043" y="6352143"/>
            <a:ext cx="4755892" cy="369332"/>
          </a:xfrm>
          <a:prstGeom prst="rect">
            <a:avLst/>
          </a:prstGeom>
          <a:noFill/>
        </p:spPr>
        <p:txBody>
          <a:bodyPr wrap="none" rtlCol="0">
            <a:spAutoFit/>
          </a:bodyPr>
          <a:lstStyle/>
          <a:p>
            <a:r>
              <a:rPr lang="en-US">
                <a:solidFill>
                  <a:schemeClr val="bg2">
                    <a:lumMod val="75000"/>
                  </a:schemeClr>
                </a:solidFill>
                <a:latin typeface="Andale Mono"/>
                <a:cs typeface="Andale Mono"/>
              </a:rPr>
              <a:t>https://github.com/systemslab/esf</a:t>
            </a:r>
          </a:p>
        </p:txBody>
      </p:sp>
    </p:spTree>
    <p:extLst>
      <p:ext uri="{BB962C8B-B14F-4D97-AF65-F5344CB8AC3E}">
        <p14:creationId xmlns:p14="http://schemas.microsoft.com/office/powerpoint/2010/main" val="5787953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7691"/>
            <a:ext cx="8229600" cy="1143000"/>
          </a:xfrm>
        </p:spPr>
        <p:txBody>
          <a:bodyPr/>
          <a:lstStyle/>
          <a:p>
            <a:r>
              <a:rPr lang="en-US">
                <a:latin typeface="PT Sans"/>
                <a:cs typeface="PT Sans"/>
              </a:rPr>
              <a:t>Thanks!</a:t>
            </a:r>
          </a:p>
        </p:txBody>
      </p:sp>
      <p:sp>
        <p:nvSpPr>
          <p:cNvPr id="3" name="Slide Number Placeholder 2"/>
          <p:cNvSpPr>
            <a:spLocks noGrp="1"/>
          </p:cNvSpPr>
          <p:nvPr>
            <p:ph type="sldNum" sz="quarter" idx="12"/>
          </p:nvPr>
        </p:nvSpPr>
        <p:spPr/>
        <p:txBody>
          <a:bodyPr/>
          <a:lstStyle/>
          <a:p>
            <a:fld id="{FA8338FA-16C6-9C42-9987-80EFEA67B0E4}" type="slidenum">
              <a:rPr lang="en-US" smtClean="0"/>
              <a:t>24</a:t>
            </a:fld>
            <a:endParaRPr lang="en-US"/>
          </a:p>
        </p:txBody>
      </p:sp>
    </p:spTree>
    <p:extLst>
      <p:ext uri="{BB962C8B-B14F-4D97-AF65-F5344CB8AC3E}">
        <p14:creationId xmlns:p14="http://schemas.microsoft.com/office/powerpoint/2010/main" val="297741293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360" t="5586" r="4655" b="29843"/>
          <a:stretch/>
        </p:blipFill>
        <p:spPr>
          <a:xfrm>
            <a:off x="168564" y="3456416"/>
            <a:ext cx="5003800" cy="3350612"/>
          </a:xfrm>
          <a:prstGeom prst="rect">
            <a:avLst/>
          </a:prstGeom>
          <a:ln>
            <a:noFill/>
          </a:ln>
        </p:spPr>
      </p:pic>
      <p:sp>
        <p:nvSpPr>
          <p:cNvPr id="6" name="Title 1"/>
          <p:cNvSpPr>
            <a:spLocks noGrp="1"/>
          </p:cNvSpPr>
          <p:nvPr>
            <p:ph type="title"/>
          </p:nvPr>
        </p:nvSpPr>
        <p:spPr>
          <a:xfrm>
            <a:off x="457200" y="274638"/>
            <a:ext cx="8229600" cy="1143000"/>
          </a:xfrm>
        </p:spPr>
        <p:txBody>
          <a:bodyPr>
            <a:normAutofit/>
          </a:bodyPr>
          <a:lstStyle/>
          <a:p>
            <a:pPr algn="l"/>
            <a:r>
              <a:rPr lang="en-US">
                <a:latin typeface="PT Sans"/>
                <a:cs typeface="PT Sans"/>
              </a:rPr>
              <a:t>Geneiatakis et. al. CCS ‘12</a:t>
            </a:r>
          </a:p>
        </p:txBody>
      </p:sp>
      <p:sp>
        <p:nvSpPr>
          <p:cNvPr id="2" name="Slide Number Placeholder 1"/>
          <p:cNvSpPr>
            <a:spLocks noGrp="1"/>
          </p:cNvSpPr>
          <p:nvPr>
            <p:ph type="sldNum" sz="quarter" idx="12"/>
          </p:nvPr>
        </p:nvSpPr>
        <p:spPr/>
        <p:txBody>
          <a:bodyPr/>
          <a:lstStyle/>
          <a:p>
            <a:fld id="{FA8338FA-16C6-9C42-9987-80EFEA67B0E4}" type="slidenum">
              <a:rPr lang="en-US" smtClean="0"/>
              <a:t>25</a:t>
            </a:fld>
            <a:endParaRPr lang="en-US"/>
          </a:p>
        </p:txBody>
      </p:sp>
    </p:spTree>
    <p:extLst>
      <p:ext uri="{BB962C8B-B14F-4D97-AF65-F5344CB8AC3E}">
        <p14:creationId xmlns:p14="http://schemas.microsoft.com/office/powerpoint/2010/main" val="402271348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360" t="5586" r="4655" b="29843"/>
          <a:stretch/>
        </p:blipFill>
        <p:spPr>
          <a:xfrm>
            <a:off x="168564" y="3456416"/>
            <a:ext cx="5003800" cy="3350612"/>
          </a:xfrm>
          <a:prstGeom prst="rect">
            <a:avLst/>
          </a:prstGeom>
          <a:ln>
            <a:noFill/>
          </a:ln>
        </p:spPr>
      </p:pic>
      <p:sp>
        <p:nvSpPr>
          <p:cNvPr id="2" name="Rectangle 1"/>
          <p:cNvSpPr/>
          <p:nvPr/>
        </p:nvSpPr>
        <p:spPr>
          <a:xfrm>
            <a:off x="3440546" y="1875501"/>
            <a:ext cx="5003800" cy="2031325"/>
          </a:xfrm>
          <a:prstGeom prst="rect">
            <a:avLst/>
          </a:prstGeom>
          <a:solidFill>
            <a:srgbClr val="FFFFFF"/>
          </a:solidFill>
          <a:ln>
            <a:solidFill>
              <a:schemeClr val="tx1"/>
            </a:solidFill>
          </a:ln>
        </p:spPr>
        <p:txBody>
          <a:bodyPr wrap="square" anchor="t">
            <a:spAutoFit/>
          </a:bodyPr>
          <a:lstStyle/>
          <a:p>
            <a:r>
              <a:rPr lang="en-US">
                <a:latin typeface="PT Sans"/>
                <a:cs typeface="PT Sans"/>
              </a:rPr>
              <a:t>In this section, our goal is to evaluate the performance benefits that can be reaped, by utilizing virtual partitioning to apply otherwise expensive protection mechanisms on the most exposed part of applications. This allows us to strike a balance between the overhead imposed on the application and its exposure to attacks.</a:t>
            </a:r>
          </a:p>
        </p:txBody>
      </p:sp>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Experiment Goal</a:t>
            </a:r>
          </a:p>
        </p:txBody>
      </p:sp>
      <p:sp>
        <p:nvSpPr>
          <p:cNvPr id="3" name="Slide Number Placeholder 2"/>
          <p:cNvSpPr>
            <a:spLocks noGrp="1"/>
          </p:cNvSpPr>
          <p:nvPr>
            <p:ph type="sldNum" sz="quarter" idx="12"/>
          </p:nvPr>
        </p:nvSpPr>
        <p:spPr/>
        <p:txBody>
          <a:bodyPr/>
          <a:lstStyle/>
          <a:p>
            <a:fld id="{FA8338FA-16C6-9C42-9987-80EFEA67B0E4}" type="slidenum">
              <a:rPr lang="en-US" smtClean="0"/>
              <a:t>26</a:t>
            </a:fld>
            <a:endParaRPr lang="en-US"/>
          </a:p>
        </p:txBody>
      </p:sp>
    </p:spTree>
    <p:extLst>
      <p:ext uri="{BB962C8B-B14F-4D97-AF65-F5344CB8AC3E}">
        <p14:creationId xmlns:p14="http://schemas.microsoft.com/office/powerpoint/2010/main" val="194679494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2" name="Rectangle 1"/>
          <p:cNvSpPr/>
          <p:nvPr/>
        </p:nvSpPr>
        <p:spPr>
          <a:xfrm>
            <a:off x="3440546" y="1875501"/>
            <a:ext cx="5003800" cy="2031325"/>
          </a:xfrm>
          <a:prstGeom prst="rect">
            <a:avLst/>
          </a:prstGeom>
          <a:solidFill>
            <a:srgbClr val="FFFFFF"/>
          </a:solidFill>
          <a:ln>
            <a:solidFill>
              <a:schemeClr val="tx1"/>
            </a:solidFill>
          </a:ln>
        </p:spPr>
        <p:txBody>
          <a:bodyPr wrap="square" anchor="t">
            <a:spAutoFit/>
          </a:bodyPr>
          <a:lstStyle/>
          <a:p>
            <a:r>
              <a:rPr lang="en-US">
                <a:latin typeface="PT Sans"/>
                <a:cs typeface="PT Sans"/>
              </a:rPr>
              <a:t>In this section, our goal is to evaluate the </a:t>
            </a:r>
            <a:r>
              <a:rPr lang="en-US" b="1">
                <a:latin typeface="PT Sans"/>
                <a:cs typeface="PT Sans"/>
              </a:rPr>
              <a:t>performance benefits that can be reaped, by utilizing virtual partitioning to apply otherwise expensive protection mechanisms </a:t>
            </a:r>
            <a:r>
              <a:rPr lang="en-US">
                <a:latin typeface="PT Sans"/>
                <a:cs typeface="PT Sans"/>
              </a:rPr>
              <a:t>on the most exposed part of applications. This allows us to strike a balance between the overhead imposed on the application and its exposure to attacks.</a:t>
            </a:r>
          </a:p>
        </p:txBody>
      </p:sp>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Experiment Goal</a:t>
            </a:r>
          </a:p>
        </p:txBody>
      </p:sp>
      <p:sp>
        <p:nvSpPr>
          <p:cNvPr id="3" name="Slide Number Placeholder 2"/>
          <p:cNvSpPr>
            <a:spLocks noGrp="1"/>
          </p:cNvSpPr>
          <p:nvPr>
            <p:ph type="sldNum" sz="quarter" idx="12"/>
          </p:nvPr>
        </p:nvSpPr>
        <p:spPr/>
        <p:txBody>
          <a:bodyPr/>
          <a:lstStyle/>
          <a:p>
            <a:fld id="{FA8338FA-16C6-9C42-9987-80EFEA67B0E4}" type="slidenum">
              <a:rPr lang="en-US" smtClean="0"/>
              <a:t>27</a:t>
            </a:fld>
            <a:endParaRPr lang="en-US"/>
          </a:p>
        </p:txBody>
      </p:sp>
    </p:spTree>
    <p:extLst>
      <p:ext uri="{BB962C8B-B14F-4D97-AF65-F5344CB8AC3E}">
        <p14:creationId xmlns:p14="http://schemas.microsoft.com/office/powerpoint/2010/main" val="26377797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Schema</a:t>
            </a:r>
          </a:p>
        </p:txBody>
      </p:sp>
      <p:sp>
        <p:nvSpPr>
          <p:cNvPr id="2" name="Slide Number Placeholder 1"/>
          <p:cNvSpPr>
            <a:spLocks noGrp="1"/>
          </p:cNvSpPr>
          <p:nvPr>
            <p:ph type="sldNum" sz="quarter" idx="12"/>
          </p:nvPr>
        </p:nvSpPr>
        <p:spPr/>
        <p:txBody>
          <a:bodyPr/>
          <a:lstStyle/>
          <a:p>
            <a:fld id="{FA8338FA-16C6-9C42-9987-80EFEA67B0E4}" type="slidenum">
              <a:rPr lang="en-US" smtClean="0"/>
              <a:t>28</a:t>
            </a:fld>
            <a:endParaRPr lang="en-US"/>
          </a:p>
        </p:txBody>
      </p:sp>
    </p:spTree>
    <p:extLst>
      <p:ext uri="{BB962C8B-B14F-4D97-AF65-F5344CB8AC3E}">
        <p14:creationId xmlns:p14="http://schemas.microsoft.com/office/powerpoint/2010/main" val="72759931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Schema</a:t>
            </a:r>
          </a:p>
        </p:txBody>
      </p:sp>
      <p:sp>
        <p:nvSpPr>
          <p:cNvPr id="7" name="Rectangle 6"/>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2" name="Slide Number Placeholder 1"/>
          <p:cNvSpPr>
            <a:spLocks noGrp="1"/>
          </p:cNvSpPr>
          <p:nvPr>
            <p:ph type="sldNum" sz="quarter" idx="12"/>
          </p:nvPr>
        </p:nvSpPr>
        <p:spPr/>
        <p:txBody>
          <a:bodyPr/>
          <a:lstStyle/>
          <a:p>
            <a:fld id="{FA8338FA-16C6-9C42-9987-80EFEA67B0E4}" type="slidenum">
              <a:rPr lang="en-US" smtClean="0"/>
              <a:t>29</a:t>
            </a:fld>
            <a:endParaRPr lang="en-US"/>
          </a:p>
        </p:txBody>
      </p:sp>
    </p:spTree>
    <p:extLst>
      <p:ext uri="{BB962C8B-B14F-4D97-AF65-F5344CB8AC3E}">
        <p14:creationId xmlns:p14="http://schemas.microsoft.com/office/powerpoint/2010/main" val="12860468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Outline</a:t>
            </a:r>
          </a:p>
        </p:txBody>
      </p:sp>
      <p:sp>
        <p:nvSpPr>
          <p:cNvPr id="4" name="Content Placeholder 3"/>
          <p:cNvSpPr>
            <a:spLocks noGrp="1"/>
          </p:cNvSpPr>
          <p:nvPr>
            <p:ph idx="1"/>
          </p:nvPr>
        </p:nvSpPr>
        <p:spPr/>
        <p:txBody>
          <a:bodyPr/>
          <a:lstStyle/>
          <a:p>
            <a:r>
              <a:rPr lang="en-US">
                <a:latin typeface="PT Sans"/>
                <a:cs typeface="PT Sans"/>
              </a:rPr>
              <a:t>Re-execution vs. validation</a:t>
            </a:r>
          </a:p>
          <a:p>
            <a:r>
              <a:rPr lang="en-US">
                <a:latin typeface="PT Sans"/>
                <a:cs typeface="PT Sans"/>
              </a:rPr>
              <a:t>Declarative Experiment Specification (ESF)</a:t>
            </a:r>
          </a:p>
          <a:p>
            <a:r>
              <a:rPr lang="en-US" sz="3100">
                <a:latin typeface="PT Sans"/>
                <a:cs typeface="PT Sans"/>
              </a:rPr>
              <a:t>Case Studies</a:t>
            </a:r>
          </a:p>
          <a:p>
            <a:r>
              <a:rPr lang="en-US">
                <a:latin typeface="PT Sans"/>
                <a:cs typeface="PT Sans"/>
              </a:rPr>
              <a:t>Benefits &amp; Challenges</a:t>
            </a:r>
          </a:p>
        </p:txBody>
      </p:sp>
      <p:sp>
        <p:nvSpPr>
          <p:cNvPr id="3" name="Slide Number Placeholder 2"/>
          <p:cNvSpPr>
            <a:spLocks noGrp="1"/>
          </p:cNvSpPr>
          <p:nvPr>
            <p:ph type="sldNum" sz="quarter" idx="12"/>
          </p:nvPr>
        </p:nvSpPr>
        <p:spPr/>
        <p:txBody>
          <a:bodyPr/>
          <a:lstStyle/>
          <a:p>
            <a:fld id="{FA8338FA-16C6-9C42-9987-80EFEA67B0E4}" type="slidenum">
              <a:rPr lang="en-US" smtClean="0"/>
              <a:t>3</a:t>
            </a:fld>
            <a:endParaRPr lang="en-US"/>
          </a:p>
        </p:txBody>
      </p:sp>
    </p:spTree>
    <p:extLst>
      <p:ext uri="{BB962C8B-B14F-4D97-AF65-F5344CB8AC3E}">
        <p14:creationId xmlns:p14="http://schemas.microsoft.com/office/powerpoint/2010/main" val="86219814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2" name="Slide Number Placeholder 1"/>
          <p:cNvSpPr>
            <a:spLocks noGrp="1"/>
          </p:cNvSpPr>
          <p:nvPr>
            <p:ph type="sldNum" sz="quarter" idx="12"/>
          </p:nvPr>
        </p:nvSpPr>
        <p:spPr/>
        <p:txBody>
          <a:bodyPr/>
          <a:lstStyle/>
          <a:p>
            <a:fld id="{FA8338FA-16C6-9C42-9987-80EFEA67B0E4}" type="slidenum">
              <a:rPr lang="en-US" smtClean="0"/>
              <a:t>30</a:t>
            </a:fld>
            <a:endParaRPr lang="en-US"/>
          </a:p>
        </p:txBody>
      </p:sp>
    </p:spTree>
    <p:extLst>
      <p:ext uri="{BB962C8B-B14F-4D97-AF65-F5344CB8AC3E}">
        <p14:creationId xmlns:p14="http://schemas.microsoft.com/office/powerpoint/2010/main" val="390037681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a:t>
            </a:r>
          </a:p>
          <a:p>
            <a:endParaRPr lang="en-US" sz="1400" b="1">
              <a:solidFill>
                <a:srgbClr val="105CA4"/>
              </a:solidFill>
              <a:latin typeface="Andale Mono"/>
              <a:cs typeface="Andale Mono"/>
            </a:endParaRP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31</a:t>
            </a:fld>
            <a:endParaRPr lang="en-US"/>
          </a:p>
        </p:txBody>
      </p:sp>
    </p:spTree>
    <p:extLst>
      <p:ext uri="{BB962C8B-B14F-4D97-AF65-F5344CB8AC3E}">
        <p14:creationId xmlns:p14="http://schemas.microsoft.com/office/powerpoint/2010/main" val="197847206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endParaRPr lang="en-US" sz="1400" b="1">
              <a:solidFill>
                <a:srgbClr val="105CA4"/>
              </a:solidFill>
              <a:latin typeface="Andale Mono"/>
              <a:cs typeface="Andale Mono"/>
            </a:endParaRP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32</a:t>
            </a:fld>
            <a:endParaRPr lang="en-US"/>
          </a:p>
        </p:txBody>
      </p:sp>
    </p:spTree>
    <p:extLst>
      <p:ext uri="{BB962C8B-B14F-4D97-AF65-F5344CB8AC3E}">
        <p14:creationId xmlns:p14="http://schemas.microsoft.com/office/powerpoint/2010/main" val="166680763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a:t>
            </a:r>
            <a:endParaRPr lang="en-US" sz="1400" b="1">
              <a:solidFill>
                <a:srgbClr val="105CA4"/>
              </a:solidFill>
              <a:latin typeface="Andale Mono"/>
              <a:cs typeface="Andale Mono"/>
            </a:endParaRP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33</a:t>
            </a:fld>
            <a:endParaRPr lang="en-US"/>
          </a:p>
        </p:txBody>
      </p:sp>
    </p:spTree>
    <p:extLst>
      <p:ext uri="{BB962C8B-B14F-4D97-AF65-F5344CB8AC3E}">
        <p14:creationId xmlns:p14="http://schemas.microsoft.com/office/powerpoint/2010/main" val="349319821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 </a:t>
            </a:r>
            <a:r>
              <a:rPr lang="en-US" sz="1400" b="1">
                <a:solidFill>
                  <a:srgbClr val="105CA4"/>
                </a:solidFill>
                <a:latin typeface="Andale Mono"/>
                <a:cs typeface="Andale Mono"/>
              </a:rPr>
              <a:t>and</a:t>
            </a:r>
          </a:p>
          <a:p>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34</a:t>
            </a:fld>
            <a:endParaRPr lang="en-US"/>
          </a:p>
        </p:txBody>
      </p:sp>
    </p:spTree>
    <p:extLst>
      <p:ext uri="{BB962C8B-B14F-4D97-AF65-F5344CB8AC3E}">
        <p14:creationId xmlns:p14="http://schemas.microsoft.com/office/powerpoint/2010/main" val="208014008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360" t="5586" r="4655" b="29843"/>
          <a:stretch/>
        </p:blipFill>
        <p:spPr>
          <a:xfrm>
            <a:off x="168564" y="3456416"/>
            <a:ext cx="5003800" cy="3350612"/>
          </a:xfrm>
          <a:prstGeom prst="rect">
            <a:avLst/>
          </a:prstGeom>
          <a:ln>
            <a:noFill/>
          </a:ln>
        </p:spPr>
      </p:pic>
      <p:sp>
        <p:nvSpPr>
          <p:cNvPr id="5" name="Title 1"/>
          <p:cNvSpPr>
            <a:spLocks noGrp="1"/>
          </p:cNvSpPr>
          <p:nvPr>
            <p:ph type="title"/>
          </p:nvPr>
        </p:nvSpPr>
        <p:spPr>
          <a:xfrm>
            <a:off x="457200" y="274638"/>
            <a:ext cx="8229600" cy="1143000"/>
          </a:xfrm>
        </p:spPr>
        <p:txBody>
          <a:bodyPr>
            <a:normAutofit/>
          </a:bodyPr>
          <a:lstStyle/>
          <a:p>
            <a:pPr algn="l"/>
            <a:r>
              <a:rPr lang="en-US">
                <a:latin typeface="PT Sans"/>
                <a:cs typeface="PT Sans"/>
              </a:rPr>
              <a:t>Validations</a:t>
            </a:r>
          </a:p>
        </p:txBody>
      </p:sp>
      <p:sp>
        <p:nvSpPr>
          <p:cNvPr id="6" name="Rectangle 5"/>
          <p:cNvSpPr/>
          <p:nvPr/>
        </p:nvSpPr>
        <p:spPr>
          <a:xfrm>
            <a:off x="4739412" y="990456"/>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"alias":  [”technique”],</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7" name="Rectangle 6"/>
          <p:cNvSpPr/>
          <p:nvPr/>
        </p:nvSpPr>
        <p:spPr>
          <a:xfrm>
            <a:off x="457200" y="1800733"/>
            <a:ext cx="3652982" cy="954107"/>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 </a:t>
            </a:r>
            <a:r>
              <a:rPr lang="en-US" sz="1400" b="1">
                <a:solidFill>
                  <a:srgbClr val="105CA4"/>
                </a:solidFill>
                <a:latin typeface="Andale Mono"/>
                <a:cs typeface="Andale Mono"/>
              </a:rPr>
              <a:t>and</a:t>
            </a:r>
          </a:p>
          <a:p>
            <a:r>
              <a:rPr lang="en-US" sz="1400" b="1">
                <a:solidFill>
                  <a:srgbClr val="105CA4"/>
                </a:solidFill>
                <a:latin typeface="Andale Mono"/>
                <a:cs typeface="Andale Mono"/>
              </a:rPr>
              <a:t> </a:t>
            </a:r>
            <a:r>
              <a:rPr lang="en-US" sz="1400">
                <a:latin typeface="Andale Mono"/>
                <a:cs typeface="Andale Mono"/>
              </a:rPr>
              <a:t>dta_isr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isr </a:t>
            </a:r>
            <a:r>
              <a:rPr lang="en-US" sz="1400" b="1">
                <a:solidFill>
                  <a:srgbClr val="105CA4"/>
                </a:solidFill>
                <a:latin typeface="Andale Mono"/>
                <a:cs typeface="Andale Mono"/>
              </a:rPr>
              <a:t>and</a:t>
            </a:r>
            <a:r>
              <a:rPr lang="en-US" sz="1400">
                <a:latin typeface="Andale Mono"/>
                <a:cs typeface="Andale Mono"/>
              </a:rPr>
              <a:t> dta</a:t>
            </a:r>
            <a:endParaRPr lang="en-US" sz="1400" b="1">
              <a:solidFill>
                <a:srgbClr val="105CA4"/>
              </a:solidFill>
              <a:latin typeface="Andale Mono"/>
              <a:cs typeface="Andale Mono"/>
            </a:endParaRPr>
          </a:p>
        </p:txBody>
      </p:sp>
      <p:sp>
        <p:nvSpPr>
          <p:cNvPr id="2" name="Slide Number Placeholder 1"/>
          <p:cNvSpPr>
            <a:spLocks noGrp="1"/>
          </p:cNvSpPr>
          <p:nvPr>
            <p:ph type="sldNum" sz="quarter" idx="12"/>
          </p:nvPr>
        </p:nvSpPr>
        <p:spPr/>
        <p:txBody>
          <a:bodyPr/>
          <a:lstStyle/>
          <a:p>
            <a:fld id="{FA8338FA-16C6-9C42-9987-80EFEA67B0E4}" type="slidenum">
              <a:rPr lang="en-US" smtClean="0"/>
              <a:t>35</a:t>
            </a:fld>
            <a:endParaRPr lang="en-US"/>
          </a:p>
        </p:txBody>
      </p:sp>
    </p:spTree>
    <p:extLst>
      <p:ext uri="{BB962C8B-B14F-4D97-AF65-F5344CB8AC3E}">
        <p14:creationId xmlns:p14="http://schemas.microsoft.com/office/powerpoint/2010/main" val="61574947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Example 2</a:t>
            </a:r>
          </a:p>
        </p:txBody>
      </p:sp>
      <p:sp>
        <p:nvSpPr>
          <p:cNvPr id="3" name="Slide Number Placeholder 2"/>
          <p:cNvSpPr>
            <a:spLocks noGrp="1"/>
          </p:cNvSpPr>
          <p:nvPr>
            <p:ph type="sldNum" sz="quarter" idx="12"/>
          </p:nvPr>
        </p:nvSpPr>
        <p:spPr/>
        <p:txBody>
          <a:bodyPr/>
          <a:lstStyle/>
          <a:p>
            <a:fld id="{FA8338FA-16C6-9C42-9987-80EFEA67B0E4}" type="slidenum">
              <a:rPr lang="en-US" smtClean="0"/>
              <a:t>36</a:t>
            </a:fld>
            <a:endParaRPr lang="en-US"/>
          </a:p>
        </p:txBody>
      </p:sp>
    </p:spTree>
    <p:extLst>
      <p:ext uri="{BB962C8B-B14F-4D97-AF65-F5344CB8AC3E}">
        <p14:creationId xmlns:p14="http://schemas.microsoft.com/office/powerpoint/2010/main" val="212580263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Example 2</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Slide Number Placeholder 3"/>
          <p:cNvSpPr>
            <a:spLocks noGrp="1"/>
          </p:cNvSpPr>
          <p:nvPr>
            <p:ph type="sldNum" sz="quarter" idx="12"/>
          </p:nvPr>
        </p:nvSpPr>
        <p:spPr/>
        <p:txBody>
          <a:bodyPr/>
          <a:lstStyle/>
          <a:p>
            <a:fld id="{FA8338FA-16C6-9C42-9987-80EFEA67B0E4}" type="slidenum">
              <a:rPr lang="en-US" smtClean="0"/>
              <a:t>37</a:t>
            </a:fld>
            <a:endParaRPr lang="en-US"/>
          </a:p>
        </p:txBody>
      </p:sp>
    </p:spTree>
    <p:extLst>
      <p:ext uri="{BB962C8B-B14F-4D97-AF65-F5344CB8AC3E}">
        <p14:creationId xmlns:p14="http://schemas.microsoft.com/office/powerpoint/2010/main" val="380006805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Schema</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Rectangle 3"/>
          <p:cNvSpPr/>
          <p:nvPr/>
        </p:nvSpPr>
        <p:spPr>
          <a:xfrm>
            <a:off x="4739412" y="990456"/>
            <a:ext cx="4167908" cy="2893100"/>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5" name="Slide Number Placeholder 4"/>
          <p:cNvSpPr>
            <a:spLocks noGrp="1"/>
          </p:cNvSpPr>
          <p:nvPr>
            <p:ph type="sldNum" sz="quarter" idx="12"/>
          </p:nvPr>
        </p:nvSpPr>
        <p:spPr/>
        <p:txBody>
          <a:bodyPr/>
          <a:lstStyle/>
          <a:p>
            <a:fld id="{FA8338FA-16C6-9C42-9987-80EFEA67B0E4}" type="slidenum">
              <a:rPr lang="en-US" smtClean="0"/>
              <a:t>38</a:t>
            </a:fld>
            <a:endParaRPr lang="en-US"/>
          </a:p>
        </p:txBody>
      </p:sp>
    </p:spTree>
    <p:extLst>
      <p:ext uri="{BB962C8B-B14F-4D97-AF65-F5344CB8AC3E}">
        <p14:creationId xmlns:p14="http://schemas.microsoft.com/office/powerpoint/2010/main" val="36176591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Schema</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Rectangle 3"/>
          <p:cNvSpPr/>
          <p:nvPr/>
        </p:nvSpPr>
        <p:spPr>
          <a:xfrm>
            <a:off x="4739412" y="990456"/>
            <a:ext cx="4167908" cy="375487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solidFill>
                  <a:schemeClr val="accent5">
                    <a:lumMod val="60000"/>
                    <a:lumOff val="40000"/>
                  </a:schemeClr>
                </a:solidFill>
                <a:latin typeface="Andale Mono"/>
                <a:cs typeface="Andale Mono"/>
              </a:rPr>
              <a:t>  {</a:t>
            </a:r>
          </a:p>
          <a:p>
            <a:r>
              <a:rPr lang="en-US" sz="1400" b="1">
                <a:solidFill>
                  <a:schemeClr val="accent5">
                    <a:lumMod val="60000"/>
                    <a:lumOff val="40000"/>
                  </a:schemeClr>
                </a:solidFill>
                <a:latin typeface="Andale Mono"/>
                <a:cs typeface="Andale Mono"/>
              </a:rPr>
              <a:t>    "type":   ”workload”,</a:t>
            </a:r>
          </a:p>
          <a:p>
            <a:r>
              <a:rPr lang="en-US" sz="1400" b="1">
                <a:solidFill>
                  <a:schemeClr val="accent5">
                    <a:lumMod val="60000"/>
                    <a:lumOff val="40000"/>
                  </a:schemeClr>
                </a:solidFill>
                <a:latin typeface="Andale Mono"/>
                <a:cs typeface="Andale Mono"/>
              </a:rPr>
              <a:t>    "values": [“ftp", “samba", “ssh”]</a:t>
            </a:r>
          </a:p>
          <a:p>
            <a:r>
              <a:rPr lang="en-US" sz="1400" b="1">
                <a:solidFill>
                  <a:schemeClr val="accent5">
                    <a:lumMod val="60000"/>
                    <a:lumOff val="40000"/>
                  </a:schemeClr>
                </a:solidFill>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5" name="Slide Number Placeholder 4"/>
          <p:cNvSpPr>
            <a:spLocks noGrp="1"/>
          </p:cNvSpPr>
          <p:nvPr>
            <p:ph type="sldNum" sz="quarter" idx="12"/>
          </p:nvPr>
        </p:nvSpPr>
        <p:spPr/>
        <p:txBody>
          <a:bodyPr/>
          <a:lstStyle/>
          <a:p>
            <a:fld id="{FA8338FA-16C6-9C42-9987-80EFEA67B0E4}" type="slidenum">
              <a:rPr lang="en-US" smtClean="0"/>
              <a:t>39</a:t>
            </a:fld>
            <a:endParaRPr lang="en-US"/>
          </a:p>
        </p:txBody>
      </p:sp>
    </p:spTree>
    <p:extLst>
      <p:ext uri="{BB962C8B-B14F-4D97-AF65-F5344CB8AC3E}">
        <p14:creationId xmlns:p14="http://schemas.microsoft.com/office/powerpoint/2010/main" val="4415968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Outline</a:t>
            </a:r>
          </a:p>
        </p:txBody>
      </p:sp>
      <p:sp>
        <p:nvSpPr>
          <p:cNvPr id="4" name="Content Placeholder 3"/>
          <p:cNvSpPr>
            <a:spLocks noGrp="1"/>
          </p:cNvSpPr>
          <p:nvPr>
            <p:ph idx="1"/>
          </p:nvPr>
        </p:nvSpPr>
        <p:spPr/>
        <p:txBody>
          <a:bodyPr/>
          <a:lstStyle/>
          <a:p>
            <a:r>
              <a:rPr lang="en-US" b="1">
                <a:latin typeface="PT Sans"/>
                <a:cs typeface="PT Sans"/>
              </a:rPr>
              <a:t>Re-execution vs. validation</a:t>
            </a:r>
          </a:p>
          <a:p>
            <a:r>
              <a:rPr lang="en-US">
                <a:latin typeface="PT Sans"/>
                <a:cs typeface="PT Sans"/>
              </a:rPr>
              <a:t>Declarative Experiment Specification (ESF)</a:t>
            </a:r>
          </a:p>
          <a:p>
            <a:r>
              <a:rPr lang="en-US" sz="3100">
                <a:latin typeface="PT Sans"/>
                <a:cs typeface="PT Sans"/>
              </a:rPr>
              <a:t>Case Studies</a:t>
            </a:r>
          </a:p>
          <a:p>
            <a:r>
              <a:rPr lang="en-US">
                <a:latin typeface="PT Sans"/>
                <a:cs typeface="PT Sans"/>
              </a:rPr>
              <a:t>Benefits &amp; Challenges</a:t>
            </a:r>
          </a:p>
        </p:txBody>
      </p:sp>
      <p:sp>
        <p:nvSpPr>
          <p:cNvPr id="3" name="Slide Number Placeholder 2"/>
          <p:cNvSpPr>
            <a:spLocks noGrp="1"/>
          </p:cNvSpPr>
          <p:nvPr>
            <p:ph type="sldNum" sz="quarter" idx="12"/>
          </p:nvPr>
        </p:nvSpPr>
        <p:spPr/>
        <p:txBody>
          <a:bodyPr/>
          <a:lstStyle/>
          <a:p>
            <a:fld id="{FA8338FA-16C6-9C42-9987-80EFEA67B0E4}" type="slidenum">
              <a:rPr lang="en-US" smtClean="0"/>
              <a:t>4</a:t>
            </a:fld>
            <a:endParaRPr lang="en-US"/>
          </a:p>
        </p:txBody>
      </p:sp>
    </p:spTree>
    <p:extLst>
      <p:ext uri="{BB962C8B-B14F-4D97-AF65-F5344CB8AC3E}">
        <p14:creationId xmlns:p14="http://schemas.microsoft.com/office/powerpoint/2010/main" val="172033284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Validations</a:t>
            </a:r>
          </a:p>
        </p:txBody>
      </p:sp>
      <p:pic>
        <p:nvPicPr>
          <p:cNvPr id="3" name="Picture 2" descr="Screen Shot 2015-03-17 at 2.55.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19" y="2972836"/>
            <a:ext cx="5152662" cy="3885163"/>
          </a:xfrm>
          <a:prstGeom prst="rect">
            <a:avLst/>
          </a:prstGeom>
        </p:spPr>
      </p:pic>
      <p:sp>
        <p:nvSpPr>
          <p:cNvPr id="4" name="Rectangle 3"/>
          <p:cNvSpPr/>
          <p:nvPr/>
        </p:nvSpPr>
        <p:spPr>
          <a:xfrm>
            <a:off x="4739412" y="990456"/>
            <a:ext cx="4167908" cy="375487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"independent_variables": [</a:t>
            </a:r>
          </a:p>
          <a:p>
            <a:r>
              <a:rPr lang="en-US" sz="1400" b="1">
                <a:latin typeface="Andale Mono"/>
                <a:cs typeface="Andale Mono"/>
              </a:rPr>
              <a:t>  {</a:t>
            </a:r>
          </a:p>
          <a:p>
            <a:r>
              <a:rPr lang="en-US" sz="1400" b="1">
                <a:latin typeface="Andale Mono"/>
                <a:cs typeface="Andale Mono"/>
              </a:rPr>
              <a:t>    "type":   ”method”,</a:t>
            </a:r>
          </a:p>
          <a:p>
            <a:r>
              <a:rPr lang="en-US" sz="1400" b="1">
                <a:latin typeface="Andale Mono"/>
                <a:cs typeface="Andale Mono"/>
              </a:rPr>
              <a:t>    "values": [</a:t>
            </a:r>
          </a:p>
          <a:p>
            <a:r>
              <a:rPr lang="en-US" sz="1400" b="1">
                <a:latin typeface="Andale Mono"/>
                <a:cs typeface="Andale Mono"/>
              </a:rPr>
              <a:t>      “native", “pin", “isr”, “dta”,</a:t>
            </a:r>
          </a:p>
          <a:p>
            <a:r>
              <a:rPr lang="en-US" sz="1400" b="1">
                <a:latin typeface="Andale Mono"/>
                <a:cs typeface="Andale Mono"/>
              </a:rPr>
              <a:t>      “dta_pin”, “dta_isr”</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  {</a:t>
            </a:r>
          </a:p>
          <a:p>
            <a:r>
              <a:rPr lang="en-US" sz="1400" b="1">
                <a:latin typeface="Andale Mono"/>
                <a:cs typeface="Andale Mono"/>
              </a:rPr>
              <a:t>    "type":   ”workload”,</a:t>
            </a:r>
          </a:p>
          <a:p>
            <a:r>
              <a:rPr lang="en-US" sz="1400" b="1">
                <a:latin typeface="Andale Mono"/>
                <a:cs typeface="Andale Mono"/>
              </a:rPr>
              <a:t>    "values": [“ftp", “samba", “ssh”]</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”runtime",</a:t>
            </a:r>
          </a:p>
          <a:p>
            <a:r>
              <a:rPr lang="en-US" sz="1400" b="1">
                <a:latin typeface="Andale Mono"/>
                <a:cs typeface="Andale Mono"/>
              </a:rPr>
              <a:t>  "scale": “s"</a:t>
            </a:r>
          </a:p>
          <a:p>
            <a:r>
              <a:rPr lang="en-US" sz="1400" b="1">
                <a:latin typeface="Andale Mono"/>
                <a:cs typeface="Andale Mono"/>
              </a:rPr>
              <a:t>},</a:t>
            </a:r>
          </a:p>
        </p:txBody>
      </p:sp>
      <p:sp>
        <p:nvSpPr>
          <p:cNvPr id="5" name="Rectangle 4"/>
          <p:cNvSpPr/>
          <p:nvPr/>
        </p:nvSpPr>
        <p:spPr>
          <a:xfrm>
            <a:off x="457200" y="1569833"/>
            <a:ext cx="3652982" cy="1384995"/>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workload=*</a:t>
            </a:r>
            <a:endParaRPr lang="en-US" sz="1400">
              <a:solidFill>
                <a:srgbClr val="105CA4"/>
              </a:solidFill>
              <a:latin typeface="Andale Mono"/>
              <a:cs typeface="Andale Mono"/>
            </a:endParaRP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latin typeface="Andale Mono"/>
                <a:cs typeface="Andale Mono"/>
              </a:rPr>
              <a:t>native &lt; </a:t>
            </a:r>
            <a:r>
              <a:rPr lang="en-US" sz="1400" b="1">
                <a:solidFill>
                  <a:srgbClr val="105CA4"/>
                </a:solidFill>
                <a:latin typeface="Andale Mono"/>
                <a:cs typeface="Andale Mono"/>
              </a:rPr>
              <a:t>any and</a:t>
            </a:r>
          </a:p>
          <a:p>
            <a:r>
              <a:rPr lang="en-US" sz="1400" b="1">
                <a:solidFill>
                  <a:srgbClr val="105CA4"/>
                </a:solidFill>
                <a:latin typeface="Andale Mono"/>
                <a:cs typeface="Andale Mono"/>
              </a:rPr>
              <a:t> </a:t>
            </a:r>
            <a:r>
              <a:rPr lang="en-US" sz="1400">
                <a:latin typeface="Andale Mono"/>
                <a:cs typeface="Andale Mono"/>
              </a:rPr>
              <a:t>dta_pin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pin </a:t>
            </a:r>
            <a:r>
              <a:rPr lang="en-US" sz="1400" b="1">
                <a:solidFill>
                  <a:srgbClr val="105CA4"/>
                </a:solidFill>
                <a:latin typeface="Andale Mono"/>
                <a:cs typeface="Andale Mono"/>
              </a:rPr>
              <a:t>and</a:t>
            </a:r>
            <a:r>
              <a:rPr lang="en-US" sz="1400">
                <a:latin typeface="Andale Mono"/>
                <a:cs typeface="Andale Mono"/>
              </a:rPr>
              <a:t> isr </a:t>
            </a:r>
            <a:r>
              <a:rPr lang="en-US" sz="1400" b="1">
                <a:solidFill>
                  <a:srgbClr val="105CA4"/>
                </a:solidFill>
                <a:latin typeface="Andale Mono"/>
                <a:cs typeface="Andale Mono"/>
              </a:rPr>
              <a:t>and</a:t>
            </a:r>
          </a:p>
          <a:p>
            <a:r>
              <a:rPr lang="en-US" sz="1400" b="1">
                <a:solidFill>
                  <a:srgbClr val="105CA4"/>
                </a:solidFill>
                <a:latin typeface="Andale Mono"/>
                <a:cs typeface="Andale Mono"/>
              </a:rPr>
              <a:t> </a:t>
            </a:r>
            <a:r>
              <a:rPr lang="en-US" sz="1400">
                <a:latin typeface="Andale Mono"/>
                <a:cs typeface="Andale Mono"/>
              </a:rPr>
              <a:t>dta_isr </a:t>
            </a:r>
            <a:r>
              <a:rPr lang="en-US" sz="1400" b="1">
                <a:solidFill>
                  <a:srgbClr val="105CA4"/>
                </a:solidFill>
                <a:latin typeface="Andale Mono"/>
                <a:cs typeface="Andale Mono"/>
              </a:rPr>
              <a:t>between</a:t>
            </a:r>
            <a:r>
              <a:rPr lang="en-US" sz="1400">
                <a:solidFill>
                  <a:srgbClr val="105CA4"/>
                </a:solidFill>
                <a:latin typeface="Andale Mono"/>
                <a:cs typeface="Andale Mono"/>
              </a:rPr>
              <a:t> </a:t>
            </a:r>
            <a:r>
              <a:rPr lang="en-US" sz="1400">
                <a:latin typeface="Andale Mono"/>
                <a:cs typeface="Andale Mono"/>
              </a:rPr>
              <a:t>isr </a:t>
            </a:r>
            <a:r>
              <a:rPr lang="en-US" sz="1400" b="1">
                <a:solidFill>
                  <a:srgbClr val="105CA4"/>
                </a:solidFill>
                <a:latin typeface="Andale Mono"/>
                <a:cs typeface="Andale Mono"/>
              </a:rPr>
              <a:t>and</a:t>
            </a:r>
            <a:r>
              <a:rPr lang="en-US" sz="1400">
                <a:latin typeface="Andale Mono"/>
                <a:cs typeface="Andale Mono"/>
              </a:rPr>
              <a:t> dta</a:t>
            </a:r>
            <a:endParaRPr lang="en-US" sz="1400" b="1">
              <a:solidFill>
                <a:srgbClr val="105CA4"/>
              </a:solidFill>
              <a:latin typeface="Andale Mono"/>
              <a:cs typeface="Andale Mono"/>
            </a:endParaRPr>
          </a:p>
        </p:txBody>
      </p:sp>
      <p:sp>
        <p:nvSpPr>
          <p:cNvPr id="6" name="Slide Number Placeholder 5"/>
          <p:cNvSpPr>
            <a:spLocks noGrp="1"/>
          </p:cNvSpPr>
          <p:nvPr>
            <p:ph type="sldNum" sz="quarter" idx="12"/>
          </p:nvPr>
        </p:nvSpPr>
        <p:spPr/>
        <p:txBody>
          <a:bodyPr/>
          <a:lstStyle/>
          <a:p>
            <a:fld id="{FA8338FA-16C6-9C42-9987-80EFEA67B0E4}" type="slidenum">
              <a:rPr lang="en-US" smtClean="0"/>
              <a:t>40</a:t>
            </a:fld>
            <a:endParaRPr lang="en-US"/>
          </a:p>
        </p:txBody>
      </p:sp>
    </p:spTree>
    <p:extLst>
      <p:ext uri="{BB962C8B-B14F-4D97-AF65-F5344CB8AC3E}">
        <p14:creationId xmlns:p14="http://schemas.microsoft.com/office/powerpoint/2010/main" val="11396912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Example 3</a:t>
            </a:r>
          </a:p>
        </p:txBody>
      </p:sp>
      <p:sp>
        <p:nvSpPr>
          <p:cNvPr id="3" name="Slide Number Placeholder 2"/>
          <p:cNvSpPr>
            <a:spLocks noGrp="1"/>
          </p:cNvSpPr>
          <p:nvPr>
            <p:ph type="sldNum" sz="quarter" idx="12"/>
          </p:nvPr>
        </p:nvSpPr>
        <p:spPr/>
        <p:txBody>
          <a:bodyPr/>
          <a:lstStyle/>
          <a:p>
            <a:fld id="{FA8338FA-16C6-9C42-9987-80EFEA67B0E4}" type="slidenum">
              <a:rPr lang="en-US" smtClean="0"/>
              <a:t>41</a:t>
            </a:fld>
            <a:endParaRPr lang="en-US"/>
          </a:p>
        </p:txBody>
      </p:sp>
    </p:spTree>
    <p:extLst>
      <p:ext uri="{BB962C8B-B14F-4D97-AF65-F5344CB8AC3E}">
        <p14:creationId xmlns:p14="http://schemas.microsoft.com/office/powerpoint/2010/main" val="239252432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SILT SOSP ‘11</a:t>
            </a:r>
          </a:p>
        </p:txBody>
      </p:sp>
      <p:sp>
        <p:nvSpPr>
          <p:cNvPr id="3" name="Slide Number Placeholder 2"/>
          <p:cNvSpPr>
            <a:spLocks noGrp="1"/>
          </p:cNvSpPr>
          <p:nvPr>
            <p:ph type="sldNum" sz="quarter" idx="12"/>
          </p:nvPr>
        </p:nvSpPr>
        <p:spPr/>
        <p:txBody>
          <a:bodyPr/>
          <a:lstStyle/>
          <a:p>
            <a:fld id="{FA8338FA-16C6-9C42-9987-80EFEA67B0E4}" type="slidenum">
              <a:rPr lang="en-US" smtClean="0"/>
              <a:t>42</a:t>
            </a:fld>
            <a:endParaRPr lang="en-US"/>
          </a:p>
        </p:txBody>
      </p:sp>
    </p:spTree>
    <p:extLst>
      <p:ext uri="{BB962C8B-B14F-4D97-AF65-F5344CB8AC3E}">
        <p14:creationId xmlns:p14="http://schemas.microsoft.com/office/powerpoint/2010/main" val="238716400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SILT SOSP ‘11</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4" name="Slide Number Placeholder 3"/>
          <p:cNvSpPr>
            <a:spLocks noGrp="1"/>
          </p:cNvSpPr>
          <p:nvPr>
            <p:ph type="sldNum" sz="quarter" idx="12"/>
          </p:nvPr>
        </p:nvSpPr>
        <p:spPr/>
        <p:txBody>
          <a:bodyPr/>
          <a:lstStyle/>
          <a:p>
            <a:fld id="{FA8338FA-16C6-9C42-9987-80EFEA67B0E4}" type="slidenum">
              <a:rPr lang="en-US" smtClean="0"/>
              <a:t>43</a:t>
            </a:fld>
            <a:endParaRPr lang="en-US"/>
          </a:p>
        </p:txBody>
      </p:sp>
    </p:spTree>
    <p:extLst>
      <p:ext uri="{BB962C8B-B14F-4D97-AF65-F5344CB8AC3E}">
        <p14:creationId xmlns:p14="http://schemas.microsoft.com/office/powerpoint/2010/main" val="226311970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Experiment Goal</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4" name="Rectangle 3"/>
          <p:cNvSpPr/>
          <p:nvPr/>
        </p:nvSpPr>
        <p:spPr>
          <a:xfrm>
            <a:off x="4114800" y="1314740"/>
            <a:ext cx="4572000" cy="3046988"/>
          </a:xfrm>
          <a:prstGeom prst="rect">
            <a:avLst/>
          </a:prstGeom>
          <a:solidFill>
            <a:srgbClr val="FFFFFF"/>
          </a:solidFill>
          <a:ln>
            <a:solidFill>
              <a:srgbClr val="A6A6A6"/>
            </a:solidFill>
          </a:ln>
        </p:spPr>
        <p:txBody>
          <a:bodyPr>
            <a:spAutoFit/>
          </a:bodyPr>
          <a:lstStyle/>
          <a:p>
            <a:r>
              <a:rPr lang="en-US" sz="2400">
                <a:latin typeface="PT Sans"/>
                <a:cs typeface="PT Sans"/>
              </a:rPr>
              <a:t>The high random read speed of flash drives means that the CPU budget available for each index operation is relatively limited. This microbenchmark demonstrates that SILT’s indexes meet their design goal of computation-efficient indexing.</a:t>
            </a:r>
          </a:p>
        </p:txBody>
      </p:sp>
      <p:sp>
        <p:nvSpPr>
          <p:cNvPr id="5" name="Slide Number Placeholder 4"/>
          <p:cNvSpPr>
            <a:spLocks noGrp="1"/>
          </p:cNvSpPr>
          <p:nvPr>
            <p:ph type="sldNum" sz="quarter" idx="12"/>
          </p:nvPr>
        </p:nvSpPr>
        <p:spPr/>
        <p:txBody>
          <a:bodyPr/>
          <a:lstStyle/>
          <a:p>
            <a:fld id="{FA8338FA-16C6-9C42-9987-80EFEA67B0E4}" type="slidenum">
              <a:rPr lang="en-US" smtClean="0"/>
              <a:t>44</a:t>
            </a:fld>
            <a:endParaRPr lang="en-US"/>
          </a:p>
        </p:txBody>
      </p:sp>
    </p:spTree>
    <p:extLst>
      <p:ext uri="{BB962C8B-B14F-4D97-AF65-F5344CB8AC3E}">
        <p14:creationId xmlns:p14="http://schemas.microsoft.com/office/powerpoint/2010/main" val="304695356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Schema</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5" name="Rectangle 4"/>
          <p:cNvSpPr/>
          <p:nvPr/>
        </p:nvSpPr>
        <p:spPr>
          <a:xfrm>
            <a:off x="4877952" y="1279092"/>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a:t>
            </a:r>
          </a:p>
          <a:p>
            <a:r>
              <a:rPr lang="en-US" sz="1400" b="1">
                <a:latin typeface="Andale Mono"/>
                <a:cs typeface="Andale Mono"/>
              </a:rPr>
              <a:t>  "type": ”method”,</a:t>
            </a:r>
          </a:p>
          <a:p>
            <a:r>
              <a:rPr lang="en-US" sz="1400" b="1">
                <a:latin typeface="Andale Mono"/>
                <a:cs typeface="Andale Mono"/>
              </a:rPr>
              <a:t>  "values": [“raw”, "cuckoo", "trie"]</a:t>
            </a:r>
          </a:p>
          <a:p>
            <a:r>
              <a:rPr lang="en-US" sz="1400" b="1">
                <a:latin typeface="Andale Mono"/>
                <a:cs typeface="Andale Mono"/>
              </a:rPr>
              <a:t>},</a:t>
            </a:r>
          </a:p>
          <a:p>
            <a:r>
              <a:rPr lang="en-US" sz="1400" b="1">
                <a:latin typeface="Andale Mono"/>
                <a:cs typeface="Andale Mono"/>
              </a:rPr>
              <a:t>{</a:t>
            </a:r>
          </a:p>
          <a:p>
            <a:r>
              <a:rPr lang="en-US" sz="1400" b="1">
                <a:latin typeface="Andale Mono"/>
                <a:cs typeface="Andale Mono"/>
              </a:rPr>
              <a:t>  "type": "workload",</a:t>
            </a:r>
          </a:p>
          <a:p>
            <a:r>
              <a:rPr lang="en-US" sz="1400" b="1">
                <a:latin typeface="Andale Mono"/>
                <a:cs typeface="Andale Mono"/>
              </a:rPr>
              <a:t>  "values": [</a:t>
            </a:r>
          </a:p>
          <a:p>
            <a:r>
              <a:rPr lang="en-US" sz="1400" b="1">
                <a:latin typeface="Andale Mono"/>
                <a:cs typeface="Andale Mono"/>
              </a:rPr>
              <a:t>    "individual", "bulk", "lookup”</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”bytes/second"</a:t>
            </a:r>
          </a:p>
          <a:p>
            <a:r>
              <a:rPr lang="en-US" sz="1400" b="1">
                <a:latin typeface="Andale Mono"/>
                <a:cs typeface="Andale Mono"/>
              </a:rPr>
              <a:t>}</a:t>
            </a:r>
          </a:p>
        </p:txBody>
      </p:sp>
      <p:sp>
        <p:nvSpPr>
          <p:cNvPr id="4" name="Slide Number Placeholder 3"/>
          <p:cNvSpPr>
            <a:spLocks noGrp="1"/>
          </p:cNvSpPr>
          <p:nvPr>
            <p:ph type="sldNum" sz="quarter" idx="12"/>
          </p:nvPr>
        </p:nvSpPr>
        <p:spPr/>
        <p:txBody>
          <a:bodyPr/>
          <a:lstStyle/>
          <a:p>
            <a:fld id="{FA8338FA-16C6-9C42-9987-80EFEA67B0E4}" type="slidenum">
              <a:rPr lang="en-US" smtClean="0"/>
              <a:t>45</a:t>
            </a:fld>
            <a:endParaRPr lang="en-US"/>
          </a:p>
        </p:txBody>
      </p:sp>
    </p:spTree>
    <p:extLst>
      <p:ext uri="{BB962C8B-B14F-4D97-AF65-F5344CB8AC3E}">
        <p14:creationId xmlns:p14="http://schemas.microsoft.com/office/powerpoint/2010/main" val="379060029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atin typeface="PT Sans"/>
                <a:cs typeface="PT Sans"/>
              </a:rPr>
              <a:t>Validations</a:t>
            </a:r>
          </a:p>
        </p:txBody>
      </p:sp>
      <p:pic>
        <p:nvPicPr>
          <p:cNvPr id="3" name="Picture 2" descr="Screen Shot 2015-03-17 at 2.12.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4181"/>
            <a:ext cx="5425474" cy="2262909"/>
          </a:xfrm>
          <a:prstGeom prst="rect">
            <a:avLst/>
          </a:prstGeom>
        </p:spPr>
      </p:pic>
      <p:sp>
        <p:nvSpPr>
          <p:cNvPr id="4" name="Rectangle 3"/>
          <p:cNvSpPr/>
          <p:nvPr/>
        </p:nvSpPr>
        <p:spPr>
          <a:xfrm>
            <a:off x="4877952" y="1279092"/>
            <a:ext cx="4167908" cy="3108544"/>
          </a:xfrm>
          <a:prstGeom prst="rect">
            <a:avLst/>
          </a:prstGeom>
          <a:solidFill>
            <a:srgbClr val="FFFFFF"/>
          </a:solidFill>
          <a:ln>
            <a:solidFill>
              <a:schemeClr val="tx1"/>
            </a:solidFill>
          </a:ln>
        </p:spPr>
        <p:txBody>
          <a:bodyPr wrap="square">
            <a:spAutoFit/>
          </a:bodyPr>
          <a:lstStyle/>
          <a:p>
            <a:r>
              <a:rPr lang="en-US" sz="1400" b="1">
                <a:latin typeface="Andale Mono"/>
                <a:cs typeface="Andale Mono"/>
              </a:rPr>
              <a:t>{</a:t>
            </a:r>
          </a:p>
          <a:p>
            <a:r>
              <a:rPr lang="en-US" sz="1400" b="1">
                <a:latin typeface="Andale Mono"/>
                <a:cs typeface="Andale Mono"/>
              </a:rPr>
              <a:t>  "type": ”method”,</a:t>
            </a:r>
          </a:p>
          <a:p>
            <a:r>
              <a:rPr lang="en-US" sz="1400" b="1">
                <a:latin typeface="Andale Mono"/>
                <a:cs typeface="Andale Mono"/>
              </a:rPr>
              <a:t>  "values": [“raw”, "cuckoo", "trie"]</a:t>
            </a:r>
          </a:p>
          <a:p>
            <a:r>
              <a:rPr lang="en-US" sz="1400" b="1">
                <a:latin typeface="Andale Mono"/>
                <a:cs typeface="Andale Mono"/>
              </a:rPr>
              <a:t>},</a:t>
            </a:r>
          </a:p>
          <a:p>
            <a:r>
              <a:rPr lang="en-US" sz="1400" b="1">
                <a:latin typeface="Andale Mono"/>
                <a:cs typeface="Andale Mono"/>
              </a:rPr>
              <a:t>{</a:t>
            </a:r>
          </a:p>
          <a:p>
            <a:r>
              <a:rPr lang="en-US" sz="1400" b="1">
                <a:latin typeface="Andale Mono"/>
                <a:cs typeface="Andale Mono"/>
              </a:rPr>
              <a:t>  "type": "workload",</a:t>
            </a:r>
          </a:p>
          <a:p>
            <a:r>
              <a:rPr lang="en-US" sz="1400" b="1">
                <a:latin typeface="Andale Mono"/>
                <a:cs typeface="Andale Mono"/>
              </a:rPr>
              <a:t>  "values": [</a:t>
            </a:r>
          </a:p>
          <a:p>
            <a:r>
              <a:rPr lang="en-US" sz="1400" b="1">
                <a:latin typeface="Andale Mono"/>
                <a:cs typeface="Andale Mono"/>
              </a:rPr>
              <a:t>    "individual", "bulk", "lookup”</a:t>
            </a:r>
          </a:p>
          <a:p>
            <a:r>
              <a:rPr lang="en-US" sz="1400" b="1">
                <a:latin typeface="Andale Mono"/>
                <a:cs typeface="Andale Mono"/>
              </a:rPr>
              <a:t>  ]</a:t>
            </a:r>
          </a:p>
          <a:p>
            <a:r>
              <a:rPr lang="en-US" sz="1400" b="1">
                <a:latin typeface="Andale Mono"/>
                <a:cs typeface="Andale Mono"/>
              </a:rPr>
              <a:t>},</a:t>
            </a:r>
          </a:p>
          <a:p>
            <a:r>
              <a:rPr lang="en-US" sz="1400" b="1">
                <a:latin typeface="Andale Mono"/>
                <a:cs typeface="Andale Mono"/>
              </a:rPr>
              <a:t>"dependent_variable": {</a:t>
            </a:r>
          </a:p>
          <a:p>
            <a:r>
              <a:rPr lang="en-US" sz="1400" b="1">
                <a:latin typeface="Andale Mono"/>
                <a:cs typeface="Andale Mono"/>
              </a:rPr>
              <a:t>  "type":  "throughput",</a:t>
            </a:r>
          </a:p>
          <a:p>
            <a:r>
              <a:rPr lang="en-US" sz="1400" b="1">
                <a:latin typeface="Andale Mono"/>
                <a:cs typeface="Andale Mono"/>
              </a:rPr>
              <a:t>  "scale": ”bytes/second"</a:t>
            </a:r>
          </a:p>
          <a:p>
            <a:r>
              <a:rPr lang="en-US" sz="1400" b="1">
                <a:latin typeface="Andale Mono"/>
                <a:cs typeface="Andale Mono"/>
              </a:rPr>
              <a:t>}</a:t>
            </a:r>
          </a:p>
        </p:txBody>
      </p:sp>
      <p:sp>
        <p:nvSpPr>
          <p:cNvPr id="5" name="Rectangle 4"/>
          <p:cNvSpPr/>
          <p:nvPr/>
        </p:nvSpPr>
        <p:spPr>
          <a:xfrm>
            <a:off x="457200" y="1569833"/>
            <a:ext cx="3652982" cy="2893100"/>
          </a:xfrm>
          <a:prstGeom prst="rect">
            <a:avLst/>
          </a:prstGeom>
          <a:solidFill>
            <a:srgbClr val="FFFFFF"/>
          </a:solidFill>
          <a:ln>
            <a:solidFill>
              <a:schemeClr val="bg1">
                <a:lumMod val="65000"/>
              </a:schemeClr>
            </a:solidFill>
          </a:ln>
        </p:spPr>
        <p:txBody>
          <a:bodyPr wrap="square">
            <a:spAutoFit/>
          </a:bodyPr>
          <a:lstStyle/>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workload=*</a:t>
            </a:r>
            <a:endParaRPr lang="en-US" sz="1400" b="1">
              <a:solidFill>
                <a:srgbClr val="105CA4"/>
              </a:solidFill>
              <a:latin typeface="Andale Mono"/>
              <a:cs typeface="Andale Mono"/>
            </a:endParaRP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solidFill>
                  <a:srgbClr val="000000"/>
                </a:solidFill>
                <a:latin typeface="Andale Mono"/>
                <a:cs typeface="Andale Mono"/>
              </a:rPr>
              <a:t>cuckoo &gt; raw </a:t>
            </a:r>
            <a:r>
              <a:rPr lang="en-US" sz="1400" b="1">
                <a:solidFill>
                  <a:schemeClr val="bg2">
                    <a:lumMod val="50000"/>
                  </a:schemeClr>
                </a:solidFill>
                <a:latin typeface="Andale Mono"/>
                <a:cs typeface="Andale Mono"/>
              </a:rPr>
              <a:t>and</a:t>
            </a:r>
            <a:r>
              <a:rPr lang="en-US" sz="1400">
                <a:solidFill>
                  <a:schemeClr val="bg2">
                    <a:lumMod val="50000"/>
                  </a:schemeClr>
                </a:solidFill>
                <a:latin typeface="Andale Mono"/>
                <a:cs typeface="Andale Mono"/>
              </a:rPr>
              <a:t> </a:t>
            </a:r>
            <a:r>
              <a:rPr lang="en-US" sz="1400">
                <a:solidFill>
                  <a:srgbClr val="000000"/>
                </a:solidFill>
                <a:latin typeface="Andale Mono"/>
                <a:cs typeface="Andale Mono"/>
              </a:rPr>
              <a:t>trie &gt; raw</a:t>
            </a:r>
            <a:endParaRPr lang="en-US" sz="1400" b="1">
              <a:solidFill>
                <a:srgbClr val="105CA4"/>
              </a:solidFill>
              <a:latin typeface="Andale Mono"/>
              <a:cs typeface="Andale Mono"/>
            </a:endParaRPr>
          </a:p>
          <a:p>
            <a:r>
              <a:rPr lang="en-US" sz="1400" b="1">
                <a:solidFill>
                  <a:srgbClr val="105CA4"/>
                </a:solidFill>
                <a:latin typeface="Andale Mono"/>
                <a:cs typeface="Andale Mono"/>
              </a:rPr>
              <a:t>for</a:t>
            </a:r>
          </a:p>
          <a:p>
            <a:r>
              <a:rPr lang="en-US" sz="1400" b="1">
                <a:solidFill>
                  <a:srgbClr val="105CA4"/>
                </a:solidFill>
                <a:latin typeface="Andale Mono"/>
                <a:cs typeface="Andale Mono"/>
              </a:rPr>
              <a:t> </a:t>
            </a:r>
            <a:r>
              <a:rPr lang="en-US" sz="1400">
                <a:solidFill>
                  <a:srgbClr val="000000"/>
                </a:solidFill>
                <a:latin typeface="Andale Mono"/>
                <a:cs typeface="Andale Mono"/>
              </a:rPr>
              <a:t>lookup</a:t>
            </a:r>
          </a:p>
          <a:p>
            <a:r>
              <a:rPr lang="en-US" sz="1400" b="1">
                <a:solidFill>
                  <a:srgbClr val="105CA4"/>
                </a:solidFill>
                <a:latin typeface="Andale Mono"/>
                <a:cs typeface="Andale Mono"/>
              </a:rPr>
              <a:t>expect</a:t>
            </a:r>
          </a:p>
          <a:p>
            <a:r>
              <a:rPr lang="en-US" sz="1400" b="1">
                <a:solidFill>
                  <a:srgbClr val="105CA4"/>
                </a:solidFill>
                <a:latin typeface="Andale Mono"/>
                <a:cs typeface="Andale Mono"/>
              </a:rPr>
              <a:t> </a:t>
            </a:r>
            <a:r>
              <a:rPr lang="en-US" sz="1400">
                <a:solidFill>
                  <a:srgbClr val="000000"/>
                </a:solidFill>
                <a:latin typeface="Andale Mono"/>
                <a:cs typeface="Andale Mono"/>
              </a:rPr>
              <a:t>cuckoo &gt; trie </a:t>
            </a:r>
          </a:p>
          <a:p>
            <a:r>
              <a:rPr lang="en-US" sz="1400" b="1">
                <a:solidFill>
                  <a:srgbClr val="105CA4"/>
                </a:solidFill>
                <a:latin typeface="Andale Mono"/>
                <a:cs typeface="Andale Mono"/>
              </a:rPr>
              <a:t>and</a:t>
            </a:r>
          </a:p>
          <a:p>
            <a:r>
              <a:rPr lang="en-US" sz="1400" b="1">
                <a:solidFill>
                  <a:srgbClr val="105CA4"/>
                </a:solidFill>
                <a:latin typeface="Andale Mono"/>
                <a:cs typeface="Andale Mono"/>
              </a:rPr>
              <a:t>for</a:t>
            </a:r>
          </a:p>
          <a:p>
            <a:r>
              <a:rPr lang="en-US" sz="1400">
                <a:solidFill>
                  <a:srgbClr val="000000"/>
                </a:solidFill>
                <a:latin typeface="Andale Mono"/>
                <a:cs typeface="Andale Mono"/>
              </a:rPr>
              <a:t> individual </a:t>
            </a:r>
            <a:r>
              <a:rPr lang="en-US" sz="1400" b="1">
                <a:solidFill>
                  <a:srgbClr val="105CA4"/>
                </a:solidFill>
                <a:latin typeface="Andale Mono"/>
                <a:cs typeface="Andale Mono"/>
              </a:rPr>
              <a:t>and</a:t>
            </a:r>
            <a:r>
              <a:rPr lang="en-US" sz="1400">
                <a:solidFill>
                  <a:srgbClr val="000000"/>
                </a:solidFill>
                <a:latin typeface="Andale Mono"/>
                <a:cs typeface="Andale Mono"/>
              </a:rPr>
              <a:t> bulk</a:t>
            </a:r>
          </a:p>
          <a:p>
            <a:r>
              <a:rPr lang="en-US" sz="1400" b="1">
                <a:solidFill>
                  <a:srgbClr val="105CA4"/>
                </a:solidFill>
                <a:latin typeface="Andale Mono"/>
                <a:cs typeface="Andale Mono"/>
              </a:rPr>
              <a:t>expect</a:t>
            </a:r>
          </a:p>
          <a:p>
            <a:r>
              <a:rPr lang="en-US" sz="1400">
                <a:solidFill>
                  <a:srgbClr val="000000"/>
                </a:solidFill>
                <a:latin typeface="Andale Mono"/>
                <a:cs typeface="Andale Mono"/>
              </a:rPr>
              <a:t>  cuckoo &gt; trie</a:t>
            </a:r>
          </a:p>
        </p:txBody>
      </p:sp>
      <p:sp>
        <p:nvSpPr>
          <p:cNvPr id="6" name="Slide Number Placeholder 5"/>
          <p:cNvSpPr>
            <a:spLocks noGrp="1"/>
          </p:cNvSpPr>
          <p:nvPr>
            <p:ph type="sldNum" sz="quarter" idx="12"/>
          </p:nvPr>
        </p:nvSpPr>
        <p:spPr/>
        <p:txBody>
          <a:bodyPr/>
          <a:lstStyle/>
          <a:p>
            <a:fld id="{FA8338FA-16C6-9C42-9987-80EFEA67B0E4}" type="slidenum">
              <a:rPr lang="en-US" smtClean="0"/>
              <a:t>46</a:t>
            </a:fld>
            <a:endParaRPr lang="en-US"/>
          </a:p>
        </p:txBody>
      </p:sp>
    </p:spTree>
    <p:extLst>
      <p:ext uri="{BB962C8B-B14F-4D97-AF65-F5344CB8AC3E}">
        <p14:creationId xmlns:p14="http://schemas.microsoft.com/office/powerpoint/2010/main" val="37004861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Falsifiability in Science</a:t>
            </a:r>
          </a:p>
        </p:txBody>
      </p:sp>
      <p:sp>
        <p:nvSpPr>
          <p:cNvPr id="4" name="Content Placeholder 3"/>
          <p:cNvSpPr>
            <a:spLocks noGrp="1"/>
          </p:cNvSpPr>
          <p:nvPr>
            <p:ph idx="1"/>
          </p:nvPr>
        </p:nvSpPr>
        <p:spPr/>
        <p:txBody>
          <a:bodyPr>
            <a:normAutofit fontScale="92500" lnSpcReduction="10000"/>
          </a:bodyPr>
          <a:lstStyle/>
          <a:p>
            <a:pPr marL="400050" lvl="1" indent="0">
              <a:buNone/>
            </a:pPr>
            <a:r>
              <a:rPr lang="en-US" i="1">
                <a:latin typeface="PT Sans"/>
                <a:cs typeface="PT Sans"/>
              </a:rPr>
              <a:t>Falsibiability of a statement, hypothesis, or theory is an inherent possibility to prove it to be false.</a:t>
            </a:r>
          </a:p>
          <a:p>
            <a:pPr marL="0" indent="0">
              <a:buNone/>
            </a:pPr>
            <a:endParaRPr lang="en-US">
              <a:latin typeface="PT Sans"/>
              <a:cs typeface="PT Sans"/>
            </a:endParaRPr>
          </a:p>
          <a:p>
            <a:r>
              <a:rPr lang="en-US">
                <a:latin typeface="PT Sans"/>
                <a:cs typeface="PT Sans"/>
              </a:rPr>
              <a:t>In other words, the ability to specify the conditions under which a statement is false</a:t>
            </a:r>
          </a:p>
          <a:p>
            <a:r>
              <a:rPr lang="en-US">
                <a:latin typeface="PT Sans"/>
                <a:cs typeface="PT Sans"/>
              </a:rPr>
              <a:t>Synonymous to </a:t>
            </a:r>
            <a:r>
              <a:rPr lang="en-US" i="1">
                <a:latin typeface="PT Sans"/>
                <a:cs typeface="PT Sans"/>
              </a:rPr>
              <a:t>Testability</a:t>
            </a:r>
            <a:endParaRPr lang="en-US">
              <a:latin typeface="PT Sans"/>
              <a:cs typeface="PT Sans"/>
            </a:endParaRPr>
          </a:p>
          <a:p>
            <a:r>
              <a:rPr lang="en-US">
                <a:latin typeface="PT Sans"/>
                <a:cs typeface="PT Sans"/>
              </a:rPr>
              <a:t>Example:</a:t>
            </a:r>
          </a:p>
          <a:p>
            <a:pPr lvl="1"/>
            <a:r>
              <a:rPr lang="en-US">
                <a:latin typeface="PT Sans"/>
                <a:cs typeface="PT Sans"/>
              </a:rPr>
              <a:t>Statement: </a:t>
            </a:r>
            <a:r>
              <a:rPr lang="en-US" i="1">
                <a:latin typeface="PT Sans"/>
                <a:cs typeface="PT Sans"/>
              </a:rPr>
              <a:t>All swans are white</a:t>
            </a:r>
          </a:p>
          <a:p>
            <a:pPr lvl="1"/>
            <a:r>
              <a:rPr lang="en-US">
                <a:latin typeface="PT Sans"/>
                <a:cs typeface="PT Sans"/>
              </a:rPr>
              <a:t>Falsifiable: Observe one black swan</a:t>
            </a:r>
          </a:p>
          <a:p>
            <a:pPr marL="0" indent="0">
              <a:buNone/>
            </a:pPr>
            <a:endParaRPr lang="en-US" sz="1500" baseline="30000">
              <a:latin typeface="PT Sans"/>
              <a:cs typeface="PT Sans"/>
            </a:endParaRPr>
          </a:p>
          <a:p>
            <a:pPr marL="0" indent="0">
              <a:buNone/>
            </a:pPr>
            <a:r>
              <a:rPr lang="en-US" sz="1500">
                <a:latin typeface="PT Sans"/>
                <a:cs typeface="PT Sans"/>
              </a:rPr>
              <a:t>source: </a:t>
            </a:r>
            <a:r>
              <a:rPr lang="en-US" sz="1500">
                <a:solidFill>
                  <a:srgbClr val="248AEA"/>
                </a:solidFill>
                <a:latin typeface="PT Sans"/>
                <a:cs typeface="PT Sans"/>
              </a:rPr>
              <a:t>en.wikipedia.org/wiki/Falsifiability</a:t>
            </a:r>
          </a:p>
        </p:txBody>
      </p:sp>
      <p:sp>
        <p:nvSpPr>
          <p:cNvPr id="3" name="Slide Number Placeholder 2"/>
          <p:cNvSpPr>
            <a:spLocks noGrp="1"/>
          </p:cNvSpPr>
          <p:nvPr>
            <p:ph type="sldNum" sz="quarter" idx="12"/>
          </p:nvPr>
        </p:nvSpPr>
        <p:spPr/>
        <p:txBody>
          <a:bodyPr/>
          <a:lstStyle/>
          <a:p>
            <a:fld id="{FA8338FA-16C6-9C42-9987-80EFEA67B0E4}" type="slidenum">
              <a:rPr lang="en-US" smtClean="0"/>
              <a:t>47</a:t>
            </a:fld>
            <a:endParaRPr lang="en-US"/>
          </a:p>
        </p:txBody>
      </p:sp>
    </p:spTree>
    <p:extLst>
      <p:ext uri="{BB962C8B-B14F-4D97-AF65-F5344CB8AC3E}">
        <p14:creationId xmlns:p14="http://schemas.microsoft.com/office/powerpoint/2010/main" val="3177271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b="2357"/>
          <a:stretch/>
        </p:blipFill>
        <p:spPr>
          <a:xfrm>
            <a:off x="1968500" y="92360"/>
            <a:ext cx="5189838" cy="6696364"/>
          </a:xfrm>
          <a:prstGeom prst="rect">
            <a:avLst/>
          </a:prstGeom>
        </p:spPr>
      </p:pic>
      <p:sp>
        <p:nvSpPr>
          <p:cNvPr id="2" name="Slide Number Placeholder 1"/>
          <p:cNvSpPr>
            <a:spLocks noGrp="1"/>
          </p:cNvSpPr>
          <p:nvPr>
            <p:ph type="sldNum" sz="quarter" idx="12"/>
          </p:nvPr>
        </p:nvSpPr>
        <p:spPr/>
        <p:txBody>
          <a:bodyPr/>
          <a:lstStyle/>
          <a:p>
            <a:fld id="{FA8338FA-16C6-9C42-9987-80EFEA67B0E4}" type="slidenum">
              <a:rPr lang="en-US" smtClean="0"/>
              <a:t>48</a:t>
            </a:fld>
            <a:endParaRPr lang="en-US"/>
          </a:p>
        </p:txBody>
      </p:sp>
    </p:spTree>
    <p:extLst>
      <p:ext uri="{BB962C8B-B14F-4D97-AF65-F5344CB8AC3E}">
        <p14:creationId xmlns:p14="http://schemas.microsoft.com/office/powerpoint/2010/main" val="1185964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8338FA-16C6-9C42-9987-80EFEA67B0E4}" type="slidenum">
              <a:rPr lang="en-US" smtClean="0"/>
              <a:t>49</a:t>
            </a:fld>
            <a:endParaRPr lang="en-US"/>
          </a:p>
        </p:txBody>
      </p:sp>
      <p:grpSp>
        <p:nvGrpSpPr>
          <p:cNvPr id="30" name="Group 29"/>
          <p:cNvGrpSpPr/>
          <p:nvPr/>
        </p:nvGrpSpPr>
        <p:grpSpPr>
          <a:xfrm>
            <a:off x="223722" y="1539839"/>
            <a:ext cx="8861039" cy="4856098"/>
            <a:chOff x="223722" y="1539839"/>
            <a:chExt cx="8861039" cy="4856098"/>
          </a:xfrm>
        </p:grpSpPr>
        <p:grpSp>
          <p:nvGrpSpPr>
            <p:cNvPr id="5" name="Group 4"/>
            <p:cNvGrpSpPr/>
            <p:nvPr/>
          </p:nvGrpSpPr>
          <p:grpSpPr>
            <a:xfrm>
              <a:off x="239728" y="3107862"/>
              <a:ext cx="1841311" cy="1860178"/>
              <a:chOff x="2511667" y="2055503"/>
              <a:chExt cx="4252161" cy="4274163"/>
            </a:xfrm>
          </p:grpSpPr>
          <p:grpSp>
            <p:nvGrpSpPr>
              <p:cNvPr id="6" name="Group 5"/>
              <p:cNvGrpSpPr/>
              <p:nvPr/>
            </p:nvGrpSpPr>
            <p:grpSpPr>
              <a:xfrm rot="2801577">
                <a:off x="2500666" y="2066504"/>
                <a:ext cx="4274163" cy="4252161"/>
                <a:chOff x="3583751" y="794869"/>
                <a:chExt cx="4983632" cy="4974225"/>
              </a:xfrm>
            </p:grpSpPr>
            <p:sp>
              <p:nvSpPr>
                <p:cNvPr id="12" name="Block Arc 11"/>
                <p:cNvSpPr/>
                <p:nvPr/>
              </p:nvSpPr>
              <p:spPr>
                <a:xfrm rot="5400000">
                  <a:off x="3662248" y="785462"/>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13" name="Block Arc 12"/>
                <p:cNvSpPr/>
                <p:nvPr/>
              </p:nvSpPr>
              <p:spPr>
                <a:xfrm rot="10800000">
                  <a:off x="3740745" y="79486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14" name="Block Arc 13"/>
                <p:cNvSpPr/>
                <p:nvPr/>
              </p:nvSpPr>
              <p:spPr>
                <a:xfrm rot="16200000">
                  <a:off x="3740745" y="873366"/>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15" name="Block Arc 14"/>
                <p:cNvSpPr/>
                <p:nvPr/>
              </p:nvSpPr>
              <p:spPr>
                <a:xfrm>
                  <a:off x="3662247" y="86395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grpSp>
          <p:sp>
            <p:nvSpPr>
              <p:cNvPr id="7" name="TextBox 6"/>
              <p:cNvSpPr txBox="1"/>
              <p:nvPr/>
            </p:nvSpPr>
            <p:spPr>
              <a:xfrm>
                <a:off x="4163901" y="2433661"/>
                <a:ext cx="949186" cy="628261"/>
              </a:xfrm>
              <a:prstGeom prst="rect">
                <a:avLst/>
              </a:prstGeom>
              <a:noFill/>
            </p:spPr>
            <p:txBody>
              <a:bodyPr wrap="none" rtlCol="0" anchor="ctr">
                <a:spAutoFit/>
              </a:bodyPr>
              <a:lstStyle/>
              <a:p>
                <a:pPr algn="ctr"/>
                <a:r>
                  <a:rPr lang="en-US" sz="1400">
                    <a:latin typeface="PT Sans"/>
                    <a:cs typeface="PT Sans"/>
                  </a:rPr>
                  <a:t>libs</a:t>
                </a:r>
              </a:p>
            </p:txBody>
          </p:sp>
          <p:sp>
            <p:nvSpPr>
              <p:cNvPr id="8" name="TextBox 7"/>
              <p:cNvSpPr txBox="1"/>
              <p:nvPr/>
            </p:nvSpPr>
            <p:spPr>
              <a:xfrm>
                <a:off x="5722917" y="3813243"/>
                <a:ext cx="770649" cy="565434"/>
              </a:xfrm>
              <a:prstGeom prst="rect">
                <a:avLst/>
              </a:prstGeom>
              <a:noFill/>
            </p:spPr>
            <p:txBody>
              <a:bodyPr wrap="none" rtlCol="0" anchor="ctr">
                <a:spAutoFit/>
              </a:bodyPr>
              <a:lstStyle/>
              <a:p>
                <a:pPr algn="ctr"/>
                <a:r>
                  <a:rPr lang="en-US" sz="1200">
                    <a:latin typeface="PT Sans"/>
                    <a:cs typeface="PT Sans"/>
                  </a:rPr>
                  <a:t>OS</a:t>
                </a:r>
              </a:p>
            </p:txBody>
          </p:sp>
          <p:sp>
            <p:nvSpPr>
              <p:cNvPr id="9" name="TextBox 8"/>
              <p:cNvSpPr txBox="1"/>
              <p:nvPr/>
            </p:nvSpPr>
            <p:spPr>
              <a:xfrm>
                <a:off x="3711376" y="3561939"/>
                <a:ext cx="1854229" cy="1068041"/>
              </a:xfrm>
              <a:prstGeom prst="rect">
                <a:avLst/>
              </a:prstGeom>
              <a:noFill/>
            </p:spPr>
            <p:txBody>
              <a:bodyPr wrap="none" rtlCol="0" anchor="ctr">
                <a:spAutoFit/>
              </a:bodyPr>
              <a:lstStyle/>
              <a:p>
                <a:pPr algn="ctr"/>
                <a:r>
                  <a:rPr lang="en-US" sz="1400">
                    <a:latin typeface="PT Sans"/>
                    <a:cs typeface="PT Sans"/>
                  </a:rPr>
                  <a:t>code,</a:t>
                </a:r>
              </a:p>
              <a:p>
                <a:pPr algn="ctr"/>
                <a:r>
                  <a:rPr lang="en-US" sz="1400">
                    <a:latin typeface="PT Sans"/>
                    <a:cs typeface="PT Sans"/>
                  </a:rPr>
                  <a:t>workload</a:t>
                </a:r>
              </a:p>
            </p:txBody>
          </p:sp>
          <p:sp>
            <p:nvSpPr>
              <p:cNvPr id="10" name="TextBox 9"/>
              <p:cNvSpPr txBox="1"/>
              <p:nvPr/>
            </p:nvSpPr>
            <p:spPr>
              <a:xfrm>
                <a:off x="2616374" y="3781830"/>
                <a:ext cx="1078743" cy="628261"/>
              </a:xfrm>
              <a:prstGeom prst="rect">
                <a:avLst/>
              </a:prstGeom>
              <a:noFill/>
            </p:spPr>
            <p:txBody>
              <a:bodyPr wrap="none" rtlCol="0" anchor="ctr">
                <a:spAutoFit/>
              </a:bodyPr>
              <a:lstStyle/>
              <a:p>
                <a:pPr algn="ctr"/>
                <a:r>
                  <a:rPr lang="en-US" sz="1400">
                    <a:latin typeface="PT Sans"/>
                    <a:cs typeface="PT Sans"/>
                  </a:rPr>
                  <a:t>data</a:t>
                </a:r>
              </a:p>
            </p:txBody>
          </p:sp>
          <p:sp>
            <p:nvSpPr>
              <p:cNvPr id="11" name="TextBox 10"/>
              <p:cNvSpPr txBox="1"/>
              <p:nvPr/>
            </p:nvSpPr>
            <p:spPr>
              <a:xfrm>
                <a:off x="3702445" y="5250714"/>
                <a:ext cx="1872100" cy="628261"/>
              </a:xfrm>
              <a:prstGeom prst="rect">
                <a:avLst/>
              </a:prstGeom>
              <a:noFill/>
            </p:spPr>
            <p:txBody>
              <a:bodyPr wrap="none" rtlCol="0" anchor="ctr">
                <a:spAutoFit/>
              </a:bodyPr>
              <a:lstStyle/>
              <a:p>
                <a:pPr algn="ctr"/>
                <a:r>
                  <a:rPr lang="en-US" sz="1400">
                    <a:latin typeface="PT Sans"/>
                    <a:cs typeface="PT Sans"/>
                  </a:rPr>
                  <a:t>hardware</a:t>
                </a:r>
              </a:p>
            </p:txBody>
          </p:sp>
        </p:grpSp>
        <p:pic>
          <p:nvPicPr>
            <p:cNvPr id="16" name="Picture 15" descr="Screen Shot 2015-02-25 at 10.42.50 AM.png"/>
            <p:cNvPicPr>
              <a:picLocks noChangeAspect="1"/>
            </p:cNvPicPr>
            <p:nvPr/>
          </p:nvPicPr>
          <p:blipFill rotWithShape="1">
            <a:blip r:embed="rId2">
              <a:extLst>
                <a:ext uri="{28A0092B-C50C-407E-A947-70E740481C1C}">
                  <a14:useLocalDpi xmlns:a14="http://schemas.microsoft.com/office/drawing/2010/main" val="0"/>
                </a:ext>
              </a:extLst>
            </a:blip>
            <a:srcRect l="10160" t="7746" r="10421" b="3842"/>
            <a:stretch/>
          </p:blipFill>
          <p:spPr>
            <a:xfrm>
              <a:off x="5482275" y="1934695"/>
              <a:ext cx="3602486" cy="2224599"/>
            </a:xfrm>
            <a:prstGeom prst="rect">
              <a:avLst/>
            </a:prstGeom>
            <a:ln>
              <a:noFill/>
            </a:ln>
            <a:effectLst>
              <a:softEdge rad="177800"/>
            </a:effectLst>
          </p:spPr>
        </p:pic>
        <p:sp>
          <p:nvSpPr>
            <p:cNvPr id="17" name="TextBox 16"/>
            <p:cNvSpPr txBox="1"/>
            <p:nvPr/>
          </p:nvSpPr>
          <p:spPr>
            <a:xfrm>
              <a:off x="744465" y="1730239"/>
              <a:ext cx="4065917" cy="1015663"/>
            </a:xfrm>
            <a:prstGeom prst="rect">
              <a:avLst/>
            </a:prstGeom>
            <a:noFill/>
            <a:ln>
              <a:solidFill>
                <a:srgbClr val="000000"/>
              </a:solidFill>
            </a:ln>
          </p:spPr>
          <p:txBody>
            <a:bodyPr wrap="none" rtlCol="0">
              <a:spAutoFit/>
            </a:bodyPr>
            <a:lstStyle/>
            <a:p>
              <a:r>
                <a:rPr lang="en-US" sz="2000" b="1">
                  <a:latin typeface="PT Sans"/>
                  <a:cs typeface="PT Sans"/>
                </a:rPr>
                <a:t>Experiment Goal:</a:t>
              </a:r>
              <a:r>
                <a:rPr lang="en-US" sz="2000">
                  <a:latin typeface="PT Sans"/>
                  <a:cs typeface="PT Sans"/>
                </a:rPr>
                <a:t> Show that my</a:t>
              </a:r>
            </a:p>
            <a:p>
              <a:r>
                <a:rPr lang="en-US" sz="2000">
                  <a:latin typeface="PT Sans"/>
                  <a:cs typeface="PT Sans"/>
                </a:rPr>
                <a:t>algorithm/system/etc. is better than</a:t>
              </a:r>
            </a:p>
            <a:p>
              <a:r>
                <a:rPr lang="en-US" sz="2000">
                  <a:latin typeface="PT Sans"/>
                  <a:cs typeface="PT Sans"/>
                </a:rPr>
                <a:t>the state-of-the-art.</a:t>
              </a:r>
            </a:p>
          </p:txBody>
        </p:sp>
        <p:sp>
          <p:nvSpPr>
            <p:cNvPr id="18" name="TextBox 17"/>
            <p:cNvSpPr txBox="1"/>
            <p:nvPr/>
          </p:nvSpPr>
          <p:spPr>
            <a:xfrm>
              <a:off x="467385" y="4159294"/>
              <a:ext cx="184666" cy="369332"/>
            </a:xfrm>
            <a:prstGeom prst="rect">
              <a:avLst/>
            </a:prstGeom>
            <a:noFill/>
          </p:spPr>
          <p:txBody>
            <a:bodyPr wrap="none" rtlCol="0">
              <a:spAutoFit/>
            </a:bodyPr>
            <a:lstStyle/>
            <a:p>
              <a:endParaRPr lang="en-US"/>
            </a:p>
          </p:txBody>
        </p:sp>
        <p:sp>
          <p:nvSpPr>
            <p:cNvPr id="19" name="TextBox 18"/>
            <p:cNvSpPr txBox="1"/>
            <p:nvPr/>
          </p:nvSpPr>
          <p:spPr>
            <a:xfrm>
              <a:off x="8711499" y="4311694"/>
              <a:ext cx="184666" cy="369332"/>
            </a:xfrm>
            <a:prstGeom prst="rect">
              <a:avLst/>
            </a:prstGeom>
            <a:noFill/>
          </p:spPr>
          <p:txBody>
            <a:bodyPr wrap="none" rtlCol="0">
              <a:spAutoFit/>
            </a:bodyPr>
            <a:lstStyle/>
            <a:p>
              <a:endParaRPr lang="en-US"/>
            </a:p>
          </p:txBody>
        </p:sp>
        <p:sp>
          <p:nvSpPr>
            <p:cNvPr id="20" name="Oval 19"/>
            <p:cNvSpPr/>
            <p:nvPr/>
          </p:nvSpPr>
          <p:spPr>
            <a:xfrm>
              <a:off x="223722" y="3145732"/>
              <a:ext cx="1868948" cy="1767624"/>
            </a:xfrm>
            <a:prstGeom prst="ellipse">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1"/>
                  </a:solidFill>
                  <a:latin typeface="PT Sans"/>
                  <a:cs typeface="PT Sans"/>
                </a:rPr>
                <a:t>Means of Experiment</a:t>
              </a:r>
            </a:p>
          </p:txBody>
        </p:sp>
        <p:pic>
          <p:nvPicPr>
            <p:cNvPr id="21" name="Picture 20"/>
            <p:cNvPicPr>
              <a:picLocks noChangeAspect="1"/>
            </p:cNvPicPr>
            <p:nvPr/>
          </p:nvPicPr>
          <p:blipFill rotWithShape="1">
            <a:blip r:embed="rId3"/>
            <a:srcRect r="45013"/>
            <a:stretch/>
          </p:blipFill>
          <p:spPr>
            <a:xfrm>
              <a:off x="2716125" y="3204440"/>
              <a:ext cx="1951182" cy="1651191"/>
            </a:xfrm>
            <a:prstGeom prst="rect">
              <a:avLst/>
            </a:prstGeom>
            <a:ln>
              <a:solidFill>
                <a:schemeClr val="tx1"/>
              </a:solidFill>
            </a:ln>
          </p:spPr>
        </p:pic>
        <p:sp>
          <p:nvSpPr>
            <p:cNvPr id="22" name="TextBox 21"/>
            <p:cNvSpPr txBox="1"/>
            <p:nvPr/>
          </p:nvSpPr>
          <p:spPr>
            <a:xfrm>
              <a:off x="6872027" y="1539839"/>
              <a:ext cx="711644" cy="320802"/>
            </a:xfrm>
            <a:prstGeom prst="rect">
              <a:avLst/>
            </a:prstGeom>
            <a:noFill/>
          </p:spPr>
          <p:txBody>
            <a:bodyPr wrap="none" rtlCol="0">
              <a:spAutoFit/>
            </a:bodyPr>
            <a:lstStyle/>
            <a:p>
              <a:r>
                <a:rPr lang="en-US">
                  <a:latin typeface="PT Sans"/>
                  <a:cs typeface="PT Sans"/>
                </a:rPr>
                <a:t>Figure</a:t>
              </a:r>
            </a:p>
          </p:txBody>
        </p:sp>
        <p:pic>
          <p:nvPicPr>
            <p:cNvPr id="23" name="Picture 22" descr="Screen Shot 2015-02-20 at 9.40.57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346" y="4680613"/>
              <a:ext cx="3174999" cy="1715324"/>
            </a:xfrm>
            <a:prstGeom prst="rect">
              <a:avLst/>
            </a:prstGeom>
          </p:spPr>
        </p:pic>
        <p:cxnSp>
          <p:nvCxnSpPr>
            <p:cNvPr id="24" name="Straight Arrow Connector 23"/>
            <p:cNvCxnSpPr>
              <a:stCxn id="20" idx="6"/>
              <a:endCxn id="21" idx="1"/>
            </p:cNvCxnSpPr>
            <p:nvPr/>
          </p:nvCxnSpPr>
          <p:spPr>
            <a:xfrm>
              <a:off x="2092670" y="4029544"/>
              <a:ext cx="623455" cy="49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1" idx="3"/>
            </p:cNvCxnSpPr>
            <p:nvPr/>
          </p:nvCxnSpPr>
          <p:spPr>
            <a:xfrm flipV="1">
              <a:off x="4667307" y="2987524"/>
              <a:ext cx="973039" cy="104251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1" idx="3"/>
              <a:endCxn id="23" idx="1"/>
            </p:cNvCxnSpPr>
            <p:nvPr/>
          </p:nvCxnSpPr>
          <p:spPr>
            <a:xfrm>
              <a:off x="4667307" y="4030036"/>
              <a:ext cx="973039" cy="1508239"/>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21750" y="4295007"/>
              <a:ext cx="1473151" cy="369332"/>
            </a:xfrm>
            <a:prstGeom prst="rect">
              <a:avLst/>
            </a:prstGeom>
            <a:noFill/>
          </p:spPr>
          <p:txBody>
            <a:bodyPr wrap="none" rtlCol="0">
              <a:spAutoFit/>
            </a:bodyPr>
            <a:lstStyle/>
            <a:p>
              <a:r>
                <a:rPr lang="en-US">
                  <a:latin typeface="PT Sans"/>
                  <a:cs typeface="PT Sans"/>
                </a:rPr>
                <a:t>Observations</a:t>
              </a:r>
            </a:p>
          </p:txBody>
        </p:sp>
        <p:sp>
          <p:nvSpPr>
            <p:cNvPr id="28" name="TextBox 27"/>
            <p:cNvSpPr txBox="1"/>
            <p:nvPr/>
          </p:nvSpPr>
          <p:spPr>
            <a:xfrm>
              <a:off x="3155872" y="2831288"/>
              <a:ext cx="1099204" cy="369332"/>
            </a:xfrm>
            <a:prstGeom prst="rect">
              <a:avLst/>
            </a:prstGeom>
            <a:noFill/>
          </p:spPr>
          <p:txBody>
            <a:bodyPr wrap="none" rtlCol="0">
              <a:spAutoFit/>
            </a:bodyPr>
            <a:lstStyle/>
            <a:p>
              <a:r>
                <a:rPr lang="en-US">
                  <a:latin typeface="PT Sans"/>
                  <a:cs typeface="PT Sans"/>
                </a:rPr>
                <a:t>Raw data</a:t>
              </a:r>
            </a:p>
          </p:txBody>
        </p:sp>
      </p:grpSp>
      <p:sp>
        <p:nvSpPr>
          <p:cNvPr id="29" name="Title 1"/>
          <p:cNvSpPr>
            <a:spLocks noGrp="1"/>
          </p:cNvSpPr>
          <p:nvPr>
            <p:ph type="title"/>
          </p:nvPr>
        </p:nvSpPr>
        <p:spPr>
          <a:xfrm>
            <a:off x="457200" y="274638"/>
            <a:ext cx="8229600" cy="1143000"/>
          </a:xfrm>
        </p:spPr>
        <p:txBody>
          <a:bodyPr/>
          <a:lstStyle/>
          <a:p>
            <a:pPr algn="l"/>
            <a:r>
              <a:rPr lang="en-US">
                <a:latin typeface="PT Sans"/>
                <a:cs typeface="PT Sans"/>
              </a:rPr>
              <a:t>Falsifiability in Systems</a:t>
            </a:r>
          </a:p>
        </p:txBody>
      </p:sp>
    </p:spTree>
    <p:extLst>
      <p:ext uri="{BB962C8B-B14F-4D97-AF65-F5344CB8AC3E}">
        <p14:creationId xmlns:p14="http://schemas.microsoft.com/office/powerpoint/2010/main" val="3935899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Reproducibility Workflow</a:t>
            </a:r>
          </a:p>
        </p:txBody>
      </p:sp>
      <p:sp>
        <p:nvSpPr>
          <p:cNvPr id="4" name="Content Placeholder 3"/>
          <p:cNvSpPr>
            <a:spLocks noGrp="1"/>
          </p:cNvSpPr>
          <p:nvPr>
            <p:ph idx="1"/>
          </p:nvPr>
        </p:nvSpPr>
        <p:spPr/>
        <p:txBody>
          <a:bodyPr/>
          <a:lstStyle/>
          <a:p>
            <a:pPr marL="514350" indent="-514350">
              <a:buFont typeface="+mj-lt"/>
              <a:buAutoNum type="arabicPeriod"/>
            </a:pPr>
            <a:r>
              <a:rPr lang="en-US">
                <a:latin typeface="PT Sans"/>
                <a:cs typeface="PT Sans"/>
              </a:rPr>
              <a:t>Re-execute experiment</a:t>
            </a:r>
          </a:p>
          <a:p>
            <a:pPr lvl="1"/>
            <a:r>
              <a:rPr lang="en-US">
                <a:latin typeface="PT Sans"/>
                <a:cs typeface="PT Sans"/>
              </a:rPr>
              <a:t>Recreate original setup, re-execute experiments</a:t>
            </a:r>
          </a:p>
          <a:p>
            <a:pPr lvl="1"/>
            <a:r>
              <a:rPr lang="en-US">
                <a:latin typeface="PT Sans"/>
                <a:cs typeface="PT Sans"/>
              </a:rPr>
              <a:t>Technical task</a:t>
            </a:r>
          </a:p>
          <a:p>
            <a:pPr marL="514350" indent="-514350">
              <a:buFont typeface="+mj-lt"/>
              <a:buAutoNum type="arabicPeriod"/>
            </a:pPr>
            <a:r>
              <a:rPr lang="en-US">
                <a:latin typeface="PT Sans"/>
                <a:cs typeface="PT Sans"/>
              </a:rPr>
              <a:t>Validation of results</a:t>
            </a:r>
          </a:p>
          <a:p>
            <a:pPr lvl="1"/>
            <a:r>
              <a:rPr lang="en-US">
                <a:latin typeface="PT Sans"/>
                <a:cs typeface="PT Sans"/>
              </a:rPr>
              <a:t>Compare against original</a:t>
            </a:r>
          </a:p>
          <a:p>
            <a:pPr lvl="1"/>
            <a:r>
              <a:rPr lang="en-US">
                <a:latin typeface="PT Sans"/>
                <a:cs typeface="PT Sans"/>
              </a:rPr>
              <a:t>A subjective task</a:t>
            </a:r>
          </a:p>
          <a:p>
            <a:pPr lvl="2"/>
            <a:r>
              <a:rPr lang="en-US">
                <a:latin typeface="PT Sans"/>
                <a:cs typeface="PT Sans"/>
              </a:rPr>
              <a:t>How do we express the validation criteria?</a:t>
            </a:r>
          </a:p>
          <a:p>
            <a:pPr lvl="2"/>
            <a:r>
              <a:rPr lang="en-US">
                <a:latin typeface="PT Sans"/>
                <a:cs typeface="PT Sans"/>
              </a:rPr>
              <a:t>Can we provide contextual information?</a:t>
            </a:r>
          </a:p>
          <a:p>
            <a:pPr lvl="1"/>
            <a:endParaRPr lang="en-US">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5</a:t>
            </a:fld>
            <a:endParaRPr lang="en-US"/>
          </a:p>
        </p:txBody>
      </p:sp>
    </p:spTree>
    <p:extLst>
      <p:ext uri="{BB962C8B-B14F-4D97-AF65-F5344CB8AC3E}">
        <p14:creationId xmlns:p14="http://schemas.microsoft.com/office/powerpoint/2010/main" val="14204452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Falsifiability in Systems</a:t>
            </a:r>
          </a:p>
        </p:txBody>
      </p:sp>
      <p:sp>
        <p:nvSpPr>
          <p:cNvPr id="4" name="Content Placeholder 3"/>
          <p:cNvSpPr>
            <a:spLocks noGrp="1"/>
          </p:cNvSpPr>
          <p:nvPr>
            <p:ph idx="1"/>
          </p:nvPr>
        </p:nvSpPr>
        <p:spPr/>
        <p:txBody>
          <a:bodyPr>
            <a:normAutofit fontScale="85000" lnSpcReduction="20000"/>
          </a:bodyPr>
          <a:lstStyle/>
          <a:p>
            <a:r>
              <a:rPr lang="en-US">
                <a:latin typeface="PT Sans"/>
                <a:cs typeface="PT Sans"/>
              </a:rPr>
              <a:t>To falsify a claim:</a:t>
            </a:r>
          </a:p>
          <a:p>
            <a:pPr lvl="1"/>
            <a:r>
              <a:rPr lang="en-US">
                <a:latin typeface="PT Sans"/>
                <a:cs typeface="PT Sans"/>
              </a:rPr>
              <a:t>Describe the means of the experiments</a:t>
            </a:r>
          </a:p>
          <a:p>
            <a:pPr lvl="1"/>
            <a:r>
              <a:rPr lang="en-US">
                <a:latin typeface="PT Sans"/>
                <a:cs typeface="PT Sans"/>
              </a:rPr>
              <a:t>Provide validation statements over the output data</a:t>
            </a:r>
          </a:p>
          <a:p>
            <a:r>
              <a:rPr lang="en-US">
                <a:latin typeface="PT Sans"/>
                <a:cs typeface="PT Sans"/>
              </a:rPr>
              <a:t>Conditional statement:</a:t>
            </a:r>
          </a:p>
          <a:p>
            <a:pPr lvl="1"/>
            <a:r>
              <a:rPr lang="en-US">
                <a:latin typeface="PT Sans"/>
                <a:cs typeface="PT Sans"/>
              </a:rPr>
              <a:t>if means are properly recreated</a:t>
            </a:r>
          </a:p>
          <a:p>
            <a:pPr lvl="1"/>
            <a:r>
              <a:rPr lang="en-US">
                <a:latin typeface="PT Sans"/>
                <a:cs typeface="PT Sans"/>
              </a:rPr>
              <a:t>then validation statements should hold</a:t>
            </a:r>
          </a:p>
          <a:p>
            <a:r>
              <a:rPr lang="en-US">
                <a:latin typeface="PT Sans"/>
                <a:cs typeface="PT Sans"/>
              </a:rPr>
              <a:t>Go from inert observations to falsifiable statements</a:t>
            </a:r>
          </a:p>
          <a:p>
            <a:pPr marL="457200" lvl="1" indent="0">
              <a:buNone/>
            </a:pPr>
            <a:r>
              <a:rPr lang="en-US">
                <a:latin typeface="PT Sans"/>
                <a:cs typeface="PT Sans"/>
              </a:rPr>
              <a:t>From:</a:t>
            </a:r>
          </a:p>
          <a:p>
            <a:pPr marL="457200" lvl="1" indent="0">
              <a:buNone/>
            </a:pPr>
            <a:r>
              <a:rPr lang="en-US">
                <a:latin typeface="PT Sans"/>
                <a:cs typeface="PT Sans"/>
              </a:rPr>
              <a:t>   </a:t>
            </a:r>
            <a:r>
              <a:rPr lang="en-US" i="1">
                <a:latin typeface="PT Sans"/>
                <a:cs typeface="PT Sans"/>
              </a:rPr>
              <a:t>We observe that our system outperforms the alternatives</a:t>
            </a:r>
          </a:p>
          <a:p>
            <a:pPr marL="457200" lvl="1" indent="0">
              <a:buNone/>
            </a:pPr>
            <a:r>
              <a:rPr lang="en-US">
                <a:latin typeface="PT Sans"/>
                <a:cs typeface="PT Sans"/>
              </a:rPr>
              <a:t>To:</a:t>
            </a:r>
          </a:p>
          <a:p>
            <a:pPr marL="457200" lvl="1" indent="0">
              <a:buNone/>
            </a:pPr>
            <a:r>
              <a:rPr lang="en-US" i="1">
                <a:latin typeface="PT Sans"/>
                <a:cs typeface="PT Sans"/>
              </a:rPr>
              <a:t>   Expect 25-30% performance improvement on hardware   platform X, on workload Y, when configured like Z</a:t>
            </a:r>
          </a:p>
        </p:txBody>
      </p:sp>
      <p:sp>
        <p:nvSpPr>
          <p:cNvPr id="3" name="Slide Number Placeholder 2"/>
          <p:cNvSpPr>
            <a:spLocks noGrp="1"/>
          </p:cNvSpPr>
          <p:nvPr>
            <p:ph type="sldNum" sz="quarter" idx="12"/>
          </p:nvPr>
        </p:nvSpPr>
        <p:spPr/>
        <p:txBody>
          <a:bodyPr/>
          <a:lstStyle/>
          <a:p>
            <a:fld id="{FA8338FA-16C6-9C42-9987-80EFEA67B0E4}" type="slidenum">
              <a:rPr lang="en-US" smtClean="0"/>
              <a:t>50</a:t>
            </a:fld>
            <a:endParaRPr lang="en-US"/>
          </a:p>
        </p:txBody>
      </p:sp>
    </p:spTree>
    <p:extLst>
      <p:ext uri="{BB962C8B-B14F-4D97-AF65-F5344CB8AC3E}">
        <p14:creationId xmlns:p14="http://schemas.microsoft.com/office/powerpoint/2010/main" val="404714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Usability</a:t>
            </a:r>
          </a:p>
        </p:txBody>
      </p:sp>
      <p:sp>
        <p:nvSpPr>
          <p:cNvPr id="4" name="Content Placeholder 3"/>
          <p:cNvSpPr>
            <a:spLocks noGrp="1"/>
          </p:cNvSpPr>
          <p:nvPr>
            <p:ph idx="1"/>
          </p:nvPr>
        </p:nvSpPr>
        <p:spPr/>
        <p:txBody>
          <a:bodyPr>
            <a:normAutofit/>
          </a:bodyPr>
          <a:lstStyle/>
          <a:p>
            <a:r>
              <a:rPr lang="en-US">
                <a:latin typeface="PT Sans"/>
                <a:cs typeface="PT Sans"/>
              </a:rPr>
              <a:t>Creating ESFs represents little overhead</a:t>
            </a:r>
          </a:p>
          <a:p>
            <a:pPr lvl="1"/>
            <a:r>
              <a:rPr lang="en-US">
                <a:latin typeface="PT Sans"/>
                <a:cs typeface="PT Sans"/>
              </a:rPr>
              <a:t>Researchers do this anyway</a:t>
            </a:r>
          </a:p>
          <a:p>
            <a:r>
              <a:rPr lang="en-US">
                <a:latin typeface="PT Sans"/>
                <a:cs typeface="PT Sans"/>
              </a:rPr>
              <a:t>Provides useful template template/checklist</a:t>
            </a:r>
          </a:p>
          <a:p>
            <a:pPr lvl="1"/>
            <a:r>
              <a:rPr lang="en-US">
                <a:latin typeface="PT Sans"/>
                <a:cs typeface="PT Sans"/>
              </a:rPr>
              <a:t>Makes it easier to follow the scientific method</a:t>
            </a:r>
          </a:p>
          <a:p>
            <a:pPr lvl="1"/>
            <a:endParaRPr lang="en-US">
              <a:latin typeface="PT Sans"/>
              <a:cs typeface="PT Sans"/>
            </a:endParaRPr>
          </a:p>
        </p:txBody>
      </p:sp>
      <p:sp>
        <p:nvSpPr>
          <p:cNvPr id="3" name="Slide Number Placeholder 2"/>
          <p:cNvSpPr>
            <a:spLocks noGrp="1"/>
          </p:cNvSpPr>
          <p:nvPr>
            <p:ph type="sldNum" sz="quarter" idx="12"/>
          </p:nvPr>
        </p:nvSpPr>
        <p:spPr/>
        <p:txBody>
          <a:bodyPr/>
          <a:lstStyle/>
          <a:p>
            <a:fld id="{FA8338FA-16C6-9C42-9987-80EFEA67B0E4}" type="slidenum">
              <a:rPr lang="en-US" smtClean="0"/>
              <a:t>51</a:t>
            </a:fld>
            <a:endParaRPr lang="en-US"/>
          </a:p>
        </p:txBody>
      </p:sp>
    </p:spTree>
    <p:extLst>
      <p:ext uri="{BB962C8B-B14F-4D97-AF65-F5344CB8AC3E}">
        <p14:creationId xmlns:p14="http://schemas.microsoft.com/office/powerpoint/2010/main" val="39058153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39728" y="2640414"/>
            <a:ext cx="1841311" cy="1860178"/>
            <a:chOff x="2511667" y="2055503"/>
            <a:chExt cx="4252161" cy="4274163"/>
          </a:xfrm>
        </p:grpSpPr>
        <p:grpSp>
          <p:nvGrpSpPr>
            <p:cNvPr id="23" name="Group 22"/>
            <p:cNvGrpSpPr/>
            <p:nvPr/>
          </p:nvGrpSpPr>
          <p:grpSpPr>
            <a:xfrm rot="2801577">
              <a:off x="2500666" y="2066504"/>
              <a:ext cx="4274163" cy="4252161"/>
              <a:chOff x="3583751" y="794869"/>
              <a:chExt cx="4983632" cy="4974225"/>
            </a:xfrm>
          </p:grpSpPr>
          <p:sp>
            <p:nvSpPr>
              <p:cNvPr id="31" name="Block Arc 30"/>
              <p:cNvSpPr/>
              <p:nvPr/>
            </p:nvSpPr>
            <p:spPr>
              <a:xfrm rot="5400000">
                <a:off x="3662248" y="785462"/>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2" name="Block Arc 31"/>
              <p:cNvSpPr/>
              <p:nvPr/>
            </p:nvSpPr>
            <p:spPr>
              <a:xfrm rot="10800000">
                <a:off x="3740745" y="79486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3" name="Block Arc 32"/>
              <p:cNvSpPr/>
              <p:nvPr/>
            </p:nvSpPr>
            <p:spPr>
              <a:xfrm rot="16200000">
                <a:off x="3740745" y="873366"/>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sp>
            <p:nvSpPr>
              <p:cNvPr id="34" name="Block Arc 33"/>
              <p:cNvSpPr/>
              <p:nvPr/>
            </p:nvSpPr>
            <p:spPr>
              <a:xfrm>
                <a:off x="3662247" y="863959"/>
                <a:ext cx="4748141" cy="4905135"/>
              </a:xfrm>
              <a:prstGeom prst="blockArc">
                <a:avLst>
                  <a:gd name="adj1" fmla="val 10803400"/>
                  <a:gd name="adj2" fmla="val 16217197"/>
                  <a:gd name="adj3" fmla="val 29560"/>
                </a:avLst>
              </a:prstGeom>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000">
                  <a:solidFill>
                    <a:schemeClr val="tx1"/>
                  </a:solidFill>
                </a:endParaRPr>
              </a:p>
            </p:txBody>
          </p:sp>
        </p:grpSp>
        <p:sp>
          <p:nvSpPr>
            <p:cNvPr id="24" name="TextBox 23"/>
            <p:cNvSpPr txBox="1"/>
            <p:nvPr/>
          </p:nvSpPr>
          <p:spPr>
            <a:xfrm>
              <a:off x="4163901" y="2433661"/>
              <a:ext cx="949186" cy="628261"/>
            </a:xfrm>
            <a:prstGeom prst="rect">
              <a:avLst/>
            </a:prstGeom>
            <a:noFill/>
          </p:spPr>
          <p:txBody>
            <a:bodyPr wrap="none" rtlCol="0" anchor="ctr">
              <a:spAutoFit/>
            </a:bodyPr>
            <a:lstStyle/>
            <a:p>
              <a:pPr algn="ctr"/>
              <a:r>
                <a:rPr lang="en-US" sz="1400">
                  <a:latin typeface="PT Sans"/>
                  <a:cs typeface="PT Sans"/>
                </a:rPr>
                <a:t>libs</a:t>
              </a:r>
            </a:p>
          </p:txBody>
        </p:sp>
        <p:sp>
          <p:nvSpPr>
            <p:cNvPr id="25" name="TextBox 24"/>
            <p:cNvSpPr txBox="1"/>
            <p:nvPr/>
          </p:nvSpPr>
          <p:spPr>
            <a:xfrm>
              <a:off x="5722917" y="3813243"/>
              <a:ext cx="770649" cy="565434"/>
            </a:xfrm>
            <a:prstGeom prst="rect">
              <a:avLst/>
            </a:prstGeom>
            <a:noFill/>
          </p:spPr>
          <p:txBody>
            <a:bodyPr wrap="none" rtlCol="0" anchor="ctr">
              <a:spAutoFit/>
            </a:bodyPr>
            <a:lstStyle/>
            <a:p>
              <a:pPr algn="ctr"/>
              <a:r>
                <a:rPr lang="en-US" sz="1200">
                  <a:latin typeface="PT Sans"/>
                  <a:cs typeface="PT Sans"/>
                </a:rPr>
                <a:t>OS</a:t>
              </a:r>
            </a:p>
          </p:txBody>
        </p:sp>
        <p:sp>
          <p:nvSpPr>
            <p:cNvPr id="28" name="TextBox 27"/>
            <p:cNvSpPr txBox="1"/>
            <p:nvPr/>
          </p:nvSpPr>
          <p:spPr>
            <a:xfrm>
              <a:off x="3711376" y="3561939"/>
              <a:ext cx="1854229" cy="1068041"/>
            </a:xfrm>
            <a:prstGeom prst="rect">
              <a:avLst/>
            </a:prstGeom>
            <a:noFill/>
          </p:spPr>
          <p:txBody>
            <a:bodyPr wrap="none" rtlCol="0" anchor="ctr">
              <a:spAutoFit/>
            </a:bodyPr>
            <a:lstStyle/>
            <a:p>
              <a:pPr algn="ctr"/>
              <a:r>
                <a:rPr lang="en-US" sz="1400">
                  <a:latin typeface="PT Sans"/>
                  <a:cs typeface="PT Sans"/>
                </a:rPr>
                <a:t>code,</a:t>
              </a:r>
            </a:p>
            <a:p>
              <a:pPr algn="ctr"/>
              <a:r>
                <a:rPr lang="en-US" sz="1400">
                  <a:latin typeface="PT Sans"/>
                  <a:cs typeface="PT Sans"/>
                </a:rPr>
                <a:t>workload</a:t>
              </a:r>
            </a:p>
          </p:txBody>
        </p:sp>
        <p:sp>
          <p:nvSpPr>
            <p:cNvPr id="29" name="TextBox 28"/>
            <p:cNvSpPr txBox="1"/>
            <p:nvPr/>
          </p:nvSpPr>
          <p:spPr>
            <a:xfrm>
              <a:off x="2616374" y="3781830"/>
              <a:ext cx="1078743" cy="628261"/>
            </a:xfrm>
            <a:prstGeom prst="rect">
              <a:avLst/>
            </a:prstGeom>
            <a:noFill/>
          </p:spPr>
          <p:txBody>
            <a:bodyPr wrap="none" rtlCol="0" anchor="ctr">
              <a:spAutoFit/>
            </a:bodyPr>
            <a:lstStyle/>
            <a:p>
              <a:pPr algn="ctr"/>
              <a:r>
                <a:rPr lang="en-US" sz="1400">
                  <a:latin typeface="PT Sans"/>
                  <a:cs typeface="PT Sans"/>
                </a:rPr>
                <a:t>data</a:t>
              </a:r>
            </a:p>
          </p:txBody>
        </p:sp>
        <p:sp>
          <p:nvSpPr>
            <p:cNvPr id="30" name="TextBox 29"/>
            <p:cNvSpPr txBox="1"/>
            <p:nvPr/>
          </p:nvSpPr>
          <p:spPr>
            <a:xfrm>
              <a:off x="3702445" y="5250714"/>
              <a:ext cx="1872100" cy="628261"/>
            </a:xfrm>
            <a:prstGeom prst="rect">
              <a:avLst/>
            </a:prstGeom>
            <a:noFill/>
          </p:spPr>
          <p:txBody>
            <a:bodyPr wrap="none" rtlCol="0" anchor="ctr">
              <a:spAutoFit/>
            </a:bodyPr>
            <a:lstStyle/>
            <a:p>
              <a:pPr algn="ctr"/>
              <a:r>
                <a:rPr lang="en-US" sz="1400">
                  <a:latin typeface="PT Sans"/>
                  <a:cs typeface="PT Sans"/>
                </a:rPr>
                <a:t>hardware</a:t>
              </a:r>
            </a:p>
          </p:txBody>
        </p:sp>
      </p:grpSp>
      <p:pic>
        <p:nvPicPr>
          <p:cNvPr id="21" name="Picture 20" descr="Screen Shot 2015-02-25 at 10.42.50 AM.png"/>
          <p:cNvPicPr>
            <a:picLocks noChangeAspect="1"/>
          </p:cNvPicPr>
          <p:nvPr/>
        </p:nvPicPr>
        <p:blipFill rotWithShape="1">
          <a:blip r:embed="rId3">
            <a:extLst>
              <a:ext uri="{28A0092B-C50C-407E-A947-70E740481C1C}">
                <a14:useLocalDpi xmlns:a14="http://schemas.microsoft.com/office/drawing/2010/main" val="0"/>
              </a:ext>
            </a:extLst>
          </a:blip>
          <a:srcRect l="10160" t="7746" r="10421" b="3842"/>
          <a:stretch/>
        </p:blipFill>
        <p:spPr>
          <a:xfrm>
            <a:off x="5482275" y="1467247"/>
            <a:ext cx="3602486" cy="2224599"/>
          </a:xfrm>
          <a:prstGeom prst="rect">
            <a:avLst/>
          </a:prstGeom>
          <a:ln>
            <a:noFill/>
          </a:ln>
          <a:effectLst>
            <a:softEdge rad="177800"/>
          </a:effectLst>
        </p:spPr>
      </p:pic>
      <p:sp>
        <p:nvSpPr>
          <p:cNvPr id="18" name="TextBox 17"/>
          <p:cNvSpPr txBox="1"/>
          <p:nvPr/>
        </p:nvSpPr>
        <p:spPr>
          <a:xfrm>
            <a:off x="744465" y="1262791"/>
            <a:ext cx="4065917" cy="1015663"/>
          </a:xfrm>
          <a:prstGeom prst="rect">
            <a:avLst/>
          </a:prstGeom>
          <a:noFill/>
          <a:ln>
            <a:solidFill>
              <a:srgbClr val="000000"/>
            </a:solidFill>
          </a:ln>
        </p:spPr>
        <p:txBody>
          <a:bodyPr wrap="none" rtlCol="0">
            <a:spAutoFit/>
          </a:bodyPr>
          <a:lstStyle/>
          <a:p>
            <a:r>
              <a:rPr lang="en-US" sz="2000" b="1">
                <a:latin typeface="PT Sans"/>
                <a:cs typeface="PT Sans"/>
              </a:rPr>
              <a:t>Experiment Goal:</a:t>
            </a:r>
            <a:r>
              <a:rPr lang="en-US" sz="2000">
                <a:latin typeface="PT Sans"/>
                <a:cs typeface="PT Sans"/>
              </a:rPr>
              <a:t> Show that my</a:t>
            </a:r>
          </a:p>
          <a:p>
            <a:r>
              <a:rPr lang="en-US" sz="2000">
                <a:latin typeface="PT Sans"/>
                <a:cs typeface="PT Sans"/>
              </a:rPr>
              <a:t>algorithm/system/etc. is better than</a:t>
            </a:r>
          </a:p>
          <a:p>
            <a:r>
              <a:rPr lang="en-US" sz="2000">
                <a:latin typeface="PT Sans"/>
                <a:cs typeface="PT Sans"/>
              </a:rPr>
              <a:t>the state-of-the-art.</a:t>
            </a:r>
          </a:p>
        </p:txBody>
      </p:sp>
      <p:sp>
        <p:nvSpPr>
          <p:cNvPr id="26" name="TextBox 25"/>
          <p:cNvSpPr txBox="1"/>
          <p:nvPr/>
        </p:nvSpPr>
        <p:spPr>
          <a:xfrm>
            <a:off x="467385" y="3691846"/>
            <a:ext cx="184666" cy="369332"/>
          </a:xfrm>
          <a:prstGeom prst="rect">
            <a:avLst/>
          </a:prstGeom>
          <a:noFill/>
        </p:spPr>
        <p:txBody>
          <a:bodyPr wrap="none" rtlCol="0">
            <a:spAutoFit/>
          </a:bodyPr>
          <a:lstStyle/>
          <a:p>
            <a:endParaRPr lang="en-US"/>
          </a:p>
        </p:txBody>
      </p:sp>
      <p:sp>
        <p:nvSpPr>
          <p:cNvPr id="27" name="TextBox 26"/>
          <p:cNvSpPr txBox="1"/>
          <p:nvPr/>
        </p:nvSpPr>
        <p:spPr>
          <a:xfrm>
            <a:off x="8711499" y="3844246"/>
            <a:ext cx="184666" cy="369332"/>
          </a:xfrm>
          <a:prstGeom prst="rect">
            <a:avLst/>
          </a:prstGeom>
          <a:noFill/>
        </p:spPr>
        <p:txBody>
          <a:bodyPr wrap="none" rtlCol="0">
            <a:spAutoFit/>
          </a:bodyPr>
          <a:lstStyle/>
          <a:p>
            <a:endParaRPr lang="en-US"/>
          </a:p>
        </p:txBody>
      </p:sp>
      <p:sp>
        <p:nvSpPr>
          <p:cNvPr id="2" name="Oval 1"/>
          <p:cNvSpPr/>
          <p:nvPr/>
        </p:nvSpPr>
        <p:spPr>
          <a:xfrm>
            <a:off x="223722" y="2678284"/>
            <a:ext cx="1868948" cy="1767624"/>
          </a:xfrm>
          <a:prstGeom prst="ellipse">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1"/>
                </a:solidFill>
                <a:latin typeface="PT Sans"/>
                <a:cs typeface="PT Sans"/>
              </a:rPr>
              <a:t>Means of Experiment</a:t>
            </a:r>
          </a:p>
        </p:txBody>
      </p:sp>
      <p:pic>
        <p:nvPicPr>
          <p:cNvPr id="4" name="Picture 3"/>
          <p:cNvPicPr>
            <a:picLocks noChangeAspect="1"/>
          </p:cNvPicPr>
          <p:nvPr/>
        </p:nvPicPr>
        <p:blipFill rotWithShape="1">
          <a:blip r:embed="rId4"/>
          <a:srcRect r="45013"/>
          <a:stretch/>
        </p:blipFill>
        <p:spPr>
          <a:xfrm>
            <a:off x="2716125" y="2736992"/>
            <a:ext cx="1951182" cy="1651191"/>
          </a:xfrm>
          <a:prstGeom prst="rect">
            <a:avLst/>
          </a:prstGeom>
          <a:ln>
            <a:solidFill>
              <a:schemeClr val="tx1"/>
            </a:solidFill>
          </a:ln>
        </p:spPr>
      </p:pic>
      <p:sp>
        <p:nvSpPr>
          <p:cNvPr id="9" name="TextBox 8"/>
          <p:cNvSpPr txBox="1"/>
          <p:nvPr/>
        </p:nvSpPr>
        <p:spPr>
          <a:xfrm>
            <a:off x="6872027" y="1072391"/>
            <a:ext cx="711644" cy="320802"/>
          </a:xfrm>
          <a:prstGeom prst="rect">
            <a:avLst/>
          </a:prstGeom>
          <a:noFill/>
        </p:spPr>
        <p:txBody>
          <a:bodyPr wrap="none" rtlCol="0">
            <a:spAutoFit/>
          </a:bodyPr>
          <a:lstStyle/>
          <a:p>
            <a:r>
              <a:rPr lang="en-US">
                <a:latin typeface="PT Sans"/>
                <a:cs typeface="PT Sans"/>
              </a:rPr>
              <a:t>Figure</a:t>
            </a:r>
          </a:p>
        </p:txBody>
      </p:sp>
      <p:pic>
        <p:nvPicPr>
          <p:cNvPr id="8" name="Picture 7" descr="Screen Shot 2015-02-20 at 9.40.57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0346" y="4213165"/>
            <a:ext cx="3174999" cy="1715324"/>
          </a:xfrm>
          <a:prstGeom prst="rect">
            <a:avLst/>
          </a:prstGeom>
        </p:spPr>
      </p:pic>
      <p:cxnSp>
        <p:nvCxnSpPr>
          <p:cNvPr id="13" name="Straight Arrow Connector 12"/>
          <p:cNvCxnSpPr>
            <a:stCxn id="2" idx="6"/>
            <a:endCxn id="4" idx="1"/>
          </p:cNvCxnSpPr>
          <p:nvPr/>
        </p:nvCxnSpPr>
        <p:spPr>
          <a:xfrm>
            <a:off x="2092670" y="3562096"/>
            <a:ext cx="623455" cy="49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3"/>
          </p:cNvCxnSpPr>
          <p:nvPr/>
        </p:nvCxnSpPr>
        <p:spPr>
          <a:xfrm flipV="1">
            <a:off x="4667307" y="2520076"/>
            <a:ext cx="973039" cy="1042512"/>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4" idx="3"/>
            <a:endCxn id="8" idx="1"/>
          </p:cNvCxnSpPr>
          <p:nvPr/>
        </p:nvCxnSpPr>
        <p:spPr>
          <a:xfrm>
            <a:off x="4667307" y="3562588"/>
            <a:ext cx="973039" cy="1508239"/>
          </a:xfrm>
          <a:prstGeom prst="straightConnector1">
            <a:avLst/>
          </a:prstGeom>
          <a:ln w="28575" cmpd="sng">
            <a:headEnd type="none"/>
            <a:tailEnd type="triangle" w="lg" len="med"/>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421750" y="3827559"/>
            <a:ext cx="1473151" cy="369332"/>
          </a:xfrm>
          <a:prstGeom prst="rect">
            <a:avLst/>
          </a:prstGeom>
          <a:noFill/>
        </p:spPr>
        <p:txBody>
          <a:bodyPr wrap="none" rtlCol="0">
            <a:spAutoFit/>
          </a:bodyPr>
          <a:lstStyle/>
          <a:p>
            <a:r>
              <a:rPr lang="en-US">
                <a:latin typeface="PT Sans"/>
                <a:cs typeface="PT Sans"/>
              </a:rPr>
              <a:t>Observations</a:t>
            </a:r>
          </a:p>
        </p:txBody>
      </p:sp>
      <p:sp>
        <p:nvSpPr>
          <p:cNvPr id="20" name="TextBox 19"/>
          <p:cNvSpPr txBox="1"/>
          <p:nvPr/>
        </p:nvSpPr>
        <p:spPr>
          <a:xfrm>
            <a:off x="3155872" y="2363840"/>
            <a:ext cx="1099204" cy="369332"/>
          </a:xfrm>
          <a:prstGeom prst="rect">
            <a:avLst/>
          </a:prstGeom>
          <a:noFill/>
        </p:spPr>
        <p:txBody>
          <a:bodyPr wrap="none" rtlCol="0">
            <a:spAutoFit/>
          </a:bodyPr>
          <a:lstStyle/>
          <a:p>
            <a:r>
              <a:rPr lang="en-US">
                <a:latin typeface="PT Sans"/>
                <a:cs typeface="PT Sans"/>
              </a:rPr>
              <a:t>Raw data</a:t>
            </a:r>
          </a:p>
        </p:txBody>
      </p:sp>
      <p:sp>
        <p:nvSpPr>
          <p:cNvPr id="3" name="Slide Number Placeholder 2"/>
          <p:cNvSpPr>
            <a:spLocks noGrp="1"/>
          </p:cNvSpPr>
          <p:nvPr>
            <p:ph type="sldNum" sz="quarter" idx="12"/>
          </p:nvPr>
        </p:nvSpPr>
        <p:spPr/>
        <p:txBody>
          <a:bodyPr/>
          <a:lstStyle/>
          <a:p>
            <a:fld id="{FA8338FA-16C6-9C42-9987-80EFEA67B0E4}" type="slidenum">
              <a:rPr lang="en-US" smtClean="0"/>
              <a:t>6</a:t>
            </a:fld>
            <a:endParaRPr lang="en-US"/>
          </a:p>
        </p:txBody>
      </p:sp>
      <p:sp>
        <p:nvSpPr>
          <p:cNvPr id="11" name="Rounded Rectangle 10"/>
          <p:cNvSpPr/>
          <p:nvPr/>
        </p:nvSpPr>
        <p:spPr>
          <a:xfrm>
            <a:off x="85176" y="819726"/>
            <a:ext cx="8993909" cy="5108763"/>
          </a:xfrm>
          <a:prstGeom prst="round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7200" b="1">
                <a:ln w="22225">
                  <a:solidFill>
                    <a:schemeClr val="tx1"/>
                  </a:solidFill>
                  <a:prstDash val="solid"/>
                </a:ln>
                <a:solidFill>
                  <a:schemeClr val="accent5">
                    <a:lumMod val="60000"/>
                    <a:lumOff val="40000"/>
                  </a:schemeClr>
                </a:solidFill>
                <a:effectLst>
                  <a:outerShdw blurRad="41275" dist="20320" dir="1800000" algn="tl" rotWithShape="0">
                    <a:srgbClr val="000000">
                      <a:alpha val="40000"/>
                    </a:srgbClr>
                  </a:outerShdw>
                </a:effectLst>
                <a:latin typeface="PT Sans"/>
                <a:cs typeface="PT Sans"/>
              </a:rPr>
              <a:t>Need a piece of information</a:t>
            </a:r>
          </a:p>
          <a:p>
            <a:pPr algn="ctr"/>
            <a:r>
              <a:rPr lang="en-US" sz="7200" b="1">
                <a:ln w="22225">
                  <a:solidFill>
                    <a:schemeClr val="tx1"/>
                  </a:solidFill>
                  <a:prstDash val="solid"/>
                </a:ln>
                <a:solidFill>
                  <a:schemeClr val="accent5">
                    <a:lumMod val="60000"/>
                    <a:lumOff val="40000"/>
                  </a:schemeClr>
                </a:solidFill>
                <a:effectLst>
                  <a:outerShdw blurRad="41275" dist="20320" dir="1800000" algn="tl" rotWithShape="0">
                    <a:srgbClr val="000000">
                      <a:alpha val="40000"/>
                    </a:srgbClr>
                  </a:outerShdw>
                </a:effectLst>
                <a:latin typeface="PT Sans"/>
                <a:cs typeface="PT Sans"/>
              </a:rPr>
              <a:t>that describes the relationship between these</a:t>
            </a:r>
          </a:p>
        </p:txBody>
      </p:sp>
    </p:spTree>
    <p:extLst>
      <p:ext uri="{BB962C8B-B14F-4D97-AF65-F5344CB8AC3E}">
        <p14:creationId xmlns:p14="http://schemas.microsoft.com/office/powerpoint/2010/main" val="12193586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9" grpId="0"/>
      <p:bldP spid="2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Outline</a:t>
            </a:r>
          </a:p>
        </p:txBody>
      </p:sp>
      <p:sp>
        <p:nvSpPr>
          <p:cNvPr id="4" name="Content Placeholder 3"/>
          <p:cNvSpPr>
            <a:spLocks noGrp="1"/>
          </p:cNvSpPr>
          <p:nvPr>
            <p:ph idx="1"/>
          </p:nvPr>
        </p:nvSpPr>
        <p:spPr/>
        <p:txBody>
          <a:bodyPr/>
          <a:lstStyle/>
          <a:p>
            <a:r>
              <a:rPr lang="en-US">
                <a:latin typeface="PT Sans"/>
                <a:cs typeface="PT Sans"/>
              </a:rPr>
              <a:t>Re-execution vs. validation</a:t>
            </a:r>
          </a:p>
          <a:p>
            <a:r>
              <a:rPr lang="en-US" b="1">
                <a:latin typeface="PT Sans"/>
                <a:cs typeface="PT Sans"/>
              </a:rPr>
              <a:t>Declarative Experiment Specification (ESF)</a:t>
            </a:r>
          </a:p>
          <a:p>
            <a:r>
              <a:rPr lang="en-US" sz="3100">
                <a:latin typeface="PT Sans"/>
                <a:cs typeface="PT Sans"/>
              </a:rPr>
              <a:t>Case Studies</a:t>
            </a:r>
          </a:p>
          <a:p>
            <a:r>
              <a:rPr lang="en-US">
                <a:latin typeface="PT Sans"/>
                <a:cs typeface="PT Sans"/>
              </a:rPr>
              <a:t>Benefits &amp; Challenges</a:t>
            </a:r>
          </a:p>
        </p:txBody>
      </p:sp>
      <p:sp>
        <p:nvSpPr>
          <p:cNvPr id="3" name="Slide Number Placeholder 2"/>
          <p:cNvSpPr>
            <a:spLocks noGrp="1"/>
          </p:cNvSpPr>
          <p:nvPr>
            <p:ph type="sldNum" sz="quarter" idx="12"/>
          </p:nvPr>
        </p:nvSpPr>
        <p:spPr/>
        <p:txBody>
          <a:bodyPr/>
          <a:lstStyle/>
          <a:p>
            <a:fld id="{FA8338FA-16C6-9C42-9987-80EFEA67B0E4}" type="slidenum">
              <a:rPr lang="en-US" smtClean="0"/>
              <a:t>7</a:t>
            </a:fld>
            <a:endParaRPr lang="en-US"/>
          </a:p>
        </p:txBody>
      </p:sp>
    </p:spTree>
    <p:extLst>
      <p:ext uri="{BB962C8B-B14F-4D97-AF65-F5344CB8AC3E}">
        <p14:creationId xmlns:p14="http://schemas.microsoft.com/office/powerpoint/2010/main" val="40472780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10-05 at 2.38.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40" y="13376"/>
            <a:ext cx="2713859" cy="6844624"/>
          </a:xfrm>
          <a:prstGeom prst="rect">
            <a:avLst/>
          </a:prstGeom>
        </p:spPr>
      </p:pic>
      <p:sp>
        <p:nvSpPr>
          <p:cNvPr id="3" name="Slide Number Placeholder 2"/>
          <p:cNvSpPr>
            <a:spLocks noGrp="1"/>
          </p:cNvSpPr>
          <p:nvPr>
            <p:ph type="sldNum" sz="quarter" idx="12"/>
          </p:nvPr>
        </p:nvSpPr>
        <p:spPr/>
        <p:txBody>
          <a:bodyPr/>
          <a:lstStyle/>
          <a:p>
            <a:fld id="{FA8338FA-16C6-9C42-9987-80EFEA67B0E4}" type="slidenum">
              <a:rPr lang="en-US" smtClean="0"/>
              <a:t>8</a:t>
            </a:fld>
            <a:endParaRPr lang="en-US"/>
          </a:p>
        </p:txBody>
      </p:sp>
      <p:grpSp>
        <p:nvGrpSpPr>
          <p:cNvPr id="46" name="Group 45"/>
          <p:cNvGrpSpPr/>
          <p:nvPr/>
        </p:nvGrpSpPr>
        <p:grpSpPr>
          <a:xfrm>
            <a:off x="200526" y="26744"/>
            <a:ext cx="5722292" cy="2559223"/>
            <a:chOff x="200526" y="26744"/>
            <a:chExt cx="5722292" cy="2559223"/>
          </a:xfrm>
        </p:grpSpPr>
        <p:sp>
          <p:nvSpPr>
            <p:cNvPr id="2" name="Oval 1"/>
            <p:cNvSpPr/>
            <p:nvPr/>
          </p:nvSpPr>
          <p:spPr>
            <a:xfrm>
              <a:off x="200526" y="26744"/>
              <a:ext cx="3275263" cy="93031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a:stCxn id="2" idx="6"/>
              <a:endCxn id="21" idx="0"/>
            </p:cNvCxnSpPr>
            <p:nvPr/>
          </p:nvCxnSpPr>
          <p:spPr>
            <a:xfrm>
              <a:off x="3475789" y="491901"/>
              <a:ext cx="1223515" cy="1447735"/>
            </a:xfrm>
            <a:prstGeom prst="line">
              <a:avLst/>
            </a:prstGeom>
            <a:ln w="19050" cmpd="sng"/>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475789" y="1939636"/>
              <a:ext cx="2447029" cy="646331"/>
            </a:xfrm>
            <a:prstGeom prst="rect">
              <a:avLst/>
            </a:prstGeom>
            <a:noFill/>
            <a:ln>
              <a:solidFill>
                <a:srgbClr val="000000"/>
              </a:solidFill>
            </a:ln>
          </p:spPr>
          <p:txBody>
            <a:bodyPr wrap="square" rtlCol="0">
              <a:spAutoFit/>
            </a:bodyPr>
            <a:lstStyle/>
            <a:p>
              <a:r>
                <a:rPr lang="en-US" sz="1200" b="1">
                  <a:latin typeface="PT Sans"/>
                  <a:cs typeface="PT Sans"/>
                </a:rPr>
                <a:t>Experiment Goal:</a:t>
              </a:r>
              <a:r>
                <a:rPr lang="en-US" sz="1200">
                  <a:latin typeface="PT Sans"/>
                  <a:cs typeface="PT Sans"/>
                </a:rPr>
                <a:t> Show that my</a:t>
              </a:r>
            </a:p>
            <a:p>
              <a:r>
                <a:rPr lang="en-US" sz="1200">
                  <a:latin typeface="PT Sans"/>
                  <a:cs typeface="PT Sans"/>
                </a:rPr>
                <a:t>algorithm/system/etc. is better than the state-of-the-art.</a:t>
              </a:r>
            </a:p>
          </p:txBody>
        </p:sp>
      </p:grpSp>
      <p:grpSp>
        <p:nvGrpSpPr>
          <p:cNvPr id="47" name="Group 46"/>
          <p:cNvGrpSpPr/>
          <p:nvPr/>
        </p:nvGrpSpPr>
        <p:grpSpPr>
          <a:xfrm>
            <a:off x="0" y="1310104"/>
            <a:ext cx="4590202" cy="2877316"/>
            <a:chOff x="0" y="1310104"/>
            <a:chExt cx="4590202" cy="2877316"/>
          </a:xfrm>
        </p:grpSpPr>
        <p:sp>
          <p:nvSpPr>
            <p:cNvPr id="12" name="Oval 11"/>
            <p:cNvSpPr/>
            <p:nvPr/>
          </p:nvSpPr>
          <p:spPr>
            <a:xfrm>
              <a:off x="0" y="1310104"/>
              <a:ext cx="2887579" cy="279400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Straight Connector 12"/>
            <p:cNvCxnSpPr>
              <a:stCxn id="12" idx="6"/>
              <a:endCxn id="4" idx="3"/>
            </p:cNvCxnSpPr>
            <p:nvPr/>
          </p:nvCxnSpPr>
          <p:spPr>
            <a:xfrm>
              <a:off x="2887579" y="2707105"/>
              <a:ext cx="463720" cy="728583"/>
            </a:xfrm>
            <a:prstGeom prst="line">
              <a:avLst/>
            </a:prstGeom>
            <a:ln w="19050" cmpd="sng"/>
          </p:spPr>
          <p:style>
            <a:lnRef idx="1">
              <a:schemeClr val="dk1"/>
            </a:lnRef>
            <a:fillRef idx="0">
              <a:schemeClr val="dk1"/>
            </a:fillRef>
            <a:effectRef idx="0">
              <a:schemeClr val="dk1"/>
            </a:effectRef>
            <a:fontRef idx="minor">
              <a:schemeClr val="tx1"/>
            </a:fontRef>
          </p:style>
        </p:cxnSp>
        <p:sp>
          <p:nvSpPr>
            <p:cNvPr id="22" name="Oval 21"/>
            <p:cNvSpPr/>
            <p:nvPr/>
          </p:nvSpPr>
          <p:spPr>
            <a:xfrm>
              <a:off x="3351033" y="2947847"/>
              <a:ext cx="1239169" cy="1239573"/>
            </a:xfrm>
            <a:prstGeom prst="ellipse">
              <a:avLst/>
            </a:prstGeom>
            <a:solidFill>
              <a:schemeClr val="tx1">
                <a:lumMod val="85000"/>
                <a:lumOff val="1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a:solidFill>
                    <a:schemeClr val="bg1"/>
                  </a:solidFill>
                  <a:latin typeface="PT Sans"/>
                  <a:cs typeface="PT Sans"/>
                </a:rPr>
                <a:t>Means of Experiment</a:t>
              </a:r>
            </a:p>
          </p:txBody>
        </p:sp>
      </p:grpSp>
      <p:grpSp>
        <p:nvGrpSpPr>
          <p:cNvPr id="55" name="Group 54"/>
          <p:cNvGrpSpPr/>
          <p:nvPr/>
        </p:nvGrpSpPr>
        <p:grpSpPr>
          <a:xfrm>
            <a:off x="200526" y="2983373"/>
            <a:ext cx="5965003" cy="3019048"/>
            <a:chOff x="200526" y="2983373"/>
            <a:chExt cx="5965003" cy="3019048"/>
          </a:xfrm>
        </p:grpSpPr>
        <p:grpSp>
          <p:nvGrpSpPr>
            <p:cNvPr id="48" name="Group 47"/>
            <p:cNvGrpSpPr/>
            <p:nvPr/>
          </p:nvGrpSpPr>
          <p:grpSpPr>
            <a:xfrm>
              <a:off x="200526" y="2983373"/>
              <a:ext cx="5965003" cy="3019048"/>
              <a:chOff x="200526" y="2983373"/>
              <a:chExt cx="5965003" cy="3019048"/>
            </a:xfrm>
          </p:grpSpPr>
          <p:sp>
            <p:nvSpPr>
              <p:cNvPr id="27" name="Oval 26"/>
              <p:cNvSpPr/>
              <p:nvPr/>
            </p:nvSpPr>
            <p:spPr>
              <a:xfrm>
                <a:off x="200526" y="4104105"/>
                <a:ext cx="3275263" cy="189831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Connector 27"/>
              <p:cNvCxnSpPr>
                <a:stCxn id="27" idx="6"/>
                <a:endCxn id="23" idx="2"/>
              </p:cNvCxnSpPr>
              <p:nvPr/>
            </p:nvCxnSpPr>
            <p:spPr>
              <a:xfrm flipV="1">
                <a:off x="3475789" y="4141296"/>
                <a:ext cx="2005592" cy="911967"/>
              </a:xfrm>
              <a:prstGeom prst="line">
                <a:avLst/>
              </a:prstGeom>
              <a:ln w="19050" cmpd="sng"/>
            </p:spPr>
            <p:style>
              <a:lnRef idx="1">
                <a:schemeClr val="dk1"/>
              </a:lnRef>
              <a:fillRef idx="0">
                <a:schemeClr val="dk1"/>
              </a:fillRef>
              <a:effectRef idx="0">
                <a:schemeClr val="dk1"/>
              </a:effectRef>
              <a:fontRef idx="minor">
                <a:schemeClr val="tx1"/>
              </a:fontRef>
            </p:style>
          </p:cxnSp>
          <p:pic>
            <p:nvPicPr>
              <p:cNvPr id="23" name="Picture 22"/>
              <p:cNvPicPr>
                <a:picLocks noChangeAspect="1"/>
              </p:cNvPicPr>
              <p:nvPr/>
            </p:nvPicPr>
            <p:blipFill rotWithShape="1">
              <a:blip r:embed="rId4"/>
              <a:srcRect r="45013"/>
              <a:stretch/>
            </p:blipFill>
            <p:spPr>
              <a:xfrm>
                <a:off x="4797232" y="2983373"/>
                <a:ext cx="1368297" cy="1157923"/>
              </a:xfrm>
              <a:prstGeom prst="rect">
                <a:avLst/>
              </a:prstGeom>
              <a:ln>
                <a:solidFill>
                  <a:schemeClr val="tx1"/>
                </a:solidFill>
              </a:ln>
            </p:spPr>
          </p:pic>
        </p:grpSp>
        <p:cxnSp>
          <p:nvCxnSpPr>
            <p:cNvPr id="29" name="Straight Arrow Connector 28"/>
            <p:cNvCxnSpPr>
              <a:stCxn id="22" idx="6"/>
              <a:endCxn id="23" idx="1"/>
            </p:cNvCxnSpPr>
            <p:nvPr/>
          </p:nvCxnSpPr>
          <p:spPr>
            <a:xfrm flipV="1">
              <a:off x="4590202" y="3562335"/>
              <a:ext cx="207030" cy="5299"/>
            </a:xfrm>
            <a:prstGeom prst="straightConnector1">
              <a:avLst/>
            </a:prstGeom>
            <a:ln w="28575" cmpd="sng">
              <a:headEnd type="none"/>
              <a:tailEnd type="triangle"/>
            </a:ln>
          </p:spPr>
          <p:style>
            <a:lnRef idx="1">
              <a:schemeClr val="dk1"/>
            </a:lnRef>
            <a:fillRef idx="0">
              <a:schemeClr val="dk1"/>
            </a:fillRef>
            <a:effectRef idx="0">
              <a:schemeClr val="dk1"/>
            </a:effectRef>
            <a:fontRef idx="minor">
              <a:schemeClr val="tx1"/>
            </a:fontRef>
          </p:style>
        </p:cxnSp>
      </p:grpSp>
      <p:grpSp>
        <p:nvGrpSpPr>
          <p:cNvPr id="52" name="Group 51"/>
          <p:cNvGrpSpPr/>
          <p:nvPr/>
        </p:nvGrpSpPr>
        <p:grpSpPr>
          <a:xfrm>
            <a:off x="160431" y="2036460"/>
            <a:ext cx="8888347" cy="4821540"/>
            <a:chOff x="160431" y="2036460"/>
            <a:chExt cx="8888347" cy="4821540"/>
          </a:xfrm>
        </p:grpSpPr>
        <p:sp>
          <p:nvSpPr>
            <p:cNvPr id="39" name="Oval 38"/>
            <p:cNvSpPr/>
            <p:nvPr/>
          </p:nvSpPr>
          <p:spPr>
            <a:xfrm>
              <a:off x="160431" y="5937429"/>
              <a:ext cx="2727148" cy="92057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19" descr="Screen Shot 2015-02-25 at 10.42.50 AM.png"/>
            <p:cNvPicPr>
              <a:picLocks noChangeAspect="1"/>
            </p:cNvPicPr>
            <p:nvPr/>
          </p:nvPicPr>
          <p:blipFill rotWithShape="1">
            <a:blip r:embed="rId5">
              <a:extLst>
                <a:ext uri="{28A0092B-C50C-407E-A947-70E740481C1C}">
                  <a14:useLocalDpi xmlns:a14="http://schemas.microsoft.com/office/drawing/2010/main" val="0"/>
                </a:ext>
              </a:extLst>
            </a:blip>
            <a:srcRect l="10160" t="7746" r="10421" b="3842"/>
            <a:stretch/>
          </p:blipFill>
          <p:spPr>
            <a:xfrm>
              <a:off x="6522478" y="2036460"/>
              <a:ext cx="2526300" cy="1560035"/>
            </a:xfrm>
            <a:prstGeom prst="rect">
              <a:avLst/>
            </a:prstGeom>
            <a:ln>
              <a:noFill/>
            </a:ln>
            <a:effectLst>
              <a:softEdge rad="177800"/>
            </a:effectLst>
          </p:spPr>
        </p:pic>
        <p:pic>
          <p:nvPicPr>
            <p:cNvPr id="24" name="Picture 23" descr="Screen Shot 2015-02-20 at 9.40.57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3833" y="3784734"/>
              <a:ext cx="2226516" cy="1202897"/>
            </a:xfrm>
            <a:prstGeom prst="rect">
              <a:avLst/>
            </a:prstGeom>
          </p:spPr>
        </p:pic>
        <p:cxnSp>
          <p:nvCxnSpPr>
            <p:cNvPr id="30" name="Straight Arrow Connector 29"/>
            <p:cNvCxnSpPr>
              <a:stCxn id="23" idx="3"/>
              <a:endCxn id="20" idx="1"/>
            </p:cNvCxnSpPr>
            <p:nvPr/>
          </p:nvCxnSpPr>
          <p:spPr>
            <a:xfrm flipV="1">
              <a:off x="6165529" y="2816478"/>
              <a:ext cx="356949" cy="745857"/>
            </a:xfrm>
            <a:prstGeom prst="straightConnector1">
              <a:avLst/>
            </a:prstGeom>
            <a:ln w="28575" cmpd="sng">
              <a:headEnd type="non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3" idx="3"/>
              <a:endCxn id="24" idx="1"/>
            </p:cNvCxnSpPr>
            <p:nvPr/>
          </p:nvCxnSpPr>
          <p:spPr>
            <a:xfrm>
              <a:off x="6165529" y="3562335"/>
              <a:ext cx="518304" cy="823848"/>
            </a:xfrm>
            <a:prstGeom prst="straightConnector1">
              <a:avLst/>
            </a:prstGeom>
            <a:ln w="28575" cmpd="sng">
              <a:headEnd type="none"/>
              <a:tailEnd type="triangle"/>
            </a:ln>
          </p:spPr>
          <p:style>
            <a:lnRef idx="1">
              <a:schemeClr val="dk1"/>
            </a:lnRef>
            <a:fillRef idx="0">
              <a:schemeClr val="dk1"/>
            </a:fillRef>
            <a:effectRef idx="0">
              <a:schemeClr val="dk1"/>
            </a:effectRef>
            <a:fontRef idx="minor">
              <a:schemeClr val="tx1"/>
            </a:fontRef>
          </p:style>
        </p:cxnSp>
        <p:sp>
          <p:nvSpPr>
            <p:cNvPr id="50" name="Oval 49"/>
            <p:cNvSpPr/>
            <p:nvPr/>
          </p:nvSpPr>
          <p:spPr>
            <a:xfrm>
              <a:off x="6683833" y="2066625"/>
              <a:ext cx="2226516" cy="3128817"/>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0" name="Straight Connector 39"/>
            <p:cNvCxnSpPr>
              <a:stCxn id="39" idx="6"/>
              <a:endCxn id="50" idx="3"/>
            </p:cNvCxnSpPr>
            <p:nvPr/>
          </p:nvCxnSpPr>
          <p:spPr>
            <a:xfrm flipV="1">
              <a:off x="2887579" y="4737237"/>
              <a:ext cx="4122320" cy="1660478"/>
            </a:xfrm>
            <a:prstGeom prst="line">
              <a:avLst/>
            </a:prstGeom>
            <a:ln w="19050" cmpd="sng"/>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528536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atin typeface="PT Sans"/>
                <a:cs typeface="PT Sans"/>
              </a:rPr>
              <a:t>Validation Language Syntax</a:t>
            </a:r>
          </a:p>
        </p:txBody>
      </p:sp>
      <p:sp>
        <p:nvSpPr>
          <p:cNvPr id="3" name="Rectangle 2"/>
          <p:cNvSpPr/>
          <p:nvPr/>
        </p:nvSpPr>
        <p:spPr>
          <a:xfrm>
            <a:off x="457200" y="1447370"/>
            <a:ext cx="6908801" cy="5078312"/>
          </a:xfrm>
          <a:prstGeom prst="rect">
            <a:avLst/>
          </a:prstGeom>
        </p:spPr>
        <p:txBody>
          <a:bodyPr wrap="square">
            <a:spAutoFit/>
          </a:bodyPr>
          <a:lstStyle/>
          <a:p>
            <a:r>
              <a:rPr lang="fr-FR" sz="1200" b="1">
                <a:latin typeface="Andale Mono"/>
                <a:cs typeface="Andale Mono"/>
              </a:rPr>
              <a:t>validation</a:t>
            </a:r>
          </a:p>
          <a:p>
            <a:r>
              <a:rPr lang="fr-FR" sz="1200" b="1">
                <a:latin typeface="Andale Mono"/>
                <a:cs typeface="Andale Mono"/>
              </a:rPr>
              <a:t> : 'for' condition ('and' condition)* 'expect' result ('and' result)*</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condition</a:t>
            </a:r>
          </a:p>
          <a:p>
            <a:r>
              <a:rPr lang="fr-FR" sz="1200" b="1">
                <a:latin typeface="Andale Mono"/>
                <a:cs typeface="Andale Mono"/>
              </a:rPr>
              <a:t> : vars ('in' range | ('=' | '&lt;' | '&gt;' | '!=') value)</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result</a:t>
            </a:r>
          </a:p>
          <a:p>
            <a:r>
              <a:rPr lang="fr-FR" sz="1200" b="1">
                <a:latin typeface="Andale Mono"/>
                <a:cs typeface="Andale Mono"/>
              </a:rPr>
              <a:t> : condition</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vars</a:t>
            </a:r>
          </a:p>
          <a:p>
            <a:r>
              <a:rPr lang="fr-FR" sz="1200" b="1">
                <a:latin typeface="Andale Mono"/>
                <a:cs typeface="Andale Mono"/>
              </a:rPr>
              <a:t> : var (',' var)*</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range</a:t>
            </a:r>
          </a:p>
          <a:p>
            <a:r>
              <a:rPr lang="fr-FR" sz="1200" b="1">
                <a:latin typeface="Andale Mono"/>
                <a:cs typeface="Andale Mono"/>
              </a:rPr>
              <a:t> : '[' range_num (',' range_num)* ']'</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range_num</a:t>
            </a:r>
          </a:p>
          <a:p>
            <a:r>
              <a:rPr lang="fr-FR" sz="1200" b="1">
                <a:latin typeface="Andale Mono"/>
                <a:cs typeface="Andale Mono"/>
              </a:rPr>
              <a:t> : NUMBER '-' NUMBER | '*'</a:t>
            </a:r>
          </a:p>
          <a:p>
            <a:r>
              <a:rPr lang="fr-FR" sz="1200" b="1">
                <a:latin typeface="Andale Mono"/>
                <a:cs typeface="Andale Mono"/>
              </a:rPr>
              <a:t> ;</a:t>
            </a:r>
          </a:p>
          <a:p>
            <a:endParaRPr lang="fr-FR" sz="1200" b="1">
              <a:latin typeface="Andale Mono"/>
              <a:cs typeface="Andale Mono"/>
            </a:endParaRPr>
          </a:p>
          <a:p>
            <a:r>
              <a:rPr lang="fr-FR" sz="1200" b="1">
                <a:latin typeface="Andale Mono"/>
                <a:cs typeface="Andale Mono"/>
              </a:rPr>
              <a:t>value</a:t>
            </a:r>
          </a:p>
          <a:p>
            <a:r>
              <a:rPr lang="fr-FR" sz="1200" b="1">
                <a:latin typeface="Andale Mono"/>
                <a:cs typeface="Andale Mono"/>
              </a:rPr>
              <a:t> : '*' | 'NUMBER (',' NUMBER)*</a:t>
            </a:r>
          </a:p>
          <a:p>
            <a:r>
              <a:rPr lang="fr-FR" sz="1200" b="1">
                <a:latin typeface="Andale Mono"/>
                <a:cs typeface="Andale Mono"/>
              </a:rPr>
              <a:t> ;</a:t>
            </a:r>
          </a:p>
        </p:txBody>
      </p:sp>
      <p:sp>
        <p:nvSpPr>
          <p:cNvPr id="4" name="Slide Number Placeholder 3"/>
          <p:cNvSpPr>
            <a:spLocks noGrp="1"/>
          </p:cNvSpPr>
          <p:nvPr>
            <p:ph type="sldNum" sz="quarter" idx="12"/>
          </p:nvPr>
        </p:nvSpPr>
        <p:spPr/>
        <p:txBody>
          <a:bodyPr/>
          <a:lstStyle/>
          <a:p>
            <a:fld id="{FA8338FA-16C6-9C42-9987-80EFEA67B0E4}" type="slidenum">
              <a:rPr lang="en-US" smtClean="0"/>
              <a:t>9</a:t>
            </a:fld>
            <a:endParaRPr lang="en-US"/>
          </a:p>
        </p:txBody>
      </p:sp>
    </p:spTree>
    <p:extLst>
      <p:ext uri="{BB962C8B-B14F-4D97-AF65-F5344CB8AC3E}">
        <p14:creationId xmlns:p14="http://schemas.microsoft.com/office/powerpoint/2010/main" val="32836001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30465</TotalTime>
  <Words>3841</Words>
  <Application>Microsoft Macintosh PowerPoint</Application>
  <PresentationFormat>On-screen Show (4:3)</PresentationFormat>
  <Paragraphs>721</Paragraphs>
  <Slides>51</Slides>
  <Notes>32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Tackling the Reproducibility Problem in Systems Research with Declarative Experiment Specifications</vt:lpstr>
      <vt:lpstr>The Reproducibility Problem</vt:lpstr>
      <vt:lpstr>Outline</vt:lpstr>
      <vt:lpstr>Outline</vt:lpstr>
      <vt:lpstr>Reproducibility Workflow</vt:lpstr>
      <vt:lpstr>PowerPoint Presentation</vt:lpstr>
      <vt:lpstr>Outline</vt:lpstr>
      <vt:lpstr>PowerPoint Presentation</vt:lpstr>
      <vt:lpstr>Validation Language Syntax</vt:lpstr>
      <vt:lpstr>Outline</vt:lpstr>
      <vt:lpstr>Ceph OSDI ‘06</vt:lpstr>
      <vt:lpstr>Ceph OSDI ’06 Scalability Experiment</vt:lpstr>
      <vt:lpstr>PowerPoint Presentation</vt:lpstr>
      <vt:lpstr>Experiment Goal</vt:lpstr>
      <vt:lpstr>Benefits &amp; Challenges</vt:lpstr>
      <vt:lpstr>Why care about Reproducibility?</vt:lpstr>
      <vt:lpstr>Benefits of ESF-based methodology</vt:lpstr>
      <vt:lpstr>Validation Workflow</vt:lpstr>
      <vt:lpstr>Benefits of ESF-based methodology</vt:lpstr>
      <vt:lpstr>Integration with Existing Infrastructure</vt:lpstr>
      <vt:lpstr>Challenges</vt:lpstr>
      <vt:lpstr>Early Feedback</vt:lpstr>
      <vt:lpstr>Conclusion</vt:lpstr>
      <vt:lpstr>Thanks!</vt:lpstr>
      <vt:lpstr>Geneiatakis et. al. CCS ‘12</vt:lpstr>
      <vt:lpstr>Experiment Goal</vt:lpstr>
      <vt:lpstr>Experiment Goal</vt:lpstr>
      <vt:lpstr>Schema</vt:lpstr>
      <vt:lpstr>Schema</vt:lpstr>
      <vt:lpstr>Validations</vt:lpstr>
      <vt:lpstr>Validations</vt:lpstr>
      <vt:lpstr>Validations</vt:lpstr>
      <vt:lpstr>Validations</vt:lpstr>
      <vt:lpstr>Validations</vt:lpstr>
      <vt:lpstr>Validations</vt:lpstr>
      <vt:lpstr>Example 2</vt:lpstr>
      <vt:lpstr>Example 2</vt:lpstr>
      <vt:lpstr>Schema</vt:lpstr>
      <vt:lpstr>Schema</vt:lpstr>
      <vt:lpstr>Validations</vt:lpstr>
      <vt:lpstr>Example 3</vt:lpstr>
      <vt:lpstr>SILT SOSP ‘11</vt:lpstr>
      <vt:lpstr>SILT SOSP ‘11</vt:lpstr>
      <vt:lpstr>Experiment Goal</vt:lpstr>
      <vt:lpstr>Schema</vt:lpstr>
      <vt:lpstr>Validations</vt:lpstr>
      <vt:lpstr>Falsifiability in Science</vt:lpstr>
      <vt:lpstr>PowerPoint Presentation</vt:lpstr>
      <vt:lpstr>Falsifiability in Systems</vt:lpstr>
      <vt:lpstr>Falsifiability in Systems</vt:lpstr>
      <vt:lpstr>Usability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Ivo Jimenez</dc:creator>
  <cp:lastModifiedBy>Ivo Jimenez</cp:lastModifiedBy>
  <cp:revision>656</cp:revision>
  <dcterms:created xsi:type="dcterms:W3CDTF">2014-07-28T20:55:09Z</dcterms:created>
  <dcterms:modified xsi:type="dcterms:W3CDTF">2015-10-30T19:26:12Z</dcterms:modified>
</cp:coreProperties>
</file>