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5" d="100"/>
          <a:sy n="35" d="100"/>
        </p:scale>
        <p:origin x="72" y="22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31400"/>
            </a:lvl1pPr>
            <a:lvl2pPr lvl="1" algn="ctr">
              <a:spcBef>
                <a:spcPts val="0"/>
              </a:spcBef>
              <a:buSzPct val="100000"/>
              <a:defRPr sz="31400"/>
            </a:lvl2pPr>
            <a:lvl3pPr lvl="2" algn="ctr">
              <a:spcBef>
                <a:spcPts val="0"/>
              </a:spcBef>
              <a:buSzPct val="100000"/>
              <a:defRPr sz="31400"/>
            </a:lvl3pPr>
            <a:lvl4pPr lvl="3" algn="ctr">
              <a:spcBef>
                <a:spcPts val="0"/>
              </a:spcBef>
              <a:buSzPct val="100000"/>
              <a:defRPr sz="31400"/>
            </a:lvl4pPr>
            <a:lvl5pPr lvl="4" algn="ctr">
              <a:spcBef>
                <a:spcPts val="0"/>
              </a:spcBef>
              <a:buSzPct val="100000"/>
              <a:defRPr sz="31400"/>
            </a:lvl5pPr>
            <a:lvl6pPr lvl="5" algn="ctr">
              <a:spcBef>
                <a:spcPts val="0"/>
              </a:spcBef>
              <a:buSzPct val="100000"/>
              <a:defRPr sz="31400"/>
            </a:lvl6pPr>
            <a:lvl7pPr lvl="6" algn="ctr">
              <a:spcBef>
                <a:spcPts val="0"/>
              </a:spcBef>
              <a:buSzPct val="100000"/>
              <a:defRPr sz="31400"/>
            </a:lvl7pPr>
            <a:lvl8pPr lvl="7" algn="ctr">
              <a:spcBef>
                <a:spcPts val="0"/>
              </a:spcBef>
              <a:buSzPct val="100000"/>
              <a:defRPr sz="31400"/>
            </a:lvl8pPr>
            <a:lvl9pPr lvl="8" algn="ctr">
              <a:spcBef>
                <a:spcPts val="0"/>
              </a:spcBef>
              <a:buSzPct val="100000"/>
              <a:defRPr sz="31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59" y="18138400"/>
            <a:ext cx="40899001" cy="50726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59" y="7079200"/>
            <a:ext cx="40899001" cy="125663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72500"/>
            </a:lvl1pPr>
            <a:lvl2pPr lvl="1" algn="ctr">
              <a:spcBef>
                <a:spcPts val="0"/>
              </a:spcBef>
              <a:buSzPct val="100000"/>
              <a:defRPr sz="72500"/>
            </a:lvl2pPr>
            <a:lvl3pPr lvl="2" algn="ctr">
              <a:spcBef>
                <a:spcPts val="0"/>
              </a:spcBef>
              <a:buSzPct val="100000"/>
              <a:defRPr sz="72500"/>
            </a:lvl3pPr>
            <a:lvl4pPr lvl="3" algn="ctr">
              <a:spcBef>
                <a:spcPts val="0"/>
              </a:spcBef>
              <a:buSzPct val="100000"/>
              <a:defRPr sz="72500"/>
            </a:lvl4pPr>
            <a:lvl5pPr lvl="4" algn="ctr">
              <a:spcBef>
                <a:spcPts val="0"/>
              </a:spcBef>
              <a:buSzPct val="100000"/>
              <a:defRPr sz="72500"/>
            </a:lvl5pPr>
            <a:lvl6pPr lvl="5" algn="ctr">
              <a:spcBef>
                <a:spcPts val="0"/>
              </a:spcBef>
              <a:buSzPct val="100000"/>
              <a:defRPr sz="72500"/>
            </a:lvl6pPr>
            <a:lvl7pPr lvl="6" algn="ctr">
              <a:spcBef>
                <a:spcPts val="0"/>
              </a:spcBef>
              <a:buSzPct val="100000"/>
              <a:defRPr sz="72500"/>
            </a:lvl7pPr>
            <a:lvl8pPr lvl="7" algn="ctr">
              <a:spcBef>
                <a:spcPts val="0"/>
              </a:spcBef>
              <a:buSzPct val="100000"/>
              <a:defRPr sz="72500"/>
            </a:lvl8pPr>
            <a:lvl9pPr lvl="8" algn="ctr">
              <a:spcBef>
                <a:spcPts val="0"/>
              </a:spcBef>
              <a:buSzPct val="100000"/>
              <a:defRPr sz="725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59" y="20174240"/>
            <a:ext cx="40899001" cy="83252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59" y="13765440"/>
            <a:ext cx="40899001" cy="5387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 algn="ctr">
              <a:spcBef>
                <a:spcPts val="0"/>
              </a:spcBef>
              <a:buSzPct val="100000"/>
              <a:defRPr sz="21800"/>
            </a:lvl1pPr>
            <a:lvl2pPr lvl="1" algn="ctr">
              <a:spcBef>
                <a:spcPts val="0"/>
              </a:spcBef>
              <a:buSzPct val="100000"/>
              <a:defRPr sz="21800"/>
            </a:lvl2pPr>
            <a:lvl3pPr lvl="2" algn="ctr">
              <a:spcBef>
                <a:spcPts val="0"/>
              </a:spcBef>
              <a:buSzPct val="100000"/>
              <a:defRPr sz="21800"/>
            </a:lvl3pPr>
            <a:lvl4pPr lvl="3" algn="ctr">
              <a:spcBef>
                <a:spcPts val="0"/>
              </a:spcBef>
              <a:buSzPct val="100000"/>
              <a:defRPr sz="21800"/>
            </a:lvl4pPr>
            <a:lvl5pPr lvl="4" algn="ctr">
              <a:spcBef>
                <a:spcPts val="0"/>
              </a:spcBef>
              <a:buSzPct val="100000"/>
              <a:defRPr sz="21800"/>
            </a:lvl5pPr>
            <a:lvl6pPr lvl="5" algn="ctr">
              <a:spcBef>
                <a:spcPts val="0"/>
              </a:spcBef>
              <a:buSzPct val="100000"/>
              <a:defRPr sz="21800"/>
            </a:lvl6pPr>
            <a:lvl7pPr lvl="6" algn="ctr">
              <a:spcBef>
                <a:spcPts val="0"/>
              </a:spcBef>
              <a:buSzPct val="100000"/>
              <a:defRPr sz="21800"/>
            </a:lvl7pPr>
            <a:lvl8pPr lvl="7" algn="ctr">
              <a:spcBef>
                <a:spcPts val="0"/>
              </a:spcBef>
              <a:buSzPct val="100000"/>
              <a:defRPr sz="21800"/>
            </a:lvl8pPr>
            <a:lvl9pPr lvl="8" algn="ctr">
              <a:spcBef>
                <a:spcPts val="0"/>
              </a:spcBef>
              <a:buSzPct val="100000"/>
              <a:defRPr sz="2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59" y="3555839"/>
            <a:ext cx="13478400" cy="48363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59" y="8893439"/>
            <a:ext cx="13478400" cy="203481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59"/>
            <a:ext cx="30565501" cy="26181301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599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5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25400"/>
            </a:lvl1pPr>
            <a:lvl2pPr lvl="1" algn="ctr">
              <a:spcBef>
                <a:spcPts val="0"/>
              </a:spcBef>
              <a:buSzPct val="100000"/>
              <a:defRPr sz="25400"/>
            </a:lvl2pPr>
            <a:lvl3pPr lvl="2" algn="ctr">
              <a:spcBef>
                <a:spcPts val="0"/>
              </a:spcBef>
              <a:buSzPct val="100000"/>
              <a:defRPr sz="25400"/>
            </a:lvl3pPr>
            <a:lvl4pPr lvl="3" algn="ctr">
              <a:spcBef>
                <a:spcPts val="0"/>
              </a:spcBef>
              <a:buSzPct val="100000"/>
              <a:defRPr sz="25400"/>
            </a:lvl4pPr>
            <a:lvl5pPr lvl="4" algn="ctr">
              <a:spcBef>
                <a:spcPts val="0"/>
              </a:spcBef>
              <a:buSzPct val="100000"/>
              <a:defRPr sz="25400"/>
            </a:lvl5pPr>
            <a:lvl6pPr lvl="5" algn="ctr">
              <a:spcBef>
                <a:spcPts val="0"/>
              </a:spcBef>
              <a:buSzPct val="100000"/>
              <a:defRPr sz="25400"/>
            </a:lvl6pPr>
            <a:lvl7pPr lvl="6" algn="ctr">
              <a:spcBef>
                <a:spcPts val="0"/>
              </a:spcBef>
              <a:buSzPct val="100000"/>
              <a:defRPr sz="25400"/>
            </a:lvl7pPr>
            <a:lvl8pPr lvl="7" algn="ctr">
              <a:spcBef>
                <a:spcPts val="0"/>
              </a:spcBef>
              <a:buSzPct val="100000"/>
              <a:defRPr sz="25400"/>
            </a:lvl8pPr>
            <a:lvl9pPr lvl="8" algn="ctr">
              <a:spcBef>
                <a:spcPts val="0"/>
              </a:spcBef>
              <a:buSzPct val="100000"/>
              <a:defRPr sz="25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79"/>
            <a:ext cx="19416900" cy="79047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59" y="27075681"/>
            <a:ext cx="28794299" cy="3872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6000">
                <a:solidFill>
                  <a:schemeClr val="dk2"/>
                </a:solidFill>
              </a:rPr>
              <a:t>‹#›</a:t>
            </a:fld>
            <a:endParaRPr lang="en" sz="6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>
            <a:stCxn id="61" idx="4"/>
            <a:endCxn id="62" idx="1"/>
          </p:cNvCxnSpPr>
          <p:nvPr/>
        </p:nvCxnSpPr>
        <p:spPr>
          <a:xfrm>
            <a:off x="15507387" y="22819299"/>
            <a:ext cx="4225500" cy="3236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3" name="Shape 63"/>
          <p:cNvCxnSpPr>
            <a:stCxn id="61" idx="6"/>
            <a:endCxn id="64" idx="1"/>
          </p:cNvCxnSpPr>
          <p:nvPr/>
        </p:nvCxnSpPr>
        <p:spPr>
          <a:xfrm rot="10800000" flipH="1">
            <a:off x="17720037" y="21313899"/>
            <a:ext cx="1146000" cy="49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13047125" y="19394500"/>
            <a:ext cx="47342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9997400" y="17943900"/>
            <a:ext cx="20673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Cloud storage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9550975" y="15011975"/>
            <a:ext cx="28543104" cy="17193041"/>
            <a:chOff x="9550975" y="15011975"/>
            <a:chExt cx="28543104" cy="17193041"/>
          </a:xfrm>
        </p:grpSpPr>
        <p:sp>
          <p:nvSpPr>
            <p:cNvPr id="69" name="Shape 69"/>
            <p:cNvSpPr/>
            <p:nvPr/>
          </p:nvSpPr>
          <p:spPr>
            <a:xfrm>
              <a:off x="9550975" y="15011975"/>
              <a:ext cx="28543104" cy="9993779"/>
            </a:xfrm>
            <a:prstGeom prst="cloud">
              <a:avLst/>
            </a:prstGeom>
            <a:solidFill>
              <a:srgbClr val="CFE2F3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3294737" y="19906900"/>
              <a:ext cx="4425300" cy="2912399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75368" y="20591575"/>
              <a:ext cx="1857243" cy="154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499712" y="20158187"/>
              <a:ext cx="2409824" cy="240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32951" y="24268762"/>
              <a:ext cx="4425279" cy="3574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Shape 73"/>
            <p:cNvCxnSpPr>
              <a:stCxn id="74" idx="5"/>
              <a:endCxn id="75" idx="1"/>
            </p:cNvCxnSpPr>
            <p:nvPr/>
          </p:nvCxnSpPr>
          <p:spPr>
            <a:xfrm rot="10800000" flipH="1">
              <a:off x="22404201" y="20199594"/>
              <a:ext cx="1601100" cy="672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76"/>
            <p:cNvCxnSpPr>
              <a:stCxn id="75" idx="3"/>
            </p:cNvCxnSpPr>
            <p:nvPr/>
          </p:nvCxnSpPr>
          <p:spPr>
            <a:xfrm>
              <a:off x="26415249" y="20199482"/>
              <a:ext cx="1915800" cy="16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77"/>
            <p:cNvCxnSpPr>
              <a:endCxn id="62" idx="3"/>
            </p:cNvCxnSpPr>
            <p:nvPr/>
          </p:nvCxnSpPr>
          <p:spPr>
            <a:xfrm flipH="1">
              <a:off x="24158350" y="20216273"/>
              <a:ext cx="4172700" cy="5839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78" name="Shape 78"/>
            <p:cNvCxnSpPr>
              <a:stCxn id="62" idx="2"/>
              <a:endCxn id="79" idx="0"/>
            </p:cNvCxnSpPr>
            <p:nvPr/>
          </p:nvCxnSpPr>
          <p:spPr>
            <a:xfrm flipH="1">
              <a:off x="20116491" y="27843287"/>
              <a:ext cx="1829100" cy="428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0" name="Shape 80"/>
            <p:cNvCxnSpPr>
              <a:stCxn id="62" idx="2"/>
              <a:endCxn id="81" idx="0"/>
            </p:cNvCxnSpPr>
            <p:nvPr/>
          </p:nvCxnSpPr>
          <p:spPr>
            <a:xfrm>
              <a:off x="21945591" y="27843287"/>
              <a:ext cx="1401300" cy="464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9550975" y="27813950"/>
              <a:ext cx="7187099" cy="379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Publications contain links to: 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Source code in git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Images in docker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Datasets in cloud storage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2500"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Experiments can be re-executed: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Ansible playbooks contain orchestration logic of containers.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Output can be compared with previous results.</a:t>
              </a:r>
            </a:p>
          </p:txBody>
        </p:sp>
        <p:grpSp>
          <p:nvGrpSpPr>
            <p:cNvPr id="83" name="Shape 83"/>
            <p:cNvGrpSpPr/>
            <p:nvPr/>
          </p:nvGrpSpPr>
          <p:grpSpPr>
            <a:xfrm>
              <a:off x="18095378" y="18199464"/>
              <a:ext cx="5048099" cy="5271900"/>
              <a:chOff x="12577041" y="5552214"/>
              <a:chExt cx="5048099" cy="5271900"/>
            </a:xfrm>
          </p:grpSpPr>
          <p:sp>
            <p:nvSpPr>
              <p:cNvPr id="74" name="Shape 74"/>
              <p:cNvSpPr/>
              <p:nvPr/>
            </p:nvSpPr>
            <p:spPr>
              <a:xfrm rot="-3061049">
                <a:off x="12888347" y="6732002"/>
                <a:ext cx="4425488" cy="2912325"/>
              </a:xfrm>
              <a:prstGeom prst="ellipse">
                <a:avLst/>
              </a:prstGeom>
              <a:noFill/>
              <a:ln w="762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64" name="Shape 6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3347737" y="7461725"/>
                <a:ext cx="2409824" cy="2409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Shape 8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920225" y="6505073"/>
                <a:ext cx="1607100" cy="1612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5" name="Shape 85"/>
            <p:cNvCxnSpPr>
              <a:stCxn id="62" idx="0"/>
              <a:endCxn id="74" idx="4"/>
            </p:cNvCxnSpPr>
            <p:nvPr/>
          </p:nvCxnSpPr>
          <p:spPr>
            <a:xfrm rot="10800000">
              <a:off x="21751491" y="21751462"/>
              <a:ext cx="194100" cy="25173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6" name="Shape 86"/>
            <p:cNvGrpSpPr/>
            <p:nvPr/>
          </p:nvGrpSpPr>
          <p:grpSpPr>
            <a:xfrm>
              <a:off x="18095380" y="28271621"/>
              <a:ext cx="3459101" cy="3933395"/>
              <a:chOff x="5179150" y="18186550"/>
              <a:chExt cx="4782388" cy="5438124"/>
            </a:xfrm>
          </p:grpSpPr>
          <p:pic>
            <p:nvPicPr>
              <p:cNvPr id="79" name="Shape 7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85712" y="18186550"/>
                <a:ext cx="3975825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Shape 8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179150" y="21886475"/>
                <a:ext cx="1747883" cy="1738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Shape 88"/>
            <p:cNvGrpSpPr/>
            <p:nvPr/>
          </p:nvGrpSpPr>
          <p:grpSpPr>
            <a:xfrm>
              <a:off x="21724493" y="28307332"/>
              <a:ext cx="2960531" cy="3553057"/>
              <a:chOff x="10370125" y="18186550"/>
              <a:chExt cx="4397699" cy="5277862"/>
            </a:xfrm>
          </p:grpSpPr>
          <p:pic>
            <p:nvPicPr>
              <p:cNvPr id="81" name="Shape 8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0791999" y="18186550"/>
                <a:ext cx="3975824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Shape 8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0370125" y="22343673"/>
                <a:ext cx="2409824" cy="1003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Shape 9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2961400" y="22226012"/>
                <a:ext cx="1261289" cy="1238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Shape 91"/>
            <p:cNvGrpSpPr/>
            <p:nvPr/>
          </p:nvGrpSpPr>
          <p:grpSpPr>
            <a:xfrm>
              <a:off x="23518700" y="19109440"/>
              <a:ext cx="2896549" cy="2419696"/>
              <a:chOff x="16750775" y="9814953"/>
              <a:chExt cx="2896549" cy="2419696"/>
            </a:xfrm>
          </p:grpSpPr>
          <p:pic>
            <p:nvPicPr>
              <p:cNvPr id="75" name="Shape 75"/>
              <p:cNvPicPr preferRelativeResize="0"/>
              <p:nvPr/>
            </p:nvPicPr>
            <p:blipFill rotWithShape="1">
              <a:blip r:embed="rId13">
                <a:alphaModFix/>
              </a:blip>
              <a:srcRect l="13043" t="4643" r="43112"/>
              <a:stretch/>
            </p:blipFill>
            <p:spPr>
              <a:xfrm>
                <a:off x="17237500" y="9814953"/>
                <a:ext cx="2409824" cy="21800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Shape 92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6750775" y="11524600"/>
                <a:ext cx="988675" cy="71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Shape 93"/>
            <p:cNvSpPr/>
            <p:nvPr/>
          </p:nvSpPr>
          <p:spPr>
            <a:xfrm>
              <a:off x="15368637" y="16153525"/>
              <a:ext cx="3459300" cy="2005199"/>
            </a:xfrm>
            <a:prstGeom prst="wedgeRoundRectCallout">
              <a:avLst>
                <a:gd name="adj1" fmla="val 23572"/>
                <a:gd name="adj2" fmla="val 205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7826"/>
                <a:buFont typeface="Arial"/>
                <a:buNone/>
              </a:pPr>
              <a:r>
                <a:rPr lang="en" sz="2300" dirty="0">
                  <a:solidFill>
                    <a:schemeClr val="dk1"/>
                  </a:solidFill>
                </a:rPr>
                <a:t>Triggered by execute command Ansible pulls images and deploys on cluster and configues it.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2109875" y="23529375"/>
              <a:ext cx="4123800" cy="3574499"/>
            </a:xfrm>
            <a:prstGeom prst="wedgeRoundRectCallout">
              <a:avLst>
                <a:gd name="adj1" fmla="val 67424"/>
                <a:gd name="adj2" fmla="val -3874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User pulls or pushes code versions and system images to </a:t>
              </a:r>
            </a:p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access / adapt / improve community artifacts (applications, workflows, jupyter notebooks, and Ansible playbook roles)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531775" y="24032425"/>
              <a:ext cx="3059699" cy="2419799"/>
            </a:xfrm>
            <a:prstGeom prst="wedgeRoundRectCallout">
              <a:avLst>
                <a:gd name="adj1" fmla="val -171453"/>
                <a:gd name="adj2" fmla="val -94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 executes experiment or simulation using Ansible playbooks  that are available in github.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19485375" y="17332500"/>
              <a:ext cx="3353099" cy="1811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/>
                <a:t>Cluster configuration management, orchestration, and deployment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3495900" y="17943975"/>
              <a:ext cx="3763800" cy="12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/>
                <a:t>Immutable &amp; versioned result containing all information to re-execute it.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22076500" y="16051925"/>
              <a:ext cx="3459300" cy="1261500"/>
            </a:xfrm>
            <a:prstGeom prst="wedgeRoundRectCallout">
              <a:avLst>
                <a:gd name="adj1" fmla="val -24213"/>
                <a:gd name="adj2" fmla="val 28095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Experiment or simulation produces output.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6828825" y="16430175"/>
              <a:ext cx="3459300" cy="1261500"/>
            </a:xfrm>
            <a:prstGeom prst="wedgeRoundRectCallout">
              <a:avLst>
                <a:gd name="adj1" fmla="val -28899"/>
                <a:gd name="adj2" fmla="val 24166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Result stored in the cloud (access public or restricted).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30418750" y="23360350"/>
              <a:ext cx="3459300" cy="1261500"/>
            </a:xfrm>
            <a:prstGeom prst="wedgeRoundRectCallout">
              <a:avLst>
                <a:gd name="adj1" fmla="val -157587"/>
                <a:gd name="adj2" fmla="val -12921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Users refers to data sets, results, and stores and shares analysis.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6056025" y="26907200"/>
              <a:ext cx="3459300" cy="2286900"/>
            </a:xfrm>
            <a:prstGeom prst="wedgeRoundRectCallout">
              <a:avLst>
                <a:gd name="adj1" fmla="val -114434"/>
                <a:gd name="adj2" fmla="val 57971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Publications contain links to jupyter notebooks and results so that reviewers and readers can re-execute them.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675375" y="27414984"/>
              <a:ext cx="3459300" cy="1565699"/>
            </a:xfrm>
            <a:prstGeom prst="wedgeRoundRectCallout">
              <a:avLst>
                <a:gd name="adj1" fmla="val 68647"/>
                <a:gd name="adj2" fmla="val 92508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Jupyter notebooks contain analysis recipe with links to result. 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8303325" y="236968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2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5086775" y="158173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3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077525" y="2314595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1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724500" y="156998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4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26537475" y="160519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5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3582625" y="230279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6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8827950" y="271565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7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29243700" y="266094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8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43700" y="20360438"/>
            <a:ext cx="4951310" cy="574352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6" y="17679498"/>
            <a:ext cx="7471996" cy="4071964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43700" y="18610811"/>
            <a:ext cx="3639977" cy="9122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5" y="18600759"/>
            <a:ext cx="2331229" cy="1881912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7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254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3</cp:revision>
  <dcterms:modified xsi:type="dcterms:W3CDTF">2016-04-09T19:07:26Z</dcterms:modified>
</cp:coreProperties>
</file>