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9" r:id="rId2"/>
    <p:sldId id="658" r:id="rId3"/>
    <p:sldId id="647" r:id="rId4"/>
    <p:sldId id="648" r:id="rId5"/>
    <p:sldId id="659" r:id="rId6"/>
    <p:sldId id="650" r:id="rId7"/>
    <p:sldId id="661" r:id="rId8"/>
    <p:sldId id="651" r:id="rId9"/>
    <p:sldId id="663" r:id="rId10"/>
    <p:sldId id="660" r:id="rId11"/>
    <p:sldId id="652" r:id="rId12"/>
    <p:sldId id="662" r:id="rId13"/>
    <p:sldId id="649" r:id="rId14"/>
    <p:sldId id="664" r:id="rId15"/>
    <p:sldId id="653" r:id="rId16"/>
    <p:sldId id="654" r:id="rId17"/>
    <p:sldId id="655" r:id="rId18"/>
    <p:sldId id="665" r:id="rId19"/>
    <p:sldId id="644" r:id="rId20"/>
    <p:sldId id="645" r:id="rId21"/>
    <p:sldId id="646" r:id="rId22"/>
    <p:sldId id="657" r:id="rId23"/>
    <p:sldId id="65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7D7D"/>
    <a:srgbClr val="EFEE95"/>
    <a:srgbClr val="FDED5A"/>
    <a:srgbClr val="A7B2F6"/>
    <a:srgbClr val="B4D4D5"/>
    <a:srgbClr val="2CD067"/>
    <a:srgbClr val="32E270"/>
    <a:srgbClr val="208E45"/>
    <a:srgbClr val="F8FF67"/>
    <a:srgbClr val="73E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905" autoAdjust="0"/>
  </p:normalViewPr>
  <p:slideViewPr>
    <p:cSldViewPr snapToGrid="0" snapToObjects="1">
      <p:cViewPr>
        <p:scale>
          <a:sx n="105" d="100"/>
          <a:sy n="105" d="100"/>
        </p:scale>
        <p:origin x="-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DDCF-779C-174C-9903-D8CDFA9DE0D5}" type="datetimeFigureOut"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111D-2E47-AC4F-AF18-1A024835CC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6A91-CB56-B448-9BE5-6B82A9A916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B027-39E9-D347-8F39-FE6A1C58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It’s difficult</a:t>
            </a:r>
            <a:r>
              <a:rPr lang="en-US" baseline="0" dirty="0" smtClean="0"/>
              <a:t> to</a:t>
            </a:r>
            <a:r>
              <a:rPr lang="en-US" dirty="0" smtClean="0"/>
              <a:t> predict the performance of an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op/s overall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(1/29/16 15:05) -----</a:t>
            </a:r>
          </a:p>
          <a:p>
            <a:r>
              <a:rPr lang="en-US"/>
              <a:t>memory bandwidth (latency on a bus vs. aggregate bandwidth). servers have multiple sockets.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0FC-1017-524F-BD21-D789E9E71A53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D893-464A-1240-9647-C48FFD77BF3D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AD2-986E-ED4A-8BC6-0697235229C2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E7A5-6629-514D-9222-C87A76D4521B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B956-0C21-E141-B613-EBFCBDC8679F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E97F-3CB0-E848-9697-EFF14C1E0868}" type="datetime1"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BE32-6883-F347-9AB4-E11D1F39E019}" type="datetime1"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E1D5-DF5B-CD44-9C7E-20FAC74C91BE}" type="datetime1"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BDDE-9E8A-BD47-B2EA-F1E18EF005FE}" type="datetime1"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ECDE-8B41-914E-B854-3B195E2A8285}" type="datetime1"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130-BDAD-404C-805D-54ECA8C7781F}" type="datetime1"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FFD0-0026-C645-A2D3-807419F1FE80}" type="datetime1"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53" y="2130425"/>
            <a:ext cx="8395368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T Sans"/>
                <a:cs typeface="PT Sans"/>
              </a:rPr>
              <a:t>Characterizing and Reducing     Cross-Platform Performance </a:t>
            </a:r>
            <a:r>
              <a:rPr lang="en-US" dirty="0" smtClean="0">
                <a:latin typeface="PT Sans"/>
                <a:cs typeface="PT Sans"/>
              </a:rPr>
              <a:t>Variability </a:t>
            </a:r>
            <a:r>
              <a:rPr lang="en-US" dirty="0" smtClean="0">
                <a:latin typeface="PT Sans"/>
                <a:cs typeface="PT Sans"/>
              </a:rPr>
              <a:t>Using OS</a:t>
            </a:r>
            <a:r>
              <a:rPr lang="en-US" dirty="0" smtClean="0">
                <a:latin typeface="PT Sans"/>
                <a:cs typeface="PT Sans"/>
              </a:rPr>
              <a:t>-level Virtualization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48" y="4209460"/>
            <a:ext cx="7922381" cy="150552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PT Sans"/>
                <a:cs typeface="PT Sans"/>
              </a:rPr>
              <a:t>Ivo Jimenez</a:t>
            </a:r>
            <a:r>
              <a:rPr lang="en-US" dirty="0">
                <a:latin typeface="PT Sans"/>
                <a:cs typeface="PT Sans"/>
              </a:rPr>
              <a:t>, Carlos </a:t>
            </a:r>
            <a:r>
              <a:rPr lang="en-US" dirty="0" err="1">
                <a:latin typeface="PT Sans"/>
                <a:cs typeface="PT Sans"/>
              </a:rPr>
              <a:t>Maltzahn</a:t>
            </a:r>
            <a:r>
              <a:rPr lang="en-US" dirty="0">
                <a:latin typeface="PT Sans"/>
                <a:cs typeface="PT Sans"/>
              </a:rPr>
              <a:t> (</a:t>
            </a:r>
            <a:r>
              <a:rPr lang="en-US" i="1" dirty="0">
                <a:latin typeface="PT Sans"/>
                <a:cs typeface="PT Sans"/>
              </a:rPr>
              <a:t>UCSC</a:t>
            </a:r>
            <a:r>
              <a:rPr lang="en-US" dirty="0">
                <a:latin typeface="PT Sans"/>
                <a:cs typeface="PT Sans"/>
              </a:rPr>
              <a:t>)</a:t>
            </a:r>
          </a:p>
          <a:p>
            <a:r>
              <a:rPr lang="en-US" dirty="0">
                <a:latin typeface="PT Sans"/>
                <a:cs typeface="PT Sans"/>
              </a:rPr>
              <a:t>Adam Moody, Kathryn </a:t>
            </a:r>
            <a:r>
              <a:rPr lang="en-US" dirty="0" err="1">
                <a:latin typeface="PT Sans"/>
                <a:cs typeface="PT Sans"/>
              </a:rPr>
              <a:t>Mohror</a:t>
            </a:r>
            <a:r>
              <a:rPr lang="en-US" dirty="0">
                <a:latin typeface="PT Sans"/>
                <a:cs typeface="PT Sans"/>
              </a:rPr>
              <a:t> (</a:t>
            </a:r>
            <a:r>
              <a:rPr lang="en-US" i="1" dirty="0">
                <a:latin typeface="PT Sans"/>
                <a:cs typeface="PT Sans"/>
              </a:rPr>
              <a:t>LLNL</a:t>
            </a:r>
            <a:r>
              <a:rPr lang="en-US" dirty="0">
                <a:latin typeface="PT Sans"/>
                <a:cs typeface="PT Sans"/>
              </a:rPr>
              <a:t>)</a:t>
            </a:r>
          </a:p>
          <a:p>
            <a:r>
              <a:rPr lang="en-US" dirty="0">
                <a:latin typeface="PT Sans"/>
                <a:cs typeface="PT Sans"/>
              </a:rPr>
              <a:t>Jay </a:t>
            </a:r>
            <a:r>
              <a:rPr lang="en-US" dirty="0" err="1">
                <a:latin typeface="PT Sans"/>
                <a:cs typeface="PT Sans"/>
              </a:rPr>
              <a:t>Lofstead</a:t>
            </a:r>
            <a:r>
              <a:rPr lang="en-US" dirty="0">
                <a:latin typeface="PT Sans"/>
                <a:cs typeface="PT Sans"/>
              </a:rPr>
              <a:t> (</a:t>
            </a:r>
            <a:r>
              <a:rPr lang="en-US" i="1" dirty="0">
                <a:latin typeface="PT Sans"/>
                <a:cs typeface="PT Sans"/>
              </a:rPr>
              <a:t>Sandia</a:t>
            </a:r>
            <a:r>
              <a:rPr lang="en-US" dirty="0">
                <a:latin typeface="PT Sans"/>
                <a:cs typeface="PT Sans"/>
              </a:rPr>
              <a:t>)</a:t>
            </a:r>
          </a:p>
          <a:p>
            <a:r>
              <a:rPr lang="en-US" dirty="0">
                <a:latin typeface="PT Sans"/>
                <a:cs typeface="PT Sans"/>
              </a:rPr>
              <a:t>Andrea </a:t>
            </a:r>
            <a:r>
              <a:rPr lang="en-US" dirty="0" err="1">
                <a:latin typeface="PT Sans"/>
                <a:cs typeface="PT Sans"/>
              </a:rPr>
              <a:t>Arpaci-Dusseau</a:t>
            </a:r>
            <a:r>
              <a:rPr lang="en-US" dirty="0">
                <a:latin typeface="PT Sans"/>
                <a:cs typeface="PT Sans"/>
              </a:rPr>
              <a:t>, </a:t>
            </a:r>
            <a:r>
              <a:rPr lang="en-US" dirty="0" err="1">
                <a:latin typeface="PT Sans"/>
                <a:cs typeface="PT Sans"/>
              </a:rPr>
              <a:t>Remzi</a:t>
            </a:r>
            <a:r>
              <a:rPr lang="en-US" dirty="0">
                <a:latin typeface="PT Sans"/>
                <a:cs typeface="PT Sans"/>
              </a:rPr>
              <a:t> </a:t>
            </a:r>
            <a:r>
              <a:rPr lang="en-US" dirty="0" err="1">
                <a:latin typeface="PT Sans"/>
                <a:cs typeface="PT Sans"/>
              </a:rPr>
              <a:t>Arpaci-Dusseau</a:t>
            </a:r>
            <a:r>
              <a:rPr lang="en-US" dirty="0">
                <a:latin typeface="PT Sans"/>
                <a:cs typeface="PT Sans"/>
              </a:rPr>
              <a:t> (</a:t>
            </a:r>
            <a:r>
              <a:rPr lang="en-US" i="1" dirty="0" smtClean="0">
                <a:latin typeface="PT Sans"/>
                <a:cs typeface="PT Sans"/>
              </a:rPr>
              <a:t>UW Madison</a:t>
            </a:r>
            <a:r>
              <a:rPr lang="en-US" dirty="0" smtClean="0">
                <a:latin typeface="PT Sans"/>
                <a:cs typeface="PT Sans"/>
              </a:rPr>
              <a:t>)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6414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Problem </a:t>
            </a:r>
            <a:r>
              <a:rPr lang="en-US" dirty="0" smtClean="0">
                <a:latin typeface="PT Sans"/>
                <a:cs typeface="PT Sans"/>
              </a:rPr>
              <a:t>Definition.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Characterize performance of a </a:t>
            </a:r>
            <a:r>
              <a:rPr lang="en-US" dirty="0" smtClean="0">
                <a:latin typeface="PT Sans"/>
                <a:cs typeface="PT Sans"/>
              </a:rPr>
              <a:t>machine.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b="1" dirty="0" smtClean="0">
                <a:latin typeface="PT Sans"/>
                <a:cs typeface="PT Sans"/>
              </a:rPr>
              <a:t>Quantify variability across </a:t>
            </a:r>
            <a:r>
              <a:rPr lang="en-US" b="1" dirty="0" smtClean="0">
                <a:latin typeface="PT Sans"/>
                <a:cs typeface="PT Sans"/>
              </a:rPr>
              <a:t>machines.</a:t>
            </a:r>
            <a:endParaRPr lang="en-US" b="1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Reduce variability using </a:t>
            </a:r>
            <a:r>
              <a:rPr lang="en-US" dirty="0" smtClean="0">
                <a:latin typeface="PT Sans"/>
                <a:cs typeface="PT Sans"/>
              </a:rPr>
              <a:t>containers.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Next </a:t>
            </a:r>
            <a:r>
              <a:rPr lang="en-US" dirty="0" smtClean="0">
                <a:latin typeface="PT Sans"/>
                <a:cs typeface="PT Sans"/>
              </a:rPr>
              <a:t>steps.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377116" y="104031"/>
            <a:ext cx="1759691" cy="4514502"/>
            <a:chOff x="1377116" y="104031"/>
            <a:chExt cx="1759691" cy="4514502"/>
          </a:xfrm>
        </p:grpSpPr>
        <p:grpSp>
          <p:nvGrpSpPr>
            <p:cNvPr id="6" name="Group 5"/>
            <p:cNvGrpSpPr/>
            <p:nvPr/>
          </p:nvGrpSpPr>
          <p:grpSpPr>
            <a:xfrm>
              <a:off x="1377116" y="473363"/>
              <a:ext cx="1759691" cy="4145170"/>
              <a:chOff x="1982097" y="3198027"/>
              <a:chExt cx="1759691" cy="414517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097" y="3198027"/>
                <a:ext cx="1748495" cy="256313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82097" y="5773537"/>
                <a:ext cx="175969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stressor | op/s</a:t>
                </a: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-----------------</a:t>
                </a: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</a:t>
                </a:r>
                <a:r>
                  <a:rPr lang="en-US" sz="1200" dirty="0" err="1" smtClean="0">
                    <a:latin typeface="DejaVu Sans Mono"/>
                    <a:cs typeface="DejaVu Sans Mono"/>
                  </a:rPr>
                  <a:t>ackerman</a:t>
                </a:r>
                <a:r>
                  <a:rPr lang="en-US" sz="1200" dirty="0" smtClean="0">
                    <a:latin typeface="DejaVu Sans Mono"/>
                    <a:cs typeface="DejaVu Sans Mono"/>
                  </a:rPr>
                  <a:t> |  530</a:t>
                </a: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matrix   | 1343</a:t>
                </a:r>
                <a:endParaRPr lang="en-US" sz="1200" dirty="0" smtClean="0">
                  <a:latin typeface="DejaVu Sans Mono"/>
                  <a:cs typeface="DejaVu Sans Mono"/>
                </a:endParaRP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int32    |  433</a:t>
                </a:r>
                <a:endParaRPr lang="en-US" sz="1200" dirty="0" smtClean="0">
                  <a:latin typeface="DejaVu Sans Mono"/>
                  <a:cs typeface="DejaVu Sans Mono"/>
                </a:endParaRP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int64    |  333</a:t>
                </a:r>
                <a:endParaRPr lang="en-US" sz="1200" dirty="0">
                  <a:latin typeface="DejaVu Sans Mono"/>
                  <a:cs typeface="DejaVu Sans Mono"/>
                </a:endParaRPr>
              </a:p>
              <a:p>
                <a:r>
                  <a:rPr lang="en-US" sz="1200" dirty="0" smtClean="0">
                    <a:latin typeface="DejaVu Sans Mono"/>
                    <a:cs typeface="DejaVu Sans Mono"/>
                  </a:rPr>
                  <a:t> int128   |  233</a:t>
                </a:r>
                <a:endParaRPr lang="en-US" sz="1200" dirty="0">
                  <a:latin typeface="DejaVu Sans Mono"/>
                  <a:cs typeface="DejaVu Sans Mono"/>
                </a:endParaRPr>
              </a:p>
              <a:p>
                <a:r>
                  <a:rPr lang="is-IS" sz="1200" dirty="0" smtClean="0">
                    <a:latin typeface="DejaVu Sans Mono"/>
                    <a:cs typeface="DejaVu Sans Mono"/>
                  </a:rPr>
                  <a:t>…</a:t>
                </a:r>
                <a:endParaRPr lang="en-US" sz="1200" dirty="0">
                  <a:latin typeface="DejaVu Sans Mono"/>
                  <a:cs typeface="DejaVu Sans Mono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42651" y="104031"/>
              <a:ext cx="118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Machine A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56729" y="60158"/>
            <a:ext cx="2782454" cy="4606043"/>
            <a:chOff x="4756729" y="60158"/>
            <a:chExt cx="2782454" cy="4606043"/>
          </a:xfrm>
        </p:grpSpPr>
        <p:sp>
          <p:nvSpPr>
            <p:cNvPr id="26" name="TextBox 25"/>
            <p:cNvSpPr txBox="1"/>
            <p:nvPr/>
          </p:nvSpPr>
          <p:spPr>
            <a:xfrm>
              <a:off x="5288716" y="3096541"/>
              <a:ext cx="175969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DejaVu Sans Mono"/>
                  <a:cs typeface="DejaVu Sans Mono"/>
                </a:rPr>
                <a:t> stressor | op/s</a:t>
              </a: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-----------------</a:t>
              </a: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 </a:t>
              </a:r>
              <a:r>
                <a:rPr lang="en-US" sz="1200" dirty="0" err="1" smtClean="0">
                  <a:latin typeface="DejaVu Sans Mono"/>
                  <a:cs typeface="DejaVu Sans Mono"/>
                </a:rPr>
                <a:t>ackerman</a:t>
              </a:r>
              <a:r>
                <a:rPr lang="en-US" sz="1200" dirty="0" smtClean="0">
                  <a:latin typeface="DejaVu Sans Mono"/>
                  <a:cs typeface="DejaVu Sans Mono"/>
                </a:rPr>
                <a:t> |  750</a:t>
              </a: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 matrix   | 2403</a:t>
              </a:r>
              <a:endParaRPr lang="en-US" sz="1200" dirty="0" smtClean="0">
                <a:latin typeface="DejaVu Sans Mono"/>
                <a:cs typeface="DejaVu Sans Mono"/>
              </a:endParaRP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 int32    |  684</a:t>
              </a:r>
              <a:endParaRPr lang="en-US" sz="1200" dirty="0" smtClean="0">
                <a:latin typeface="DejaVu Sans Mono"/>
                <a:cs typeface="DejaVu Sans Mono"/>
              </a:endParaRP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 int64    |  892</a:t>
              </a:r>
              <a:endParaRPr lang="en-US" sz="1200" dirty="0">
                <a:latin typeface="DejaVu Sans Mono"/>
                <a:cs typeface="DejaVu Sans Mono"/>
              </a:endParaRPr>
            </a:p>
            <a:p>
              <a:r>
                <a:rPr lang="en-US" sz="1200" dirty="0" smtClean="0">
                  <a:latin typeface="DejaVu Sans Mono"/>
                  <a:cs typeface="DejaVu Sans Mono"/>
                </a:rPr>
                <a:t> int128   | 1302</a:t>
              </a:r>
              <a:endParaRPr lang="en-US" sz="1200" dirty="0">
                <a:latin typeface="DejaVu Sans Mono"/>
                <a:cs typeface="DejaVu Sans Mono"/>
              </a:endParaRPr>
            </a:p>
            <a:p>
              <a:r>
                <a:rPr lang="is-IS" sz="1200" dirty="0" smtClean="0">
                  <a:latin typeface="DejaVu Sans Mono"/>
                  <a:cs typeface="DejaVu Sans Mono"/>
                </a:rPr>
                <a:t>…</a:t>
              </a:r>
              <a:endParaRPr lang="en-US" sz="1200" dirty="0">
                <a:latin typeface="DejaVu Sans Mono"/>
                <a:cs typeface="DejaVu Sans Mono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6729" y="334861"/>
              <a:ext cx="2782454" cy="276168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705759" y="6015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Machine B</a:t>
              </a:r>
              <a:endParaRPr lang="en-US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3556000" y="219364"/>
            <a:ext cx="1200729" cy="4192901"/>
          </a:xfrm>
          <a:prstGeom prst="line">
            <a:avLst/>
          </a:prstGeom>
          <a:ln w="76200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3096541"/>
            <a:ext cx="9143999" cy="3821760"/>
            <a:chOff x="1" y="3096281"/>
            <a:chExt cx="9143999" cy="3821760"/>
          </a:xfrm>
        </p:grpSpPr>
        <p:pic>
          <p:nvPicPr>
            <p:cNvPr id="20" name="Picture 19" descr="witho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096541"/>
              <a:ext cx="9143999" cy="38215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884367" y="3194050"/>
              <a:ext cx="0" cy="3402637"/>
            </a:xfrm>
            <a:prstGeom prst="line">
              <a:avLst/>
            </a:prstGeom>
            <a:ln w="38100" cmpd="sng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00866" y="3450166"/>
              <a:ext cx="47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5891" y="3096281"/>
              <a:ext cx="69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Faster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221" y="3551139"/>
              <a:ext cx="917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Slower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38668" y="3581400"/>
              <a:ext cx="5456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48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Problem </a:t>
            </a:r>
            <a:r>
              <a:rPr lang="en-US" dirty="0" smtClean="0">
                <a:latin typeface="PT Sans"/>
                <a:cs typeface="PT Sans"/>
              </a:rPr>
              <a:t>Definition.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Characterize performance of a </a:t>
            </a:r>
            <a:r>
              <a:rPr lang="en-US" dirty="0" smtClean="0">
                <a:latin typeface="PT Sans"/>
                <a:cs typeface="PT Sans"/>
              </a:rPr>
              <a:t>machine.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Quantify variability across </a:t>
            </a:r>
            <a:r>
              <a:rPr lang="en-US" dirty="0" smtClean="0">
                <a:latin typeface="PT Sans"/>
                <a:cs typeface="PT Sans"/>
              </a:rPr>
              <a:t>machines.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b="1" dirty="0" smtClean="0">
                <a:latin typeface="PT Sans"/>
                <a:cs typeface="PT Sans"/>
              </a:rPr>
              <a:t>Reduce variability using </a:t>
            </a:r>
            <a:r>
              <a:rPr lang="en-US" b="1" dirty="0" smtClean="0">
                <a:latin typeface="PT Sans"/>
                <a:cs typeface="PT Sans"/>
              </a:rPr>
              <a:t>containers.</a:t>
            </a:r>
            <a:endParaRPr lang="en-US" b="1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Next </a:t>
            </a:r>
            <a:r>
              <a:rPr lang="en-US" dirty="0" smtClean="0">
                <a:latin typeface="PT Sans"/>
                <a:cs typeface="PT Sans"/>
              </a:rPr>
              <a:t>steps.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Environmental Variables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Variables in our scenario: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PT Sans"/>
                <a:cs typeface="PT Sans"/>
              </a:rPr>
              <a:t>T</a:t>
            </a:r>
            <a:r>
              <a:rPr lang="en-US" dirty="0" smtClean="0">
                <a:latin typeface="PT Sans"/>
                <a:cs typeface="PT Sans"/>
              </a:rPr>
              <a:t>ime spent on a CPU subsystem (e.g. FPU).</a:t>
            </a:r>
            <a:endParaRPr lang="en-US" dirty="0" smtClean="0">
              <a:latin typeface="PT Sans"/>
              <a:cs typeface="PT Sans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T Sans"/>
                <a:cs typeface="PT Sans"/>
              </a:rPr>
              <a:t>Memory bandwidth.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T Sans"/>
                <a:cs typeface="PT Sans"/>
              </a:rPr>
              <a:t>Compiler flags.</a:t>
            </a:r>
          </a:p>
          <a:p>
            <a:r>
              <a:rPr lang="en-US" dirty="0" smtClean="0">
                <a:latin typeface="PT Sans"/>
                <a:cs typeface="PT Sans"/>
              </a:rPr>
              <a:t>Can’t control</a:t>
            </a:r>
            <a:r>
              <a:rPr lang="en-US" dirty="0" smtClean="0">
                <a:latin typeface="PT Sans"/>
                <a:cs typeface="PT Sans"/>
              </a:rPr>
              <a:t>: 2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Can </a:t>
            </a:r>
            <a:r>
              <a:rPr lang="en-US" dirty="0" smtClean="0">
                <a:latin typeface="PT Sans"/>
                <a:cs typeface="PT Sans"/>
              </a:rPr>
              <a:t>control</a:t>
            </a:r>
            <a:r>
              <a:rPr lang="en-US" dirty="0" smtClean="0">
                <a:latin typeface="PT Sans"/>
                <a:cs typeface="PT Sans"/>
              </a:rPr>
              <a:t>: 3</a:t>
            </a:r>
          </a:p>
          <a:p>
            <a:r>
              <a:rPr lang="en-US" dirty="0" smtClean="0">
                <a:latin typeface="PT Sans"/>
                <a:cs typeface="PT Sans"/>
              </a:rPr>
              <a:t>Partially control: 1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Time spent on CPU (overall).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Period-based CPU bandwidth control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IMG_20160517_1141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" y="1272702"/>
            <a:ext cx="7349068" cy="54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Controlling CPU bandwidth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PT Sans"/>
                <a:cs typeface="PT Sans"/>
              </a:rPr>
              <a:t>Docker</a:t>
            </a:r>
            <a:r>
              <a:rPr lang="en-US" dirty="0" smtClean="0">
                <a:latin typeface="PT Sans"/>
                <a:cs typeface="PT Sans"/>
              </a:rPr>
              <a:t> (</a:t>
            </a:r>
            <a:r>
              <a:rPr lang="en-US" dirty="0" err="1" smtClean="0">
                <a:latin typeface="PT Sans"/>
                <a:cs typeface="PT Sans"/>
              </a:rPr>
              <a:t>cgroups</a:t>
            </a:r>
            <a:r>
              <a:rPr lang="en-US" dirty="0">
                <a:latin typeface="PT Sans"/>
                <a:cs typeface="PT Sans"/>
              </a:rPr>
              <a:t>)</a:t>
            </a:r>
            <a:r>
              <a:rPr lang="en-US" dirty="0" smtClean="0">
                <a:latin typeface="PT Sans"/>
                <a:cs typeface="PT Sans"/>
              </a:rPr>
              <a:t> exposes some parameters of Linux’s CFS scheduler.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Can specify quota/period for a container.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74"/>
            <a:ext cx="9144000" cy="5024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0713" y="6405035"/>
            <a:ext cx="65619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DejaVu Sans Mono"/>
                <a:cs typeface="DejaVu Sans Mono"/>
              </a:rPr>
              <a:t>docker run --</a:t>
            </a:r>
            <a:r>
              <a:rPr lang="en-US" sz="1400" dirty="0" err="1" smtClean="0">
                <a:solidFill>
                  <a:prstClr val="black"/>
                </a:solidFill>
                <a:latin typeface="DejaVu Sans Mono"/>
                <a:cs typeface="DejaVu Sans Mono"/>
              </a:rPr>
              <a:t>cpu</a:t>
            </a:r>
            <a:r>
              <a:rPr lang="en-US" sz="1400" dirty="0" smtClean="0">
                <a:solidFill>
                  <a:prstClr val="black"/>
                </a:solidFill>
                <a:latin typeface="DejaVu Sans Mono"/>
                <a:cs typeface="DejaVu Sans Mono"/>
              </a:rPr>
              <a:t>-quota=X --</a:t>
            </a:r>
            <a:r>
              <a:rPr lang="en-US" sz="1400" dirty="0" err="1" smtClean="0">
                <a:solidFill>
                  <a:prstClr val="black"/>
                </a:solidFill>
                <a:latin typeface="DejaVu Sans Mono"/>
                <a:cs typeface="DejaVu Sans Mono"/>
              </a:rPr>
              <a:t>cpu</a:t>
            </a:r>
            <a:r>
              <a:rPr lang="en-US" sz="1400" dirty="0" smtClean="0">
                <a:solidFill>
                  <a:prstClr val="black"/>
                </a:solidFill>
                <a:latin typeface="DejaVu Sans Mono"/>
                <a:cs typeface="DejaVu Sans Mono"/>
              </a:rPr>
              <a:t>-period=100000 </a:t>
            </a:r>
            <a:r>
              <a:rPr lang="en-US" sz="1400" dirty="0" err="1" smtClean="0">
                <a:solidFill>
                  <a:prstClr val="black"/>
                </a:solidFill>
                <a:latin typeface="DejaVu Sans Mono"/>
                <a:cs typeface="DejaVu Sans Mono"/>
              </a:rPr>
              <a:t>ivotron</a:t>
            </a:r>
            <a:r>
              <a:rPr lang="en-US" sz="1400" dirty="0" smtClean="0">
                <a:solidFill>
                  <a:prstClr val="black"/>
                </a:solidFill>
                <a:latin typeface="DejaVu Sans Mono"/>
                <a:cs typeface="DejaVu Sans Mono"/>
              </a:rPr>
              <a:t>/crafty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7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Effects of Limiting CPU Bandwidth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4084" y="2154252"/>
            <a:ext cx="9069916" cy="3821760"/>
            <a:chOff x="74084" y="2154252"/>
            <a:chExt cx="9069916" cy="3821760"/>
          </a:xfrm>
        </p:grpSpPr>
        <p:pic>
          <p:nvPicPr>
            <p:cNvPr id="7" name="Picture 6" descr="withou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4" y="2154512"/>
              <a:ext cx="9069916" cy="3821500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958450" y="2252021"/>
              <a:ext cx="0" cy="3402637"/>
            </a:xfrm>
            <a:prstGeom prst="line">
              <a:avLst/>
            </a:prstGeom>
            <a:ln w="38100" cmpd="sng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74949" y="2508137"/>
              <a:ext cx="47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39974" y="2154252"/>
              <a:ext cx="69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Faster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304" y="2609110"/>
              <a:ext cx="917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Slower</a:t>
              </a:r>
              <a:endParaRPr lang="en-US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751" y="2639371"/>
              <a:ext cx="5456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586" y="2143669"/>
            <a:ext cx="9144000" cy="4234966"/>
            <a:chOff x="-31746" y="2132984"/>
            <a:chExt cx="9144000" cy="4234966"/>
          </a:xfrm>
        </p:grpSpPr>
        <p:pic>
          <p:nvPicPr>
            <p:cNvPr id="20" name="Picture 19" descr="with_and_without_limi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46" y="2154512"/>
              <a:ext cx="9144000" cy="421343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6703" y="2132984"/>
              <a:ext cx="1371501" cy="3860229"/>
              <a:chOff x="-2076963" y="349227"/>
              <a:chExt cx="1371501" cy="386022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-1386817" y="468264"/>
                <a:ext cx="0" cy="3741192"/>
              </a:xfrm>
              <a:prstGeom prst="line">
                <a:avLst/>
              </a:prstGeom>
              <a:ln w="38100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-1370318" y="703112"/>
                <a:ext cx="4762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-1405293" y="349227"/>
                <a:ext cx="69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Faster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076963" y="804085"/>
                <a:ext cx="917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Slower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-1932516" y="834346"/>
                <a:ext cx="5456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5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Does the Range Hold for Other Apps?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benchmar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988"/>
            <a:ext cx="9144000" cy="3698536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5155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Test on 30 benchmarks:</a:t>
            </a:r>
          </a:p>
          <a:p>
            <a:pPr lvl="1"/>
            <a:r>
              <a:rPr lang="en-US" sz="1400" dirty="0" smtClean="0">
                <a:latin typeface="DejaVu Sans Mono"/>
                <a:cs typeface="DejaVu Sans Mono"/>
              </a:rPr>
              <a:t>cloverleaf, </a:t>
            </a:r>
            <a:r>
              <a:rPr lang="en-US" sz="1400" dirty="0" err="1" smtClean="0">
                <a:latin typeface="DejaVu Sans Mono"/>
                <a:cs typeface="DejaVu Sans Mono"/>
              </a:rPr>
              <a:t>comd</a:t>
            </a:r>
            <a:r>
              <a:rPr lang="en-US" sz="1400" dirty="0" smtClean="0">
                <a:latin typeface="DejaVu Sans Mono"/>
                <a:cs typeface="DejaVu Sans Mono"/>
              </a:rPr>
              <a:t>, sequoia, </a:t>
            </a:r>
            <a:r>
              <a:rPr lang="en-US" sz="1400" dirty="0">
                <a:latin typeface="DejaVu Sans Mono"/>
                <a:cs typeface="DejaVu Sans Mono"/>
              </a:rPr>
              <a:t>c-ray, crafty, </a:t>
            </a:r>
            <a:r>
              <a:rPr lang="en-US" sz="1400" dirty="0" err="1">
                <a:latin typeface="DejaVu Sans Mono"/>
                <a:cs typeface="DejaVu Sans Mono"/>
              </a:rPr>
              <a:t>unixbench</a:t>
            </a:r>
            <a:r>
              <a:rPr lang="en-US" sz="1400" dirty="0">
                <a:latin typeface="DejaVu Sans Mono"/>
                <a:cs typeface="DejaVu Sans Mono"/>
              </a:rPr>
              <a:t>, stress-</a:t>
            </a:r>
            <a:r>
              <a:rPr lang="en-US" sz="1400" dirty="0" err="1">
                <a:latin typeface="DejaVu Sans Mono"/>
                <a:cs typeface="DejaVu Sans Mono"/>
              </a:rPr>
              <a:t>ng</a:t>
            </a:r>
            <a:r>
              <a:rPr lang="en-US" sz="1600" dirty="0"/>
              <a:t> (string, matrix, memory and </a:t>
            </a:r>
            <a:r>
              <a:rPr lang="en-US" sz="1600" dirty="0" err="1"/>
              <a:t>cpu</a:t>
            </a:r>
            <a:r>
              <a:rPr lang="en-US" sz="1600" dirty="0"/>
              <a:t>-cache</a:t>
            </a:r>
            <a:r>
              <a:rPr lang="en-US" sz="1600" dirty="0" smtClean="0"/>
              <a:t>).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957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Problem </a:t>
            </a:r>
            <a:r>
              <a:rPr lang="en-US" dirty="0" smtClean="0">
                <a:latin typeface="PT Sans"/>
                <a:cs typeface="PT Sans"/>
              </a:rPr>
              <a:t>Definition.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Characterize performance of a </a:t>
            </a:r>
            <a:r>
              <a:rPr lang="en-US" dirty="0" smtClean="0">
                <a:latin typeface="PT Sans"/>
                <a:cs typeface="PT Sans"/>
              </a:rPr>
              <a:t>machine.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Quantify variability across </a:t>
            </a:r>
            <a:r>
              <a:rPr lang="en-US" dirty="0" smtClean="0">
                <a:latin typeface="PT Sans"/>
                <a:cs typeface="PT Sans"/>
              </a:rPr>
              <a:t>machines.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Reduce variability using </a:t>
            </a:r>
            <a:r>
              <a:rPr lang="en-US" dirty="0" smtClean="0">
                <a:latin typeface="PT Sans"/>
                <a:cs typeface="PT Sans"/>
              </a:rPr>
              <a:t>containers.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b="1" dirty="0" smtClean="0">
                <a:latin typeface="PT Sans"/>
                <a:cs typeface="PT Sans"/>
              </a:rPr>
              <a:t>Next steps.</a:t>
            </a:r>
            <a:endParaRPr lang="en-US" b="1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15634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“I got a vaccine that cures </a:t>
            </a:r>
            <a:r>
              <a:rPr lang="en-US" dirty="0" err="1" smtClean="0">
                <a:latin typeface="PT Sans"/>
                <a:cs typeface="PT Sans"/>
              </a:rPr>
              <a:t>ebola</a:t>
            </a:r>
            <a:r>
              <a:rPr lang="en-US" dirty="0" smtClean="0">
                <a:latin typeface="PT Sans"/>
                <a:cs typeface="PT Sans"/>
              </a:rPr>
              <a:t>.”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“Tested 2 patients: 1 with disease, 1 without”</a:t>
            </a:r>
          </a:p>
          <a:p>
            <a:pPr marL="457200" lvl="1" indent="0">
              <a:buNone/>
            </a:pPr>
            <a:endParaRPr lang="en-US" dirty="0" smtClean="0">
              <a:latin typeface="PT Sans"/>
              <a:cs typeface="PT Sans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“My in-memory KV store is faster than XX.”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“Tested on my machine for YCSB”</a:t>
            </a:r>
          </a:p>
          <a:p>
            <a:pPr lvl="1">
              <a:buFontTx/>
              <a:buChar char="-"/>
            </a:pPr>
            <a:endParaRPr lang="en-US" dirty="0" smtClean="0">
              <a:latin typeface="PT Sans"/>
              <a:cs typeface="PT Sans"/>
            </a:endParaRPr>
          </a:p>
          <a:p>
            <a:pPr marL="0" indent="0" algn="ctr">
              <a:buNone/>
            </a:pPr>
            <a:r>
              <a:rPr lang="en-US" sz="4000" b="1" dirty="0">
                <a:latin typeface="PT Sans"/>
                <a:cs typeface="PT Sans"/>
              </a:rPr>
              <a:t>How </a:t>
            </a:r>
            <a:r>
              <a:rPr lang="en-US" sz="4000" b="1" dirty="0" smtClean="0">
                <a:latin typeface="PT Sans"/>
                <a:cs typeface="PT Sans"/>
              </a:rPr>
              <a:t>can we improve the validation of systems?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Performance Variability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11872" y="2154184"/>
            <a:ext cx="1183857" cy="1811998"/>
            <a:chOff x="1982097" y="3198027"/>
            <a:chExt cx="1748495" cy="29795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2097" y="3198027"/>
              <a:ext cx="1748495" cy="25631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72141" y="5772710"/>
              <a:ext cx="1087180" cy="404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2500 </a:t>
              </a:r>
              <a:r>
                <a:rPr lang="en-US" sz="1000" dirty="0" smtClean="0">
                  <a:latin typeface="PT Sans"/>
                  <a:cs typeface="PT Sans"/>
                </a:rPr>
                <a:t>op/s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76675" y="2032836"/>
            <a:ext cx="1852083" cy="1933346"/>
            <a:chOff x="4641274" y="2584957"/>
            <a:chExt cx="2782454" cy="324913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274" y="2584957"/>
              <a:ext cx="2782454" cy="289790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509325" y="5420302"/>
              <a:ext cx="1105869" cy="413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2750</a:t>
              </a:r>
              <a:r>
                <a:rPr lang="en-US" sz="1000" dirty="0" smtClean="0">
                  <a:latin typeface="PT Sans"/>
                  <a:cs typeface="PT Sans"/>
                </a:rPr>
                <a:t> op/s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33138" y="2350518"/>
            <a:ext cx="5014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3200" dirty="0" smtClean="0">
                <a:solidFill>
                  <a:prstClr val="black"/>
                </a:solidFill>
                <a:latin typeface="PT Sans"/>
                <a:cs typeface="PT Sans"/>
              </a:rPr>
              <a:t>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75011" y="2485492"/>
            <a:ext cx="1000654" cy="1175976"/>
            <a:chOff x="957527" y="1942583"/>
            <a:chExt cx="1000654" cy="1175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62878" y="2872338"/>
              <a:ext cx="789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benchmark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4595" y="2032836"/>
            <a:ext cx="1659466" cy="2301018"/>
            <a:chOff x="6634595" y="2742501"/>
            <a:chExt cx="1659466" cy="2301018"/>
          </a:xfrm>
        </p:grpSpPr>
        <p:sp>
          <p:nvSpPr>
            <p:cNvPr id="18" name="Rectangle 17"/>
            <p:cNvSpPr/>
            <p:nvPr/>
          </p:nvSpPr>
          <p:spPr>
            <a:xfrm>
              <a:off x="7264885" y="4458743"/>
              <a:ext cx="36358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3200" dirty="0" smtClean="0">
                  <a:solidFill>
                    <a:prstClr val="black"/>
                  </a:solidFill>
                  <a:latin typeface="PT Sans"/>
                  <a:cs typeface="PT Sans"/>
                </a:rPr>
                <a:t>?</a:t>
              </a:r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4595" y="2742501"/>
              <a:ext cx="1659466" cy="1659466"/>
            </a:xfrm>
            <a:prstGeom prst="rect">
              <a:avLst/>
            </a:prstGeom>
          </p:spPr>
        </p:pic>
      </p:grp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567266" y="5774268"/>
            <a:ext cx="7899401" cy="6561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T Sans"/>
                <a:cs typeface="PT Sans"/>
              </a:rPr>
              <a:t>Characterize, quantify and reduce variability</a:t>
            </a:r>
            <a:endParaRPr lang="en-US" b="1" dirty="0" smtClean="0">
              <a:latin typeface="PT Sans"/>
              <a:cs typeface="PT San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57200" y="4531725"/>
            <a:ext cx="8229600" cy="1276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PT Sans"/>
                <a:cs typeface="PT Sans"/>
              </a:rPr>
              <a:t>So many factors that influence performance: CPU, motherboard, RAM, network, wear level, etc.</a:t>
            </a:r>
            <a:r>
              <a:rPr lang="is-IS" dirty="0" smtClean="0">
                <a:latin typeface="PT Sans"/>
                <a:cs typeface="PT Sans"/>
              </a:rPr>
              <a:t>.</a:t>
            </a:r>
            <a:endParaRPr lang="en-US" dirty="0" smtClean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0685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Statistical Study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More samples (n=100, 1000?)</a:t>
            </a:r>
          </a:p>
          <a:p>
            <a:r>
              <a:rPr lang="en-US" dirty="0" smtClean="0">
                <a:latin typeface="PT Sans"/>
                <a:cs typeface="PT Sans"/>
              </a:rPr>
              <a:t>Test on more scenarios: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More machines (e.g. run at each </a:t>
            </a:r>
            <a:r>
              <a:rPr lang="en-US" dirty="0" err="1" smtClean="0">
                <a:latin typeface="PT Sans"/>
                <a:cs typeface="PT Sans"/>
              </a:rPr>
              <a:t>CloudLab</a:t>
            </a:r>
            <a:r>
              <a:rPr lang="en-US" dirty="0" smtClean="0">
                <a:latin typeface="PT Sans"/>
                <a:cs typeface="PT Sans"/>
              </a:rPr>
              <a:t> site)</a:t>
            </a:r>
          </a:p>
          <a:p>
            <a:pPr lvl="1"/>
            <a:r>
              <a:rPr lang="en-US" dirty="0">
                <a:latin typeface="PT Sans"/>
                <a:cs typeface="PT Sans"/>
              </a:rPr>
              <a:t>W</a:t>
            </a:r>
            <a:r>
              <a:rPr lang="en-US" dirty="0" smtClean="0">
                <a:latin typeface="PT Sans"/>
                <a:cs typeface="PT Sans"/>
              </a:rPr>
              <a:t>orkload characteristics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Degree of parallelism/contention</a:t>
            </a:r>
          </a:p>
          <a:p>
            <a:r>
              <a:rPr lang="en-US" dirty="0" smtClean="0">
                <a:latin typeface="PT Sans"/>
                <a:cs typeface="PT Sans"/>
              </a:rPr>
              <a:t>Claim in statistical terms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“With 95% confidence, my KV beats XX.”</a:t>
            </a:r>
          </a:p>
          <a:p>
            <a:pPr lvl="1"/>
            <a:endParaRPr lang="en-US" dirty="0" smtClean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Controlled Experiments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PT Sans"/>
                <a:cs typeface="PT Sans"/>
              </a:rPr>
              <a:t>Exhaustively list all the environmental variables that affect performance.</a:t>
            </a:r>
          </a:p>
          <a:p>
            <a:r>
              <a:rPr lang="en-US" dirty="0" smtClean="0">
                <a:latin typeface="PT Sans"/>
                <a:cs typeface="PT Sans"/>
              </a:rPr>
              <a:t>Create a deterministic environment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Control each of the variables and “fix” them to specific values.</a:t>
            </a:r>
          </a:p>
          <a:p>
            <a:r>
              <a:rPr lang="en-US" dirty="0" smtClean="0">
                <a:latin typeface="PT Sans"/>
                <a:cs typeface="PT Sans"/>
              </a:rPr>
              <a:t>Study the effects of our work.</a:t>
            </a:r>
          </a:p>
          <a:p>
            <a:r>
              <a:rPr lang="en-US" dirty="0" smtClean="0">
                <a:latin typeface="PT Sans"/>
                <a:cs typeface="PT Sans"/>
              </a:rPr>
              <a:t>Claim with respect to the synthetic scenario: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“Under this </a:t>
            </a:r>
            <a:r>
              <a:rPr lang="en-US" i="1" dirty="0" smtClean="0">
                <a:latin typeface="PT Sans"/>
                <a:cs typeface="PT Sans"/>
              </a:rPr>
              <a:t>specific</a:t>
            </a:r>
            <a:r>
              <a:rPr lang="en-US" dirty="0" smtClean="0">
                <a:latin typeface="PT Sans"/>
                <a:cs typeface="PT Sans"/>
              </a:rPr>
              <a:t> conditions, my KV beats XX.”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56578" y="2514660"/>
            <a:ext cx="3075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Impractical!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113868" y="3064042"/>
            <a:ext cx="43064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how impractical</a:t>
            </a:r>
          </a:p>
          <a:p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is it, if we use containers</a:t>
            </a:r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798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Conclusion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OS-level virtualization let’s us have control over environmental variables that affect application performance.</a:t>
            </a:r>
          </a:p>
          <a:p>
            <a:r>
              <a:rPr lang="en-US" dirty="0" smtClean="0">
                <a:latin typeface="PT Sans"/>
                <a:cs typeface="PT Sans"/>
              </a:rPr>
              <a:t>Limiting CPU bandwidth results in having predictable variability between machines.</a:t>
            </a:r>
          </a:p>
          <a:p>
            <a:r>
              <a:rPr lang="en-US" dirty="0" smtClean="0">
                <a:latin typeface="PT Sans"/>
                <a:cs typeface="PT Sans"/>
              </a:rPr>
              <a:t>Initial steps towards having new category of  “Controlled Experiments”.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Slow and predictable vs. fast and noisy</a:t>
            </a: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Next Steps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What’s the impact of controlling memory bandwidth?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Can we narrow the variability around x=1.0</a:t>
            </a:r>
          </a:p>
          <a:p>
            <a:r>
              <a:rPr lang="en-US" dirty="0" smtClean="0">
                <a:latin typeface="PT Sans"/>
                <a:cs typeface="PT Sans"/>
              </a:rPr>
              <a:t>Consider other types of applications: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Multi-threaded applications, IO- and net-bound</a:t>
            </a:r>
            <a:r>
              <a:rPr lang="en-US" dirty="0" smtClean="0">
                <a:latin typeface="PT Sans"/>
                <a:cs typeface="PT Sans"/>
              </a:rPr>
              <a:t>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PT Sans"/>
                <a:cs typeface="PT Sans"/>
              </a:rPr>
              <a:t>Problem </a:t>
            </a:r>
            <a:r>
              <a:rPr lang="en-US" b="1" dirty="0" smtClean="0">
                <a:latin typeface="PT Sans"/>
                <a:cs typeface="PT Sans"/>
              </a:rPr>
              <a:t>Definition.</a:t>
            </a:r>
            <a:endParaRPr lang="en-US" b="1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Characterize performance of a </a:t>
            </a:r>
            <a:r>
              <a:rPr lang="en-US" dirty="0" smtClean="0">
                <a:latin typeface="PT Sans"/>
                <a:cs typeface="PT Sans"/>
              </a:rPr>
              <a:t>machine.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Quantify variability across </a:t>
            </a:r>
            <a:r>
              <a:rPr lang="en-US" dirty="0" smtClean="0">
                <a:latin typeface="PT Sans"/>
                <a:cs typeface="PT Sans"/>
              </a:rPr>
              <a:t>machines.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Reduce variability using </a:t>
            </a:r>
            <a:r>
              <a:rPr lang="en-US" dirty="0" smtClean="0">
                <a:latin typeface="PT Sans"/>
                <a:cs typeface="PT Sans"/>
              </a:rPr>
              <a:t>containers.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Next </a:t>
            </a:r>
            <a:r>
              <a:rPr lang="en-US" dirty="0" smtClean="0">
                <a:latin typeface="PT Sans"/>
                <a:cs typeface="PT Sans"/>
              </a:rPr>
              <a:t>steps.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The Problem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29018"/>
            <a:ext cx="8229600" cy="14477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T Sans"/>
                <a:cs typeface="PT Sans"/>
              </a:rPr>
              <a:t>CPU-bound </a:t>
            </a:r>
            <a:r>
              <a:rPr lang="en-US" dirty="0" smtClean="0">
                <a:latin typeface="PT Sans"/>
                <a:cs typeface="PT Sans"/>
              </a:rPr>
              <a:t>programs (ignore</a:t>
            </a:r>
            <a:r>
              <a:rPr lang="en-US" dirty="0" smtClean="0">
                <a:latin typeface="PT Sans"/>
                <a:cs typeface="PT Sans"/>
              </a:rPr>
              <a:t> </a:t>
            </a:r>
            <a:r>
              <a:rPr lang="en-US" dirty="0" smtClean="0">
                <a:latin typeface="PT Sans"/>
                <a:cs typeface="PT Sans"/>
              </a:rPr>
              <a:t>network and I/</a:t>
            </a:r>
            <a:r>
              <a:rPr lang="en-US" dirty="0" smtClean="0">
                <a:latin typeface="PT Sans"/>
                <a:cs typeface="PT Sans"/>
              </a:rPr>
              <a:t>O).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single-</a:t>
            </a:r>
            <a:r>
              <a:rPr lang="en-US" dirty="0" smtClean="0">
                <a:latin typeface="PT Sans"/>
                <a:cs typeface="PT Sans"/>
              </a:rPr>
              <a:t>node, single</a:t>
            </a:r>
            <a:r>
              <a:rPr lang="en-US" dirty="0" smtClean="0">
                <a:latin typeface="PT Sans"/>
                <a:cs typeface="PT Sans"/>
              </a:rPr>
              <a:t>-threaded applications</a:t>
            </a:r>
            <a:r>
              <a:rPr lang="en-US" dirty="0" smtClean="0">
                <a:latin typeface="PT Sans"/>
                <a:cs typeface="PT Sans"/>
              </a:rPr>
              <a:t>.</a:t>
            </a:r>
          </a:p>
          <a:p>
            <a:r>
              <a:rPr lang="en-US" dirty="0" smtClean="0">
                <a:latin typeface="PT Sans"/>
                <a:cs typeface="PT Sans"/>
              </a:rPr>
              <a:t>Uncontended scenarios.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04385" y="1593272"/>
            <a:ext cx="1748495" cy="2944015"/>
            <a:chOff x="1982097" y="3198027"/>
            <a:chExt cx="1748495" cy="29440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097" y="3198027"/>
              <a:ext cx="1748495" cy="256313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332182" y="5772710"/>
              <a:ext cx="1127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2500 </a:t>
              </a:r>
              <a:r>
                <a:rPr lang="en-US" dirty="0" smtClean="0"/>
                <a:t>op/s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0456" y="1362406"/>
            <a:ext cx="2782454" cy="3246520"/>
            <a:chOff x="4641274" y="2863256"/>
            <a:chExt cx="2782454" cy="3246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274" y="2863256"/>
              <a:ext cx="2782454" cy="28979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09324" y="5740444"/>
              <a:ext cx="108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???? </a:t>
              </a:r>
              <a:r>
                <a:rPr lang="en-US" dirty="0" smtClean="0"/>
                <a:t>op/s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9660" y="2204557"/>
            <a:ext cx="1000654" cy="1175976"/>
            <a:chOff x="957527" y="1942583"/>
            <a:chExt cx="1000654" cy="1175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62878" y="2872338"/>
              <a:ext cx="789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benchmark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0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Problem </a:t>
            </a:r>
            <a:r>
              <a:rPr lang="en-US" dirty="0" smtClean="0">
                <a:latin typeface="PT Sans"/>
                <a:cs typeface="PT Sans"/>
              </a:rPr>
              <a:t>Definition.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b="1" dirty="0" smtClean="0">
                <a:latin typeface="PT Sans"/>
                <a:cs typeface="PT Sans"/>
              </a:rPr>
              <a:t>Characterize performance of a </a:t>
            </a:r>
            <a:r>
              <a:rPr lang="en-US" b="1" dirty="0" smtClean="0">
                <a:latin typeface="PT Sans"/>
                <a:cs typeface="PT Sans"/>
              </a:rPr>
              <a:t>machine.</a:t>
            </a:r>
            <a:endParaRPr lang="en-US" b="1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Quantify variability across </a:t>
            </a:r>
            <a:r>
              <a:rPr lang="en-US" dirty="0" smtClean="0">
                <a:latin typeface="PT Sans"/>
                <a:cs typeface="PT Sans"/>
              </a:rPr>
              <a:t>machines.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Reduce variability using </a:t>
            </a:r>
            <a:r>
              <a:rPr lang="en-US" dirty="0" smtClean="0">
                <a:latin typeface="PT Sans"/>
                <a:cs typeface="PT Sans"/>
              </a:rPr>
              <a:t>containers.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Next </a:t>
            </a:r>
            <a:r>
              <a:rPr lang="en-US" dirty="0" smtClean="0">
                <a:latin typeface="PT Sans"/>
                <a:cs typeface="PT Sans"/>
              </a:rPr>
              <a:t>steps.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Characterize a Machine’s Performance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886406" y="1818881"/>
            <a:ext cx="1576274" cy="2655411"/>
            <a:chOff x="3599473" y="1470083"/>
            <a:chExt cx="1576274" cy="26554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9473" y="1470083"/>
              <a:ext cx="1576274" cy="23106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80537" y="3848495"/>
              <a:ext cx="813068" cy="276999"/>
            </a:xfrm>
            <a:prstGeom prst="rect">
              <a:avLst/>
            </a:prstGeom>
            <a:solidFill>
              <a:srgbClr val="A7B2F6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2500 </a:t>
              </a:r>
              <a:r>
                <a:rPr lang="en-US" sz="1200" dirty="0" smtClean="0"/>
                <a:t>op/s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24327" y="1832023"/>
            <a:ext cx="1000654" cy="1175976"/>
            <a:chOff x="957527" y="1942583"/>
            <a:chExt cx="1000654" cy="11759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9862" y="2872338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benchmark A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24327" y="3042311"/>
            <a:ext cx="1000654" cy="1175976"/>
            <a:chOff x="957527" y="1942583"/>
            <a:chExt cx="1000654" cy="1175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99862" y="2872338"/>
              <a:ext cx="899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benchmark B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7470" y="4628356"/>
            <a:ext cx="813068" cy="276999"/>
          </a:xfrm>
          <a:prstGeom prst="rect">
            <a:avLst/>
          </a:prstGeom>
          <a:solidFill>
            <a:srgbClr val="EFEE9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1300</a:t>
            </a:r>
            <a:r>
              <a:rPr lang="en-US" sz="1200" dirty="0" smtClean="0"/>
              <a:t> op/s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24327" y="4252599"/>
            <a:ext cx="1000654" cy="1175976"/>
            <a:chOff x="957527" y="1942583"/>
            <a:chExt cx="1000654" cy="11759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9862" y="2872338"/>
              <a:ext cx="897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benchmark C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67470" y="5059419"/>
            <a:ext cx="813043" cy="276999"/>
          </a:xfrm>
          <a:prstGeom prst="rect">
            <a:avLst/>
          </a:prstGeom>
          <a:solidFill>
            <a:srgbClr val="FD7D7D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590</a:t>
            </a:r>
            <a:r>
              <a:rPr lang="en-US" sz="1200" dirty="0" smtClean="0"/>
              <a:t> op/s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26733" y="5428575"/>
            <a:ext cx="5014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3200" dirty="0" smtClean="0">
                <a:solidFill>
                  <a:prstClr val="black"/>
                </a:solidFill>
                <a:latin typeface="PT Sans"/>
                <a:cs typeface="PT Sans"/>
              </a:rPr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7201" y="1540748"/>
            <a:ext cx="161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CPU-bound benchmarks</a:t>
            </a:r>
            <a:endParaRPr lang="en-US" sz="10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29518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Characterize a Machine’s Performance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91733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Given a particular machine, </a:t>
            </a:r>
            <a:r>
              <a:rPr lang="en-US" dirty="0" err="1" smtClean="0">
                <a:latin typeface="PT Sans"/>
                <a:cs typeface="PT Sans"/>
              </a:rPr>
              <a:t>opcode</a:t>
            </a:r>
            <a:r>
              <a:rPr lang="en-US" dirty="0" smtClean="0">
                <a:latin typeface="PT Sans"/>
                <a:cs typeface="PT Sans"/>
              </a:rPr>
              <a:t> mix determines </a:t>
            </a:r>
            <a:r>
              <a:rPr lang="en-US" dirty="0" smtClean="0">
                <a:latin typeface="PT Sans"/>
                <a:cs typeface="PT Sans"/>
              </a:rPr>
              <a:t>performance of an </a:t>
            </a:r>
            <a:r>
              <a:rPr lang="en-US" dirty="0" smtClean="0">
                <a:latin typeface="PT Sans"/>
                <a:cs typeface="PT Sans"/>
              </a:rPr>
              <a:t>application.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Alternatives: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Generate all possible programs that exercise all possible combinations of the instruction set of a machine (e.g. 50/50</a:t>
            </a:r>
            <a:r>
              <a:rPr lang="en-US" dirty="0">
                <a:latin typeface="PT Sans"/>
                <a:cs typeface="PT Sans"/>
              </a:rPr>
              <a:t> </a:t>
            </a:r>
            <a:r>
              <a:rPr lang="en-US" dirty="0" smtClean="0">
                <a:latin typeface="PT Sans"/>
                <a:cs typeface="PT Sans"/>
              </a:rPr>
              <a:t>flops/</a:t>
            </a:r>
            <a:r>
              <a:rPr lang="en-US" dirty="0" err="1" smtClean="0">
                <a:latin typeface="PT Sans"/>
                <a:cs typeface="PT Sans"/>
              </a:rPr>
              <a:t>ints</a:t>
            </a:r>
            <a:r>
              <a:rPr lang="en-US" dirty="0" smtClean="0">
                <a:latin typeface="PT Sans"/>
                <a:cs typeface="PT Sans"/>
              </a:rPr>
              <a:t> </a:t>
            </a:r>
            <a:r>
              <a:rPr lang="en-US" dirty="0" err="1" smtClean="0">
                <a:latin typeface="PT Sans"/>
                <a:cs typeface="PT Sans"/>
              </a:rPr>
              <a:t>vs</a:t>
            </a:r>
            <a:r>
              <a:rPr lang="en-US" dirty="0" smtClean="0">
                <a:latin typeface="PT Sans"/>
                <a:cs typeface="PT Sans"/>
              </a:rPr>
              <a:t> 25/75 </a:t>
            </a:r>
            <a:r>
              <a:rPr lang="en-US" dirty="0" err="1" smtClean="0">
                <a:latin typeface="PT Sans"/>
                <a:cs typeface="PT Sans"/>
              </a:rPr>
              <a:t>vs</a:t>
            </a:r>
            <a:r>
              <a:rPr lang="en-US" dirty="0" smtClean="0">
                <a:latin typeface="PT Sans"/>
                <a:cs typeface="PT Sans"/>
              </a:rPr>
              <a:t> </a:t>
            </a:r>
            <a:r>
              <a:rPr lang="is-IS" dirty="0" smtClean="0">
                <a:latin typeface="PT Sans"/>
                <a:cs typeface="PT Sans"/>
              </a:rPr>
              <a:t>…</a:t>
            </a:r>
            <a:r>
              <a:rPr lang="en-US" dirty="0" smtClean="0">
                <a:latin typeface="PT Sans"/>
                <a:cs typeface="PT Sans"/>
              </a:rPr>
              <a:t>).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Use an </a:t>
            </a:r>
            <a:r>
              <a:rPr lang="en-US" dirty="0" smtClean="0">
                <a:latin typeface="PT Sans"/>
                <a:cs typeface="PT Sans"/>
              </a:rPr>
              <a:t>array of </a:t>
            </a:r>
            <a:r>
              <a:rPr lang="en-US" dirty="0" smtClean="0">
                <a:latin typeface="PT Sans"/>
                <a:cs typeface="PT Sans"/>
              </a:rPr>
              <a:t>programs that exercise multiple CPU subsystems.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DejaVu Sans Mono"/>
                <a:cs typeface="DejaVu Sans Mono"/>
              </a:rPr>
              <a:t>    stress-</a:t>
            </a:r>
            <a:r>
              <a:rPr lang="en-US" sz="3800" b="1" dirty="0" err="1" smtClean="0">
                <a:latin typeface="DejaVu Sans Mono"/>
                <a:cs typeface="DejaVu Sans Mono"/>
              </a:rPr>
              <a:t>ng</a:t>
            </a:r>
            <a:endParaRPr lang="en-US" sz="3800" b="1" dirty="0">
              <a:latin typeface="DejaVu Sans Mono"/>
              <a:cs typeface="DejaVu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" cy="1930400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35475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130 stressors that test multiple subsystems of a computer.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CPU, CPU cache, memory, network, disk and OS.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 stressor.</a:t>
            </a:r>
          </a:p>
          <a:p>
            <a:pPr lvl="2"/>
            <a:r>
              <a:rPr lang="en-US" dirty="0" smtClean="0">
                <a:latin typeface="PT Sans"/>
                <a:cs typeface="PT Sans"/>
              </a:rPr>
              <a:t>Loop a function for </a:t>
            </a:r>
            <a:r>
              <a:rPr lang="en-US" sz="2200" b="1" dirty="0" smtClean="0">
                <a:latin typeface="DejaVu Sans Mono"/>
                <a:cs typeface="DejaVu Sans Mono"/>
              </a:rPr>
              <a:t>n</a:t>
            </a:r>
            <a:r>
              <a:rPr lang="en-US" dirty="0" smtClean="0">
                <a:latin typeface="PT Sans"/>
                <a:cs typeface="PT Sans"/>
              </a:rPr>
              <a:t> seconds and report </a:t>
            </a:r>
            <a:r>
              <a:rPr lang="en-US" sz="2200" b="1" dirty="0" smtClean="0">
                <a:latin typeface="DejaVu Sans Mono"/>
                <a:cs typeface="DejaVu Sans Mono"/>
              </a:rPr>
              <a:t>op/s.</a:t>
            </a:r>
            <a:endParaRPr lang="en-US" dirty="0" smtClean="0">
              <a:latin typeface="PT Sans"/>
              <a:cs typeface="PT Sans"/>
            </a:endParaRPr>
          </a:p>
          <a:p>
            <a:pPr lvl="2"/>
            <a:r>
              <a:rPr lang="en-US" dirty="0" smtClean="0">
                <a:latin typeface="PT Sans"/>
                <a:cs typeface="PT Sans"/>
              </a:rPr>
              <a:t>More than 80 functions (called methods).</a:t>
            </a:r>
            <a:endParaRPr lang="en-US" dirty="0" smtClean="0">
              <a:latin typeface="PT Sans"/>
              <a:cs typeface="PT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5219807"/>
            <a:ext cx="8644467" cy="10464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100" b="1" dirty="0">
                <a:solidFill>
                  <a:prstClr val="black"/>
                </a:solidFill>
                <a:latin typeface="PT Sans"/>
                <a:cs typeface="PT Sans"/>
              </a:rPr>
              <a:t>Idea:</a:t>
            </a:r>
            <a:r>
              <a:rPr lang="en-US" sz="3100" dirty="0">
                <a:solidFill>
                  <a:prstClr val="black"/>
                </a:solidFill>
                <a:latin typeface="PT Sans"/>
                <a:cs typeface="PT Sans"/>
              </a:rPr>
              <a:t> use this “spectrum” of </a:t>
            </a:r>
            <a:r>
              <a:rPr lang="en-US" sz="3100" dirty="0" smtClean="0">
                <a:solidFill>
                  <a:prstClr val="black"/>
                </a:solidFill>
                <a:latin typeface="PT Sans"/>
                <a:cs typeface="PT Sans"/>
              </a:rPr>
              <a:t>CPU microbenchmarks </a:t>
            </a:r>
            <a:r>
              <a:rPr lang="en-US" sz="3100" dirty="0">
                <a:solidFill>
                  <a:prstClr val="black"/>
                </a:solidFill>
                <a:latin typeface="PT Sans"/>
                <a:cs typeface="PT Sans"/>
              </a:rPr>
              <a:t>to characterize the performance of a machine.</a:t>
            </a:r>
            <a:endParaRPr lang="en-US" sz="3100" b="1" dirty="0">
              <a:solidFill>
                <a:prstClr val="black"/>
              </a:solidFill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3909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Performance Fingerprint of a Machine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06" y="1818881"/>
            <a:ext cx="1576274" cy="231067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24327" y="1679617"/>
            <a:ext cx="1000654" cy="1175976"/>
            <a:chOff x="957527" y="1942583"/>
            <a:chExt cx="1000654" cy="11759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9862" y="2872338"/>
              <a:ext cx="71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stressor 1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24327" y="2889905"/>
            <a:ext cx="1000654" cy="1175976"/>
            <a:chOff x="957527" y="1942583"/>
            <a:chExt cx="1000654" cy="1175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99862" y="2872338"/>
              <a:ext cx="71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stressor 2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24327" y="4100193"/>
            <a:ext cx="1000654" cy="1175976"/>
            <a:chOff x="957527" y="1942583"/>
            <a:chExt cx="1000654" cy="11759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7527" y="1942583"/>
              <a:ext cx="1000654" cy="100065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99862" y="2872338"/>
              <a:ext cx="71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PT Sans"/>
                  <a:cs typeface="PT Sans"/>
                </a:rPr>
                <a:t>stressor 3</a:t>
              </a:r>
              <a:endParaRPr lang="en-US" sz="1000" dirty="0">
                <a:latin typeface="PT Sans"/>
                <a:cs typeface="PT Sans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26733" y="4990776"/>
            <a:ext cx="5014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3200" dirty="0" smtClean="0">
                <a:solidFill>
                  <a:prstClr val="black"/>
                </a:solidFill>
                <a:latin typeface="PT Sans"/>
                <a:cs typeface="PT Sans"/>
              </a:rPr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7201" y="1295205"/>
            <a:ext cx="161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CPU-bound stress-</a:t>
            </a:r>
            <a:r>
              <a:rPr lang="en-US" sz="1000" dirty="0" err="1" smtClean="0">
                <a:latin typeface="PT Sans"/>
                <a:cs typeface="PT Sans"/>
              </a:rPr>
              <a:t>ng</a:t>
            </a:r>
            <a:r>
              <a:rPr lang="en-US" sz="1000" dirty="0" smtClean="0">
                <a:latin typeface="PT Sans"/>
                <a:cs typeface="PT Sans"/>
              </a:rPr>
              <a:t> benchmarks</a:t>
            </a:r>
            <a:endParaRPr lang="en-US" sz="1000" dirty="0">
              <a:latin typeface="PT Sans"/>
              <a:cs typeface="PT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6662" y="5541684"/>
            <a:ext cx="78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PT Sans"/>
                <a:cs typeface="PT Sans"/>
              </a:rPr>
              <a:t>stressor 80</a:t>
            </a:r>
            <a:endParaRPr lang="en-US" sz="1000" dirty="0">
              <a:latin typeface="PT Sans"/>
              <a:cs typeface="PT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3509" y="4191068"/>
            <a:ext cx="1759691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DejaVu Sans Mono"/>
                <a:cs typeface="DejaVu Sans Mono"/>
              </a:rPr>
              <a:t> stressor | op/s</a:t>
            </a:r>
          </a:p>
          <a:p>
            <a:r>
              <a:rPr lang="en-US" sz="1200" dirty="0" smtClean="0">
                <a:latin typeface="DejaVu Sans Mono"/>
                <a:cs typeface="DejaVu Sans Mono"/>
              </a:rPr>
              <a:t>-----------------</a:t>
            </a:r>
          </a:p>
          <a:p>
            <a:r>
              <a:rPr lang="en-US" sz="1200" dirty="0" smtClean="0">
                <a:latin typeface="DejaVu Sans Mono"/>
                <a:cs typeface="DejaVu Sans Mono"/>
              </a:rPr>
              <a:t> </a:t>
            </a:r>
            <a:r>
              <a:rPr lang="en-US" sz="1200" dirty="0" err="1" smtClean="0">
                <a:latin typeface="DejaVu Sans Mono"/>
                <a:cs typeface="DejaVu Sans Mono"/>
              </a:rPr>
              <a:t>ackerman</a:t>
            </a:r>
            <a:r>
              <a:rPr lang="en-US" sz="1200" dirty="0" smtClean="0">
                <a:latin typeface="DejaVu Sans Mono"/>
                <a:cs typeface="DejaVu Sans Mono"/>
              </a:rPr>
              <a:t> |  530</a:t>
            </a:r>
          </a:p>
          <a:p>
            <a:r>
              <a:rPr lang="en-US" sz="1200" dirty="0" smtClean="0">
                <a:latin typeface="DejaVu Sans Mono"/>
                <a:cs typeface="DejaVu Sans Mono"/>
              </a:rPr>
              <a:t> matrix   | 1343</a:t>
            </a:r>
            <a:endParaRPr lang="en-US" sz="1200" dirty="0" smtClean="0">
              <a:latin typeface="DejaVu Sans Mono"/>
              <a:cs typeface="DejaVu Sans Mono"/>
            </a:endParaRPr>
          </a:p>
          <a:p>
            <a:r>
              <a:rPr lang="en-US" sz="1200" dirty="0" smtClean="0">
                <a:latin typeface="DejaVu Sans Mono"/>
                <a:cs typeface="DejaVu Sans Mono"/>
              </a:rPr>
              <a:t> int32    |  433</a:t>
            </a:r>
            <a:endParaRPr lang="en-US" sz="1200" dirty="0" smtClean="0">
              <a:latin typeface="DejaVu Sans Mono"/>
              <a:cs typeface="DejaVu Sans Mono"/>
            </a:endParaRPr>
          </a:p>
          <a:p>
            <a:r>
              <a:rPr lang="en-US" sz="1200" dirty="0" smtClean="0">
                <a:latin typeface="DejaVu Sans Mono"/>
                <a:cs typeface="DejaVu Sans Mono"/>
              </a:rPr>
              <a:t> int64    |  333</a:t>
            </a:r>
            <a:endParaRPr lang="en-US" sz="1200" dirty="0">
              <a:latin typeface="DejaVu Sans Mono"/>
              <a:cs typeface="DejaVu Sans Mono"/>
            </a:endParaRPr>
          </a:p>
          <a:p>
            <a:r>
              <a:rPr lang="en-US" sz="1200" dirty="0" smtClean="0">
                <a:latin typeface="DejaVu Sans Mono"/>
                <a:cs typeface="DejaVu Sans Mono"/>
              </a:rPr>
              <a:t> int128   |  233</a:t>
            </a:r>
            <a:endParaRPr lang="en-US" sz="1200" dirty="0">
              <a:latin typeface="DejaVu Sans Mono"/>
              <a:cs typeface="DejaVu Sans Mono"/>
            </a:endParaRPr>
          </a:p>
          <a:p>
            <a:r>
              <a:rPr lang="is-IS" sz="1200" dirty="0" smtClean="0">
                <a:latin typeface="DejaVu Sans Mono"/>
                <a:cs typeface="DejaVu Sans Mono"/>
              </a:rPr>
              <a:t>…</a:t>
            </a:r>
            <a:endParaRPr lang="en-US" sz="1200" dirty="0">
              <a:latin typeface="DejaVu Sans Mono"/>
              <a:cs typeface="DejaVu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267" y="5940851"/>
            <a:ext cx="74252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ans"/>
                <a:cs typeface="PT Sans"/>
              </a:rPr>
              <a:t>The profile of stress-</a:t>
            </a:r>
            <a:r>
              <a:rPr lang="en-US" sz="2400" dirty="0" err="1" smtClean="0">
                <a:latin typeface="PT Sans"/>
                <a:cs typeface="PT Sans"/>
              </a:rPr>
              <a:t>ng</a:t>
            </a:r>
            <a:r>
              <a:rPr lang="en-US" sz="2400" dirty="0" smtClean="0">
                <a:latin typeface="PT Sans"/>
                <a:cs typeface="PT Sans"/>
              </a:rPr>
              <a:t> on a machine constitutes its “performance identity”</a:t>
            </a:r>
            <a:endParaRPr lang="en-US" sz="24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76134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31731</TotalTime>
  <Words>1056</Words>
  <Application>Microsoft Macintosh PowerPoint</Application>
  <PresentationFormat>On-screen Show (4:3)</PresentationFormat>
  <Paragraphs>194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Characterizing and Reducing     Cross-Platform Performance Variability Using OS-level Virtualization</vt:lpstr>
      <vt:lpstr>Performance Variability</vt:lpstr>
      <vt:lpstr>Outline</vt:lpstr>
      <vt:lpstr>The Problem</vt:lpstr>
      <vt:lpstr>Outline</vt:lpstr>
      <vt:lpstr>Characterize a Machine’s Performance</vt:lpstr>
      <vt:lpstr>Characterize a Machine’s Performance</vt:lpstr>
      <vt:lpstr>    stress-ng</vt:lpstr>
      <vt:lpstr>Performance Fingerprint of a Machine</vt:lpstr>
      <vt:lpstr>Outline</vt:lpstr>
      <vt:lpstr>PowerPoint Presentation</vt:lpstr>
      <vt:lpstr>Outline</vt:lpstr>
      <vt:lpstr>Environmental Variables</vt:lpstr>
      <vt:lpstr>Period-based CPU bandwidth control</vt:lpstr>
      <vt:lpstr>Controlling CPU bandwidth</vt:lpstr>
      <vt:lpstr>Effects of Limiting CPU Bandwidth</vt:lpstr>
      <vt:lpstr>Does the Range Hold for Other Apps?</vt:lpstr>
      <vt:lpstr>Outline</vt:lpstr>
      <vt:lpstr>PowerPoint Presentation</vt:lpstr>
      <vt:lpstr>Statistical Study</vt:lpstr>
      <vt:lpstr>Controlled Experiments</vt:lpstr>
      <vt:lpstr>Conclusion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729</cp:revision>
  <dcterms:created xsi:type="dcterms:W3CDTF">2014-07-28T20:55:09Z</dcterms:created>
  <dcterms:modified xsi:type="dcterms:W3CDTF">2016-05-18T00:00:15Z</dcterms:modified>
</cp:coreProperties>
</file>