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9" r:id="rId2"/>
    <p:sldId id="644" r:id="rId3"/>
    <p:sldId id="645" r:id="rId4"/>
    <p:sldId id="646" r:id="rId5"/>
    <p:sldId id="647" r:id="rId6"/>
    <p:sldId id="648" r:id="rId7"/>
    <p:sldId id="650" r:id="rId8"/>
    <p:sldId id="651" r:id="rId9"/>
    <p:sldId id="652" r:id="rId10"/>
    <p:sldId id="649" r:id="rId11"/>
    <p:sldId id="653" r:id="rId12"/>
    <p:sldId id="654" r:id="rId13"/>
    <p:sldId id="655" r:id="rId14"/>
    <p:sldId id="657" r:id="rId15"/>
    <p:sldId id="65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4D4D5"/>
    <a:srgbClr val="2CD067"/>
    <a:srgbClr val="32E270"/>
    <a:srgbClr val="208E45"/>
    <a:srgbClr val="F8FF67"/>
    <a:srgbClr val="73EA6D"/>
    <a:srgbClr val="39C336"/>
    <a:srgbClr val="249A18"/>
    <a:srgbClr val="396828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9702" autoAdjust="0"/>
  </p:normalViewPr>
  <p:slideViewPr>
    <p:cSldViewPr snapToGrid="0" snapToObjects="1">
      <p:cViewPr>
        <p:scale>
          <a:sx n="120" d="100"/>
          <a:sy n="120" d="100"/>
        </p:scale>
        <p:origin x="-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DDCF-779C-174C-9903-D8CDFA9DE0D5}" type="datetimeFigureOut"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111D-2E47-AC4F-AF18-1A024835CC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6A91-CB56-B448-9BE5-6B82A9A9167E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B027-39E9-D347-8F39-FE6A1C58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(1/29/16 15:05) -----</a:t>
            </a:r>
          </a:p>
          <a:p>
            <a:r>
              <a:rPr lang="en-US"/>
              <a:t>memory bandwidth (latency on a bus vs. aggregate bandwidth). servers have multiple sockets.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B027-39E9-D347-8F39-FE6A1C586B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5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90FC-1017-524F-BD21-D789E9E71A53}" type="datetime1"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D893-464A-1240-9647-C48FFD77BF3D}" type="datetime1"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7AD2-986E-ED4A-8BC6-0697235229C2}" type="datetime1"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E7A5-6629-514D-9222-C87A76D4521B}" type="datetime1"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B956-0C21-E141-B613-EBFCBDC8679F}" type="datetime1"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E97F-3CB0-E848-9697-EFF14C1E0868}" type="datetime1"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BE32-6883-F347-9AB4-E11D1F39E019}" type="datetime1"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E1D5-DF5B-CD44-9C7E-20FAC74C91BE}" type="datetime1"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BDDE-9E8A-BD47-B2EA-F1E18EF005FE}" type="datetime1"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ECDE-8B41-914E-B854-3B195E2A8285}" type="datetime1"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3130-BDAD-404C-805D-54ECA8C7781F}" type="datetime1"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FFD0-0026-C645-A2D3-807419F1FE80}" type="datetime1"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38FA-16C6-9C42-9987-80EFEA67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53" y="2130425"/>
            <a:ext cx="8395368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PT Sans"/>
                <a:cs typeface="PT Sans"/>
              </a:rPr>
              <a:t>Predicting Cross-Platform Performance Variability Using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OS-level Virtualization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09460"/>
            <a:ext cx="6400800" cy="1505527"/>
          </a:xfrm>
        </p:spPr>
        <p:txBody>
          <a:bodyPr>
            <a:normAutofit fontScale="70000" lnSpcReduction="20000"/>
          </a:bodyPr>
          <a:lstStyle/>
          <a:p>
            <a:r>
              <a:rPr lang="en-US" b="1">
                <a:latin typeface="PT Sans"/>
                <a:cs typeface="PT Sans"/>
              </a:rPr>
              <a:t>Ivo Jimenez</a:t>
            </a:r>
            <a:r>
              <a:rPr lang="en-US">
                <a:latin typeface="PT Sans"/>
                <a:cs typeface="PT Sans"/>
              </a:rPr>
              <a:t>, Carlos Maltzahn (</a:t>
            </a:r>
            <a:r>
              <a:rPr lang="en-US" i="1">
                <a:latin typeface="PT Sans"/>
                <a:cs typeface="PT Sans"/>
              </a:rPr>
              <a:t>UCSC</a:t>
            </a:r>
            <a:r>
              <a:rPr lang="en-US">
                <a:latin typeface="PT Sans"/>
                <a:cs typeface="PT Sans"/>
              </a:rPr>
              <a:t>)</a:t>
            </a:r>
          </a:p>
          <a:p>
            <a:r>
              <a:rPr lang="en-US">
                <a:latin typeface="PT Sans"/>
                <a:cs typeface="PT Sans"/>
              </a:rPr>
              <a:t>Adam Moody, Kathryn Mohror (</a:t>
            </a:r>
            <a:r>
              <a:rPr lang="en-US" i="1">
                <a:latin typeface="PT Sans"/>
                <a:cs typeface="PT Sans"/>
              </a:rPr>
              <a:t>LLNL</a:t>
            </a:r>
            <a:r>
              <a:rPr lang="en-US">
                <a:latin typeface="PT Sans"/>
                <a:cs typeface="PT Sans"/>
              </a:rPr>
              <a:t>)</a:t>
            </a:r>
          </a:p>
          <a:p>
            <a:r>
              <a:rPr lang="en-US">
                <a:latin typeface="PT Sans"/>
                <a:cs typeface="PT Sans"/>
              </a:rPr>
              <a:t>Jay Lofstead (</a:t>
            </a:r>
            <a:r>
              <a:rPr lang="en-US" i="1">
                <a:latin typeface="PT Sans"/>
                <a:cs typeface="PT Sans"/>
              </a:rPr>
              <a:t>Sandia</a:t>
            </a:r>
            <a:r>
              <a:rPr lang="en-US">
                <a:latin typeface="PT Sans"/>
                <a:cs typeface="PT Sans"/>
              </a:rPr>
              <a:t>)</a:t>
            </a:r>
          </a:p>
          <a:p>
            <a:r>
              <a:rPr lang="en-US">
                <a:latin typeface="PT Sans"/>
                <a:cs typeface="PT Sans"/>
              </a:rPr>
              <a:t>Andrea Arpaci-Dusseau, Remzi Arpaci-Dusseau (</a:t>
            </a:r>
            <a:r>
              <a:rPr lang="en-US" i="1">
                <a:latin typeface="PT Sans"/>
                <a:cs typeface="PT Sans"/>
              </a:rPr>
              <a:t>UW</a:t>
            </a:r>
            <a:r>
              <a:rPr lang="en-US">
                <a:latin typeface="PT Sans"/>
                <a:cs typeface="PT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14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PT Sans"/>
                <a:cs typeface="PT Sans"/>
              </a:rPr>
              <a:t>Environmental Variables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PT Sans"/>
                <a:cs typeface="PT Sans"/>
              </a:rPr>
              <a:t>Variables in our scenario: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CPU physical subsystems.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Memory bandwidth.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Compiler flags.</a:t>
            </a:r>
          </a:p>
          <a:p>
            <a:r>
              <a:rPr lang="en-US" dirty="0" smtClean="0">
                <a:latin typeface="PT Sans"/>
                <a:cs typeface="PT Sans"/>
              </a:rPr>
              <a:t>Can’t control: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CPU physical subsystems nor RAM bandwidth.</a:t>
            </a:r>
          </a:p>
          <a:p>
            <a:r>
              <a:rPr lang="en-US" dirty="0" smtClean="0">
                <a:latin typeface="PT Sans"/>
                <a:cs typeface="PT Sans"/>
              </a:rPr>
              <a:t>Can control: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Compiler flags.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CPU bandwidth (with containers).</a:t>
            </a: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Controlling CPU bandwidth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PT Sans"/>
                <a:cs typeface="PT Sans"/>
              </a:rPr>
              <a:t>Docker</a:t>
            </a:r>
            <a:r>
              <a:rPr lang="en-US" dirty="0" smtClean="0">
                <a:latin typeface="PT Sans"/>
                <a:cs typeface="PT Sans"/>
              </a:rPr>
              <a:t> (</a:t>
            </a:r>
            <a:r>
              <a:rPr lang="en-US" dirty="0" err="1" smtClean="0">
                <a:latin typeface="PT Sans"/>
                <a:cs typeface="PT Sans"/>
              </a:rPr>
              <a:t>cgroups</a:t>
            </a:r>
            <a:r>
              <a:rPr lang="en-US" dirty="0">
                <a:latin typeface="PT Sans"/>
                <a:cs typeface="PT Sans"/>
              </a:rPr>
              <a:t>)</a:t>
            </a:r>
            <a:r>
              <a:rPr lang="en-US" dirty="0" smtClean="0">
                <a:latin typeface="PT Sans"/>
                <a:cs typeface="PT Sans"/>
              </a:rPr>
              <a:t> exposes some parameters of Linux’s CFS scheduler.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Can specify quota/period for a container.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74"/>
            <a:ext cx="9144000" cy="5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Effects of Limiting CPU Bandwidth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4084" y="2154252"/>
            <a:ext cx="9069916" cy="3821760"/>
            <a:chOff x="74084" y="2154252"/>
            <a:chExt cx="9069916" cy="3821760"/>
          </a:xfrm>
        </p:grpSpPr>
        <p:pic>
          <p:nvPicPr>
            <p:cNvPr id="7" name="Picture 6" descr="withou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4" y="2154512"/>
              <a:ext cx="9069916" cy="3821500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958450" y="2252021"/>
              <a:ext cx="0" cy="3402637"/>
            </a:xfrm>
            <a:prstGeom prst="line">
              <a:avLst/>
            </a:prstGeom>
            <a:ln w="38100" cmpd="sng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74949" y="2508137"/>
              <a:ext cx="476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39974" y="2154252"/>
              <a:ext cx="69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Faster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304" y="2609110"/>
              <a:ext cx="917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Slower</a:t>
              </a:r>
              <a:endParaRPr lang="en-US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12751" y="2639371"/>
              <a:ext cx="5456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586" y="2143669"/>
            <a:ext cx="9144000" cy="4234966"/>
            <a:chOff x="-31746" y="2132984"/>
            <a:chExt cx="9144000" cy="4234966"/>
          </a:xfrm>
        </p:grpSpPr>
        <p:pic>
          <p:nvPicPr>
            <p:cNvPr id="20" name="Picture 19" descr="with_and_without_limi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46" y="2154512"/>
              <a:ext cx="9144000" cy="4213438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66703" y="2132984"/>
              <a:ext cx="1371501" cy="3860229"/>
              <a:chOff x="-2076963" y="349227"/>
              <a:chExt cx="1371501" cy="386022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-1386817" y="468264"/>
                <a:ext cx="0" cy="3741192"/>
              </a:xfrm>
              <a:prstGeom prst="line">
                <a:avLst/>
              </a:prstGeom>
              <a:ln w="38100" cmpd="sng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-1370318" y="703112"/>
                <a:ext cx="4762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-1405293" y="349227"/>
                <a:ext cx="6998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Faster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2076963" y="804085"/>
                <a:ext cx="917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Slower</a:t>
                </a:r>
                <a:endParaRPr lang="en-US" sz="16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-1932516" y="834346"/>
                <a:ext cx="5456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5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Does the Range Hold for Other Apps?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benchmar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714"/>
            <a:ext cx="9144000" cy="3698536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5155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Test on 30 benchmarks:</a:t>
            </a:r>
          </a:p>
          <a:p>
            <a:pPr lvl="1"/>
            <a:r>
              <a:rPr lang="en-US" sz="1400" dirty="0" smtClean="0">
                <a:latin typeface="DejaVu Sans Mono"/>
                <a:cs typeface="DejaVu Sans Mono"/>
              </a:rPr>
              <a:t>cloverleaf, </a:t>
            </a:r>
            <a:r>
              <a:rPr lang="en-US" sz="1400" dirty="0" err="1" smtClean="0">
                <a:latin typeface="DejaVu Sans Mono"/>
                <a:cs typeface="DejaVu Sans Mono"/>
              </a:rPr>
              <a:t>comd</a:t>
            </a:r>
            <a:r>
              <a:rPr lang="en-US" sz="1400" dirty="0" smtClean="0">
                <a:latin typeface="DejaVu Sans Mono"/>
                <a:cs typeface="DejaVu Sans Mono"/>
              </a:rPr>
              <a:t>, sequoia, </a:t>
            </a:r>
            <a:r>
              <a:rPr lang="en-US" sz="1400" dirty="0">
                <a:latin typeface="DejaVu Sans Mono"/>
                <a:cs typeface="DejaVu Sans Mono"/>
              </a:rPr>
              <a:t>c-ray, crafty, </a:t>
            </a:r>
            <a:r>
              <a:rPr lang="en-US" sz="1400" dirty="0" err="1">
                <a:latin typeface="DejaVu Sans Mono"/>
                <a:cs typeface="DejaVu Sans Mono"/>
              </a:rPr>
              <a:t>unixbench</a:t>
            </a:r>
            <a:r>
              <a:rPr lang="en-US" sz="1400" dirty="0">
                <a:latin typeface="DejaVu Sans Mono"/>
                <a:cs typeface="DejaVu Sans Mono"/>
              </a:rPr>
              <a:t>, stress-</a:t>
            </a:r>
            <a:r>
              <a:rPr lang="en-US" sz="1400" dirty="0" err="1">
                <a:latin typeface="DejaVu Sans Mono"/>
                <a:cs typeface="DejaVu Sans Mono"/>
              </a:rPr>
              <a:t>ng</a:t>
            </a:r>
            <a:r>
              <a:rPr lang="en-US" sz="1600" dirty="0"/>
              <a:t> (string, matrix, memory and </a:t>
            </a:r>
            <a:r>
              <a:rPr lang="en-US" sz="1600" dirty="0" err="1"/>
              <a:t>cpu</a:t>
            </a:r>
            <a:r>
              <a:rPr lang="en-US" sz="1600" dirty="0"/>
              <a:t>-cache</a:t>
            </a:r>
            <a:r>
              <a:rPr lang="en-US" sz="1600" dirty="0" smtClean="0"/>
              <a:t>).</a:t>
            </a: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65957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PT Sans"/>
                <a:cs typeface="PT Sans"/>
              </a:rPr>
              <a:t>Conclusion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OS-level virtualization let’s us have control over environmental variables that affect application performance.</a:t>
            </a:r>
          </a:p>
          <a:p>
            <a:r>
              <a:rPr lang="en-US" dirty="0" smtClean="0">
                <a:latin typeface="PT Sans"/>
                <a:cs typeface="PT Sans"/>
              </a:rPr>
              <a:t>Limiting CPU bandwidth results in having predictable variability between machines.</a:t>
            </a:r>
          </a:p>
          <a:p>
            <a:r>
              <a:rPr lang="en-US" dirty="0" smtClean="0">
                <a:latin typeface="PT Sans"/>
                <a:cs typeface="PT Sans"/>
              </a:rPr>
              <a:t>Initial steps towards having new category of  “Controlled Experiments”.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Slow and predictable vs. fast and noisy</a:t>
            </a: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PT Sans"/>
                <a:cs typeface="PT Sans"/>
              </a:rPr>
              <a:t>Next Steps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T Sans"/>
                <a:cs typeface="PT Sans"/>
              </a:rPr>
              <a:t>What’s the impact of controlling memory bandwidth?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Can we narrow the variability around x=1.0</a:t>
            </a:r>
          </a:p>
          <a:p>
            <a:r>
              <a:rPr lang="en-US" dirty="0" smtClean="0">
                <a:latin typeface="PT Sans"/>
                <a:cs typeface="PT Sans"/>
              </a:rPr>
              <a:t>Consider other types of applications: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Multi-threaded applications, IO- and net-bound.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What is the impact</a:t>
            </a:r>
          </a:p>
          <a:p>
            <a:pPr marL="457200" lvl="1" indent="0">
              <a:buNone/>
            </a:pPr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69818"/>
            <a:ext cx="8229600" cy="515634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“I got a vaccine that cures </a:t>
            </a:r>
            <a:r>
              <a:rPr lang="en-US" dirty="0" err="1" smtClean="0">
                <a:latin typeface="PT Sans"/>
                <a:cs typeface="PT Sans"/>
              </a:rPr>
              <a:t>ebola</a:t>
            </a:r>
            <a:r>
              <a:rPr lang="en-US" dirty="0" smtClean="0">
                <a:latin typeface="PT Sans"/>
                <a:cs typeface="PT Sans"/>
              </a:rPr>
              <a:t>.”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“Tested 2 patients: 1 with disease, 1 without”</a:t>
            </a:r>
          </a:p>
          <a:p>
            <a:pPr marL="457200" lvl="1" indent="0">
              <a:buNone/>
            </a:pPr>
            <a:endParaRPr lang="en-US" dirty="0" smtClean="0">
              <a:latin typeface="PT Sans"/>
              <a:cs typeface="PT Sans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“My in-memory KV store is faster than XX.”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PT Sans"/>
                <a:cs typeface="PT Sans"/>
              </a:rPr>
              <a:t>“Tested on my machine for YCSB”</a:t>
            </a:r>
          </a:p>
          <a:p>
            <a:pPr lvl="1">
              <a:buFontTx/>
              <a:buChar char="-"/>
            </a:pPr>
            <a:endParaRPr lang="en-US" dirty="0" smtClean="0">
              <a:latin typeface="PT Sans"/>
              <a:cs typeface="PT Sans"/>
            </a:endParaRPr>
          </a:p>
          <a:p>
            <a:pPr marL="0" indent="0" algn="ctr">
              <a:buNone/>
            </a:pPr>
            <a:r>
              <a:rPr lang="en-US" sz="4000" b="1" dirty="0">
                <a:latin typeface="PT Sans"/>
                <a:cs typeface="PT Sans"/>
              </a:rPr>
              <a:t>How </a:t>
            </a:r>
            <a:r>
              <a:rPr lang="en-US" sz="4000" b="1" dirty="0" smtClean="0">
                <a:latin typeface="PT Sans"/>
                <a:cs typeface="PT Sans"/>
              </a:rPr>
              <a:t>can we improve the validation of systems?</a:t>
            </a:r>
            <a:endParaRPr lang="en-US" sz="4000" b="1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Statistical Study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More samples (n=100, 1000?)</a:t>
            </a:r>
          </a:p>
          <a:p>
            <a:r>
              <a:rPr lang="en-US" dirty="0" smtClean="0">
                <a:latin typeface="PT Sans"/>
                <a:cs typeface="PT Sans"/>
              </a:rPr>
              <a:t>Test on more scenarios: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More machines (e.g. run at each </a:t>
            </a:r>
            <a:r>
              <a:rPr lang="en-US" dirty="0" err="1" smtClean="0">
                <a:latin typeface="PT Sans"/>
                <a:cs typeface="PT Sans"/>
              </a:rPr>
              <a:t>CloudLab</a:t>
            </a:r>
            <a:r>
              <a:rPr lang="en-US" dirty="0" smtClean="0">
                <a:latin typeface="PT Sans"/>
                <a:cs typeface="PT Sans"/>
              </a:rPr>
              <a:t> site)</a:t>
            </a:r>
          </a:p>
          <a:p>
            <a:pPr lvl="1"/>
            <a:r>
              <a:rPr lang="en-US" dirty="0">
                <a:latin typeface="PT Sans"/>
                <a:cs typeface="PT Sans"/>
              </a:rPr>
              <a:t>W</a:t>
            </a:r>
            <a:r>
              <a:rPr lang="en-US" dirty="0" smtClean="0">
                <a:latin typeface="PT Sans"/>
                <a:cs typeface="PT Sans"/>
              </a:rPr>
              <a:t>orkload characteristics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Degree of parallelism/contention</a:t>
            </a:r>
          </a:p>
          <a:p>
            <a:r>
              <a:rPr lang="en-US" dirty="0" smtClean="0">
                <a:latin typeface="PT Sans"/>
                <a:cs typeface="PT Sans"/>
              </a:rPr>
              <a:t>Claim </a:t>
            </a:r>
            <a:r>
              <a:rPr lang="en-US" dirty="0" smtClean="0">
                <a:latin typeface="PT Sans"/>
                <a:cs typeface="PT Sans"/>
              </a:rPr>
              <a:t>in statistical terms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“With 95% confidence, my KV beats </a:t>
            </a:r>
            <a:r>
              <a:rPr lang="en-US" dirty="0" smtClean="0">
                <a:latin typeface="PT Sans"/>
                <a:cs typeface="PT Sans"/>
              </a:rPr>
              <a:t>XX.”</a:t>
            </a:r>
            <a:endParaRPr lang="en-US" dirty="0" smtClean="0">
              <a:latin typeface="PT Sans"/>
              <a:cs typeface="PT Sans"/>
            </a:endParaRPr>
          </a:p>
          <a:p>
            <a:pPr lvl="1"/>
            <a:endParaRPr lang="en-US" dirty="0" smtClean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Controlled Experiments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PT Sans"/>
                <a:cs typeface="PT Sans"/>
              </a:rPr>
              <a:t>Exhaustively list all the environmental variables that affect performance.</a:t>
            </a:r>
          </a:p>
          <a:p>
            <a:r>
              <a:rPr lang="en-US" dirty="0" smtClean="0">
                <a:latin typeface="PT Sans"/>
                <a:cs typeface="PT Sans"/>
              </a:rPr>
              <a:t>Create a deterministic environment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Control each of the variables and “fix” them to specific values.</a:t>
            </a:r>
          </a:p>
          <a:p>
            <a:r>
              <a:rPr lang="en-US" dirty="0" smtClean="0">
                <a:latin typeface="PT Sans"/>
                <a:cs typeface="PT Sans"/>
              </a:rPr>
              <a:t>Study the effects of our work.</a:t>
            </a:r>
          </a:p>
          <a:p>
            <a:r>
              <a:rPr lang="en-US" dirty="0" smtClean="0">
                <a:latin typeface="PT Sans"/>
                <a:cs typeface="PT Sans"/>
              </a:rPr>
              <a:t>Claim with respect to the synthetic scenario: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“Under this </a:t>
            </a:r>
            <a:r>
              <a:rPr lang="en-US" i="1" dirty="0" smtClean="0">
                <a:latin typeface="PT Sans"/>
                <a:cs typeface="PT Sans"/>
              </a:rPr>
              <a:t>specific</a:t>
            </a:r>
            <a:r>
              <a:rPr lang="en-US" dirty="0" smtClean="0">
                <a:latin typeface="PT Sans"/>
                <a:cs typeface="PT Sans"/>
              </a:rPr>
              <a:t> conditions</a:t>
            </a:r>
            <a:r>
              <a:rPr lang="en-US" dirty="0" smtClean="0">
                <a:latin typeface="PT Sans"/>
                <a:cs typeface="PT Sans"/>
              </a:rPr>
              <a:t>, my KV beats </a:t>
            </a:r>
            <a:r>
              <a:rPr lang="en-US" dirty="0" smtClean="0">
                <a:latin typeface="PT Sans"/>
                <a:cs typeface="PT Sans"/>
              </a:rPr>
              <a:t>XX.”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56578" y="2514660"/>
            <a:ext cx="3075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ans"/>
                <a:cs typeface="PT Sans"/>
              </a:rPr>
              <a:t>Impractical!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775424" y="2988286"/>
            <a:ext cx="3075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ans"/>
                <a:cs typeface="PT Sans"/>
              </a:rPr>
              <a:t>Is it?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798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Outline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Problem Definition</a:t>
            </a:r>
          </a:p>
          <a:p>
            <a:r>
              <a:rPr lang="en-US" dirty="0" smtClean="0">
                <a:latin typeface="PT Sans"/>
                <a:cs typeface="PT Sans"/>
              </a:rPr>
              <a:t>Characterize performance of a machine</a:t>
            </a:r>
          </a:p>
          <a:p>
            <a:r>
              <a:rPr lang="en-US" dirty="0" smtClean="0">
                <a:latin typeface="PT Sans"/>
                <a:cs typeface="PT Sans"/>
              </a:rPr>
              <a:t>Quantify variability across machines</a:t>
            </a:r>
          </a:p>
          <a:p>
            <a:r>
              <a:rPr lang="en-US" dirty="0" smtClean="0">
                <a:latin typeface="PT Sans"/>
                <a:cs typeface="PT Sans"/>
              </a:rPr>
              <a:t>Reduce variability using containers</a:t>
            </a:r>
          </a:p>
          <a:p>
            <a:r>
              <a:rPr lang="en-US" dirty="0" smtClean="0">
                <a:latin typeface="PT Sans"/>
                <a:cs typeface="PT Sans"/>
              </a:rPr>
              <a:t>Next steps</a:t>
            </a: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PT Sans"/>
                <a:cs typeface="PT Sans"/>
              </a:rPr>
              <a:t>The Problem</a:t>
            </a:r>
            <a:endParaRPr lang="en-US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29018"/>
            <a:ext cx="8229600" cy="14477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PT Sans"/>
                <a:cs typeface="PT Sans"/>
              </a:rPr>
              <a:t>Discard network and I/</a:t>
            </a:r>
            <a:r>
              <a:rPr lang="en-US" dirty="0" smtClean="0">
                <a:latin typeface="PT Sans"/>
                <a:cs typeface="PT Sans"/>
              </a:rPr>
              <a:t>O (for now).</a:t>
            </a:r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single</a:t>
            </a:r>
            <a:r>
              <a:rPr lang="en-US" dirty="0" smtClean="0">
                <a:latin typeface="PT Sans"/>
                <a:cs typeface="PT Sans"/>
              </a:rPr>
              <a:t>-node</a:t>
            </a:r>
          </a:p>
          <a:p>
            <a:r>
              <a:rPr lang="en-US" dirty="0" smtClean="0">
                <a:latin typeface="PT Sans"/>
                <a:cs typeface="PT Sans"/>
              </a:rPr>
              <a:t>single</a:t>
            </a:r>
            <a:r>
              <a:rPr lang="en-US" dirty="0" smtClean="0">
                <a:latin typeface="PT Sans"/>
                <a:cs typeface="PT Sans"/>
              </a:rPr>
              <a:t>-threaded applications.</a:t>
            </a: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01279" y="1593272"/>
            <a:ext cx="1748495" cy="2944015"/>
            <a:chOff x="1982097" y="3198027"/>
            <a:chExt cx="1748495" cy="29440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097" y="3198027"/>
              <a:ext cx="1748495" cy="256313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332182" y="577271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2500 ops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0456" y="1362406"/>
            <a:ext cx="2782454" cy="3246520"/>
            <a:chOff x="4641274" y="2863256"/>
            <a:chExt cx="2782454" cy="32465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274" y="2863256"/>
              <a:ext cx="2782454" cy="289790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09324" y="5740444"/>
              <a:ext cx="99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???? ops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03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PT Sans"/>
                <a:cs typeface="PT Sans"/>
              </a:rPr>
              <a:t>Characterize a Machine’s Performance</a:t>
            </a:r>
            <a:endParaRPr lang="en-US" sz="3800" b="1" dirty="0">
              <a:latin typeface="PT Sans"/>
              <a:cs typeface="PT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What determines performance of an app?</a:t>
            </a:r>
          </a:p>
          <a:p>
            <a:pPr lvl="1"/>
            <a:r>
              <a:rPr lang="en-US" dirty="0" err="1" smtClean="0">
                <a:latin typeface="PT Sans"/>
                <a:cs typeface="PT Sans"/>
              </a:rPr>
              <a:t>opcode</a:t>
            </a:r>
            <a:r>
              <a:rPr lang="en-US" dirty="0" smtClean="0">
                <a:latin typeface="PT Sans"/>
                <a:cs typeface="PT Sans"/>
              </a:rPr>
              <a:t> mix.</a:t>
            </a:r>
          </a:p>
          <a:p>
            <a:r>
              <a:rPr lang="en-US" dirty="0" smtClean="0">
                <a:latin typeface="PT Sans"/>
                <a:cs typeface="PT Sans"/>
              </a:rPr>
              <a:t>Our goal is to characterize a machine.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Instead of an application.</a:t>
            </a:r>
          </a:p>
          <a:p>
            <a:r>
              <a:rPr lang="en-US" dirty="0" smtClean="0">
                <a:latin typeface="PT Sans"/>
                <a:cs typeface="PT Sans"/>
              </a:rPr>
              <a:t>An alternative</a:t>
            </a:r>
            <a:r>
              <a:rPr lang="en-US" dirty="0">
                <a:latin typeface="PT Sans"/>
                <a:cs typeface="PT Sans"/>
              </a:rPr>
              <a:t>:</a:t>
            </a:r>
            <a:r>
              <a:rPr lang="en-US" dirty="0" smtClean="0">
                <a:latin typeface="PT Sans"/>
                <a:cs typeface="PT Sans"/>
              </a:rPr>
              <a:t> use an array of mini-apps.</a:t>
            </a:r>
          </a:p>
          <a:p>
            <a:pPr lvl="1"/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pPr algn="l"/>
            <a:r>
              <a:rPr lang="en-US" sz="3800" b="1" dirty="0" smtClean="0">
                <a:latin typeface="DejaVu Sans Mono"/>
                <a:cs typeface="DejaVu Sans Mono"/>
              </a:rPr>
              <a:t>    stress-</a:t>
            </a:r>
            <a:r>
              <a:rPr lang="en-US" sz="3800" b="1" dirty="0" err="1" smtClean="0">
                <a:latin typeface="DejaVu Sans Mono"/>
                <a:cs typeface="DejaVu Sans Mono"/>
              </a:rPr>
              <a:t>ng</a:t>
            </a:r>
            <a:endParaRPr lang="en-US" sz="3800" b="1" dirty="0">
              <a:latin typeface="DejaVu Sans Mono"/>
              <a:cs typeface="DejaVu Sans Mon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" cy="1930400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PT Sans"/>
              <a:cs typeface="PT Sans"/>
            </a:endParaRPr>
          </a:p>
          <a:p>
            <a:r>
              <a:rPr lang="en-US" dirty="0" smtClean="0">
                <a:latin typeface="PT Sans"/>
                <a:cs typeface="PT Sans"/>
              </a:rPr>
              <a:t>120 stressors that test multiple subsystems of a computer.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CPU, CPU cache, memory, network, disk, OS.</a:t>
            </a:r>
          </a:p>
          <a:p>
            <a:pPr lvl="1"/>
            <a:r>
              <a:rPr lang="en-US" dirty="0" smtClean="0">
                <a:latin typeface="PT Sans"/>
                <a:cs typeface="PT Sans"/>
              </a:rPr>
              <a:t>CPU stressor.</a:t>
            </a:r>
          </a:p>
          <a:p>
            <a:pPr lvl="2"/>
            <a:r>
              <a:rPr lang="en-US" dirty="0" smtClean="0">
                <a:latin typeface="PT Sans"/>
                <a:cs typeface="PT Sans"/>
              </a:rPr>
              <a:t>Loop a function for </a:t>
            </a:r>
            <a:r>
              <a:rPr lang="en-US" sz="2200" b="1" dirty="0" smtClean="0">
                <a:latin typeface="DejaVu Sans Mono"/>
                <a:cs typeface="DejaVu Sans Mono"/>
              </a:rPr>
              <a:t>n</a:t>
            </a:r>
            <a:r>
              <a:rPr lang="en-US" dirty="0" smtClean="0">
                <a:latin typeface="PT Sans"/>
                <a:cs typeface="PT Sans"/>
              </a:rPr>
              <a:t> seconds and report </a:t>
            </a:r>
            <a:r>
              <a:rPr lang="en-US" sz="2200" b="1" dirty="0" smtClean="0">
                <a:latin typeface="DejaVu Sans Mono"/>
                <a:cs typeface="DejaVu Sans Mono"/>
              </a:rPr>
              <a:t>ops.</a:t>
            </a:r>
            <a:endParaRPr lang="en-US" dirty="0">
              <a:latin typeface="PT Sans"/>
              <a:cs typeface="PT Sans"/>
            </a:endParaRPr>
          </a:p>
          <a:p>
            <a:pPr lvl="2"/>
            <a:r>
              <a:rPr lang="en-US" dirty="0" smtClean="0">
                <a:latin typeface="PT Sans"/>
                <a:cs typeface="PT Sans"/>
              </a:rPr>
              <a:t>More than 80 functions (called methods).</a:t>
            </a:r>
          </a:p>
          <a:p>
            <a:r>
              <a:rPr lang="en-US" sz="3400" b="1" dirty="0" smtClean="0">
                <a:latin typeface="PT Sans"/>
                <a:cs typeface="PT Sans"/>
              </a:rPr>
              <a:t>Idea:</a:t>
            </a:r>
            <a:r>
              <a:rPr lang="en-US" sz="3400" dirty="0" smtClean="0">
                <a:latin typeface="PT Sans"/>
                <a:cs typeface="PT Sans"/>
              </a:rPr>
              <a:t> use this “spectrum” of </a:t>
            </a:r>
            <a:r>
              <a:rPr lang="en-US" sz="3400" dirty="0" err="1" smtClean="0">
                <a:latin typeface="PT Sans"/>
                <a:cs typeface="PT Sans"/>
              </a:rPr>
              <a:t>microbenchmarks</a:t>
            </a:r>
            <a:r>
              <a:rPr lang="en-US" sz="3400" dirty="0" smtClean="0">
                <a:latin typeface="PT Sans"/>
                <a:cs typeface="PT Sans"/>
              </a:rPr>
              <a:t> to characterize the performance of a machine.</a:t>
            </a:r>
            <a:endParaRPr lang="en-US" sz="3400" b="1" dirty="0" smtClean="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3909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8FA-16C6-9C42-9987-80EFEA67B0E4}" type="slidenum">
              <a:rPr lang="en-US" smtClean="0"/>
              <a:t>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377116" y="104031"/>
            <a:ext cx="1748495" cy="4317464"/>
            <a:chOff x="1377116" y="104031"/>
            <a:chExt cx="1748495" cy="4317464"/>
          </a:xfrm>
        </p:grpSpPr>
        <p:grpSp>
          <p:nvGrpSpPr>
            <p:cNvPr id="6" name="Group 5"/>
            <p:cNvGrpSpPr/>
            <p:nvPr/>
          </p:nvGrpSpPr>
          <p:grpSpPr>
            <a:xfrm>
              <a:off x="1377116" y="473363"/>
              <a:ext cx="1748495" cy="3948132"/>
              <a:chOff x="1982097" y="3198027"/>
              <a:chExt cx="1748495" cy="394813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2097" y="3198027"/>
                <a:ext cx="1748495" cy="256313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117788" y="5761164"/>
                <a:ext cx="161280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ackerman</a:t>
                </a:r>
                <a:r>
                  <a:rPr lang="en-US" sz="1400" dirty="0" smtClean="0"/>
                  <a:t> - 530 ops</a:t>
                </a:r>
              </a:p>
              <a:p>
                <a:r>
                  <a:rPr lang="en-US" sz="1400" dirty="0" smtClean="0"/>
                  <a:t>matrix - 1343 ops</a:t>
                </a:r>
              </a:p>
              <a:p>
                <a:r>
                  <a:rPr lang="en-US" sz="1400" dirty="0" smtClean="0"/>
                  <a:t>int32 - 433 ops</a:t>
                </a:r>
              </a:p>
              <a:p>
                <a:r>
                  <a:rPr lang="en-US" sz="1400" dirty="0" smtClean="0"/>
                  <a:t>int64 </a:t>
                </a:r>
                <a:r>
                  <a:rPr lang="en-US" sz="1400" dirty="0"/>
                  <a:t>- </a:t>
                </a:r>
                <a:r>
                  <a:rPr lang="en-US" sz="1400" dirty="0" smtClean="0"/>
                  <a:t>333 </a:t>
                </a:r>
                <a:r>
                  <a:rPr lang="en-US" sz="1400" dirty="0"/>
                  <a:t>ops</a:t>
                </a:r>
              </a:p>
              <a:p>
                <a:r>
                  <a:rPr lang="en-US" sz="1400" dirty="0" smtClean="0"/>
                  <a:t>int128 </a:t>
                </a:r>
                <a:r>
                  <a:rPr lang="en-US" sz="1400" dirty="0"/>
                  <a:t>- </a:t>
                </a:r>
                <a:r>
                  <a:rPr lang="en-US" sz="1400" dirty="0" smtClean="0"/>
                  <a:t>233 </a:t>
                </a:r>
                <a:r>
                  <a:rPr lang="en-US" sz="1400" dirty="0"/>
                  <a:t>ops</a:t>
                </a:r>
              </a:p>
              <a:p>
                <a:r>
                  <a:rPr lang="is-IS" sz="1400" dirty="0" smtClean="0"/>
                  <a:t>…</a:t>
                </a:r>
                <a:endParaRPr lang="en-US" sz="14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842651" y="104031"/>
              <a:ext cx="118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Machine A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56729" y="60158"/>
            <a:ext cx="2782454" cy="4352107"/>
            <a:chOff x="4756729" y="60158"/>
            <a:chExt cx="2782454" cy="435210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729" y="334861"/>
              <a:ext cx="2782454" cy="276168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348206" y="60158"/>
              <a:ext cx="1612804" cy="4352107"/>
              <a:chOff x="5348206" y="60158"/>
              <a:chExt cx="1612804" cy="435210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705759" y="60158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Machine B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48206" y="3027270"/>
                <a:ext cx="161280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ackerman</a:t>
                </a:r>
                <a:r>
                  <a:rPr lang="en-US" sz="1400" dirty="0" smtClean="0"/>
                  <a:t> - 330 ops</a:t>
                </a:r>
              </a:p>
              <a:p>
                <a:r>
                  <a:rPr lang="en-US" sz="1400" dirty="0" smtClean="0"/>
                  <a:t>matrix - 1643 ops</a:t>
                </a:r>
              </a:p>
              <a:p>
                <a:r>
                  <a:rPr lang="en-US" sz="1400" dirty="0" smtClean="0"/>
                  <a:t>int32 - 967 ops</a:t>
                </a:r>
              </a:p>
              <a:p>
                <a:r>
                  <a:rPr lang="en-US" sz="1400" dirty="0" smtClean="0"/>
                  <a:t>int64 </a:t>
                </a:r>
                <a:r>
                  <a:rPr lang="en-US" sz="1400" dirty="0"/>
                  <a:t>- </a:t>
                </a:r>
                <a:r>
                  <a:rPr lang="en-US" sz="1400" dirty="0" smtClean="0"/>
                  <a:t>852 </a:t>
                </a:r>
                <a:r>
                  <a:rPr lang="en-US" sz="1400" dirty="0"/>
                  <a:t>ops</a:t>
                </a:r>
              </a:p>
              <a:p>
                <a:r>
                  <a:rPr lang="en-US" sz="1400" dirty="0" smtClean="0"/>
                  <a:t>int128 </a:t>
                </a:r>
                <a:r>
                  <a:rPr lang="en-US" sz="1400" dirty="0"/>
                  <a:t>- </a:t>
                </a:r>
                <a:r>
                  <a:rPr lang="en-US" sz="1400" dirty="0" smtClean="0"/>
                  <a:t>436 </a:t>
                </a:r>
                <a:r>
                  <a:rPr lang="en-US" sz="1400" dirty="0"/>
                  <a:t>ops</a:t>
                </a:r>
              </a:p>
              <a:p>
                <a:r>
                  <a:rPr lang="is-IS" sz="1400" dirty="0" smtClean="0"/>
                  <a:t>…</a:t>
                </a:r>
                <a:endParaRPr lang="en-US" sz="1400" dirty="0"/>
              </a:p>
            </p:txBody>
          </p:sp>
        </p:grpSp>
      </p:grpSp>
      <p:cxnSp>
        <p:nvCxnSpPr>
          <p:cNvPr id="17" name="Straight Connector 16"/>
          <p:cNvCxnSpPr/>
          <p:nvPr/>
        </p:nvCxnSpPr>
        <p:spPr>
          <a:xfrm flipV="1">
            <a:off x="3556000" y="219364"/>
            <a:ext cx="1200729" cy="4192901"/>
          </a:xfrm>
          <a:prstGeom prst="line">
            <a:avLst/>
          </a:prstGeom>
          <a:ln w="76200" cmpd="sng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" y="3096281"/>
            <a:ext cx="9143999" cy="3821760"/>
            <a:chOff x="1" y="3096281"/>
            <a:chExt cx="9143999" cy="3821760"/>
          </a:xfrm>
        </p:grpSpPr>
        <p:pic>
          <p:nvPicPr>
            <p:cNvPr id="20" name="Picture 19" descr="withou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3096541"/>
              <a:ext cx="9143999" cy="38215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 flipV="1">
              <a:off x="884367" y="3194050"/>
              <a:ext cx="0" cy="3402637"/>
            </a:xfrm>
            <a:prstGeom prst="line">
              <a:avLst/>
            </a:prstGeom>
            <a:ln w="38100" cmpd="sng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00866" y="3450166"/>
              <a:ext cx="476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65891" y="3096281"/>
              <a:ext cx="69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Faster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221" y="3551139"/>
              <a:ext cx="917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Slower</a:t>
              </a:r>
              <a:endParaRPr lang="en-US" sz="16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38668" y="3581400"/>
              <a:ext cx="5456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48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31276</TotalTime>
  <Words>662</Words>
  <Application>Microsoft Macintosh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Cross-Platform Performance Variability Using OS-level Virtualization</vt:lpstr>
      <vt:lpstr>PowerPoint Presentation</vt:lpstr>
      <vt:lpstr>Statistical Study</vt:lpstr>
      <vt:lpstr>Controlled Experiments</vt:lpstr>
      <vt:lpstr>Outline</vt:lpstr>
      <vt:lpstr>The Problem</vt:lpstr>
      <vt:lpstr>Characterize a Machine’s Performance</vt:lpstr>
      <vt:lpstr>    stress-ng</vt:lpstr>
      <vt:lpstr>PowerPoint Presentation</vt:lpstr>
      <vt:lpstr>Environmental Variables</vt:lpstr>
      <vt:lpstr>Controlling CPU bandwidth</vt:lpstr>
      <vt:lpstr>Effects of Limiting CPU Bandwidth</vt:lpstr>
      <vt:lpstr>Does the Range Hold for Other Apps?</vt:lpstr>
      <vt:lpstr>Conclusion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689</cp:revision>
  <dcterms:created xsi:type="dcterms:W3CDTF">2014-07-28T20:55:09Z</dcterms:created>
  <dcterms:modified xsi:type="dcterms:W3CDTF">2016-01-30T08:45:06Z</dcterms:modified>
</cp:coreProperties>
</file>