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449" r:id="rId2"/>
    <p:sldId id="669" r:id="rId3"/>
    <p:sldId id="647" r:id="rId4"/>
    <p:sldId id="648" r:id="rId5"/>
    <p:sldId id="659" r:id="rId6"/>
    <p:sldId id="650" r:id="rId7"/>
    <p:sldId id="661" r:id="rId8"/>
    <p:sldId id="651" r:id="rId9"/>
    <p:sldId id="663" r:id="rId10"/>
    <p:sldId id="660" r:id="rId11"/>
    <p:sldId id="652" r:id="rId12"/>
    <p:sldId id="662" r:id="rId13"/>
    <p:sldId id="653" r:id="rId14"/>
    <p:sldId id="667" r:id="rId15"/>
    <p:sldId id="654" r:id="rId16"/>
    <p:sldId id="655" r:id="rId17"/>
    <p:sldId id="665" r:id="rId18"/>
    <p:sldId id="656" r:id="rId19"/>
    <p:sldId id="657" r:id="rId20"/>
    <p:sldId id="668" r:id="rId21"/>
    <p:sldId id="644" r:id="rId22"/>
    <p:sldId id="645" r:id="rId23"/>
    <p:sldId id="64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985C5"/>
    <a:srgbClr val="AB5456"/>
    <a:srgbClr val="9C4D4F"/>
    <a:srgbClr val="9F60DA"/>
    <a:srgbClr val="5E9A5B"/>
    <a:srgbClr val="4E804C"/>
    <a:srgbClr val="61A260"/>
    <a:srgbClr val="8BAAF6"/>
    <a:srgbClr val="FD7D7D"/>
    <a:srgbClr val="EFE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85698" autoAdjust="0"/>
  </p:normalViewPr>
  <p:slideViewPr>
    <p:cSldViewPr snapToGrid="0" snapToObjects="1">
      <p:cViewPr>
        <p:scale>
          <a:sx n="95" d="100"/>
          <a:sy n="95" d="100"/>
        </p:scale>
        <p:origin x="-2144" y="-3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22DDCF-779C-174C-9903-D8CDFA9DE0D5}" type="datetimeFigureOut">
              <a:t>5/22/16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FE111D-2E47-AC4F-AF18-1A024835CC08}" type="slidenum">
              <a:t>‹#›</a:t>
            </a:fld>
            <a:endParaRPr lang="en-US"/>
          </a:p>
        </p:txBody>
      </p:sp>
    </p:spTree>
    <p:extLst>
      <p:ext uri="{BB962C8B-B14F-4D97-AF65-F5344CB8AC3E}">
        <p14:creationId xmlns:p14="http://schemas.microsoft.com/office/powerpoint/2010/main" val="1517450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596A91-CB56-B448-9BE5-6B82A9A9167E}" type="datetimeFigureOut">
              <a:rPr lang="en-US" smtClean="0"/>
              <a:t>5/22/16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6EB027-39E9-D347-8F39-FE6A1C586B1A}" type="slidenum">
              <a:rPr lang="en-US" smtClean="0"/>
              <a:t>‹#›</a:t>
            </a:fld>
            <a:endParaRPr lang="en-US"/>
          </a:p>
        </p:txBody>
      </p:sp>
    </p:spTree>
    <p:extLst>
      <p:ext uri="{BB962C8B-B14F-4D97-AF65-F5344CB8AC3E}">
        <p14:creationId xmlns:p14="http://schemas.microsoft.com/office/powerpoint/2010/main" val="37682183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validate a system</a:t>
            </a:r>
            <a:r>
              <a:rPr lang="en-US" baseline="0" dirty="0" smtClean="0"/>
              <a:t> </a:t>
            </a:r>
            <a:r>
              <a:rPr lang="en-US" dirty="0" smtClean="0"/>
              <a:t>by executing tests/experiments and recording performance metrics</a:t>
            </a:r>
          </a:p>
          <a:p>
            <a:pPr marL="171450" indent="-171450">
              <a:buFontTx/>
              <a:buChar char="•"/>
            </a:pPr>
            <a:r>
              <a:rPr lang="en-US" dirty="0" smtClean="0"/>
              <a:t>When we re-execute the same system/ap</a:t>
            </a:r>
            <a:r>
              <a:rPr lang="en-US" baseline="0" dirty="0" smtClean="0"/>
              <a:t>p on another platform we get a number. </a:t>
            </a:r>
            <a:r>
              <a:rPr lang="en-US" dirty="0" smtClean="0"/>
              <a:t>This number is meaningless without a context</a:t>
            </a:r>
          </a:p>
          <a:p>
            <a:pPr marL="171450" indent="-171450">
              <a:buFontTx/>
              <a:buChar char="•"/>
            </a:pPr>
            <a:r>
              <a:rPr lang="en-US" dirty="0" smtClean="0"/>
              <a:t>We usually try to address this by describing</a:t>
            </a:r>
            <a:r>
              <a:rPr lang="en-US" baseline="0" dirty="0" smtClean="0"/>
              <a:t> the hardware/software specs where the original number was generated</a:t>
            </a:r>
          </a:p>
          <a:p>
            <a:pPr marL="171450" indent="-171450">
              <a:buFontTx/>
              <a:buChar char="•"/>
            </a:pPr>
            <a:r>
              <a:rPr lang="en-US" baseline="0" dirty="0" smtClean="0"/>
              <a:t>In our work we make the case for also having a performance profile of the platform associated to the number in order to facilitate the validation</a:t>
            </a:r>
          </a:p>
          <a:p>
            <a:pPr marL="171450" indent="-171450">
              <a:buFontTx/>
              <a:buChar char="•"/>
            </a:pPr>
            <a:endParaRPr lang="en-US" baseline="0" dirty="0" smtClean="0"/>
          </a:p>
          <a:p>
            <a:pPr marL="171450" indent="-171450">
              <a:buFontTx/>
              <a:buChar char="•"/>
            </a:pPr>
            <a:r>
              <a:rPr lang="en-US" baseline="0" dirty="0" smtClean="0"/>
              <a:t>With this profile, we can obtain a variability descriptor (a histogram of speedups/slowdowns of a target machine </a:t>
            </a:r>
            <a:r>
              <a:rPr lang="en-US" baseline="0" dirty="0" err="1" smtClean="0"/>
              <a:t>w.r.t</a:t>
            </a:r>
            <a:r>
              <a:rPr lang="en-US" baseline="0" dirty="0" smtClean="0"/>
              <a:t>. the original one). This variability descriptor allows us to:</a:t>
            </a:r>
          </a:p>
          <a:p>
            <a:pPr marL="628650" lvl="1" indent="-171450">
              <a:buFontTx/>
              <a:buChar char="•"/>
            </a:pPr>
            <a:r>
              <a:rPr lang="en-US" baseline="0" dirty="0" smtClean="0"/>
              <a:t>Put a performance metric in context. For example, we are now able to say things like “the speedup could be larger/smaller”.</a:t>
            </a:r>
          </a:p>
          <a:p>
            <a:pPr marL="628650" lvl="1" indent="-171450">
              <a:buFontTx/>
              <a:buChar char="•"/>
            </a:pPr>
            <a:r>
              <a:rPr lang="en-US" baseline="0" dirty="0" smtClean="0"/>
              <a:t>Quantify a new _performance variability_ metric by associating the range of the histogram to it (this is a number=(max-min) speedup).</a:t>
            </a:r>
          </a:p>
          <a:p>
            <a:pPr marL="628650" lvl="1" indent="-171450">
              <a:buFontTx/>
              <a:buChar char="•"/>
            </a:pPr>
            <a:r>
              <a:rPr lang="en-US" baseline="0" dirty="0" smtClean="0"/>
              <a:t>Assuming that the profiling is accurate (covers all possible performance scenarios), we can treat the performance variability range as strict bounds (no app will land outside the range). This is good for predictability</a:t>
            </a:r>
          </a:p>
          <a:p>
            <a:pPr marL="628650" lvl="1" indent="-171450">
              <a:buFontTx/>
              <a:buChar char="•"/>
            </a:pPr>
            <a:r>
              <a:rPr lang="en-US" baseline="0" dirty="0" smtClean="0"/>
              <a:t>By using OS-level virtualization features (</a:t>
            </a:r>
            <a:r>
              <a:rPr lang="en-US" baseline="0" dirty="0" err="1" smtClean="0"/>
              <a:t>cgroups</a:t>
            </a:r>
            <a:r>
              <a:rPr lang="en-US" baseline="0" dirty="0" smtClean="0"/>
              <a:t>), we can reduce the performance variability</a:t>
            </a:r>
          </a:p>
          <a:p>
            <a:pPr marL="171450" lvl="0" indent="-171450">
              <a:buFontTx/>
              <a:buChar char="•"/>
            </a:pPr>
            <a:endParaRPr lang="en-US" baseline="0" dirty="0" smtClean="0"/>
          </a:p>
          <a:p>
            <a:pPr marL="171450" lvl="0" indent="-171450">
              <a:buFontTx/>
              <a:buChar char="•"/>
            </a:pPr>
            <a:r>
              <a:rPr lang="en-US" baseline="0" dirty="0" smtClean="0"/>
              <a:t>In this talk, I’ll describe how to create the </a:t>
            </a:r>
            <a:r>
              <a:rPr lang="en-US" baseline="0" dirty="0" err="1" smtClean="0"/>
              <a:t>perf</a:t>
            </a:r>
            <a:r>
              <a:rPr lang="en-US" baseline="0" dirty="0" smtClean="0"/>
              <a:t> profile in such a way that is representative, show how we quantify variability using the profiles, and how we can reduce it using containers</a:t>
            </a:r>
          </a:p>
          <a:p>
            <a:endParaRPr lang="en-US" dirty="0"/>
          </a:p>
        </p:txBody>
      </p:sp>
      <p:sp>
        <p:nvSpPr>
          <p:cNvPr id="4" name="Slide Number Placeholder 3"/>
          <p:cNvSpPr>
            <a:spLocks noGrp="1"/>
          </p:cNvSpPr>
          <p:nvPr>
            <p:ph type="sldNum" sz="quarter" idx="10"/>
          </p:nvPr>
        </p:nvSpPr>
        <p:spPr/>
        <p:txBody>
          <a:bodyPr/>
          <a:lstStyle/>
          <a:p>
            <a:fld id="{566EB027-39E9-D347-8F39-FE6A1C586B1A}" type="slidenum">
              <a:rPr lang="en-US" smtClean="0"/>
              <a:t>2</a:t>
            </a:fld>
            <a:endParaRPr lang="en-US"/>
          </a:p>
        </p:txBody>
      </p:sp>
    </p:spTree>
    <p:extLst>
      <p:ext uri="{BB962C8B-B14F-4D97-AF65-F5344CB8AC3E}">
        <p14:creationId xmlns:p14="http://schemas.microsoft.com/office/powerpoint/2010/main" val="1200387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6EB027-39E9-D347-8F39-FE6A1C586B1A}" type="slidenum">
              <a:rPr lang="en-US" smtClean="0"/>
              <a:t>15</a:t>
            </a:fld>
            <a:endParaRPr lang="en-US"/>
          </a:p>
        </p:txBody>
      </p:sp>
    </p:spTree>
    <p:extLst>
      <p:ext uri="{BB962C8B-B14F-4D97-AF65-F5344CB8AC3E}">
        <p14:creationId xmlns:p14="http://schemas.microsoft.com/office/powerpoint/2010/main" val="1901638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these benchmarks?</a:t>
            </a:r>
            <a:endParaRPr lang="en-US" dirty="0"/>
          </a:p>
        </p:txBody>
      </p:sp>
      <p:sp>
        <p:nvSpPr>
          <p:cNvPr id="4" name="Slide Number Placeholder 3"/>
          <p:cNvSpPr>
            <a:spLocks noGrp="1"/>
          </p:cNvSpPr>
          <p:nvPr>
            <p:ph type="sldNum" sz="quarter" idx="10"/>
          </p:nvPr>
        </p:nvSpPr>
        <p:spPr/>
        <p:txBody>
          <a:bodyPr/>
          <a:lstStyle/>
          <a:p>
            <a:fld id="{566EB027-39E9-D347-8F39-FE6A1C586B1A}" type="slidenum">
              <a:rPr lang="en-US" smtClean="0"/>
              <a:t>16</a:t>
            </a:fld>
            <a:endParaRPr lang="en-US"/>
          </a:p>
        </p:txBody>
      </p:sp>
    </p:spTree>
    <p:extLst>
      <p:ext uri="{BB962C8B-B14F-4D97-AF65-F5344CB8AC3E}">
        <p14:creationId xmlns:p14="http://schemas.microsoft.com/office/powerpoint/2010/main" val="3846709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6EB027-39E9-D347-8F39-FE6A1C586B1A}" type="slidenum">
              <a:rPr lang="en-US" smtClean="0"/>
              <a:t>18</a:t>
            </a:fld>
            <a:endParaRPr lang="en-US"/>
          </a:p>
        </p:txBody>
      </p:sp>
    </p:spTree>
    <p:extLst>
      <p:ext uri="{BB962C8B-B14F-4D97-AF65-F5344CB8AC3E}">
        <p14:creationId xmlns:p14="http://schemas.microsoft.com/office/powerpoint/2010/main" val="3475155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6EB027-39E9-D347-8F39-FE6A1C586B1A}" type="slidenum">
              <a:rPr lang="en-US" smtClean="0"/>
              <a:t>20</a:t>
            </a:fld>
            <a:endParaRPr lang="en-US"/>
          </a:p>
        </p:txBody>
      </p:sp>
    </p:spTree>
    <p:extLst>
      <p:ext uri="{BB962C8B-B14F-4D97-AF65-F5344CB8AC3E}">
        <p14:creationId xmlns:p14="http://schemas.microsoft.com/office/powerpoint/2010/main" val="3475155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KVS</a:t>
            </a:r>
            <a:r>
              <a:rPr lang="en-US" baseline="0" dirty="0" smtClean="0"/>
              <a:t> - key-value store</a:t>
            </a:r>
            <a:endParaRPr lang="en-US" dirty="0"/>
          </a:p>
        </p:txBody>
      </p:sp>
      <p:sp>
        <p:nvSpPr>
          <p:cNvPr id="4" name="Slide Number Placeholder 3"/>
          <p:cNvSpPr>
            <a:spLocks noGrp="1"/>
          </p:cNvSpPr>
          <p:nvPr>
            <p:ph type="sldNum" sz="quarter" idx="10"/>
          </p:nvPr>
        </p:nvSpPr>
        <p:spPr/>
        <p:txBody>
          <a:bodyPr/>
          <a:lstStyle/>
          <a:p>
            <a:fld id="{566EB027-39E9-D347-8F39-FE6A1C586B1A}" type="slidenum">
              <a:rPr lang="en-US" smtClean="0"/>
              <a:t>21</a:t>
            </a:fld>
            <a:endParaRPr lang="en-US"/>
          </a:p>
        </p:txBody>
      </p:sp>
    </p:spTree>
    <p:extLst>
      <p:ext uri="{BB962C8B-B14F-4D97-AF65-F5344CB8AC3E}">
        <p14:creationId xmlns:p14="http://schemas.microsoft.com/office/powerpoint/2010/main" val="3192821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currently working on </a:t>
            </a:r>
            <a:r>
              <a:rPr lang="en-US" baseline="0" dirty="0" smtClean="0"/>
              <a:t>removing these constrains</a:t>
            </a:r>
            <a:endParaRPr lang="en-US" dirty="0"/>
          </a:p>
        </p:txBody>
      </p:sp>
      <p:sp>
        <p:nvSpPr>
          <p:cNvPr id="4" name="Slide Number Placeholder 3"/>
          <p:cNvSpPr>
            <a:spLocks noGrp="1"/>
          </p:cNvSpPr>
          <p:nvPr>
            <p:ph type="sldNum" sz="quarter" idx="10"/>
          </p:nvPr>
        </p:nvSpPr>
        <p:spPr/>
        <p:txBody>
          <a:bodyPr/>
          <a:lstStyle/>
          <a:p>
            <a:fld id="{566EB027-39E9-D347-8F39-FE6A1C586B1A}" type="slidenum">
              <a:rPr lang="en-US" smtClean="0"/>
              <a:t>4</a:t>
            </a:fld>
            <a:endParaRPr lang="en-US"/>
          </a:p>
        </p:txBody>
      </p:sp>
    </p:spTree>
    <p:extLst>
      <p:ext uri="{BB962C8B-B14F-4D97-AF65-F5344CB8AC3E}">
        <p14:creationId xmlns:p14="http://schemas.microsoft.com/office/powerpoint/2010/main" val="597386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What we want to </a:t>
            </a:r>
            <a:r>
              <a:rPr lang="en-US" dirty="0" smtClean="0"/>
              <a:t>do</a:t>
            </a:r>
            <a:r>
              <a:rPr lang="en-US" baseline="0" dirty="0" smtClean="0"/>
              <a:t> </a:t>
            </a:r>
            <a:r>
              <a:rPr lang="en-US" baseline="0" dirty="0" smtClean="0"/>
              <a:t>is to find a set of microbenchmarks that characterize the performance of a machine, so that we can record this and make this part of tests </a:t>
            </a:r>
            <a:r>
              <a:rPr lang="en-US" baseline="0" dirty="0" err="1" smtClean="0"/>
              <a:t>resutls</a:t>
            </a:r>
            <a:endParaRPr lang="en-US" baseline="0" dirty="0" smtClean="0"/>
          </a:p>
          <a:p>
            <a:pPr marL="171450" indent="-171450">
              <a:buFontTx/>
              <a:buChar char="•"/>
            </a:pPr>
            <a:r>
              <a:rPr lang="en-US" baseline="0" dirty="0" smtClean="0"/>
              <a:t>The question is, which benchmarks do we pick?</a:t>
            </a:r>
            <a:endParaRPr lang="en-US" dirty="0"/>
          </a:p>
        </p:txBody>
      </p:sp>
      <p:sp>
        <p:nvSpPr>
          <p:cNvPr id="4" name="Slide Number Placeholder 3"/>
          <p:cNvSpPr>
            <a:spLocks noGrp="1"/>
          </p:cNvSpPr>
          <p:nvPr>
            <p:ph type="sldNum" sz="quarter" idx="10"/>
          </p:nvPr>
        </p:nvSpPr>
        <p:spPr/>
        <p:txBody>
          <a:bodyPr/>
          <a:lstStyle/>
          <a:p>
            <a:fld id="{566EB027-39E9-D347-8F39-FE6A1C586B1A}" type="slidenum">
              <a:rPr lang="en-US" smtClean="0"/>
              <a:t>6</a:t>
            </a:fld>
            <a:endParaRPr lang="en-US"/>
          </a:p>
        </p:txBody>
      </p:sp>
    </p:spTree>
    <p:extLst>
      <p:ext uri="{BB962C8B-B14F-4D97-AF65-F5344CB8AC3E}">
        <p14:creationId xmlns:p14="http://schemas.microsoft.com/office/powerpoint/2010/main" val="13725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Alternative #1 is not practical. Alternative #2 is more realistic</a:t>
            </a:r>
            <a:endParaRPr lang="en-US" dirty="0"/>
          </a:p>
        </p:txBody>
      </p:sp>
      <p:sp>
        <p:nvSpPr>
          <p:cNvPr id="4" name="Slide Number Placeholder 3"/>
          <p:cNvSpPr>
            <a:spLocks noGrp="1"/>
          </p:cNvSpPr>
          <p:nvPr>
            <p:ph type="sldNum" sz="quarter" idx="10"/>
          </p:nvPr>
        </p:nvSpPr>
        <p:spPr/>
        <p:txBody>
          <a:bodyPr/>
          <a:lstStyle/>
          <a:p>
            <a:fld id="{566EB027-39E9-D347-8F39-FE6A1C586B1A}" type="slidenum">
              <a:rPr lang="en-US" smtClean="0"/>
              <a:t>7</a:t>
            </a:fld>
            <a:endParaRPr lang="en-US"/>
          </a:p>
        </p:txBody>
      </p:sp>
    </p:spTree>
    <p:extLst>
      <p:ext uri="{BB962C8B-B14F-4D97-AF65-F5344CB8AC3E}">
        <p14:creationId xmlns:p14="http://schemas.microsoft.com/office/powerpoint/2010/main" val="1899336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We can use stress-</a:t>
            </a:r>
            <a:r>
              <a:rPr lang="en-US" dirty="0" err="1" smtClean="0"/>
              <a:t>ng</a:t>
            </a:r>
            <a:r>
              <a:rPr lang="en-US" dirty="0" smtClean="0"/>
              <a:t> to profile the machine.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In the case of the</a:t>
            </a:r>
            <a:r>
              <a:rPr lang="en-US" baseline="0" dirty="0" smtClean="0"/>
              <a:t> work we present here at </a:t>
            </a:r>
            <a:r>
              <a:rPr lang="en-US" baseline="0" dirty="0" err="1" smtClean="0"/>
              <a:t>VarSys</a:t>
            </a:r>
            <a:r>
              <a:rPr lang="en-US" baseline="0" dirty="0" smtClean="0"/>
              <a:t>, since we’re only focusing on CPU, we’ll look at the CPU microbenchmarks</a:t>
            </a:r>
            <a:endParaRPr lang="en-US" dirty="0" smtClean="0"/>
          </a:p>
          <a:p>
            <a:endParaRPr lang="en-US" dirty="0"/>
          </a:p>
        </p:txBody>
      </p:sp>
      <p:sp>
        <p:nvSpPr>
          <p:cNvPr id="4" name="Slide Number Placeholder 3"/>
          <p:cNvSpPr>
            <a:spLocks noGrp="1"/>
          </p:cNvSpPr>
          <p:nvPr>
            <p:ph type="sldNum" sz="quarter" idx="10"/>
          </p:nvPr>
        </p:nvSpPr>
        <p:spPr/>
        <p:txBody>
          <a:bodyPr/>
          <a:lstStyle/>
          <a:p>
            <a:fld id="{566EB027-39E9-D347-8F39-FE6A1C586B1A}" type="slidenum">
              <a:rPr lang="en-US" smtClean="0"/>
              <a:t>8</a:t>
            </a:fld>
            <a:endParaRPr lang="en-US"/>
          </a:p>
        </p:txBody>
      </p:sp>
    </p:spTree>
    <p:extLst>
      <p:ext uri="{BB962C8B-B14F-4D97-AF65-F5344CB8AC3E}">
        <p14:creationId xmlns:p14="http://schemas.microsoft.com/office/powerpoint/2010/main" val="1241013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6EB027-39E9-D347-8F39-FE6A1C586B1A}" type="slidenum">
              <a:rPr lang="en-US" smtClean="0"/>
              <a:t>9</a:t>
            </a:fld>
            <a:endParaRPr lang="en-US"/>
          </a:p>
        </p:txBody>
      </p:sp>
    </p:spTree>
    <p:extLst>
      <p:ext uri="{BB962C8B-B14F-4D97-AF65-F5344CB8AC3E}">
        <p14:creationId xmlns:p14="http://schemas.microsoft.com/office/powerpoint/2010/main" val="3879787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6EB027-39E9-D347-8F39-FE6A1C586B1A}" type="slidenum">
              <a:rPr lang="en-US" smtClean="0"/>
              <a:t>11</a:t>
            </a:fld>
            <a:endParaRPr lang="en-US"/>
          </a:p>
        </p:txBody>
      </p:sp>
    </p:spTree>
    <p:extLst>
      <p:ext uri="{BB962C8B-B14F-4D97-AF65-F5344CB8AC3E}">
        <p14:creationId xmlns:p14="http://schemas.microsoft.com/office/powerpoint/2010/main" val="571118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Period</a:t>
            </a:r>
            <a:r>
              <a:rPr lang="en-US" baseline="0" dirty="0" smtClean="0"/>
              <a:t> and quota can have arbitrary values with 1ms min and 1s max</a:t>
            </a:r>
            <a:endParaRPr lang="en-US" dirty="0" smtClean="0"/>
          </a:p>
          <a:p>
            <a:r>
              <a:rPr lang="en-US" dirty="0" smtClean="0"/>
              <a:t>* This</a:t>
            </a:r>
            <a:r>
              <a:rPr lang="en-US" baseline="0" dirty="0" smtClean="0"/>
              <a:t> is a boxplot of 10 executions (tight boxes)</a:t>
            </a:r>
            <a:endParaRPr lang="en-US" dirty="0"/>
          </a:p>
        </p:txBody>
      </p:sp>
      <p:sp>
        <p:nvSpPr>
          <p:cNvPr id="4" name="Slide Number Placeholder 3"/>
          <p:cNvSpPr>
            <a:spLocks noGrp="1"/>
          </p:cNvSpPr>
          <p:nvPr>
            <p:ph type="sldNum" sz="quarter" idx="10"/>
          </p:nvPr>
        </p:nvSpPr>
        <p:spPr/>
        <p:txBody>
          <a:bodyPr/>
          <a:lstStyle/>
          <a:p>
            <a:fld id="{566EB027-39E9-D347-8F39-FE6A1C586B1A}" type="slidenum">
              <a:rPr lang="en-US" smtClean="0"/>
              <a:t>13</a:t>
            </a:fld>
            <a:endParaRPr lang="en-US"/>
          </a:p>
        </p:txBody>
      </p:sp>
    </p:spTree>
    <p:extLst>
      <p:ext uri="{BB962C8B-B14F-4D97-AF65-F5344CB8AC3E}">
        <p14:creationId xmlns:p14="http://schemas.microsoft.com/office/powerpoint/2010/main" val="3969233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Microbenchmarks</a:t>
            </a:r>
            <a:r>
              <a:rPr lang="en-US" baseline="0" dirty="0" smtClean="0"/>
              <a:t> can come from:</a:t>
            </a:r>
          </a:p>
          <a:p>
            <a:pPr marL="171450" indent="-171450">
              <a:buFontTx/>
              <a:buChar char="•"/>
            </a:pPr>
            <a:r>
              <a:rPr lang="en-US" baseline="0" dirty="0" smtClean="0"/>
              <a:t>Pick min, median, max benchmarks from unconstrained scenario</a:t>
            </a:r>
          </a:p>
          <a:p>
            <a:pPr marL="171450" indent="-171450">
              <a:buFontTx/>
              <a:buChar char="•"/>
            </a:pPr>
            <a:r>
              <a:rPr lang="en-US" baseline="0" dirty="0" smtClean="0"/>
              <a:t>Choose </a:t>
            </a:r>
            <a:r>
              <a:rPr lang="en-US" baseline="0" dirty="0" err="1" smtClean="0"/>
              <a:t>int</a:t>
            </a:r>
            <a:r>
              <a:rPr lang="en-US" baseline="0" dirty="0" smtClean="0"/>
              <a:t>- and float- intensive benchmarks</a:t>
            </a:r>
            <a:endParaRPr lang="en-US" dirty="0"/>
          </a:p>
        </p:txBody>
      </p:sp>
      <p:sp>
        <p:nvSpPr>
          <p:cNvPr id="4" name="Slide Number Placeholder 3"/>
          <p:cNvSpPr>
            <a:spLocks noGrp="1"/>
          </p:cNvSpPr>
          <p:nvPr>
            <p:ph type="sldNum" sz="quarter" idx="10"/>
          </p:nvPr>
        </p:nvSpPr>
        <p:spPr/>
        <p:txBody>
          <a:bodyPr/>
          <a:lstStyle/>
          <a:p>
            <a:fld id="{566EB027-39E9-D347-8F39-FE6A1C586B1A}" type="slidenum">
              <a:rPr lang="en-US" smtClean="0"/>
              <a:t>14</a:t>
            </a:fld>
            <a:endParaRPr lang="en-US"/>
          </a:p>
        </p:txBody>
      </p:sp>
    </p:spTree>
    <p:extLst>
      <p:ext uri="{BB962C8B-B14F-4D97-AF65-F5344CB8AC3E}">
        <p14:creationId xmlns:p14="http://schemas.microsoft.com/office/powerpoint/2010/main" val="3489516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F390FC-1017-524F-BD21-D789E9E71A53}" type="datetime1">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3475044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89D893-464A-1240-9647-C48FFD77BF3D}" type="datetime1">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223679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87AD2-986E-ED4A-8BC6-0697235229C2}" type="datetime1">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412036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63E7A5-6629-514D-9222-C87A76D4521B}" type="datetime1">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406976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E9B956-0C21-E141-B613-EBFCBDC8679F}" type="datetime1">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1395300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02E97F-3CB0-E848-9697-EFF14C1E0868}" type="datetime1">
              <a:t>5/22/16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78615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EABE32-6883-F347-9AB4-E11D1F39E019}" type="datetime1">
              <a:t>5/22/16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197955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AE1D5-DF5B-CD44-9C7E-20FAC74C91BE}" type="datetime1">
              <a:t>5/22/16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341016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5BDDE-9E8A-BD47-B2EA-F1E18EF005FE}" type="datetime1">
              <a:t>5/22/16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115278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8ECDE-8B41-914E-B854-3B195E2A8285}" type="datetime1">
              <a:t>5/22/16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295406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823130-BDAD-404C-805D-54ECA8C7781F}" type="datetime1">
              <a:t>5/22/16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3460855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4FFD0-0026-C645-A2D3-807419F1FE80}" type="datetime1">
              <a:t>5/22/16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338FA-16C6-9C42-9987-80EFEA67B0E4}" type="slidenum">
              <a:rPr lang="en-US" smtClean="0"/>
              <a:t>‹#›</a:t>
            </a:fld>
            <a:endParaRPr lang="en-US"/>
          </a:p>
        </p:txBody>
      </p:sp>
    </p:spTree>
    <p:extLst>
      <p:ext uri="{BB962C8B-B14F-4D97-AF65-F5344CB8AC3E}">
        <p14:creationId xmlns:p14="http://schemas.microsoft.com/office/powerpoint/2010/main" val="3776854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microsoft.com/office/2007/relationships/hdphoto" Target="../media/hdphoto1.wdp"/><Relationship Id="rId6" Type="http://schemas.openxmlformats.org/officeDocument/2006/relationships/image" Target="../media/image3.png"/><Relationship Id="rId7" Type="http://schemas.microsoft.com/office/2007/relationships/hdphoto" Target="../media/hdphoto2.wdp"/><Relationship Id="rId8" Type="http://schemas.openxmlformats.org/officeDocument/2006/relationships/image" Target="../media/image4.png"/><Relationship Id="rId9" Type="http://schemas.openxmlformats.org/officeDocument/2006/relationships/image" Target="../media/image5.png"/><Relationship Id="rId10" Type="http://schemas.microsoft.com/office/2007/relationships/hdphoto" Target="../media/hdphoto3.wdp"/><Relationship Id="rId11"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1053" y="2130425"/>
            <a:ext cx="8395368" cy="1470025"/>
          </a:xfrm>
        </p:spPr>
        <p:txBody>
          <a:bodyPr>
            <a:normAutofit fontScale="90000"/>
          </a:bodyPr>
          <a:lstStyle/>
          <a:p>
            <a:r>
              <a:rPr lang="en-US" dirty="0" smtClean="0">
                <a:latin typeface="PT Sans"/>
                <a:cs typeface="PT Sans"/>
              </a:rPr>
              <a:t>Characterizing and Reducing     Cross-Platform Performance Variability Using OS-level Virtualization</a:t>
            </a:r>
            <a:endParaRPr lang="en-US" dirty="0">
              <a:latin typeface="PT Sans"/>
              <a:cs typeface="PT Sans"/>
            </a:endParaRPr>
          </a:p>
        </p:txBody>
      </p:sp>
      <p:sp>
        <p:nvSpPr>
          <p:cNvPr id="3" name="Subtitle 2"/>
          <p:cNvSpPr>
            <a:spLocks noGrp="1"/>
          </p:cNvSpPr>
          <p:nvPr>
            <p:ph type="subTitle" idx="1"/>
          </p:nvPr>
        </p:nvSpPr>
        <p:spPr>
          <a:xfrm>
            <a:off x="641048" y="4209460"/>
            <a:ext cx="7922381" cy="1505527"/>
          </a:xfrm>
        </p:spPr>
        <p:txBody>
          <a:bodyPr>
            <a:normAutofit fontScale="70000" lnSpcReduction="20000"/>
          </a:bodyPr>
          <a:lstStyle/>
          <a:p>
            <a:r>
              <a:rPr lang="en-US" b="1" dirty="0">
                <a:latin typeface="PT Sans"/>
                <a:cs typeface="PT Sans"/>
              </a:rPr>
              <a:t>Ivo Jimenez</a:t>
            </a:r>
            <a:r>
              <a:rPr lang="en-US" dirty="0">
                <a:latin typeface="PT Sans"/>
                <a:cs typeface="PT Sans"/>
              </a:rPr>
              <a:t>, Carlos </a:t>
            </a:r>
            <a:r>
              <a:rPr lang="en-US" dirty="0" err="1">
                <a:latin typeface="PT Sans"/>
                <a:cs typeface="PT Sans"/>
              </a:rPr>
              <a:t>Maltzahn</a:t>
            </a:r>
            <a:r>
              <a:rPr lang="en-US" dirty="0">
                <a:latin typeface="PT Sans"/>
                <a:cs typeface="PT Sans"/>
              </a:rPr>
              <a:t> (</a:t>
            </a:r>
            <a:r>
              <a:rPr lang="en-US" i="1" dirty="0">
                <a:latin typeface="PT Sans"/>
                <a:cs typeface="PT Sans"/>
              </a:rPr>
              <a:t>UCSC</a:t>
            </a:r>
            <a:r>
              <a:rPr lang="en-US" dirty="0">
                <a:latin typeface="PT Sans"/>
                <a:cs typeface="PT Sans"/>
              </a:rPr>
              <a:t>)</a:t>
            </a:r>
          </a:p>
          <a:p>
            <a:r>
              <a:rPr lang="en-US" dirty="0">
                <a:latin typeface="PT Sans"/>
                <a:cs typeface="PT Sans"/>
              </a:rPr>
              <a:t>Adam Moody, Kathryn </a:t>
            </a:r>
            <a:r>
              <a:rPr lang="en-US" dirty="0" err="1">
                <a:latin typeface="PT Sans"/>
                <a:cs typeface="PT Sans"/>
              </a:rPr>
              <a:t>Mohror</a:t>
            </a:r>
            <a:r>
              <a:rPr lang="en-US" dirty="0">
                <a:latin typeface="PT Sans"/>
                <a:cs typeface="PT Sans"/>
              </a:rPr>
              <a:t> (</a:t>
            </a:r>
            <a:r>
              <a:rPr lang="en-US" i="1" dirty="0">
                <a:latin typeface="PT Sans"/>
                <a:cs typeface="PT Sans"/>
              </a:rPr>
              <a:t>LLNL</a:t>
            </a:r>
            <a:r>
              <a:rPr lang="en-US" dirty="0">
                <a:latin typeface="PT Sans"/>
                <a:cs typeface="PT Sans"/>
              </a:rPr>
              <a:t>)</a:t>
            </a:r>
          </a:p>
          <a:p>
            <a:r>
              <a:rPr lang="en-US" dirty="0">
                <a:latin typeface="PT Sans"/>
                <a:cs typeface="PT Sans"/>
              </a:rPr>
              <a:t>Jay </a:t>
            </a:r>
            <a:r>
              <a:rPr lang="en-US" dirty="0" err="1">
                <a:latin typeface="PT Sans"/>
                <a:cs typeface="PT Sans"/>
              </a:rPr>
              <a:t>Lofstead</a:t>
            </a:r>
            <a:r>
              <a:rPr lang="en-US" dirty="0">
                <a:latin typeface="PT Sans"/>
                <a:cs typeface="PT Sans"/>
              </a:rPr>
              <a:t> (</a:t>
            </a:r>
            <a:r>
              <a:rPr lang="en-US" i="1" dirty="0">
                <a:latin typeface="PT Sans"/>
                <a:cs typeface="PT Sans"/>
              </a:rPr>
              <a:t>Sandia</a:t>
            </a:r>
            <a:r>
              <a:rPr lang="en-US" dirty="0">
                <a:latin typeface="PT Sans"/>
                <a:cs typeface="PT Sans"/>
              </a:rPr>
              <a:t>)</a:t>
            </a:r>
          </a:p>
          <a:p>
            <a:r>
              <a:rPr lang="en-US" dirty="0">
                <a:latin typeface="PT Sans"/>
                <a:cs typeface="PT Sans"/>
              </a:rPr>
              <a:t>Andrea </a:t>
            </a:r>
            <a:r>
              <a:rPr lang="en-US" dirty="0" err="1">
                <a:latin typeface="PT Sans"/>
                <a:cs typeface="PT Sans"/>
              </a:rPr>
              <a:t>Arpaci-Dusseau</a:t>
            </a:r>
            <a:r>
              <a:rPr lang="en-US" dirty="0">
                <a:latin typeface="PT Sans"/>
                <a:cs typeface="PT Sans"/>
              </a:rPr>
              <a:t>, </a:t>
            </a:r>
            <a:r>
              <a:rPr lang="en-US" dirty="0" err="1">
                <a:latin typeface="PT Sans"/>
                <a:cs typeface="PT Sans"/>
              </a:rPr>
              <a:t>Remzi</a:t>
            </a:r>
            <a:r>
              <a:rPr lang="en-US" dirty="0">
                <a:latin typeface="PT Sans"/>
                <a:cs typeface="PT Sans"/>
              </a:rPr>
              <a:t> </a:t>
            </a:r>
            <a:r>
              <a:rPr lang="en-US" dirty="0" err="1">
                <a:latin typeface="PT Sans"/>
                <a:cs typeface="PT Sans"/>
              </a:rPr>
              <a:t>Arpaci-Dusseau</a:t>
            </a:r>
            <a:r>
              <a:rPr lang="en-US" dirty="0">
                <a:latin typeface="PT Sans"/>
                <a:cs typeface="PT Sans"/>
              </a:rPr>
              <a:t> (</a:t>
            </a:r>
            <a:r>
              <a:rPr lang="en-US" i="1" dirty="0" smtClean="0">
                <a:latin typeface="PT Sans"/>
                <a:cs typeface="PT Sans"/>
              </a:rPr>
              <a:t>UW Madison</a:t>
            </a:r>
            <a:r>
              <a:rPr lang="en-US" dirty="0" smtClean="0">
                <a:latin typeface="PT Sans"/>
                <a:cs typeface="PT Sans"/>
              </a:rPr>
              <a:t>)</a:t>
            </a:r>
            <a:endParaRPr lang="en-US" dirty="0">
              <a:latin typeface="PT Sans"/>
              <a:cs typeface="PT Sans"/>
            </a:endParaRPr>
          </a:p>
        </p:txBody>
      </p:sp>
    </p:spTree>
    <p:extLst>
      <p:ext uri="{BB962C8B-B14F-4D97-AF65-F5344CB8AC3E}">
        <p14:creationId xmlns:p14="http://schemas.microsoft.com/office/powerpoint/2010/main" val="26414851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US" b="1" dirty="0" smtClean="0">
                <a:latin typeface="PT Sans"/>
                <a:cs typeface="PT Sans"/>
              </a:rPr>
              <a:t>Outline</a:t>
            </a:r>
            <a:endParaRPr lang="en-US" b="1" dirty="0">
              <a:latin typeface="PT Sans"/>
              <a:cs typeface="PT Sans"/>
            </a:endParaRPr>
          </a:p>
        </p:txBody>
      </p:sp>
      <p:sp>
        <p:nvSpPr>
          <p:cNvPr id="4" name="Content Placeholder 3"/>
          <p:cNvSpPr>
            <a:spLocks noGrp="1"/>
          </p:cNvSpPr>
          <p:nvPr>
            <p:ph idx="1"/>
          </p:nvPr>
        </p:nvSpPr>
        <p:spPr/>
        <p:txBody>
          <a:bodyPr/>
          <a:lstStyle/>
          <a:p>
            <a:r>
              <a:rPr lang="en-US" dirty="0" smtClean="0">
                <a:latin typeface="PT Sans"/>
                <a:cs typeface="PT Sans"/>
              </a:rPr>
              <a:t>Scope of Work</a:t>
            </a:r>
            <a:endParaRPr lang="en-US" dirty="0" smtClean="0">
              <a:latin typeface="PT Sans"/>
              <a:cs typeface="PT Sans"/>
            </a:endParaRPr>
          </a:p>
          <a:p>
            <a:r>
              <a:rPr lang="en-US" dirty="0">
                <a:latin typeface="PT Sans"/>
                <a:cs typeface="PT Sans"/>
              </a:rPr>
              <a:t>Performance Profile of a Machine</a:t>
            </a:r>
          </a:p>
          <a:p>
            <a:r>
              <a:rPr lang="en-US" b="1" dirty="0">
                <a:latin typeface="PT Sans"/>
                <a:cs typeface="PT Sans"/>
              </a:rPr>
              <a:t>Quantify Cross-platform Variability</a:t>
            </a:r>
          </a:p>
          <a:p>
            <a:r>
              <a:rPr lang="en-US" dirty="0">
                <a:latin typeface="PT Sans"/>
                <a:cs typeface="PT Sans"/>
              </a:rPr>
              <a:t>Reduce Variability Using Containers</a:t>
            </a:r>
          </a:p>
          <a:p>
            <a:r>
              <a:rPr lang="en-US" dirty="0" smtClean="0">
                <a:latin typeface="PT Sans"/>
                <a:cs typeface="PT Sans"/>
              </a:rPr>
              <a:t>Future Work</a:t>
            </a:r>
            <a:endParaRPr lang="en-US"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10</a:t>
            </a:fld>
            <a:endParaRPr lang="en-US"/>
          </a:p>
        </p:txBody>
      </p:sp>
    </p:spTree>
    <p:extLst>
      <p:ext uri="{BB962C8B-B14F-4D97-AF65-F5344CB8AC3E}">
        <p14:creationId xmlns:p14="http://schemas.microsoft.com/office/powerpoint/2010/main" val="19698468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7041594" y="3452544"/>
            <a:ext cx="748923" cy="1015663"/>
          </a:xfrm>
          <a:prstGeom prst="rect">
            <a:avLst/>
          </a:prstGeom>
          <a:noFill/>
        </p:spPr>
        <p:txBody>
          <a:bodyPr wrap="none" rtlCol="0">
            <a:spAutoFit/>
          </a:bodyPr>
          <a:lstStyle/>
          <a:p>
            <a:r>
              <a:rPr lang="en-US" sz="1200" b="1" dirty="0" smtClean="0">
                <a:latin typeface="DejaVu Sans Mono"/>
                <a:cs typeface="DejaVu Sans Mono"/>
              </a:rPr>
              <a:t>= 1.41</a:t>
            </a:r>
          </a:p>
          <a:p>
            <a:r>
              <a:rPr lang="en-US" sz="1200" b="1" dirty="0" smtClean="0">
                <a:latin typeface="DejaVu Sans Mono"/>
                <a:cs typeface="DejaVu Sans Mono"/>
              </a:rPr>
              <a:t>= 1.78</a:t>
            </a:r>
          </a:p>
          <a:p>
            <a:r>
              <a:rPr lang="en-US" sz="1200" b="1" dirty="0" smtClean="0">
                <a:latin typeface="DejaVu Sans Mono"/>
                <a:cs typeface="DejaVu Sans Mono"/>
              </a:rPr>
              <a:t>= 1.57 </a:t>
            </a:r>
          </a:p>
          <a:p>
            <a:r>
              <a:rPr lang="en-US" sz="1200" b="1" dirty="0" smtClean="0">
                <a:latin typeface="DejaVu Sans Mono"/>
                <a:cs typeface="DejaVu Sans Mono"/>
              </a:rPr>
              <a:t>= 2.67</a:t>
            </a:r>
          </a:p>
          <a:p>
            <a:r>
              <a:rPr lang="en-US" sz="1200" b="1" dirty="0" smtClean="0">
                <a:latin typeface="DejaVu Sans Mono"/>
                <a:cs typeface="DejaVu Sans Mono"/>
              </a:rPr>
              <a:t>= 5.58   </a:t>
            </a:r>
            <a:endParaRPr lang="en-US" sz="1200" b="1" dirty="0">
              <a:latin typeface="DejaVu Sans Mono"/>
              <a:cs typeface="DejaVu Sans Mono"/>
            </a:endParaRPr>
          </a:p>
        </p:txBody>
      </p:sp>
      <p:sp>
        <p:nvSpPr>
          <p:cNvPr id="27" name="TextBox 26"/>
          <p:cNvSpPr txBox="1"/>
          <p:nvPr/>
        </p:nvSpPr>
        <p:spPr>
          <a:xfrm>
            <a:off x="7048407" y="3077776"/>
            <a:ext cx="1049386" cy="338554"/>
          </a:xfrm>
          <a:prstGeom prst="rect">
            <a:avLst/>
          </a:prstGeom>
          <a:noFill/>
        </p:spPr>
        <p:txBody>
          <a:bodyPr wrap="none" rtlCol="0">
            <a:spAutoFit/>
          </a:bodyPr>
          <a:lstStyle/>
          <a:p>
            <a:r>
              <a:rPr lang="en-US" sz="1600" dirty="0" smtClean="0">
                <a:latin typeface="DejaVu Sans Mono"/>
                <a:cs typeface="DejaVu Sans Mono"/>
              </a:rPr>
              <a:t>speedup</a:t>
            </a:r>
            <a:endParaRPr lang="en-US" sz="1600" dirty="0">
              <a:latin typeface="DejaVu Sans Mono"/>
              <a:cs typeface="DejaVu Sans Mono"/>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11</a:t>
            </a:fld>
            <a:endParaRPr lang="en-US"/>
          </a:p>
        </p:txBody>
      </p:sp>
      <p:grpSp>
        <p:nvGrpSpPr>
          <p:cNvPr id="21" name="Group 20"/>
          <p:cNvGrpSpPr/>
          <p:nvPr/>
        </p:nvGrpSpPr>
        <p:grpSpPr>
          <a:xfrm>
            <a:off x="1377116" y="104031"/>
            <a:ext cx="1759691" cy="4514502"/>
            <a:chOff x="1377116" y="104031"/>
            <a:chExt cx="1759691" cy="4514502"/>
          </a:xfrm>
        </p:grpSpPr>
        <p:grpSp>
          <p:nvGrpSpPr>
            <p:cNvPr id="6" name="Group 5"/>
            <p:cNvGrpSpPr/>
            <p:nvPr/>
          </p:nvGrpSpPr>
          <p:grpSpPr>
            <a:xfrm>
              <a:off x="1377116" y="473363"/>
              <a:ext cx="1759691" cy="4145170"/>
              <a:chOff x="1982097" y="3198027"/>
              <a:chExt cx="1759691" cy="4145170"/>
            </a:xfrm>
          </p:grpSpPr>
          <p:pic>
            <p:nvPicPr>
              <p:cNvPr id="7" name="Picture 6"/>
              <p:cNvPicPr>
                <a:picLocks noChangeAspect="1"/>
              </p:cNvPicPr>
              <p:nvPr/>
            </p:nvPicPr>
            <p:blipFill>
              <a:blip r:embed="rId3"/>
              <a:stretch>
                <a:fillRect/>
              </a:stretch>
            </p:blipFill>
            <p:spPr>
              <a:xfrm>
                <a:off x="1982097" y="3198027"/>
                <a:ext cx="1748495" cy="2563137"/>
              </a:xfrm>
              <a:prstGeom prst="rect">
                <a:avLst/>
              </a:prstGeom>
            </p:spPr>
          </p:pic>
          <p:sp>
            <p:nvSpPr>
              <p:cNvPr id="8" name="TextBox 7"/>
              <p:cNvSpPr txBox="1"/>
              <p:nvPr/>
            </p:nvSpPr>
            <p:spPr>
              <a:xfrm>
                <a:off x="1982097" y="5773537"/>
                <a:ext cx="1759691" cy="1569660"/>
              </a:xfrm>
              <a:prstGeom prst="rect">
                <a:avLst/>
              </a:prstGeom>
              <a:noFill/>
            </p:spPr>
            <p:txBody>
              <a:bodyPr wrap="none" rtlCol="0">
                <a:spAutoFit/>
              </a:bodyPr>
              <a:lstStyle/>
              <a:p>
                <a:r>
                  <a:rPr lang="en-US" sz="1200" dirty="0" smtClean="0">
                    <a:latin typeface="DejaVu Sans Mono"/>
                    <a:cs typeface="DejaVu Sans Mono"/>
                  </a:rPr>
                  <a:t>benchmark | ops/s</a:t>
                </a:r>
              </a:p>
              <a:p>
                <a:r>
                  <a:rPr lang="en-US" sz="1200" dirty="0" smtClean="0">
                    <a:latin typeface="DejaVu Sans Mono"/>
                    <a:cs typeface="DejaVu Sans Mono"/>
                  </a:rPr>
                  <a:t>-----------------</a:t>
                </a:r>
              </a:p>
              <a:p>
                <a:r>
                  <a:rPr lang="en-US" sz="1200" dirty="0" smtClean="0">
                    <a:latin typeface="DejaVu Sans Mono"/>
                    <a:cs typeface="DejaVu Sans Mono"/>
                  </a:rPr>
                  <a:t> </a:t>
                </a:r>
                <a:r>
                  <a:rPr lang="en-US" sz="1200" dirty="0" err="1" smtClean="0">
                    <a:latin typeface="DejaVu Sans Mono"/>
                    <a:cs typeface="DejaVu Sans Mono"/>
                  </a:rPr>
                  <a:t>ackerman</a:t>
                </a:r>
                <a:r>
                  <a:rPr lang="en-US" sz="1200" dirty="0" smtClean="0">
                    <a:latin typeface="DejaVu Sans Mono"/>
                    <a:cs typeface="DejaVu Sans Mono"/>
                  </a:rPr>
                  <a:t> |  530</a:t>
                </a:r>
              </a:p>
              <a:p>
                <a:r>
                  <a:rPr lang="en-US" sz="1200" dirty="0" smtClean="0">
                    <a:latin typeface="DejaVu Sans Mono"/>
                    <a:cs typeface="DejaVu Sans Mono"/>
                  </a:rPr>
                  <a:t> matrix   | 1343</a:t>
                </a:r>
              </a:p>
              <a:p>
                <a:r>
                  <a:rPr lang="en-US" sz="1200" dirty="0" smtClean="0">
                    <a:latin typeface="DejaVu Sans Mono"/>
                    <a:cs typeface="DejaVu Sans Mono"/>
                  </a:rPr>
                  <a:t> int32    |  433</a:t>
                </a:r>
              </a:p>
              <a:p>
                <a:r>
                  <a:rPr lang="en-US" sz="1200" dirty="0" smtClean="0">
                    <a:latin typeface="DejaVu Sans Mono"/>
                    <a:cs typeface="DejaVu Sans Mono"/>
                  </a:rPr>
                  <a:t> int64    |  333</a:t>
                </a:r>
                <a:endParaRPr lang="en-US" sz="1200" dirty="0">
                  <a:latin typeface="DejaVu Sans Mono"/>
                  <a:cs typeface="DejaVu Sans Mono"/>
                </a:endParaRPr>
              </a:p>
              <a:p>
                <a:r>
                  <a:rPr lang="en-US" sz="1200" dirty="0" smtClean="0">
                    <a:latin typeface="DejaVu Sans Mono"/>
                    <a:cs typeface="DejaVu Sans Mono"/>
                  </a:rPr>
                  <a:t> int128   |  233</a:t>
                </a:r>
                <a:endParaRPr lang="en-US" sz="1200" dirty="0">
                  <a:latin typeface="DejaVu Sans Mono"/>
                  <a:cs typeface="DejaVu Sans Mono"/>
                </a:endParaRPr>
              </a:p>
              <a:p>
                <a:r>
                  <a:rPr lang="is-IS" sz="1200" dirty="0" smtClean="0">
                    <a:latin typeface="DejaVu Sans Mono"/>
                    <a:cs typeface="DejaVu Sans Mono"/>
                  </a:rPr>
                  <a:t>…</a:t>
                </a:r>
                <a:endParaRPr lang="en-US" sz="1200" dirty="0">
                  <a:latin typeface="DejaVu Sans Mono"/>
                  <a:cs typeface="DejaVu Sans Mono"/>
                </a:endParaRPr>
              </a:p>
            </p:txBody>
          </p:sp>
        </p:grpSp>
        <p:sp>
          <p:nvSpPr>
            <p:cNvPr id="13" name="TextBox 12"/>
            <p:cNvSpPr txBox="1"/>
            <p:nvPr/>
          </p:nvSpPr>
          <p:spPr>
            <a:xfrm>
              <a:off x="1842651" y="104031"/>
              <a:ext cx="1214162" cy="369332"/>
            </a:xfrm>
            <a:prstGeom prst="rect">
              <a:avLst/>
            </a:prstGeom>
            <a:noFill/>
          </p:spPr>
          <p:txBody>
            <a:bodyPr wrap="none" rtlCol="0">
              <a:spAutoFit/>
            </a:bodyPr>
            <a:lstStyle/>
            <a:p>
              <a:r>
                <a:rPr lang="en-US" dirty="0" smtClean="0">
                  <a:latin typeface="PT Sans"/>
                  <a:cs typeface="PT Sans"/>
                </a:rPr>
                <a:t>Machine A</a:t>
              </a:r>
              <a:endParaRPr lang="en-US" dirty="0">
                <a:latin typeface="PT Sans"/>
                <a:cs typeface="PT Sans"/>
              </a:endParaRPr>
            </a:p>
          </p:txBody>
        </p:sp>
      </p:grpSp>
      <p:grpSp>
        <p:nvGrpSpPr>
          <p:cNvPr id="4" name="Group 3"/>
          <p:cNvGrpSpPr/>
          <p:nvPr/>
        </p:nvGrpSpPr>
        <p:grpSpPr>
          <a:xfrm>
            <a:off x="4756729" y="60158"/>
            <a:ext cx="2782454" cy="4606043"/>
            <a:chOff x="4756729" y="60158"/>
            <a:chExt cx="2782454" cy="4606043"/>
          </a:xfrm>
        </p:grpSpPr>
        <p:sp>
          <p:nvSpPr>
            <p:cNvPr id="26" name="TextBox 25"/>
            <p:cNvSpPr txBox="1"/>
            <p:nvPr/>
          </p:nvSpPr>
          <p:spPr>
            <a:xfrm>
              <a:off x="5288716" y="3096541"/>
              <a:ext cx="1759691" cy="1569660"/>
            </a:xfrm>
            <a:prstGeom prst="rect">
              <a:avLst/>
            </a:prstGeom>
            <a:noFill/>
          </p:spPr>
          <p:txBody>
            <a:bodyPr wrap="none" rtlCol="0">
              <a:spAutoFit/>
            </a:bodyPr>
            <a:lstStyle/>
            <a:p>
              <a:r>
                <a:rPr lang="en-US" sz="1200" dirty="0" smtClean="0">
                  <a:latin typeface="DejaVu Sans Mono"/>
                  <a:cs typeface="DejaVu Sans Mono"/>
                </a:rPr>
                <a:t>benchmark | ops/s</a:t>
              </a:r>
            </a:p>
            <a:p>
              <a:r>
                <a:rPr lang="en-US" sz="1200" dirty="0" smtClean="0">
                  <a:latin typeface="DejaVu Sans Mono"/>
                  <a:cs typeface="DejaVu Sans Mono"/>
                </a:rPr>
                <a:t>-----------------</a:t>
              </a:r>
            </a:p>
            <a:p>
              <a:r>
                <a:rPr lang="en-US" sz="1200" dirty="0" smtClean="0">
                  <a:latin typeface="DejaVu Sans Mono"/>
                  <a:cs typeface="DejaVu Sans Mono"/>
                </a:rPr>
                <a:t> </a:t>
              </a:r>
              <a:r>
                <a:rPr lang="en-US" sz="1200" dirty="0" err="1" smtClean="0">
                  <a:latin typeface="DejaVu Sans Mono"/>
                  <a:cs typeface="DejaVu Sans Mono"/>
                </a:rPr>
                <a:t>ackerman</a:t>
              </a:r>
              <a:r>
                <a:rPr lang="en-US" sz="1200" dirty="0" smtClean="0">
                  <a:latin typeface="DejaVu Sans Mono"/>
                  <a:cs typeface="DejaVu Sans Mono"/>
                </a:rPr>
                <a:t> |  750</a:t>
              </a:r>
            </a:p>
            <a:p>
              <a:r>
                <a:rPr lang="en-US" sz="1200" dirty="0" smtClean="0">
                  <a:latin typeface="DejaVu Sans Mono"/>
                  <a:cs typeface="DejaVu Sans Mono"/>
                </a:rPr>
                <a:t> matrix   | 2403</a:t>
              </a:r>
            </a:p>
            <a:p>
              <a:r>
                <a:rPr lang="en-US" sz="1200" dirty="0" smtClean="0">
                  <a:latin typeface="DejaVu Sans Mono"/>
                  <a:cs typeface="DejaVu Sans Mono"/>
                </a:rPr>
                <a:t> int32    |  684</a:t>
              </a:r>
            </a:p>
            <a:p>
              <a:r>
                <a:rPr lang="en-US" sz="1200" dirty="0" smtClean="0">
                  <a:latin typeface="DejaVu Sans Mono"/>
                  <a:cs typeface="DejaVu Sans Mono"/>
                </a:rPr>
                <a:t> int64    |  892</a:t>
              </a:r>
              <a:endParaRPr lang="en-US" sz="1200" dirty="0">
                <a:latin typeface="DejaVu Sans Mono"/>
                <a:cs typeface="DejaVu Sans Mono"/>
              </a:endParaRPr>
            </a:p>
            <a:p>
              <a:r>
                <a:rPr lang="en-US" sz="1200" dirty="0" smtClean="0">
                  <a:latin typeface="DejaVu Sans Mono"/>
                  <a:cs typeface="DejaVu Sans Mono"/>
                </a:rPr>
                <a:t> int128   | 1302</a:t>
              </a:r>
              <a:endParaRPr lang="en-US" sz="1200" dirty="0">
                <a:latin typeface="DejaVu Sans Mono"/>
                <a:cs typeface="DejaVu Sans Mono"/>
              </a:endParaRPr>
            </a:p>
            <a:p>
              <a:r>
                <a:rPr lang="is-IS" sz="1200" dirty="0" smtClean="0">
                  <a:latin typeface="DejaVu Sans Mono"/>
                  <a:cs typeface="DejaVu Sans Mono"/>
                </a:rPr>
                <a:t>…</a:t>
              </a:r>
              <a:endParaRPr lang="en-US" sz="1200" dirty="0">
                <a:latin typeface="DejaVu Sans Mono"/>
                <a:cs typeface="DejaVu Sans Mono"/>
              </a:endParaRPr>
            </a:p>
          </p:txBody>
        </p:sp>
        <p:pic>
          <p:nvPicPr>
            <p:cNvPr id="10" name="Picture 9"/>
            <p:cNvPicPr>
              <a:picLocks noChangeAspect="1"/>
            </p:cNvPicPr>
            <p:nvPr/>
          </p:nvPicPr>
          <p:blipFill>
            <a:blip r:embed="rId4"/>
            <a:stretch>
              <a:fillRect/>
            </a:stretch>
          </p:blipFill>
          <p:spPr>
            <a:xfrm>
              <a:off x="4756729" y="334861"/>
              <a:ext cx="2782454" cy="2761680"/>
            </a:xfrm>
            <a:prstGeom prst="rect">
              <a:avLst/>
            </a:prstGeom>
          </p:spPr>
        </p:pic>
        <p:sp>
          <p:nvSpPr>
            <p:cNvPr id="14" name="TextBox 13"/>
            <p:cNvSpPr txBox="1"/>
            <p:nvPr/>
          </p:nvSpPr>
          <p:spPr>
            <a:xfrm>
              <a:off x="5705759" y="60158"/>
              <a:ext cx="1213933" cy="369332"/>
            </a:xfrm>
            <a:prstGeom prst="rect">
              <a:avLst/>
            </a:prstGeom>
            <a:noFill/>
          </p:spPr>
          <p:txBody>
            <a:bodyPr wrap="none" rtlCol="0">
              <a:spAutoFit/>
            </a:bodyPr>
            <a:lstStyle/>
            <a:p>
              <a:r>
                <a:rPr lang="en-US" dirty="0" smtClean="0">
                  <a:latin typeface="PT Sans"/>
                  <a:cs typeface="PT Sans"/>
                </a:rPr>
                <a:t>Machine B</a:t>
              </a:r>
              <a:endParaRPr lang="en-US" dirty="0">
                <a:latin typeface="PT Sans"/>
                <a:cs typeface="PT Sans"/>
              </a:endParaRPr>
            </a:p>
          </p:txBody>
        </p:sp>
      </p:grpSp>
      <p:cxnSp>
        <p:nvCxnSpPr>
          <p:cNvPr id="17" name="Straight Connector 16"/>
          <p:cNvCxnSpPr/>
          <p:nvPr/>
        </p:nvCxnSpPr>
        <p:spPr>
          <a:xfrm flipV="1">
            <a:off x="3847617" y="219364"/>
            <a:ext cx="1200729" cy="4192901"/>
          </a:xfrm>
          <a:prstGeom prst="line">
            <a:avLst/>
          </a:prstGeom>
          <a:ln w="76200" cmpd="sng"/>
          <a:effectLst/>
        </p:spPr>
        <p:style>
          <a:lnRef idx="3">
            <a:schemeClr val="dk1"/>
          </a:lnRef>
          <a:fillRef idx="0">
            <a:schemeClr val="dk1"/>
          </a:fillRef>
          <a:effectRef idx="2">
            <a:schemeClr val="dk1"/>
          </a:effectRef>
          <a:fontRef idx="minor">
            <a:schemeClr val="tx1"/>
          </a:fontRef>
        </p:style>
      </p:cxnSp>
      <p:grpSp>
        <p:nvGrpSpPr>
          <p:cNvPr id="39" name="Group 38"/>
          <p:cNvGrpSpPr/>
          <p:nvPr/>
        </p:nvGrpSpPr>
        <p:grpSpPr>
          <a:xfrm>
            <a:off x="197542" y="3048873"/>
            <a:ext cx="8871184" cy="3624934"/>
            <a:chOff x="48481" y="3096281"/>
            <a:chExt cx="9143999" cy="3821760"/>
          </a:xfrm>
        </p:grpSpPr>
        <p:pic>
          <p:nvPicPr>
            <p:cNvPr id="20" name="Picture 19" descr="withou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81" y="3096541"/>
              <a:ext cx="9143999" cy="3821500"/>
            </a:xfrm>
            <a:prstGeom prst="rect">
              <a:avLst/>
            </a:prstGeom>
          </p:spPr>
        </p:pic>
        <p:cxnSp>
          <p:nvCxnSpPr>
            <p:cNvPr id="24" name="Straight Connector 23"/>
            <p:cNvCxnSpPr/>
            <p:nvPr/>
          </p:nvCxnSpPr>
          <p:spPr>
            <a:xfrm flipV="1">
              <a:off x="931967" y="3194050"/>
              <a:ext cx="0" cy="3402637"/>
            </a:xfrm>
            <a:prstGeom prst="line">
              <a:avLst/>
            </a:prstGeom>
            <a:ln w="38100" cmpd="sng">
              <a:solidFill>
                <a:schemeClr val="accent4">
                  <a:lumMod val="60000"/>
                  <a:lumOff val="40000"/>
                </a:schemeClr>
              </a:solidFill>
            </a:ln>
            <a:effectLst/>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948466" y="3450166"/>
              <a:ext cx="476250" cy="0"/>
            </a:xfrm>
            <a:prstGeom prst="straightConnector1">
              <a:avLst/>
            </a:prstGeom>
            <a:ln>
              <a:solidFill>
                <a:schemeClr val="tx1"/>
              </a:solidFill>
              <a:headEnd type="none"/>
              <a:tailEnd type="triangle" w="lg" len="lg"/>
            </a:ln>
            <a:effectLst/>
          </p:spPr>
          <p:style>
            <a:lnRef idx="2">
              <a:schemeClr val="accent4"/>
            </a:lnRef>
            <a:fillRef idx="0">
              <a:schemeClr val="accent4"/>
            </a:fillRef>
            <a:effectRef idx="1">
              <a:schemeClr val="accent4"/>
            </a:effectRef>
            <a:fontRef idx="minor">
              <a:schemeClr val="tx1"/>
            </a:fontRef>
          </p:style>
        </p:cxnSp>
        <p:sp>
          <p:nvSpPr>
            <p:cNvPr id="34" name="TextBox 33"/>
            <p:cNvSpPr txBox="1"/>
            <p:nvPr/>
          </p:nvSpPr>
          <p:spPr>
            <a:xfrm>
              <a:off x="913491" y="3096281"/>
              <a:ext cx="744662" cy="356937"/>
            </a:xfrm>
            <a:prstGeom prst="rect">
              <a:avLst/>
            </a:prstGeom>
            <a:noFill/>
          </p:spPr>
          <p:txBody>
            <a:bodyPr wrap="none" rtlCol="0">
              <a:spAutoFit/>
            </a:bodyPr>
            <a:lstStyle/>
            <a:p>
              <a:r>
                <a:rPr lang="en-US" sz="1600" dirty="0" smtClean="0">
                  <a:latin typeface="PT Sans"/>
                  <a:cs typeface="PT Sans"/>
                </a:rPr>
                <a:t>Faster</a:t>
              </a:r>
              <a:endParaRPr lang="en-US" sz="1600" dirty="0">
                <a:latin typeface="PT Sans"/>
                <a:cs typeface="PT Sans"/>
              </a:endParaRPr>
            </a:p>
          </p:txBody>
        </p:sp>
        <p:sp>
          <p:nvSpPr>
            <p:cNvPr id="35" name="TextBox 34"/>
            <p:cNvSpPr txBox="1"/>
            <p:nvPr/>
          </p:nvSpPr>
          <p:spPr>
            <a:xfrm>
              <a:off x="241821" y="3551139"/>
              <a:ext cx="917027" cy="356937"/>
            </a:xfrm>
            <a:prstGeom prst="rect">
              <a:avLst/>
            </a:prstGeom>
            <a:noFill/>
          </p:spPr>
          <p:txBody>
            <a:bodyPr wrap="square" rtlCol="0">
              <a:spAutoFit/>
            </a:bodyPr>
            <a:lstStyle/>
            <a:p>
              <a:r>
                <a:rPr lang="en-US" sz="1600" dirty="0" smtClean="0">
                  <a:latin typeface="PT Sans"/>
                  <a:cs typeface="PT Sans"/>
                </a:rPr>
                <a:t>Slower</a:t>
              </a:r>
              <a:endParaRPr lang="en-US" sz="1600" dirty="0">
                <a:latin typeface="PT Sans"/>
                <a:cs typeface="PT Sans"/>
              </a:endParaRPr>
            </a:p>
          </p:txBody>
        </p:sp>
        <p:cxnSp>
          <p:nvCxnSpPr>
            <p:cNvPr id="36" name="Straight Arrow Connector 35"/>
            <p:cNvCxnSpPr/>
            <p:nvPr/>
          </p:nvCxnSpPr>
          <p:spPr>
            <a:xfrm flipH="1">
              <a:off x="386268" y="3581400"/>
              <a:ext cx="545699" cy="0"/>
            </a:xfrm>
            <a:prstGeom prst="straightConnector1">
              <a:avLst/>
            </a:prstGeom>
            <a:ln>
              <a:solidFill>
                <a:schemeClr val="tx1"/>
              </a:solidFill>
              <a:headEnd type="none"/>
              <a:tailEnd type="triangle" w="lg" len="lg"/>
            </a:ln>
            <a:effectLst/>
          </p:spPr>
          <p:style>
            <a:lnRef idx="2">
              <a:schemeClr val="accent4"/>
            </a:lnRef>
            <a:fillRef idx="0">
              <a:schemeClr val="accent4"/>
            </a:fillRef>
            <a:effectRef idx="1">
              <a:schemeClr val="accent4"/>
            </a:effectRef>
            <a:fontRef idx="minor">
              <a:schemeClr val="tx1"/>
            </a:fontRef>
          </p:style>
        </p:cxnSp>
      </p:grpSp>
      <p:sp>
        <p:nvSpPr>
          <p:cNvPr id="22" name="TextBox 21"/>
          <p:cNvSpPr txBox="1"/>
          <p:nvPr/>
        </p:nvSpPr>
        <p:spPr>
          <a:xfrm rot="16200000">
            <a:off x="-1572812" y="4663458"/>
            <a:ext cx="3441610" cy="307777"/>
          </a:xfrm>
          <a:prstGeom prst="rect">
            <a:avLst/>
          </a:prstGeom>
          <a:noFill/>
          <a:ln>
            <a:noFill/>
          </a:ln>
        </p:spPr>
        <p:txBody>
          <a:bodyPr wrap="square" rtlCol="0">
            <a:spAutoFit/>
          </a:bodyPr>
          <a:lstStyle/>
          <a:p>
            <a:pPr algn="ctr"/>
            <a:r>
              <a:rPr lang="en-US" sz="1400" dirty="0" smtClean="0">
                <a:latin typeface="PT Sans"/>
                <a:cs typeface="PT Sans"/>
              </a:rPr>
              <a:t>Frequency</a:t>
            </a:r>
            <a:endParaRPr lang="en-US" sz="1400" dirty="0">
              <a:latin typeface="PT Sans"/>
              <a:cs typeface="PT Sans"/>
            </a:endParaRPr>
          </a:p>
        </p:txBody>
      </p:sp>
      <p:sp>
        <p:nvSpPr>
          <p:cNvPr id="23" name="TextBox 22"/>
          <p:cNvSpPr txBox="1"/>
          <p:nvPr/>
        </p:nvSpPr>
        <p:spPr>
          <a:xfrm>
            <a:off x="461241" y="6507545"/>
            <a:ext cx="8607500" cy="307777"/>
          </a:xfrm>
          <a:prstGeom prst="rect">
            <a:avLst/>
          </a:prstGeom>
          <a:noFill/>
          <a:ln>
            <a:noFill/>
          </a:ln>
        </p:spPr>
        <p:txBody>
          <a:bodyPr wrap="square" rtlCol="0">
            <a:spAutoFit/>
          </a:bodyPr>
          <a:lstStyle/>
          <a:p>
            <a:pPr algn="ctr"/>
            <a:r>
              <a:rPr lang="en-US" sz="1400" dirty="0" smtClean="0">
                <a:latin typeface="PT Sans"/>
                <a:cs typeface="PT Sans"/>
              </a:rPr>
              <a:t>Speedup (B/A)</a:t>
            </a:r>
            <a:endParaRPr lang="en-US" sz="1400" dirty="0">
              <a:latin typeface="PT Sans"/>
              <a:cs typeface="PT Sans"/>
            </a:endParaRPr>
          </a:p>
        </p:txBody>
      </p:sp>
      <p:cxnSp>
        <p:nvCxnSpPr>
          <p:cNvPr id="28" name="Straight Arrow Connector 27"/>
          <p:cNvCxnSpPr/>
          <p:nvPr/>
        </p:nvCxnSpPr>
        <p:spPr>
          <a:xfrm>
            <a:off x="1442965" y="3523856"/>
            <a:ext cx="7164812" cy="0"/>
          </a:xfrm>
          <a:prstGeom prst="straightConnector1">
            <a:avLst/>
          </a:prstGeom>
          <a:ln w="57150" cmpd="sng">
            <a:headEnd type="triangle"/>
            <a:tailEnd type="triangle"/>
          </a:ln>
          <a:effectLst/>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2902149" y="3159669"/>
            <a:ext cx="5197456" cy="338554"/>
          </a:xfrm>
          <a:prstGeom prst="rect">
            <a:avLst/>
          </a:prstGeom>
          <a:noFill/>
        </p:spPr>
        <p:txBody>
          <a:bodyPr wrap="none" rtlCol="0">
            <a:spAutoFit/>
          </a:bodyPr>
          <a:lstStyle/>
          <a:p>
            <a:r>
              <a:rPr lang="en-US" sz="1600" dirty="0" smtClean="0">
                <a:latin typeface="PT Sans"/>
                <a:cs typeface="PT Sans"/>
              </a:rPr>
              <a:t>Performance Variability = (min – max) = (13.4 - 1.6) = 11.8</a:t>
            </a:r>
            <a:endParaRPr lang="en-US" sz="1600" dirty="0">
              <a:latin typeface="PT Sans"/>
              <a:cs typeface="PT Sans"/>
            </a:endParaRPr>
          </a:p>
        </p:txBody>
      </p:sp>
    </p:spTree>
    <p:extLst>
      <p:ext uri="{BB962C8B-B14F-4D97-AF65-F5344CB8AC3E}">
        <p14:creationId xmlns:p14="http://schemas.microsoft.com/office/powerpoint/2010/main" val="20824836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5E-6 1.48148E-6 L 0.42188 -0.00139 " pathEditMode="relative" ptsTypes="AA">
                                      <p:cBhvr>
                                        <p:cTn id="14" dur="2000" fill="hold"/>
                                        <p:tgtEl>
                                          <p:spTgt spid="21"/>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4.72222E-6 9.25926E-6 L -0.37674 -0.00138 " pathEditMode="relative" ptsTypes="AA">
                                      <p:cBhvr>
                                        <p:cTn id="18" dur="2000" fill="hold"/>
                                        <p:tgtEl>
                                          <p:spTgt spid="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2" grpId="0"/>
      <p:bldP spid="23"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US" b="1" dirty="0" smtClean="0">
                <a:latin typeface="PT Sans"/>
                <a:cs typeface="PT Sans"/>
              </a:rPr>
              <a:t>Outline</a:t>
            </a:r>
            <a:endParaRPr lang="en-US" b="1" dirty="0">
              <a:latin typeface="PT Sans"/>
              <a:cs typeface="PT Sans"/>
            </a:endParaRPr>
          </a:p>
        </p:txBody>
      </p:sp>
      <p:sp>
        <p:nvSpPr>
          <p:cNvPr id="4" name="Content Placeholder 3"/>
          <p:cNvSpPr>
            <a:spLocks noGrp="1"/>
          </p:cNvSpPr>
          <p:nvPr>
            <p:ph idx="1"/>
          </p:nvPr>
        </p:nvSpPr>
        <p:spPr/>
        <p:txBody>
          <a:bodyPr/>
          <a:lstStyle/>
          <a:p>
            <a:r>
              <a:rPr lang="en-US" dirty="0" smtClean="0">
                <a:latin typeface="PT Sans"/>
                <a:cs typeface="PT Sans"/>
              </a:rPr>
              <a:t>Scope of Work</a:t>
            </a:r>
            <a:endParaRPr lang="en-US" dirty="0" smtClean="0">
              <a:latin typeface="PT Sans"/>
              <a:cs typeface="PT Sans"/>
            </a:endParaRPr>
          </a:p>
          <a:p>
            <a:r>
              <a:rPr lang="en-US" dirty="0">
                <a:latin typeface="PT Sans"/>
                <a:cs typeface="PT Sans"/>
              </a:rPr>
              <a:t>Performance Profile of a Machine</a:t>
            </a:r>
          </a:p>
          <a:p>
            <a:r>
              <a:rPr lang="en-US" dirty="0">
                <a:latin typeface="PT Sans"/>
                <a:cs typeface="PT Sans"/>
              </a:rPr>
              <a:t>Quantify Cross-platform Variability</a:t>
            </a:r>
          </a:p>
          <a:p>
            <a:r>
              <a:rPr lang="en-US" b="1" dirty="0">
                <a:latin typeface="PT Sans"/>
                <a:cs typeface="PT Sans"/>
              </a:rPr>
              <a:t>Reduce Variability Using Containers</a:t>
            </a:r>
          </a:p>
          <a:p>
            <a:r>
              <a:rPr lang="en-US" dirty="0" smtClean="0">
                <a:latin typeface="PT Sans"/>
                <a:cs typeface="PT Sans"/>
              </a:rPr>
              <a:t>Future Work</a:t>
            </a:r>
            <a:endParaRPr lang="en-US"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12</a:t>
            </a:fld>
            <a:endParaRPr lang="en-US"/>
          </a:p>
        </p:txBody>
      </p:sp>
    </p:spTree>
    <p:extLst>
      <p:ext uri="{BB962C8B-B14F-4D97-AF65-F5344CB8AC3E}">
        <p14:creationId xmlns:p14="http://schemas.microsoft.com/office/powerpoint/2010/main" val="18539561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latin typeface="PT Sans"/>
                <a:cs typeface="PT Sans"/>
              </a:rPr>
              <a:t>Docker (via </a:t>
            </a:r>
            <a:r>
              <a:rPr lang="en-US" dirty="0" err="1" smtClean="0">
                <a:latin typeface="PT Sans"/>
                <a:cs typeface="PT Sans"/>
              </a:rPr>
              <a:t>cgroups</a:t>
            </a:r>
            <a:r>
              <a:rPr lang="en-US" dirty="0">
                <a:latin typeface="PT Sans"/>
                <a:cs typeface="PT Sans"/>
              </a:rPr>
              <a:t>)</a:t>
            </a:r>
            <a:r>
              <a:rPr lang="en-US" dirty="0" smtClean="0">
                <a:latin typeface="PT Sans"/>
                <a:cs typeface="PT Sans"/>
              </a:rPr>
              <a:t> exposes some parameters of Linux’s CFS scheduler</a:t>
            </a:r>
          </a:p>
          <a:p>
            <a:pPr lvl="1"/>
            <a:r>
              <a:rPr lang="en-US" dirty="0" smtClean="0">
                <a:latin typeface="PT Sans"/>
                <a:cs typeface="PT Sans"/>
              </a:rPr>
              <a:t>Can specify quota/period for a container</a:t>
            </a:r>
          </a:p>
        </p:txBody>
      </p:sp>
      <p:sp>
        <p:nvSpPr>
          <p:cNvPr id="2" name="Title 1"/>
          <p:cNvSpPr>
            <a:spLocks noGrp="1"/>
          </p:cNvSpPr>
          <p:nvPr>
            <p:ph type="title"/>
          </p:nvPr>
        </p:nvSpPr>
        <p:spPr>
          <a:xfrm>
            <a:off x="457200" y="274638"/>
            <a:ext cx="8229600" cy="1143000"/>
          </a:xfrm>
        </p:spPr>
        <p:txBody>
          <a:bodyPr>
            <a:normAutofit/>
          </a:bodyPr>
          <a:lstStyle/>
          <a:p>
            <a:pPr algn="l"/>
            <a:r>
              <a:rPr lang="en-US" b="1" dirty="0" smtClean="0">
                <a:latin typeface="PT Sans"/>
                <a:cs typeface="PT Sans"/>
              </a:rPr>
              <a:t>Controlling CPU Bandwidth</a:t>
            </a:r>
            <a:endParaRPr lang="en-US" b="1"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13</a:t>
            </a:fld>
            <a:endParaRPr lang="en-US"/>
          </a:p>
        </p:txBody>
      </p:sp>
      <p:sp>
        <p:nvSpPr>
          <p:cNvPr id="6" name="Rectangle 5"/>
          <p:cNvSpPr/>
          <p:nvPr/>
        </p:nvSpPr>
        <p:spPr>
          <a:xfrm>
            <a:off x="1723373" y="6405035"/>
            <a:ext cx="5697255" cy="307777"/>
          </a:xfrm>
          <a:prstGeom prst="rect">
            <a:avLst/>
          </a:prstGeom>
          <a:solidFill>
            <a:schemeClr val="bg1"/>
          </a:solidFill>
          <a:ln>
            <a:solidFill>
              <a:schemeClr val="tx1"/>
            </a:solidFill>
          </a:ln>
        </p:spPr>
        <p:txBody>
          <a:bodyPr wrap="none">
            <a:spAutoFit/>
          </a:bodyPr>
          <a:lstStyle/>
          <a:p>
            <a:r>
              <a:rPr lang="en-US" sz="1400" dirty="0" smtClean="0">
                <a:solidFill>
                  <a:prstClr val="black"/>
                </a:solidFill>
                <a:latin typeface="DejaVu Sans Mono"/>
                <a:cs typeface="DejaVu Sans Mono"/>
              </a:rPr>
              <a:t>docker run --</a:t>
            </a:r>
            <a:r>
              <a:rPr lang="en-US" sz="1400" dirty="0" err="1" smtClean="0">
                <a:solidFill>
                  <a:prstClr val="black"/>
                </a:solidFill>
                <a:latin typeface="DejaVu Sans Mono"/>
                <a:cs typeface="DejaVu Sans Mono"/>
              </a:rPr>
              <a:t>cpu</a:t>
            </a:r>
            <a:r>
              <a:rPr lang="en-US" sz="1400" dirty="0" smtClean="0">
                <a:solidFill>
                  <a:prstClr val="black"/>
                </a:solidFill>
                <a:latin typeface="DejaVu Sans Mono"/>
                <a:cs typeface="DejaVu Sans Mono"/>
              </a:rPr>
              <a:t>-quota=X --</a:t>
            </a:r>
            <a:r>
              <a:rPr lang="en-US" sz="1400" dirty="0" err="1" smtClean="0">
                <a:solidFill>
                  <a:prstClr val="black"/>
                </a:solidFill>
                <a:latin typeface="DejaVu Sans Mono"/>
                <a:cs typeface="DejaVu Sans Mono"/>
              </a:rPr>
              <a:t>cpu</a:t>
            </a:r>
            <a:r>
              <a:rPr lang="en-US" sz="1400" dirty="0" smtClean="0">
                <a:solidFill>
                  <a:prstClr val="black"/>
                </a:solidFill>
                <a:latin typeface="DejaVu Sans Mono"/>
                <a:cs typeface="DejaVu Sans Mono"/>
              </a:rPr>
              <a:t>-period=100000 crafty</a:t>
            </a:r>
            <a:endParaRPr lang="en-US" sz="2000" dirty="0"/>
          </a:p>
        </p:txBody>
      </p:sp>
      <p:grpSp>
        <p:nvGrpSpPr>
          <p:cNvPr id="73" name="Group 72"/>
          <p:cNvGrpSpPr/>
          <p:nvPr/>
        </p:nvGrpSpPr>
        <p:grpSpPr>
          <a:xfrm>
            <a:off x="1149039" y="3421827"/>
            <a:ext cx="7099906" cy="3020201"/>
            <a:chOff x="1149039" y="2763762"/>
            <a:chExt cx="7099906" cy="3020201"/>
          </a:xfrm>
        </p:grpSpPr>
        <p:cxnSp>
          <p:nvCxnSpPr>
            <p:cNvPr id="40" name="Straight Connector 39"/>
            <p:cNvCxnSpPr/>
            <p:nvPr/>
          </p:nvCxnSpPr>
          <p:spPr>
            <a:xfrm>
              <a:off x="1657039" y="3479067"/>
              <a:ext cx="0" cy="1768481"/>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1149039" y="4992131"/>
              <a:ext cx="7099906"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6703183" y="4976614"/>
              <a:ext cx="0" cy="270934"/>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2620232" y="5263065"/>
              <a:ext cx="773131" cy="338554"/>
            </a:xfrm>
            <a:prstGeom prst="rect">
              <a:avLst/>
            </a:prstGeom>
          </p:spPr>
          <p:txBody>
            <a:bodyPr wrap="none">
              <a:spAutoFit/>
            </a:bodyPr>
            <a:lstStyle/>
            <a:p>
              <a:r>
                <a:rPr lang="en-US" sz="1600" dirty="0" smtClean="0">
                  <a:latin typeface="PT Sans"/>
                  <a:cs typeface="PT Sans"/>
                </a:rPr>
                <a:t>100ms</a:t>
              </a:r>
              <a:endParaRPr lang="en-US" sz="1600" dirty="0"/>
            </a:p>
          </p:txBody>
        </p:sp>
        <p:sp>
          <p:nvSpPr>
            <p:cNvPr id="44" name="Rectangle 43"/>
            <p:cNvSpPr/>
            <p:nvPr/>
          </p:nvSpPr>
          <p:spPr>
            <a:xfrm>
              <a:off x="3889941" y="5281486"/>
              <a:ext cx="773131" cy="338554"/>
            </a:xfrm>
            <a:prstGeom prst="rect">
              <a:avLst/>
            </a:prstGeom>
          </p:spPr>
          <p:txBody>
            <a:bodyPr wrap="none">
              <a:spAutoFit/>
            </a:bodyPr>
            <a:lstStyle/>
            <a:p>
              <a:r>
                <a:rPr lang="en-US" sz="1600" dirty="0" smtClean="0">
                  <a:latin typeface="PT Sans"/>
                  <a:cs typeface="PT Sans"/>
                </a:rPr>
                <a:t>200ms</a:t>
              </a:r>
              <a:endParaRPr lang="en-US" sz="1600" dirty="0"/>
            </a:p>
          </p:txBody>
        </p:sp>
        <p:sp>
          <p:nvSpPr>
            <p:cNvPr id="45" name="Rectangle 44"/>
            <p:cNvSpPr/>
            <p:nvPr/>
          </p:nvSpPr>
          <p:spPr>
            <a:xfrm>
              <a:off x="5133352" y="5283386"/>
              <a:ext cx="773131" cy="338554"/>
            </a:xfrm>
            <a:prstGeom prst="rect">
              <a:avLst/>
            </a:prstGeom>
          </p:spPr>
          <p:txBody>
            <a:bodyPr wrap="none">
              <a:spAutoFit/>
            </a:bodyPr>
            <a:lstStyle/>
            <a:p>
              <a:r>
                <a:rPr lang="en-US" sz="1600" dirty="0" smtClean="0">
                  <a:latin typeface="PT Sans"/>
                  <a:cs typeface="PT Sans"/>
                </a:rPr>
                <a:t>300ms</a:t>
              </a:r>
              <a:endParaRPr lang="en-US" sz="1600" dirty="0"/>
            </a:p>
          </p:txBody>
        </p:sp>
        <p:sp>
          <p:nvSpPr>
            <p:cNvPr id="46" name="Rectangle 45"/>
            <p:cNvSpPr/>
            <p:nvPr/>
          </p:nvSpPr>
          <p:spPr>
            <a:xfrm>
              <a:off x="6504362" y="5247548"/>
              <a:ext cx="397642" cy="338554"/>
            </a:xfrm>
            <a:prstGeom prst="rect">
              <a:avLst/>
            </a:prstGeom>
          </p:spPr>
          <p:txBody>
            <a:bodyPr wrap="none">
              <a:spAutoFit/>
            </a:bodyPr>
            <a:lstStyle/>
            <a:p>
              <a:r>
                <a:rPr lang="is-IS" sz="1600" dirty="0" smtClean="0">
                  <a:latin typeface="PT Sans"/>
                  <a:cs typeface="PT Sans"/>
                </a:rPr>
                <a:t>….</a:t>
              </a:r>
              <a:endParaRPr lang="en-US" sz="1600" dirty="0"/>
            </a:p>
          </p:txBody>
        </p:sp>
        <p:cxnSp>
          <p:nvCxnSpPr>
            <p:cNvPr id="47" name="Straight Connector 46"/>
            <p:cNvCxnSpPr/>
            <p:nvPr/>
          </p:nvCxnSpPr>
          <p:spPr>
            <a:xfrm>
              <a:off x="1675183" y="3862413"/>
              <a:ext cx="314485" cy="0"/>
            </a:xfrm>
            <a:prstGeom prst="line">
              <a:avLst/>
            </a:prstGeom>
            <a:ln w="76200" cmpd="sng">
              <a:solidFill>
                <a:srgbClr val="61A260"/>
              </a:solidFill>
            </a:ln>
            <a:effectLst/>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a:off x="1675183" y="4012277"/>
              <a:ext cx="628974" cy="0"/>
            </a:xfrm>
            <a:prstGeom prst="line">
              <a:avLst/>
            </a:prstGeom>
            <a:ln w="76200" cmpd="sng">
              <a:solidFill>
                <a:schemeClr val="bg2">
                  <a:lumMod val="75000"/>
                </a:schemeClr>
              </a:solidFill>
            </a:ln>
            <a:effectLst/>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6853159" y="3428828"/>
              <a:ext cx="229350" cy="0"/>
            </a:xfrm>
            <a:prstGeom prst="line">
              <a:avLst/>
            </a:prstGeom>
            <a:ln w="76200" cmpd="sng">
              <a:solidFill>
                <a:srgbClr val="61A260"/>
              </a:solidFill>
            </a:ln>
            <a:effectLst/>
          </p:spPr>
          <p:style>
            <a:lnRef idx="3">
              <a:schemeClr val="dk1"/>
            </a:lnRef>
            <a:fillRef idx="0">
              <a:schemeClr val="dk1"/>
            </a:fillRef>
            <a:effectRef idx="2">
              <a:schemeClr val="dk1"/>
            </a:effectRef>
            <a:fontRef idx="minor">
              <a:schemeClr val="tx1"/>
            </a:fontRef>
          </p:style>
        </p:cxnSp>
        <p:sp>
          <p:nvSpPr>
            <p:cNvPr id="50" name="Rectangle 49"/>
            <p:cNvSpPr/>
            <p:nvPr/>
          </p:nvSpPr>
          <p:spPr>
            <a:xfrm>
              <a:off x="7125583" y="3225427"/>
              <a:ext cx="662487" cy="400110"/>
            </a:xfrm>
            <a:prstGeom prst="rect">
              <a:avLst/>
            </a:prstGeom>
          </p:spPr>
          <p:txBody>
            <a:bodyPr wrap="none">
              <a:spAutoFit/>
            </a:bodyPr>
            <a:lstStyle/>
            <a:p>
              <a:r>
                <a:rPr lang="en-US" sz="2000" dirty="0" smtClean="0">
                  <a:latin typeface="PT Sans"/>
                  <a:cs typeface="PT Sans"/>
                </a:rPr>
                <a:t>25%</a:t>
              </a:r>
              <a:endParaRPr lang="en-US" sz="2000" dirty="0"/>
            </a:p>
          </p:txBody>
        </p:sp>
        <p:sp>
          <p:nvSpPr>
            <p:cNvPr id="51" name="Rectangle 50"/>
            <p:cNvSpPr/>
            <p:nvPr/>
          </p:nvSpPr>
          <p:spPr>
            <a:xfrm>
              <a:off x="6585680" y="2763762"/>
              <a:ext cx="1064588" cy="461665"/>
            </a:xfrm>
            <a:prstGeom prst="rect">
              <a:avLst/>
            </a:prstGeom>
          </p:spPr>
          <p:txBody>
            <a:bodyPr wrap="none">
              <a:spAutoFit/>
            </a:bodyPr>
            <a:lstStyle/>
            <a:p>
              <a:r>
                <a:rPr lang="en-US" sz="2400" b="1" dirty="0" smtClean="0">
                  <a:latin typeface="PT Sans"/>
                  <a:cs typeface="PT Sans"/>
                </a:rPr>
                <a:t>Quota:</a:t>
              </a:r>
              <a:endParaRPr lang="en-US" sz="2400" b="1" dirty="0"/>
            </a:p>
          </p:txBody>
        </p:sp>
        <p:sp>
          <p:nvSpPr>
            <p:cNvPr id="52" name="Rectangle 51"/>
            <p:cNvSpPr/>
            <p:nvPr/>
          </p:nvSpPr>
          <p:spPr>
            <a:xfrm>
              <a:off x="6585680" y="2763762"/>
              <a:ext cx="1409272" cy="175296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3" name="Straight Connector 52"/>
            <p:cNvCxnSpPr/>
            <p:nvPr/>
          </p:nvCxnSpPr>
          <p:spPr>
            <a:xfrm>
              <a:off x="6858821" y="3828938"/>
              <a:ext cx="229350" cy="0"/>
            </a:xfrm>
            <a:prstGeom prst="line">
              <a:avLst/>
            </a:prstGeom>
            <a:ln w="76200" cmpd="sng">
              <a:solidFill>
                <a:schemeClr val="bg2">
                  <a:lumMod val="75000"/>
                </a:schemeClr>
              </a:solidFill>
            </a:ln>
            <a:effectLst/>
          </p:spPr>
          <p:style>
            <a:lnRef idx="3">
              <a:schemeClr val="dk1"/>
            </a:lnRef>
            <a:fillRef idx="0">
              <a:schemeClr val="dk1"/>
            </a:fillRef>
            <a:effectRef idx="2">
              <a:schemeClr val="dk1"/>
            </a:effectRef>
            <a:fontRef idx="minor">
              <a:schemeClr val="tx1"/>
            </a:fontRef>
          </p:style>
        </p:cxnSp>
        <p:sp>
          <p:nvSpPr>
            <p:cNvPr id="54" name="Rectangle 53"/>
            <p:cNvSpPr/>
            <p:nvPr/>
          </p:nvSpPr>
          <p:spPr>
            <a:xfrm>
              <a:off x="7131245" y="3625537"/>
              <a:ext cx="662487" cy="400110"/>
            </a:xfrm>
            <a:prstGeom prst="rect">
              <a:avLst/>
            </a:prstGeom>
          </p:spPr>
          <p:txBody>
            <a:bodyPr wrap="none">
              <a:spAutoFit/>
            </a:bodyPr>
            <a:lstStyle/>
            <a:p>
              <a:r>
                <a:rPr lang="en-US" sz="2000" dirty="0" smtClean="0">
                  <a:latin typeface="PT Sans"/>
                  <a:cs typeface="PT Sans"/>
                </a:rPr>
                <a:t>50%</a:t>
              </a:r>
              <a:endParaRPr lang="en-US" sz="2000" dirty="0"/>
            </a:p>
          </p:txBody>
        </p:sp>
        <p:cxnSp>
          <p:nvCxnSpPr>
            <p:cNvPr id="55" name="Straight Connector 54"/>
            <p:cNvCxnSpPr/>
            <p:nvPr/>
          </p:nvCxnSpPr>
          <p:spPr>
            <a:xfrm>
              <a:off x="6864122" y="4229048"/>
              <a:ext cx="229350" cy="0"/>
            </a:xfrm>
            <a:prstGeom prst="line">
              <a:avLst/>
            </a:prstGeom>
            <a:ln w="76200" cmpd="sng">
              <a:solidFill>
                <a:schemeClr val="accent4">
                  <a:lumMod val="60000"/>
                  <a:lumOff val="40000"/>
                </a:schemeClr>
              </a:solidFill>
            </a:ln>
            <a:effectLst/>
          </p:spPr>
          <p:style>
            <a:lnRef idx="3">
              <a:schemeClr val="dk1"/>
            </a:lnRef>
            <a:fillRef idx="0">
              <a:schemeClr val="dk1"/>
            </a:fillRef>
            <a:effectRef idx="2">
              <a:schemeClr val="dk1"/>
            </a:effectRef>
            <a:fontRef idx="minor">
              <a:schemeClr val="tx1"/>
            </a:fontRef>
          </p:style>
        </p:cxnSp>
        <p:sp>
          <p:nvSpPr>
            <p:cNvPr id="56" name="Rectangle 55"/>
            <p:cNvSpPr/>
            <p:nvPr/>
          </p:nvSpPr>
          <p:spPr>
            <a:xfrm>
              <a:off x="7136546" y="4025647"/>
              <a:ext cx="662487" cy="400110"/>
            </a:xfrm>
            <a:prstGeom prst="rect">
              <a:avLst/>
            </a:prstGeom>
          </p:spPr>
          <p:txBody>
            <a:bodyPr wrap="none">
              <a:spAutoFit/>
            </a:bodyPr>
            <a:lstStyle/>
            <a:p>
              <a:r>
                <a:rPr lang="en-US" sz="2000" dirty="0" smtClean="0">
                  <a:latin typeface="PT Sans"/>
                  <a:cs typeface="PT Sans"/>
                </a:rPr>
                <a:t>75%</a:t>
              </a:r>
              <a:endParaRPr lang="en-US" sz="2000" dirty="0"/>
            </a:p>
          </p:txBody>
        </p:sp>
        <p:cxnSp>
          <p:nvCxnSpPr>
            <p:cNvPr id="57" name="Straight Connector 56"/>
            <p:cNvCxnSpPr/>
            <p:nvPr/>
          </p:nvCxnSpPr>
          <p:spPr>
            <a:xfrm>
              <a:off x="1675187" y="4162141"/>
              <a:ext cx="945045" cy="0"/>
            </a:xfrm>
            <a:prstGeom prst="line">
              <a:avLst/>
            </a:prstGeom>
            <a:ln w="76200" cmpd="sng">
              <a:solidFill>
                <a:schemeClr val="accent4">
                  <a:lumMod val="60000"/>
                  <a:lumOff val="40000"/>
                </a:schemeClr>
              </a:solidFill>
            </a:ln>
            <a:effectLst/>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a:off x="2918594" y="3862413"/>
              <a:ext cx="314485" cy="0"/>
            </a:xfrm>
            <a:prstGeom prst="line">
              <a:avLst/>
            </a:prstGeom>
            <a:ln w="76200" cmpd="sng">
              <a:solidFill>
                <a:srgbClr val="61A260"/>
              </a:solidFill>
            </a:ln>
            <a:effectLst/>
          </p:spPr>
          <p:style>
            <a:lnRef idx="3">
              <a:schemeClr val="dk1"/>
            </a:lnRef>
            <a:fillRef idx="0">
              <a:schemeClr val="dk1"/>
            </a:fillRef>
            <a:effectRef idx="2">
              <a:schemeClr val="dk1"/>
            </a:effectRef>
            <a:fontRef idx="minor">
              <a:schemeClr val="tx1"/>
            </a:fontRef>
          </p:style>
        </p:cxnSp>
        <p:cxnSp>
          <p:nvCxnSpPr>
            <p:cNvPr id="59" name="Straight Connector 58"/>
            <p:cNvCxnSpPr/>
            <p:nvPr/>
          </p:nvCxnSpPr>
          <p:spPr>
            <a:xfrm>
              <a:off x="2918594" y="4012277"/>
              <a:ext cx="628974" cy="0"/>
            </a:xfrm>
            <a:prstGeom prst="line">
              <a:avLst/>
            </a:prstGeom>
            <a:ln w="76200" cmpd="sng">
              <a:solidFill>
                <a:schemeClr val="bg2">
                  <a:lumMod val="75000"/>
                </a:schemeClr>
              </a:solidFill>
            </a:ln>
            <a:effectLst/>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a:off x="2918598" y="4162141"/>
              <a:ext cx="945045" cy="0"/>
            </a:xfrm>
            <a:prstGeom prst="line">
              <a:avLst/>
            </a:prstGeom>
            <a:ln w="76200" cmpd="sng">
              <a:solidFill>
                <a:schemeClr val="accent4">
                  <a:lumMod val="60000"/>
                  <a:lumOff val="40000"/>
                </a:schemeClr>
              </a:solidFill>
            </a:ln>
            <a:effectLst/>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4164678" y="3855866"/>
              <a:ext cx="314485" cy="0"/>
            </a:xfrm>
            <a:prstGeom prst="line">
              <a:avLst/>
            </a:prstGeom>
            <a:ln w="76200" cmpd="sng">
              <a:solidFill>
                <a:srgbClr val="61A260"/>
              </a:solidFill>
            </a:ln>
            <a:effectLst/>
          </p:spPr>
          <p:style>
            <a:lnRef idx="3">
              <a:schemeClr val="dk1"/>
            </a:lnRef>
            <a:fillRef idx="0">
              <a:schemeClr val="dk1"/>
            </a:fillRef>
            <a:effectRef idx="2">
              <a:schemeClr val="dk1"/>
            </a:effectRef>
            <a:fontRef idx="minor">
              <a:schemeClr val="tx1"/>
            </a:fontRef>
          </p:style>
        </p:cxnSp>
        <p:cxnSp>
          <p:nvCxnSpPr>
            <p:cNvPr id="62" name="Straight Connector 61"/>
            <p:cNvCxnSpPr/>
            <p:nvPr/>
          </p:nvCxnSpPr>
          <p:spPr>
            <a:xfrm>
              <a:off x="4164678" y="4005730"/>
              <a:ext cx="628974" cy="0"/>
            </a:xfrm>
            <a:prstGeom prst="line">
              <a:avLst/>
            </a:prstGeom>
            <a:ln w="76200" cmpd="sng">
              <a:solidFill>
                <a:schemeClr val="bg2">
                  <a:lumMod val="75000"/>
                </a:schemeClr>
              </a:solidFill>
            </a:ln>
            <a:effectLst/>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a:off x="4164682" y="4155594"/>
              <a:ext cx="945045" cy="0"/>
            </a:xfrm>
            <a:prstGeom prst="line">
              <a:avLst/>
            </a:prstGeom>
            <a:ln w="76200" cmpd="sng">
              <a:solidFill>
                <a:schemeClr val="accent4">
                  <a:lumMod val="60000"/>
                  <a:lumOff val="40000"/>
                </a:schemeClr>
              </a:solidFill>
            </a:ln>
            <a:effectLst/>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5408089" y="3842772"/>
              <a:ext cx="314485" cy="0"/>
            </a:xfrm>
            <a:prstGeom prst="line">
              <a:avLst/>
            </a:prstGeom>
            <a:ln w="76200" cmpd="sng">
              <a:solidFill>
                <a:srgbClr val="61A260"/>
              </a:solidFill>
            </a:ln>
            <a:effectLst/>
          </p:spPr>
          <p:style>
            <a:lnRef idx="3">
              <a:schemeClr val="dk1"/>
            </a:lnRef>
            <a:fillRef idx="0">
              <a:schemeClr val="dk1"/>
            </a:fillRef>
            <a:effectRef idx="2">
              <a:schemeClr val="dk1"/>
            </a:effectRef>
            <a:fontRef idx="minor">
              <a:schemeClr val="tx1"/>
            </a:fontRef>
          </p:style>
        </p:cxnSp>
        <p:cxnSp>
          <p:nvCxnSpPr>
            <p:cNvPr id="65" name="Straight Connector 64"/>
            <p:cNvCxnSpPr/>
            <p:nvPr/>
          </p:nvCxnSpPr>
          <p:spPr>
            <a:xfrm>
              <a:off x="5408089" y="3992636"/>
              <a:ext cx="628974" cy="0"/>
            </a:xfrm>
            <a:prstGeom prst="line">
              <a:avLst/>
            </a:prstGeom>
            <a:ln w="76200" cmpd="sng">
              <a:solidFill>
                <a:schemeClr val="bg2">
                  <a:lumMod val="75000"/>
                </a:schemeClr>
              </a:solidFill>
            </a:ln>
            <a:effectLst/>
          </p:spPr>
          <p:style>
            <a:lnRef idx="3">
              <a:schemeClr val="dk1"/>
            </a:lnRef>
            <a:fillRef idx="0">
              <a:schemeClr val="dk1"/>
            </a:fillRef>
            <a:effectRef idx="2">
              <a:schemeClr val="dk1"/>
            </a:effectRef>
            <a:fontRef idx="minor">
              <a:schemeClr val="tx1"/>
            </a:fontRef>
          </p:style>
        </p:cxnSp>
        <p:cxnSp>
          <p:nvCxnSpPr>
            <p:cNvPr id="66" name="Straight Connector 65"/>
            <p:cNvCxnSpPr/>
            <p:nvPr/>
          </p:nvCxnSpPr>
          <p:spPr>
            <a:xfrm>
              <a:off x="5408093" y="4142500"/>
              <a:ext cx="945045" cy="0"/>
            </a:xfrm>
            <a:prstGeom prst="line">
              <a:avLst/>
            </a:prstGeom>
            <a:ln w="76200" cmpd="sng">
              <a:solidFill>
                <a:schemeClr val="accent4">
                  <a:lumMod val="60000"/>
                  <a:lumOff val="40000"/>
                </a:schemeClr>
              </a:solidFill>
            </a:ln>
            <a:effectLst/>
          </p:spPr>
          <p:style>
            <a:lnRef idx="3">
              <a:schemeClr val="dk1"/>
            </a:lnRef>
            <a:fillRef idx="0">
              <a:schemeClr val="dk1"/>
            </a:fillRef>
            <a:effectRef idx="2">
              <a:schemeClr val="dk1"/>
            </a:effectRef>
            <a:fontRef idx="minor">
              <a:schemeClr val="tx1"/>
            </a:fontRef>
          </p:style>
        </p:cxnSp>
        <p:sp>
          <p:nvSpPr>
            <p:cNvPr id="67" name="Rectangle 66"/>
            <p:cNvSpPr/>
            <p:nvPr/>
          </p:nvSpPr>
          <p:spPr>
            <a:xfrm>
              <a:off x="4311153" y="5414631"/>
              <a:ext cx="922857" cy="369332"/>
            </a:xfrm>
            <a:prstGeom prst="rect">
              <a:avLst/>
            </a:prstGeom>
          </p:spPr>
          <p:txBody>
            <a:bodyPr wrap="none">
              <a:spAutoFit/>
            </a:bodyPr>
            <a:lstStyle/>
            <a:p>
              <a:r>
                <a:rPr lang="en-US" b="1" dirty="0" smtClean="0">
                  <a:latin typeface="PT Sans"/>
                  <a:cs typeface="PT Sans"/>
                </a:rPr>
                <a:t>Periods</a:t>
              </a:r>
              <a:endParaRPr lang="en-US" dirty="0"/>
            </a:p>
          </p:txBody>
        </p:sp>
        <p:sp>
          <p:nvSpPr>
            <p:cNvPr id="68" name="Left Brace 67"/>
            <p:cNvSpPr/>
            <p:nvPr/>
          </p:nvSpPr>
          <p:spPr>
            <a:xfrm rot="5400000">
              <a:off x="2135371" y="2919904"/>
              <a:ext cx="314481" cy="1039392"/>
            </a:xfrm>
            <a:prstGeom prst="leftBrace">
              <a:avLst>
                <a:gd name="adj1" fmla="val 59730"/>
                <a:gd name="adj2" fmla="val 46668"/>
              </a:avLst>
            </a:prstGeom>
            <a:ln w="38100" cmpd="sng"/>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9" name="Rectangle 68"/>
            <p:cNvSpPr/>
            <p:nvPr/>
          </p:nvSpPr>
          <p:spPr>
            <a:xfrm>
              <a:off x="1476938" y="2863513"/>
              <a:ext cx="2286587" cy="369332"/>
            </a:xfrm>
            <a:prstGeom prst="rect">
              <a:avLst/>
            </a:prstGeom>
            <a:ln>
              <a:noFill/>
            </a:ln>
          </p:spPr>
          <p:txBody>
            <a:bodyPr wrap="none">
              <a:spAutoFit/>
            </a:bodyPr>
            <a:lstStyle/>
            <a:p>
              <a:r>
                <a:rPr lang="en-US" dirty="0" smtClean="0">
                  <a:latin typeface="PT Sans"/>
                  <a:cs typeface="PT Sans"/>
                </a:rPr>
                <a:t>Utilization per period</a:t>
              </a:r>
              <a:endParaRPr lang="en-US" dirty="0">
                <a:latin typeface="PT Sans"/>
                <a:cs typeface="PT Sans"/>
              </a:endParaRPr>
            </a:p>
          </p:txBody>
        </p:sp>
        <p:cxnSp>
          <p:nvCxnSpPr>
            <p:cNvPr id="70" name="Straight Connector 69"/>
            <p:cNvCxnSpPr/>
            <p:nvPr/>
          </p:nvCxnSpPr>
          <p:spPr>
            <a:xfrm>
              <a:off x="2918594" y="3752128"/>
              <a:ext cx="4" cy="1510937"/>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164682" y="3752128"/>
              <a:ext cx="0" cy="1510937"/>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5408093" y="3752128"/>
              <a:ext cx="0" cy="1529358"/>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pic>
        <p:nvPicPr>
          <p:cNvPr id="5" name="Picture 4" descr="cgroup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7439"/>
            <a:ext cx="9144000" cy="5024176"/>
          </a:xfrm>
          <a:prstGeom prst="rect">
            <a:avLst/>
          </a:prstGeom>
        </p:spPr>
      </p:pic>
    </p:spTree>
    <p:extLst>
      <p:ext uri="{BB962C8B-B14F-4D97-AF65-F5344CB8AC3E}">
        <p14:creationId xmlns:p14="http://schemas.microsoft.com/office/powerpoint/2010/main" val="18507227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3"/>
          <p:cNvSpPr>
            <a:spLocks noGrp="1"/>
          </p:cNvSpPr>
          <p:nvPr>
            <p:ph idx="1"/>
          </p:nvPr>
        </p:nvSpPr>
        <p:spPr>
          <a:xfrm>
            <a:off x="457200" y="1388189"/>
            <a:ext cx="8229600" cy="5240451"/>
          </a:xfrm>
        </p:spPr>
        <p:txBody>
          <a:bodyPr>
            <a:noAutofit/>
          </a:bodyPr>
          <a:lstStyle/>
          <a:p>
            <a:pPr marL="0" indent="0">
              <a:buNone/>
            </a:pPr>
            <a:r>
              <a:rPr lang="en-US" sz="2800" dirty="0" smtClean="0">
                <a:latin typeface="PT Sans"/>
                <a:cs typeface="PT Sans"/>
              </a:rPr>
              <a:t>Given profiles for A,</a:t>
            </a:r>
            <a:r>
              <a:rPr lang="en-US" sz="2800" dirty="0" smtClean="0">
                <a:latin typeface="PT Sans"/>
                <a:cs typeface="PT Sans"/>
              </a:rPr>
              <a:t>B:</a:t>
            </a:r>
            <a:endParaRPr lang="en-US" sz="2800" dirty="0" smtClean="0">
              <a:latin typeface="PT Sans"/>
              <a:cs typeface="PT Sans"/>
            </a:endParaRPr>
          </a:p>
          <a:p>
            <a:pPr marL="0" indent="0">
              <a:buNone/>
            </a:pPr>
            <a:endParaRPr lang="en-US" sz="2800" dirty="0" smtClean="0">
              <a:latin typeface="PT Sans"/>
              <a:cs typeface="PT Sans"/>
            </a:endParaRPr>
          </a:p>
          <a:p>
            <a:pPr marL="54864" indent="0">
              <a:spcBef>
                <a:spcPts val="200"/>
              </a:spcBef>
              <a:buFont typeface="+mj-lt"/>
              <a:buAutoNum type="arabicPeriod"/>
            </a:pPr>
            <a:r>
              <a:rPr lang="en-US" sz="2800" dirty="0" smtClean="0">
                <a:latin typeface="PT Sans"/>
                <a:cs typeface="PT Sans"/>
              </a:rPr>
              <a:t> Pick </a:t>
            </a:r>
            <a:r>
              <a:rPr lang="en-US" sz="2800" dirty="0" smtClean="0">
                <a:latin typeface="PT Sans"/>
                <a:cs typeface="PT Sans"/>
              </a:rPr>
              <a:t>maximum CPU quota</a:t>
            </a:r>
            <a:endParaRPr lang="en-US" sz="2800" dirty="0" smtClean="0">
              <a:latin typeface="PT Sans"/>
              <a:cs typeface="PT Sans"/>
            </a:endParaRPr>
          </a:p>
          <a:p>
            <a:pPr marL="54864" indent="0">
              <a:spcBef>
                <a:spcPts val="200"/>
              </a:spcBef>
              <a:buFont typeface="+mj-lt"/>
              <a:buAutoNum type="arabicPeriod"/>
            </a:pPr>
            <a:r>
              <a:rPr lang="en-US" sz="2800" dirty="0" smtClean="0">
                <a:latin typeface="PT Sans"/>
                <a:cs typeface="PT Sans"/>
              </a:rPr>
              <a:t> Execute microbenchmarks on B</a:t>
            </a:r>
          </a:p>
          <a:p>
            <a:pPr marL="54864" indent="0">
              <a:spcBef>
                <a:spcPts val="200"/>
              </a:spcBef>
              <a:buFont typeface="+mj-lt"/>
              <a:buAutoNum type="arabicPeriod"/>
            </a:pPr>
            <a:r>
              <a:rPr lang="en-US" sz="2800" dirty="0">
                <a:latin typeface="PT Sans"/>
                <a:cs typeface="PT Sans"/>
              </a:rPr>
              <a:t> </a:t>
            </a:r>
            <a:r>
              <a:rPr lang="en-US" sz="2800" dirty="0" smtClean="0">
                <a:latin typeface="PT Sans"/>
                <a:cs typeface="PT Sans"/>
              </a:rPr>
              <a:t>Check if B/A speedup gets closer to 1</a:t>
            </a:r>
          </a:p>
          <a:p>
            <a:pPr marL="54864" indent="0">
              <a:spcBef>
                <a:spcPts val="200"/>
              </a:spcBef>
              <a:buFont typeface="+mj-lt"/>
              <a:buAutoNum type="arabicPeriod"/>
            </a:pPr>
            <a:r>
              <a:rPr lang="en-US" sz="2800" dirty="0">
                <a:latin typeface="PT Sans"/>
                <a:cs typeface="PT Sans"/>
              </a:rPr>
              <a:t> </a:t>
            </a:r>
            <a:r>
              <a:rPr lang="en-US" sz="2800" dirty="0" smtClean="0">
                <a:latin typeface="PT Sans"/>
                <a:cs typeface="PT Sans"/>
              </a:rPr>
              <a:t>Select smaller quota based on result of 3</a:t>
            </a:r>
          </a:p>
          <a:p>
            <a:pPr marL="54864" indent="0">
              <a:spcBef>
                <a:spcPts val="200"/>
              </a:spcBef>
              <a:buFont typeface="+mj-lt"/>
              <a:buAutoNum type="arabicPeriod"/>
            </a:pPr>
            <a:r>
              <a:rPr lang="en-US" sz="2800" dirty="0" smtClean="0">
                <a:latin typeface="PT Sans"/>
                <a:cs typeface="PT Sans"/>
              </a:rPr>
              <a:t> Go to 2</a:t>
            </a:r>
          </a:p>
          <a:p>
            <a:pPr marL="0" indent="0">
              <a:buNone/>
            </a:pPr>
            <a:r>
              <a:rPr lang="en-US" sz="2800" dirty="0" smtClean="0">
                <a:latin typeface="PT Sans"/>
                <a:cs typeface="PT Sans"/>
              </a:rPr>
              <a:t>Stop conditions:</a:t>
            </a:r>
          </a:p>
          <a:p>
            <a:r>
              <a:rPr lang="en-US" sz="2800" dirty="0" smtClean="0">
                <a:latin typeface="PT Sans"/>
                <a:cs typeface="PT Sans"/>
              </a:rPr>
              <a:t>iterate </a:t>
            </a:r>
            <a:r>
              <a:rPr lang="en-US" sz="2800" b="1" dirty="0" smtClean="0">
                <a:latin typeface="DejaVu Sans Mono"/>
                <a:cs typeface="DejaVu Sans Mono"/>
              </a:rPr>
              <a:t>n</a:t>
            </a:r>
            <a:r>
              <a:rPr lang="en-US" sz="2800" dirty="0" smtClean="0">
                <a:latin typeface="PT Sans"/>
                <a:cs typeface="PT Sans"/>
              </a:rPr>
              <a:t> times</a:t>
            </a:r>
          </a:p>
          <a:p>
            <a:r>
              <a:rPr lang="en-US" sz="2800" dirty="0" smtClean="0">
                <a:latin typeface="PT Sans"/>
                <a:cs typeface="PT Sans"/>
              </a:rPr>
              <a:t>if no progress in last </a:t>
            </a:r>
            <a:r>
              <a:rPr lang="en-US" sz="2800" b="1" dirty="0" smtClean="0">
                <a:latin typeface="DejaVu Sans Mono"/>
                <a:cs typeface="DejaVu Sans Mono"/>
              </a:rPr>
              <a:t>m</a:t>
            </a:r>
            <a:r>
              <a:rPr lang="en-US" sz="2800" dirty="0" smtClean="0">
                <a:latin typeface="PT Sans"/>
                <a:cs typeface="PT Sans"/>
              </a:rPr>
              <a:t> iterations</a:t>
            </a:r>
            <a:endParaRPr lang="en-US" sz="2800" b="1" dirty="0">
              <a:latin typeface="DejaVu Sans Mono"/>
              <a:cs typeface="DejaVu Sans Mono"/>
            </a:endParaRPr>
          </a:p>
        </p:txBody>
      </p:sp>
      <p:sp>
        <p:nvSpPr>
          <p:cNvPr id="2" name="Title 1"/>
          <p:cNvSpPr>
            <a:spLocks noGrp="1"/>
          </p:cNvSpPr>
          <p:nvPr>
            <p:ph type="title"/>
          </p:nvPr>
        </p:nvSpPr>
        <p:spPr/>
        <p:txBody>
          <a:bodyPr>
            <a:normAutofit/>
          </a:bodyPr>
          <a:lstStyle/>
          <a:p>
            <a:pPr algn="l"/>
            <a:r>
              <a:rPr lang="en-US" sz="4000" b="1" dirty="0" err="1" smtClean="0">
                <a:latin typeface="PT Sans"/>
                <a:cs typeface="PT Sans"/>
              </a:rPr>
              <a:t>Autotuning</a:t>
            </a:r>
            <a:r>
              <a:rPr lang="en-US" sz="4000" b="1" dirty="0" smtClean="0">
                <a:latin typeface="PT Sans"/>
                <a:cs typeface="PT Sans"/>
              </a:rPr>
              <a:t> CPU </a:t>
            </a:r>
            <a:r>
              <a:rPr lang="en-US" sz="4000" b="1" dirty="0" smtClean="0">
                <a:latin typeface="PT Sans"/>
                <a:cs typeface="PT Sans"/>
              </a:rPr>
              <a:t>Quota for a Machine</a:t>
            </a:r>
            <a:endParaRPr lang="en-US" sz="4000" b="1"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14</a:t>
            </a:fld>
            <a:endParaRPr lang="en-US"/>
          </a:p>
        </p:txBody>
      </p:sp>
      <p:grpSp>
        <p:nvGrpSpPr>
          <p:cNvPr id="5" name="Group 4"/>
          <p:cNvGrpSpPr/>
          <p:nvPr/>
        </p:nvGrpSpPr>
        <p:grpSpPr>
          <a:xfrm>
            <a:off x="6570228" y="1417638"/>
            <a:ext cx="840927" cy="1898527"/>
            <a:chOff x="1377116" y="-143617"/>
            <a:chExt cx="2245218" cy="5090559"/>
          </a:xfrm>
        </p:grpSpPr>
        <p:grpSp>
          <p:nvGrpSpPr>
            <p:cNvPr id="6" name="Group 5"/>
            <p:cNvGrpSpPr/>
            <p:nvPr/>
          </p:nvGrpSpPr>
          <p:grpSpPr>
            <a:xfrm>
              <a:off x="1377116" y="473363"/>
              <a:ext cx="2245218" cy="4473579"/>
              <a:chOff x="1982097" y="3198027"/>
              <a:chExt cx="2245218" cy="4473579"/>
            </a:xfrm>
          </p:grpSpPr>
          <p:pic>
            <p:nvPicPr>
              <p:cNvPr id="9" name="Picture 8"/>
              <p:cNvPicPr>
                <a:picLocks noChangeAspect="1"/>
              </p:cNvPicPr>
              <p:nvPr/>
            </p:nvPicPr>
            <p:blipFill>
              <a:blip r:embed="rId3"/>
              <a:stretch>
                <a:fillRect/>
              </a:stretch>
            </p:blipFill>
            <p:spPr>
              <a:xfrm>
                <a:off x="1982097" y="3198027"/>
                <a:ext cx="1748495" cy="2563137"/>
              </a:xfrm>
              <a:prstGeom prst="rect">
                <a:avLst/>
              </a:prstGeom>
            </p:spPr>
          </p:pic>
          <p:sp>
            <p:nvSpPr>
              <p:cNvPr id="10" name="TextBox 9"/>
              <p:cNvSpPr txBox="1"/>
              <p:nvPr/>
            </p:nvSpPr>
            <p:spPr>
              <a:xfrm>
                <a:off x="1982097" y="5773537"/>
                <a:ext cx="2245218" cy="1898069"/>
              </a:xfrm>
              <a:prstGeom prst="rect">
                <a:avLst/>
              </a:prstGeom>
              <a:noFill/>
            </p:spPr>
            <p:txBody>
              <a:bodyPr wrap="none" rtlCol="0">
                <a:spAutoFit/>
              </a:bodyPr>
              <a:lstStyle/>
              <a:p>
                <a:r>
                  <a:rPr lang="en-US" sz="500" dirty="0" smtClean="0">
                    <a:latin typeface="DejaVu Sans Mono"/>
                    <a:cs typeface="DejaVu Sans Mono"/>
                  </a:rPr>
                  <a:t>benchmark | ops/s</a:t>
                </a:r>
              </a:p>
              <a:p>
                <a:r>
                  <a:rPr lang="en-US" sz="500" dirty="0" smtClean="0">
                    <a:latin typeface="DejaVu Sans Mono"/>
                    <a:cs typeface="DejaVu Sans Mono"/>
                  </a:rPr>
                  <a:t>-----------------</a:t>
                </a:r>
              </a:p>
              <a:p>
                <a:r>
                  <a:rPr lang="en-US" sz="500" dirty="0" smtClean="0">
                    <a:latin typeface="DejaVu Sans Mono"/>
                    <a:cs typeface="DejaVu Sans Mono"/>
                  </a:rPr>
                  <a:t> </a:t>
                </a:r>
                <a:r>
                  <a:rPr lang="en-US" sz="500" dirty="0" err="1" smtClean="0">
                    <a:latin typeface="DejaVu Sans Mono"/>
                    <a:cs typeface="DejaVu Sans Mono"/>
                  </a:rPr>
                  <a:t>ackerman</a:t>
                </a:r>
                <a:r>
                  <a:rPr lang="en-US" sz="500" dirty="0" smtClean="0">
                    <a:latin typeface="DejaVu Sans Mono"/>
                    <a:cs typeface="DejaVu Sans Mono"/>
                  </a:rPr>
                  <a:t> |  530</a:t>
                </a:r>
              </a:p>
              <a:p>
                <a:r>
                  <a:rPr lang="en-US" sz="500" dirty="0" smtClean="0">
                    <a:latin typeface="DejaVu Sans Mono"/>
                    <a:cs typeface="DejaVu Sans Mono"/>
                  </a:rPr>
                  <a:t> matrix   | 1343</a:t>
                </a:r>
              </a:p>
              <a:p>
                <a:r>
                  <a:rPr lang="en-US" sz="500" dirty="0" smtClean="0">
                    <a:latin typeface="DejaVu Sans Mono"/>
                    <a:cs typeface="DejaVu Sans Mono"/>
                  </a:rPr>
                  <a:t> int32    |  433</a:t>
                </a:r>
              </a:p>
              <a:p>
                <a:r>
                  <a:rPr lang="en-US" sz="500" dirty="0" smtClean="0">
                    <a:latin typeface="DejaVu Sans Mono"/>
                    <a:cs typeface="DejaVu Sans Mono"/>
                  </a:rPr>
                  <a:t> int64    |  333</a:t>
                </a:r>
                <a:endParaRPr lang="en-US" sz="500" dirty="0">
                  <a:latin typeface="DejaVu Sans Mono"/>
                  <a:cs typeface="DejaVu Sans Mono"/>
                </a:endParaRPr>
              </a:p>
              <a:p>
                <a:r>
                  <a:rPr lang="en-US" sz="500" dirty="0" smtClean="0">
                    <a:latin typeface="DejaVu Sans Mono"/>
                    <a:cs typeface="DejaVu Sans Mono"/>
                  </a:rPr>
                  <a:t> int128   |  233</a:t>
                </a:r>
                <a:endParaRPr lang="en-US" sz="500" dirty="0">
                  <a:latin typeface="DejaVu Sans Mono"/>
                  <a:cs typeface="DejaVu Sans Mono"/>
                </a:endParaRPr>
              </a:p>
              <a:p>
                <a:r>
                  <a:rPr lang="is-IS" sz="500" dirty="0" smtClean="0">
                    <a:latin typeface="DejaVu Sans Mono"/>
                    <a:cs typeface="DejaVu Sans Mono"/>
                  </a:rPr>
                  <a:t>…</a:t>
                </a:r>
                <a:endParaRPr lang="en-US" sz="500" dirty="0">
                  <a:latin typeface="DejaVu Sans Mono"/>
                  <a:cs typeface="DejaVu Sans Mono"/>
                </a:endParaRPr>
              </a:p>
            </p:txBody>
          </p:sp>
        </p:grpSp>
        <p:sp>
          <p:nvSpPr>
            <p:cNvPr id="8" name="TextBox 7"/>
            <p:cNvSpPr txBox="1"/>
            <p:nvPr/>
          </p:nvSpPr>
          <p:spPr>
            <a:xfrm>
              <a:off x="1596056" y="-143617"/>
              <a:ext cx="1725660" cy="577674"/>
            </a:xfrm>
            <a:prstGeom prst="rect">
              <a:avLst/>
            </a:prstGeom>
            <a:noFill/>
          </p:spPr>
          <p:txBody>
            <a:bodyPr wrap="none" rtlCol="0">
              <a:spAutoFit/>
            </a:bodyPr>
            <a:lstStyle/>
            <a:p>
              <a:r>
                <a:rPr lang="en-US" sz="800" dirty="0" smtClean="0">
                  <a:latin typeface="PT Sans"/>
                  <a:cs typeface="PT Sans"/>
                </a:rPr>
                <a:t>Machine A</a:t>
              </a:r>
              <a:endParaRPr lang="en-US" sz="800" dirty="0">
                <a:latin typeface="PT Sans"/>
                <a:cs typeface="PT Sans"/>
              </a:endParaRPr>
            </a:p>
          </p:txBody>
        </p:sp>
      </p:grpSp>
      <p:grpSp>
        <p:nvGrpSpPr>
          <p:cNvPr id="11" name="Group 10"/>
          <p:cNvGrpSpPr/>
          <p:nvPr/>
        </p:nvGrpSpPr>
        <p:grpSpPr>
          <a:xfrm>
            <a:off x="7363812" y="1408075"/>
            <a:ext cx="1042144" cy="1909577"/>
            <a:chOff x="4756729" y="-125578"/>
            <a:chExt cx="2782454" cy="5120188"/>
          </a:xfrm>
        </p:grpSpPr>
        <p:sp>
          <p:nvSpPr>
            <p:cNvPr id="12" name="TextBox 11"/>
            <p:cNvSpPr txBox="1"/>
            <p:nvPr/>
          </p:nvSpPr>
          <p:spPr>
            <a:xfrm>
              <a:off x="5288716" y="3096541"/>
              <a:ext cx="2245218" cy="1898069"/>
            </a:xfrm>
            <a:prstGeom prst="rect">
              <a:avLst/>
            </a:prstGeom>
            <a:noFill/>
          </p:spPr>
          <p:txBody>
            <a:bodyPr wrap="none" rtlCol="0">
              <a:spAutoFit/>
            </a:bodyPr>
            <a:lstStyle/>
            <a:p>
              <a:r>
                <a:rPr lang="en-US" sz="500" dirty="0" smtClean="0">
                  <a:latin typeface="DejaVu Sans Mono"/>
                  <a:cs typeface="DejaVu Sans Mono"/>
                </a:rPr>
                <a:t>benchmark | ops/s</a:t>
              </a:r>
            </a:p>
            <a:p>
              <a:r>
                <a:rPr lang="en-US" sz="500" dirty="0" smtClean="0">
                  <a:latin typeface="DejaVu Sans Mono"/>
                  <a:cs typeface="DejaVu Sans Mono"/>
                </a:rPr>
                <a:t>-----------------</a:t>
              </a:r>
            </a:p>
            <a:p>
              <a:r>
                <a:rPr lang="en-US" sz="500" dirty="0" smtClean="0">
                  <a:latin typeface="DejaVu Sans Mono"/>
                  <a:cs typeface="DejaVu Sans Mono"/>
                </a:rPr>
                <a:t> </a:t>
              </a:r>
              <a:r>
                <a:rPr lang="en-US" sz="500" dirty="0" err="1" smtClean="0">
                  <a:latin typeface="DejaVu Sans Mono"/>
                  <a:cs typeface="DejaVu Sans Mono"/>
                </a:rPr>
                <a:t>ackerman</a:t>
              </a:r>
              <a:r>
                <a:rPr lang="en-US" sz="500" dirty="0" smtClean="0">
                  <a:latin typeface="DejaVu Sans Mono"/>
                  <a:cs typeface="DejaVu Sans Mono"/>
                </a:rPr>
                <a:t> |  750</a:t>
              </a:r>
            </a:p>
            <a:p>
              <a:r>
                <a:rPr lang="en-US" sz="500" dirty="0" smtClean="0">
                  <a:latin typeface="DejaVu Sans Mono"/>
                  <a:cs typeface="DejaVu Sans Mono"/>
                </a:rPr>
                <a:t> matrix   | 2403</a:t>
              </a:r>
            </a:p>
            <a:p>
              <a:r>
                <a:rPr lang="en-US" sz="500" dirty="0" smtClean="0">
                  <a:latin typeface="DejaVu Sans Mono"/>
                  <a:cs typeface="DejaVu Sans Mono"/>
                </a:rPr>
                <a:t> int32    |  684</a:t>
              </a:r>
            </a:p>
            <a:p>
              <a:r>
                <a:rPr lang="en-US" sz="500" dirty="0" smtClean="0">
                  <a:latin typeface="DejaVu Sans Mono"/>
                  <a:cs typeface="DejaVu Sans Mono"/>
                </a:rPr>
                <a:t> int64    |  892</a:t>
              </a:r>
              <a:endParaRPr lang="en-US" sz="500" dirty="0">
                <a:latin typeface="DejaVu Sans Mono"/>
                <a:cs typeface="DejaVu Sans Mono"/>
              </a:endParaRPr>
            </a:p>
            <a:p>
              <a:r>
                <a:rPr lang="en-US" sz="500" dirty="0" smtClean="0">
                  <a:latin typeface="DejaVu Sans Mono"/>
                  <a:cs typeface="DejaVu Sans Mono"/>
                </a:rPr>
                <a:t> int128   | 1302</a:t>
              </a:r>
              <a:endParaRPr lang="en-US" sz="500" dirty="0">
                <a:latin typeface="DejaVu Sans Mono"/>
                <a:cs typeface="DejaVu Sans Mono"/>
              </a:endParaRPr>
            </a:p>
            <a:p>
              <a:r>
                <a:rPr lang="is-IS" sz="500" dirty="0" smtClean="0">
                  <a:latin typeface="DejaVu Sans Mono"/>
                  <a:cs typeface="DejaVu Sans Mono"/>
                </a:rPr>
                <a:t>…</a:t>
              </a:r>
              <a:endParaRPr lang="en-US" sz="500" dirty="0">
                <a:latin typeface="DejaVu Sans Mono"/>
                <a:cs typeface="DejaVu Sans Mono"/>
              </a:endParaRPr>
            </a:p>
          </p:txBody>
        </p:sp>
        <p:pic>
          <p:nvPicPr>
            <p:cNvPr id="13" name="Picture 12"/>
            <p:cNvPicPr>
              <a:picLocks noChangeAspect="1"/>
            </p:cNvPicPr>
            <p:nvPr/>
          </p:nvPicPr>
          <p:blipFill>
            <a:blip r:embed="rId4"/>
            <a:stretch>
              <a:fillRect/>
            </a:stretch>
          </p:blipFill>
          <p:spPr>
            <a:xfrm>
              <a:off x="4756729" y="334861"/>
              <a:ext cx="2782454" cy="2761680"/>
            </a:xfrm>
            <a:prstGeom prst="rect">
              <a:avLst/>
            </a:prstGeom>
          </p:spPr>
        </p:pic>
        <p:sp>
          <p:nvSpPr>
            <p:cNvPr id="14" name="TextBox 13"/>
            <p:cNvSpPr txBox="1"/>
            <p:nvPr/>
          </p:nvSpPr>
          <p:spPr>
            <a:xfrm>
              <a:off x="5274218" y="-125578"/>
              <a:ext cx="1725660" cy="577674"/>
            </a:xfrm>
            <a:prstGeom prst="rect">
              <a:avLst/>
            </a:prstGeom>
            <a:noFill/>
          </p:spPr>
          <p:txBody>
            <a:bodyPr wrap="none" rtlCol="0">
              <a:spAutoFit/>
            </a:bodyPr>
            <a:lstStyle/>
            <a:p>
              <a:r>
                <a:rPr lang="en-US" sz="800" dirty="0" smtClean="0">
                  <a:latin typeface="PT Sans"/>
                  <a:cs typeface="PT Sans"/>
                </a:rPr>
                <a:t>Machine B</a:t>
              </a:r>
              <a:endParaRPr lang="en-US" sz="800" dirty="0">
                <a:latin typeface="PT Sans"/>
                <a:cs typeface="PT Sans"/>
              </a:endParaRPr>
            </a:p>
          </p:txBody>
        </p:sp>
      </p:grpSp>
    </p:spTree>
    <p:extLst>
      <p:ext uri="{BB962C8B-B14F-4D97-AF65-F5344CB8AC3E}">
        <p14:creationId xmlns:p14="http://schemas.microsoft.com/office/powerpoint/2010/main" val="13389286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3"/>
          <p:cNvSpPr>
            <a:spLocks noGrp="1"/>
          </p:cNvSpPr>
          <p:nvPr>
            <p:ph idx="1"/>
          </p:nvPr>
        </p:nvSpPr>
        <p:spPr>
          <a:xfrm>
            <a:off x="457200" y="1591733"/>
            <a:ext cx="8229600" cy="4525963"/>
          </a:xfrm>
        </p:spPr>
        <p:txBody>
          <a:bodyPr>
            <a:normAutofit/>
          </a:bodyPr>
          <a:lstStyle/>
          <a:p>
            <a:pPr marL="0" indent="0">
              <a:buNone/>
            </a:pPr>
            <a:endParaRPr lang="en-US" dirty="0" smtClean="0">
              <a:latin typeface="PT Sans"/>
              <a:cs typeface="PT Sans"/>
            </a:endParaRPr>
          </a:p>
          <a:p>
            <a:pPr marL="0" indent="0">
              <a:buNone/>
            </a:pPr>
            <a:endParaRPr lang="en-US" dirty="0">
              <a:latin typeface="PT Sans"/>
              <a:cs typeface="PT Sans"/>
            </a:endParaRPr>
          </a:p>
          <a:p>
            <a:pPr marL="0" indent="0">
              <a:buNone/>
            </a:pPr>
            <a:r>
              <a:rPr lang="en-US" dirty="0" smtClean="0">
                <a:latin typeface="PT Sans"/>
                <a:cs typeface="PT Sans"/>
              </a:rPr>
              <a:t>Setup:</a:t>
            </a:r>
          </a:p>
          <a:p>
            <a:r>
              <a:rPr lang="en-US" dirty="0" smtClean="0">
                <a:latin typeface="PT Sans"/>
                <a:cs typeface="PT Sans"/>
              </a:rPr>
              <a:t>Original: 2006 </a:t>
            </a:r>
            <a:r>
              <a:rPr lang="is-IS" dirty="0" smtClean="0">
                <a:latin typeface="PT Sans"/>
                <a:cs typeface="PT Sans"/>
              </a:rPr>
              <a:t>Xeon </a:t>
            </a:r>
            <a:r>
              <a:rPr lang="is-IS" dirty="0">
                <a:latin typeface="PT Sans"/>
                <a:cs typeface="PT Sans"/>
              </a:rPr>
              <a:t>E5-</a:t>
            </a:r>
            <a:r>
              <a:rPr lang="is-IS" dirty="0" smtClean="0">
                <a:latin typeface="PT Sans"/>
                <a:cs typeface="PT Sans"/>
              </a:rPr>
              <a:t>310 </a:t>
            </a:r>
            <a:endParaRPr lang="is-IS" dirty="0">
              <a:latin typeface="PT Sans"/>
              <a:cs typeface="PT Sans"/>
            </a:endParaRPr>
          </a:p>
          <a:p>
            <a:r>
              <a:rPr lang="en-US" dirty="0" smtClean="0">
                <a:latin typeface="PT Sans"/>
                <a:cs typeface="PT Sans"/>
              </a:rPr>
              <a:t>Re-execution: 2012 </a:t>
            </a:r>
            <a:r>
              <a:rPr lang="is-IS" dirty="0" smtClean="0">
                <a:latin typeface="PT Sans"/>
                <a:cs typeface="PT Sans"/>
              </a:rPr>
              <a:t>Xeon </a:t>
            </a:r>
            <a:r>
              <a:rPr lang="is-IS" dirty="0">
                <a:latin typeface="PT Sans"/>
                <a:cs typeface="PT Sans"/>
              </a:rPr>
              <a:t>E5-2630 </a:t>
            </a:r>
            <a:endParaRPr lang="is-IS" dirty="0" smtClean="0">
              <a:latin typeface="PT Sans"/>
              <a:cs typeface="PT Sans"/>
            </a:endParaRPr>
          </a:p>
          <a:p>
            <a:r>
              <a:rPr lang="is-IS" dirty="0" smtClean="0">
                <a:latin typeface="PT Sans"/>
                <a:cs typeface="PT Sans"/>
              </a:rPr>
              <a:t>Linux 3.13</a:t>
            </a:r>
          </a:p>
          <a:p>
            <a:r>
              <a:rPr lang="is-IS" dirty="0" smtClean="0">
                <a:latin typeface="PT Sans"/>
                <a:cs typeface="PT Sans"/>
              </a:rPr>
              <a:t>Docker 1.8</a:t>
            </a:r>
            <a:endParaRPr lang="is-IS" dirty="0">
              <a:latin typeface="PT Sans"/>
              <a:cs typeface="PT Sans"/>
            </a:endParaRPr>
          </a:p>
          <a:p>
            <a:pPr lvl="1"/>
            <a:endParaRPr lang="en-US" dirty="0" smtClean="0">
              <a:latin typeface="PT Sans"/>
              <a:cs typeface="PT Sans"/>
            </a:endParaRPr>
          </a:p>
          <a:p>
            <a:endParaRPr lang="en-US" dirty="0">
              <a:latin typeface="PT Sans"/>
              <a:cs typeface="PT Sans"/>
            </a:endParaRPr>
          </a:p>
        </p:txBody>
      </p:sp>
      <p:pic>
        <p:nvPicPr>
          <p:cNvPr id="5" name="Picture 4" descr="with_and_without_limi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21048"/>
            <a:ext cx="9144000" cy="3735302"/>
          </a:xfrm>
          <a:prstGeom prst="rect">
            <a:avLst/>
          </a:prstGeom>
        </p:spPr>
      </p:pic>
      <p:sp>
        <p:nvSpPr>
          <p:cNvPr id="2" name="Title 1"/>
          <p:cNvSpPr>
            <a:spLocks noGrp="1"/>
          </p:cNvSpPr>
          <p:nvPr>
            <p:ph type="title"/>
          </p:nvPr>
        </p:nvSpPr>
        <p:spPr>
          <a:xfrm>
            <a:off x="457199" y="274638"/>
            <a:ext cx="8229601" cy="1143000"/>
          </a:xfrm>
        </p:spPr>
        <p:txBody>
          <a:bodyPr>
            <a:normAutofit/>
          </a:bodyPr>
          <a:lstStyle/>
          <a:p>
            <a:pPr algn="l"/>
            <a:r>
              <a:rPr lang="en-US" sz="3800" b="1" dirty="0" smtClean="0">
                <a:latin typeface="PT Sans"/>
                <a:cs typeface="PT Sans"/>
              </a:rPr>
              <a:t>Effects of Limiting CPU Bandwidth</a:t>
            </a:r>
            <a:endParaRPr lang="en-US" sz="3800" b="1"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15</a:t>
            </a:fld>
            <a:endParaRPr lang="en-US"/>
          </a:p>
        </p:txBody>
      </p:sp>
      <p:cxnSp>
        <p:nvCxnSpPr>
          <p:cNvPr id="26" name="Straight Arrow Connector 25"/>
          <p:cNvCxnSpPr/>
          <p:nvPr/>
        </p:nvCxnSpPr>
        <p:spPr>
          <a:xfrm>
            <a:off x="2116665" y="2594047"/>
            <a:ext cx="6059716" cy="0"/>
          </a:xfrm>
          <a:prstGeom prst="straightConnector1">
            <a:avLst/>
          </a:prstGeom>
          <a:ln w="57150" cmpd="sng">
            <a:solidFill>
              <a:srgbClr val="5E9A5B"/>
            </a:solidFill>
            <a:headEnd type="triangle"/>
            <a:tailEnd type="triangle"/>
          </a:ln>
          <a:effectLst/>
        </p:spPr>
        <p:style>
          <a:lnRef idx="3">
            <a:schemeClr val="dk1"/>
          </a:lnRef>
          <a:fillRef idx="0">
            <a:schemeClr val="dk1"/>
          </a:fillRef>
          <a:effectRef idx="2">
            <a:schemeClr val="dk1"/>
          </a:effectRef>
          <a:fontRef idx="minor">
            <a:schemeClr val="tx1"/>
          </a:fontRef>
        </p:style>
      </p:cxnSp>
      <p:sp>
        <p:nvSpPr>
          <p:cNvPr id="28" name="Rectangle 27"/>
          <p:cNvSpPr/>
          <p:nvPr/>
        </p:nvSpPr>
        <p:spPr>
          <a:xfrm>
            <a:off x="3728028" y="1812394"/>
            <a:ext cx="3343682" cy="707886"/>
          </a:xfrm>
          <a:prstGeom prst="rect">
            <a:avLst/>
          </a:prstGeom>
          <a:ln>
            <a:noFill/>
          </a:ln>
        </p:spPr>
        <p:txBody>
          <a:bodyPr wrap="none">
            <a:spAutoFit/>
          </a:bodyPr>
          <a:lstStyle/>
          <a:p>
            <a:pPr algn="ctr"/>
            <a:r>
              <a:rPr lang="en-US" sz="2000" dirty="0" smtClean="0">
                <a:solidFill>
                  <a:srgbClr val="4E804C"/>
                </a:solidFill>
                <a:latin typeface="PT Sans"/>
                <a:cs typeface="PT Sans"/>
              </a:rPr>
              <a:t>Performance Variability = 5.6</a:t>
            </a:r>
          </a:p>
          <a:p>
            <a:pPr algn="ctr"/>
            <a:r>
              <a:rPr lang="en-US" sz="2000" dirty="0" smtClean="0">
                <a:solidFill>
                  <a:srgbClr val="4E804C"/>
                </a:solidFill>
                <a:latin typeface="PT Sans"/>
                <a:cs typeface="PT Sans"/>
              </a:rPr>
              <a:t>(without CPU limits)</a:t>
            </a:r>
            <a:endParaRPr lang="en-US" sz="1200" dirty="0">
              <a:solidFill>
                <a:srgbClr val="4E804C"/>
              </a:solidFill>
            </a:endParaRPr>
          </a:p>
        </p:txBody>
      </p:sp>
      <p:cxnSp>
        <p:nvCxnSpPr>
          <p:cNvPr id="29" name="Straight Arrow Connector 28"/>
          <p:cNvCxnSpPr/>
          <p:nvPr/>
        </p:nvCxnSpPr>
        <p:spPr>
          <a:xfrm>
            <a:off x="897737" y="6222879"/>
            <a:ext cx="2331692" cy="0"/>
          </a:xfrm>
          <a:prstGeom prst="straightConnector1">
            <a:avLst/>
          </a:prstGeom>
          <a:ln w="57150" cmpd="sng">
            <a:solidFill>
              <a:srgbClr val="5F0EAA"/>
            </a:solidFill>
            <a:headEnd type="triangle"/>
            <a:tailEnd type="triangle"/>
          </a:ln>
          <a:effectLst/>
        </p:spPr>
        <p:style>
          <a:lnRef idx="3">
            <a:schemeClr val="dk1"/>
          </a:lnRef>
          <a:fillRef idx="0">
            <a:schemeClr val="dk1"/>
          </a:fillRef>
          <a:effectRef idx="2">
            <a:schemeClr val="dk1"/>
          </a:effectRef>
          <a:fontRef idx="minor">
            <a:schemeClr val="tx1"/>
          </a:fontRef>
        </p:style>
      </p:cxnSp>
      <p:sp>
        <p:nvSpPr>
          <p:cNvPr id="30" name="Rectangle 29"/>
          <p:cNvSpPr/>
          <p:nvPr/>
        </p:nvSpPr>
        <p:spPr>
          <a:xfrm>
            <a:off x="457199" y="6200415"/>
            <a:ext cx="3394214" cy="707886"/>
          </a:xfrm>
          <a:prstGeom prst="rect">
            <a:avLst/>
          </a:prstGeom>
          <a:ln>
            <a:noFill/>
          </a:ln>
        </p:spPr>
        <p:txBody>
          <a:bodyPr wrap="none">
            <a:spAutoFit/>
          </a:bodyPr>
          <a:lstStyle/>
          <a:p>
            <a:pPr algn="ctr"/>
            <a:r>
              <a:rPr lang="en-US" sz="2000" dirty="0" smtClean="0">
                <a:solidFill>
                  <a:srgbClr val="5F0EAA"/>
                </a:solidFill>
                <a:latin typeface="PT Sans"/>
                <a:cs typeface="PT Sans"/>
              </a:rPr>
              <a:t>Performance Variability = 2.1</a:t>
            </a:r>
          </a:p>
          <a:p>
            <a:pPr algn="ctr"/>
            <a:r>
              <a:rPr lang="en-US" sz="2000" dirty="0" smtClean="0">
                <a:solidFill>
                  <a:srgbClr val="5F0EAA"/>
                </a:solidFill>
                <a:latin typeface="PT Sans"/>
                <a:cs typeface="PT Sans"/>
              </a:rPr>
              <a:t>(with CPU bandwidth limits)</a:t>
            </a:r>
            <a:endParaRPr lang="en-US" sz="1200" dirty="0">
              <a:solidFill>
                <a:srgbClr val="5F0EAA"/>
              </a:solidFill>
            </a:endParaRPr>
          </a:p>
        </p:txBody>
      </p:sp>
      <p:cxnSp>
        <p:nvCxnSpPr>
          <p:cNvPr id="35" name="Straight Connector 34"/>
          <p:cNvCxnSpPr/>
          <p:nvPr/>
        </p:nvCxnSpPr>
        <p:spPr>
          <a:xfrm flipV="1">
            <a:off x="2120971" y="2684649"/>
            <a:ext cx="0" cy="3266208"/>
          </a:xfrm>
          <a:prstGeom prst="line">
            <a:avLst/>
          </a:prstGeom>
          <a:ln w="38100" cmpd="sng">
            <a:solidFill>
              <a:srgbClr val="61A260"/>
            </a:solidFill>
          </a:ln>
          <a:effectLst/>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flipH="1" flipV="1">
            <a:off x="8190771" y="2684648"/>
            <a:ext cx="1734" cy="3266209"/>
          </a:xfrm>
          <a:prstGeom prst="line">
            <a:avLst/>
          </a:prstGeom>
          <a:ln w="38100" cmpd="sng">
            <a:solidFill>
              <a:srgbClr val="61A260"/>
            </a:solidFill>
          </a:ln>
          <a:effectLst/>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V="1">
            <a:off x="3204704" y="2684649"/>
            <a:ext cx="0" cy="3266208"/>
          </a:xfrm>
          <a:prstGeom prst="line">
            <a:avLst/>
          </a:prstGeom>
          <a:ln w="38100" cmpd="sng">
            <a:solidFill>
              <a:schemeClr val="accent6">
                <a:lumMod val="75000"/>
              </a:schemeClr>
            </a:solidFill>
          </a:ln>
          <a:effectLst/>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flipV="1">
            <a:off x="913866" y="2684649"/>
            <a:ext cx="0" cy="3266208"/>
          </a:xfrm>
          <a:prstGeom prst="line">
            <a:avLst/>
          </a:prstGeom>
          <a:ln w="38100" cmpd="sng">
            <a:solidFill>
              <a:schemeClr val="accent6">
                <a:lumMod val="75000"/>
              </a:schemeClr>
            </a:solidFill>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95250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uiExpand="1"/>
      <p:bldP spid="28"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229601" cy="1143000"/>
          </a:xfrm>
        </p:spPr>
        <p:txBody>
          <a:bodyPr>
            <a:normAutofit/>
          </a:bodyPr>
          <a:lstStyle/>
          <a:p>
            <a:pPr algn="l"/>
            <a:r>
              <a:rPr lang="en-US" sz="3800" b="1" dirty="0" smtClean="0">
                <a:latin typeface="PT Sans"/>
                <a:cs typeface="PT Sans"/>
              </a:rPr>
              <a:t>Does the Range Hold for Other Apps?</a:t>
            </a:r>
            <a:endParaRPr lang="en-US" sz="3800" b="1"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16</a:t>
            </a:fld>
            <a:endParaRPr lang="en-US"/>
          </a:p>
        </p:txBody>
      </p:sp>
      <p:sp>
        <p:nvSpPr>
          <p:cNvPr id="7" name="Content Placeholder 3"/>
          <p:cNvSpPr>
            <a:spLocks noGrp="1"/>
          </p:cNvSpPr>
          <p:nvPr>
            <p:ph idx="1"/>
          </p:nvPr>
        </p:nvSpPr>
        <p:spPr>
          <a:xfrm>
            <a:off x="457200" y="1515536"/>
            <a:ext cx="8229600" cy="4525963"/>
          </a:xfrm>
        </p:spPr>
        <p:txBody>
          <a:bodyPr>
            <a:normAutofit/>
          </a:bodyPr>
          <a:lstStyle/>
          <a:p>
            <a:r>
              <a:rPr lang="en-US" dirty="0" smtClean="0">
                <a:latin typeface="PT Sans"/>
                <a:cs typeface="PT Sans"/>
              </a:rPr>
              <a:t>Test on 30 benchmarks:</a:t>
            </a:r>
          </a:p>
          <a:p>
            <a:pPr lvl="1"/>
            <a:r>
              <a:rPr lang="en-US" sz="1400" dirty="0" smtClean="0">
                <a:latin typeface="DejaVu Sans Mono"/>
                <a:cs typeface="DejaVu Sans Mono"/>
              </a:rPr>
              <a:t>cloverleaf, </a:t>
            </a:r>
            <a:r>
              <a:rPr lang="en-US" sz="1400" dirty="0" err="1" smtClean="0">
                <a:latin typeface="DejaVu Sans Mono"/>
                <a:cs typeface="DejaVu Sans Mono"/>
              </a:rPr>
              <a:t>comd</a:t>
            </a:r>
            <a:r>
              <a:rPr lang="en-US" sz="1400" dirty="0" smtClean="0">
                <a:latin typeface="DejaVu Sans Mono"/>
                <a:cs typeface="DejaVu Sans Mono"/>
              </a:rPr>
              <a:t>, sequoia, </a:t>
            </a:r>
            <a:r>
              <a:rPr lang="en-US" sz="1400" dirty="0">
                <a:latin typeface="DejaVu Sans Mono"/>
                <a:cs typeface="DejaVu Sans Mono"/>
              </a:rPr>
              <a:t>c-ray, crafty, </a:t>
            </a:r>
            <a:r>
              <a:rPr lang="en-US" sz="1400" dirty="0" err="1">
                <a:latin typeface="DejaVu Sans Mono"/>
                <a:cs typeface="DejaVu Sans Mono"/>
              </a:rPr>
              <a:t>unixbench</a:t>
            </a:r>
            <a:r>
              <a:rPr lang="en-US" sz="1400" dirty="0">
                <a:latin typeface="DejaVu Sans Mono"/>
                <a:cs typeface="DejaVu Sans Mono"/>
              </a:rPr>
              <a:t>, stress-</a:t>
            </a:r>
            <a:r>
              <a:rPr lang="en-US" sz="1400" dirty="0" err="1">
                <a:latin typeface="DejaVu Sans Mono"/>
                <a:cs typeface="DejaVu Sans Mono"/>
              </a:rPr>
              <a:t>ng</a:t>
            </a:r>
            <a:r>
              <a:rPr lang="en-US" sz="1600" dirty="0"/>
              <a:t> (string, matrix, memory and </a:t>
            </a:r>
            <a:r>
              <a:rPr lang="en-US" sz="1600" dirty="0" err="1"/>
              <a:t>cpu</a:t>
            </a:r>
            <a:r>
              <a:rPr lang="en-US" sz="1600" dirty="0"/>
              <a:t>-cache</a:t>
            </a:r>
            <a:r>
              <a:rPr lang="en-US" sz="1600" dirty="0" smtClean="0"/>
              <a:t>).</a:t>
            </a:r>
            <a:endParaRPr lang="en-US" dirty="0" smtClean="0">
              <a:latin typeface="PT Sans"/>
              <a:cs typeface="PT Sans"/>
            </a:endParaRPr>
          </a:p>
          <a:p>
            <a:endParaRPr lang="en-US" dirty="0">
              <a:latin typeface="PT Sans"/>
              <a:cs typeface="PT Sans"/>
            </a:endParaRPr>
          </a:p>
        </p:txBody>
      </p:sp>
      <p:pic>
        <p:nvPicPr>
          <p:cNvPr id="4" name="Picture 3" descr="benchmar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69961"/>
            <a:ext cx="9144000" cy="3786389"/>
          </a:xfrm>
          <a:prstGeom prst="rect">
            <a:avLst/>
          </a:prstGeom>
        </p:spPr>
      </p:pic>
      <p:cxnSp>
        <p:nvCxnSpPr>
          <p:cNvPr id="10" name="Straight Connector 9"/>
          <p:cNvCxnSpPr/>
          <p:nvPr/>
        </p:nvCxnSpPr>
        <p:spPr>
          <a:xfrm flipV="1">
            <a:off x="2120971" y="2684649"/>
            <a:ext cx="0" cy="3266208"/>
          </a:xfrm>
          <a:prstGeom prst="line">
            <a:avLst/>
          </a:prstGeom>
          <a:ln w="38100" cmpd="sng">
            <a:solidFill>
              <a:srgbClr val="61A260"/>
            </a:solidFill>
          </a:ln>
          <a:effectLst/>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H="1" flipV="1">
            <a:off x="8190771" y="2684648"/>
            <a:ext cx="1734" cy="3266209"/>
          </a:xfrm>
          <a:prstGeom prst="line">
            <a:avLst/>
          </a:prstGeom>
          <a:ln w="38100" cmpd="sng">
            <a:solidFill>
              <a:srgbClr val="61A260"/>
            </a:solidFill>
          </a:ln>
          <a:effectLst/>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V="1">
            <a:off x="3204704" y="2684649"/>
            <a:ext cx="0" cy="3266208"/>
          </a:xfrm>
          <a:prstGeom prst="line">
            <a:avLst/>
          </a:prstGeom>
          <a:ln w="38100" cmpd="sng">
            <a:solidFill>
              <a:schemeClr val="accent6">
                <a:lumMod val="75000"/>
              </a:schemeClr>
            </a:solidFill>
          </a:ln>
          <a:effectLst/>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V="1">
            <a:off x="913866" y="2684649"/>
            <a:ext cx="0" cy="3266208"/>
          </a:xfrm>
          <a:prstGeom prst="line">
            <a:avLst/>
          </a:prstGeom>
          <a:ln w="38100" cmpd="sng">
            <a:solidFill>
              <a:schemeClr val="accent6">
                <a:lumMod val="75000"/>
              </a:schemeClr>
            </a:solidFill>
          </a:ln>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H="1">
            <a:off x="6192762" y="4753429"/>
            <a:ext cx="217714" cy="872202"/>
          </a:xfrm>
          <a:prstGeom prst="straightConnector1">
            <a:avLst/>
          </a:prstGeom>
          <a:ln>
            <a:headEnd type="none"/>
            <a:tailEnd type="triangle"/>
          </a:ln>
          <a:effectLst/>
        </p:spPr>
        <p:style>
          <a:lnRef idx="3">
            <a:schemeClr val="dk1"/>
          </a:lnRef>
          <a:fillRef idx="0">
            <a:schemeClr val="dk1"/>
          </a:fillRef>
          <a:effectRef idx="2">
            <a:schemeClr val="dk1"/>
          </a:effectRef>
          <a:fontRef idx="minor">
            <a:schemeClr val="tx1"/>
          </a:fontRef>
        </p:style>
      </p:cxnSp>
      <p:sp>
        <p:nvSpPr>
          <p:cNvPr id="22" name="Rectangle 21"/>
          <p:cNvSpPr/>
          <p:nvPr/>
        </p:nvSpPr>
        <p:spPr>
          <a:xfrm>
            <a:off x="5210111" y="4299430"/>
            <a:ext cx="2686177" cy="369332"/>
          </a:xfrm>
          <a:prstGeom prst="rect">
            <a:avLst/>
          </a:prstGeom>
          <a:ln>
            <a:solidFill>
              <a:schemeClr val="tx1"/>
            </a:solidFill>
          </a:ln>
        </p:spPr>
        <p:txBody>
          <a:bodyPr wrap="none">
            <a:spAutoFit/>
          </a:bodyPr>
          <a:lstStyle/>
          <a:p>
            <a:r>
              <a:rPr lang="en-US" dirty="0" smtClean="0">
                <a:latin typeface="DejaVu Sans Mono"/>
                <a:cs typeface="DejaVu Sans Mono"/>
              </a:rPr>
              <a:t>stress-</a:t>
            </a:r>
            <a:r>
              <a:rPr lang="en-US" dirty="0" err="1" smtClean="0">
                <a:latin typeface="DejaVu Sans Mono"/>
                <a:cs typeface="DejaVu Sans Mono"/>
              </a:rPr>
              <a:t>ng’s</a:t>
            </a:r>
            <a:r>
              <a:rPr lang="en-US" dirty="0" smtClean="0">
                <a:latin typeface="DejaVu Sans Mono"/>
                <a:cs typeface="DejaVu Sans Mono"/>
              </a:rPr>
              <a:t> STREAM</a:t>
            </a:r>
            <a:endParaRPr lang="en-US" dirty="0"/>
          </a:p>
        </p:txBody>
      </p:sp>
    </p:spTree>
    <p:extLst>
      <p:ext uri="{BB962C8B-B14F-4D97-AF65-F5344CB8AC3E}">
        <p14:creationId xmlns:p14="http://schemas.microsoft.com/office/powerpoint/2010/main" val="165957657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US" b="1" dirty="0" smtClean="0">
                <a:latin typeface="PT Sans"/>
                <a:cs typeface="PT Sans"/>
              </a:rPr>
              <a:t>Outline</a:t>
            </a:r>
            <a:endParaRPr lang="en-US" b="1" dirty="0">
              <a:latin typeface="PT Sans"/>
              <a:cs typeface="PT Sans"/>
            </a:endParaRPr>
          </a:p>
        </p:txBody>
      </p:sp>
      <p:sp>
        <p:nvSpPr>
          <p:cNvPr id="4" name="Content Placeholder 3"/>
          <p:cNvSpPr>
            <a:spLocks noGrp="1"/>
          </p:cNvSpPr>
          <p:nvPr>
            <p:ph idx="1"/>
          </p:nvPr>
        </p:nvSpPr>
        <p:spPr/>
        <p:txBody>
          <a:bodyPr/>
          <a:lstStyle/>
          <a:p>
            <a:r>
              <a:rPr lang="en-US" dirty="0" smtClean="0">
                <a:latin typeface="PT Sans"/>
                <a:cs typeface="PT Sans"/>
              </a:rPr>
              <a:t>Scope of Work</a:t>
            </a:r>
            <a:endParaRPr lang="en-US" dirty="0">
              <a:latin typeface="PT Sans"/>
              <a:cs typeface="PT Sans"/>
            </a:endParaRPr>
          </a:p>
          <a:p>
            <a:r>
              <a:rPr lang="en-US" dirty="0">
                <a:latin typeface="PT Sans"/>
                <a:cs typeface="PT Sans"/>
              </a:rPr>
              <a:t>Performance Profile of a Machine</a:t>
            </a:r>
          </a:p>
          <a:p>
            <a:r>
              <a:rPr lang="en-US" dirty="0">
                <a:latin typeface="PT Sans"/>
                <a:cs typeface="PT Sans"/>
              </a:rPr>
              <a:t>Quantify Cross-platform Variability</a:t>
            </a:r>
          </a:p>
          <a:p>
            <a:r>
              <a:rPr lang="en-US" dirty="0">
                <a:latin typeface="PT Sans"/>
                <a:cs typeface="PT Sans"/>
              </a:rPr>
              <a:t>Reduce Variability Using Containers</a:t>
            </a:r>
          </a:p>
          <a:p>
            <a:r>
              <a:rPr lang="en-US" b="1" dirty="0" smtClean="0">
                <a:latin typeface="PT Sans"/>
                <a:cs typeface="PT Sans"/>
              </a:rPr>
              <a:t>Futur</a:t>
            </a:r>
            <a:r>
              <a:rPr lang="en-US" b="1" dirty="0" smtClean="0">
                <a:latin typeface="PT Sans"/>
                <a:cs typeface="PT Sans"/>
              </a:rPr>
              <a:t>e Work</a:t>
            </a:r>
            <a:endParaRPr lang="en-US" b="1"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17</a:t>
            </a:fld>
            <a:endParaRPr lang="en-US"/>
          </a:p>
        </p:txBody>
      </p:sp>
    </p:spTree>
    <p:extLst>
      <p:ext uri="{BB962C8B-B14F-4D97-AF65-F5344CB8AC3E}">
        <p14:creationId xmlns:p14="http://schemas.microsoft.com/office/powerpoint/2010/main" val="194856082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PT Sans"/>
                <a:cs typeface="PT Sans"/>
              </a:rPr>
              <a:t>Future Work</a:t>
            </a:r>
            <a:endParaRPr lang="en-US" sz="4000" b="1" dirty="0">
              <a:latin typeface="PT Sans"/>
              <a:cs typeface="PT Sans"/>
            </a:endParaRPr>
          </a:p>
        </p:txBody>
      </p:sp>
      <p:sp>
        <p:nvSpPr>
          <p:cNvPr id="4" name="Content Placeholder 3"/>
          <p:cNvSpPr>
            <a:spLocks noGrp="1"/>
          </p:cNvSpPr>
          <p:nvPr>
            <p:ph idx="1"/>
          </p:nvPr>
        </p:nvSpPr>
        <p:spPr/>
        <p:txBody>
          <a:bodyPr>
            <a:normAutofit/>
          </a:bodyPr>
          <a:lstStyle/>
          <a:p>
            <a:r>
              <a:rPr lang="en-US" dirty="0" smtClean="0">
                <a:latin typeface="PT Sans"/>
                <a:cs typeface="PT Sans"/>
              </a:rPr>
              <a:t>What’s the impact of controlling memory bandwidth?</a:t>
            </a:r>
          </a:p>
          <a:p>
            <a:pPr lvl="1"/>
            <a:r>
              <a:rPr lang="en-US" dirty="0" smtClean="0">
                <a:latin typeface="PT Sans"/>
                <a:cs typeface="PT Sans"/>
              </a:rPr>
              <a:t>Can we narrow the variability around x=1.0</a:t>
            </a:r>
          </a:p>
          <a:p>
            <a:r>
              <a:rPr lang="en-US" dirty="0" smtClean="0">
                <a:latin typeface="PT Sans"/>
                <a:cs typeface="PT Sans"/>
              </a:rPr>
              <a:t>Consider other types of applications:</a:t>
            </a:r>
          </a:p>
          <a:p>
            <a:pPr lvl="1"/>
            <a:r>
              <a:rPr lang="en-US" dirty="0" smtClean="0">
                <a:latin typeface="PT Sans"/>
                <a:cs typeface="PT Sans"/>
              </a:rPr>
              <a:t>Multi-threaded applications, IO- and net-</a:t>
            </a:r>
            <a:r>
              <a:rPr lang="en-US" dirty="0" smtClean="0">
                <a:latin typeface="PT Sans"/>
                <a:cs typeface="PT Sans"/>
              </a:rPr>
              <a:t>bound</a:t>
            </a:r>
            <a:endParaRPr lang="en-US"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18</a:t>
            </a:fld>
            <a:endParaRPr lang="en-US"/>
          </a:p>
        </p:txBody>
      </p:sp>
    </p:spTree>
    <p:extLst>
      <p:ext uri="{BB962C8B-B14F-4D97-AF65-F5344CB8AC3E}">
        <p14:creationId xmlns:p14="http://schemas.microsoft.com/office/powerpoint/2010/main" val="14294598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PT Sans"/>
                <a:cs typeface="PT Sans"/>
              </a:rPr>
              <a:t>Conclusion</a:t>
            </a:r>
            <a:endParaRPr lang="en-US" sz="4000" b="1" dirty="0">
              <a:latin typeface="PT Sans"/>
              <a:cs typeface="PT Sans"/>
            </a:endParaRPr>
          </a:p>
        </p:txBody>
      </p:sp>
      <p:sp>
        <p:nvSpPr>
          <p:cNvPr id="4" name="Content Placeholder 3"/>
          <p:cNvSpPr>
            <a:spLocks noGrp="1"/>
          </p:cNvSpPr>
          <p:nvPr>
            <p:ph idx="1"/>
          </p:nvPr>
        </p:nvSpPr>
        <p:spPr/>
        <p:txBody>
          <a:bodyPr>
            <a:normAutofit fontScale="92500"/>
          </a:bodyPr>
          <a:lstStyle/>
          <a:p>
            <a:r>
              <a:rPr lang="en-US" sz="2800" i="1" dirty="0" smtClean="0">
                <a:latin typeface="PT Sans"/>
                <a:cs typeface="PT Sans"/>
              </a:rPr>
              <a:t>Fingerprinting</a:t>
            </a:r>
            <a:r>
              <a:rPr lang="en-US" sz="2800" dirty="0" smtClean="0">
                <a:latin typeface="PT Sans"/>
                <a:cs typeface="PT Sans"/>
              </a:rPr>
              <a:t> performance puts results in perspective</a:t>
            </a:r>
          </a:p>
          <a:p>
            <a:pPr lvl="1"/>
            <a:r>
              <a:rPr lang="en-US" sz="2400" dirty="0" smtClean="0">
                <a:latin typeface="PT Sans"/>
                <a:cs typeface="PT Sans"/>
              </a:rPr>
              <a:t>We can quantify performance variability</a:t>
            </a:r>
          </a:p>
          <a:p>
            <a:r>
              <a:rPr lang="en-US" sz="2800" dirty="0" smtClean="0">
                <a:latin typeface="PT Sans"/>
                <a:cs typeface="PT Sans"/>
              </a:rPr>
              <a:t>Container technology allows us to mitigate variability</a:t>
            </a:r>
          </a:p>
          <a:p>
            <a:pPr lvl="1"/>
            <a:r>
              <a:rPr lang="en-US" sz="2400" dirty="0" smtClean="0">
                <a:latin typeface="PT Sans"/>
                <a:cs typeface="PT Sans"/>
              </a:rPr>
              <a:t>Tuning CPU bandwidth reduces cross-platform variability</a:t>
            </a:r>
          </a:p>
          <a:p>
            <a:pPr marL="0" indent="0">
              <a:buNone/>
            </a:pPr>
            <a:endParaRPr lang="en-US" sz="2800" dirty="0">
              <a:latin typeface="PT Sans"/>
              <a:cs typeface="PT Sans"/>
            </a:endParaRPr>
          </a:p>
          <a:p>
            <a:pPr marL="0" indent="0">
              <a:buNone/>
            </a:pPr>
            <a:r>
              <a:rPr lang="en-US" sz="2800" dirty="0" smtClean="0">
                <a:latin typeface="PT Sans"/>
                <a:cs typeface="PT Sans"/>
              </a:rPr>
              <a:t>Ivo Jimenez &lt;</a:t>
            </a:r>
            <a:r>
              <a:rPr lang="en-US" sz="2600" dirty="0" err="1" smtClean="0">
                <a:solidFill>
                  <a:srgbClr val="248AEA"/>
                </a:solidFill>
                <a:latin typeface="DejaVu Sans Mono"/>
                <a:cs typeface="DejaVu Sans Mono"/>
              </a:rPr>
              <a:t>ivo@cs.ucsc.edu</a:t>
            </a:r>
            <a:r>
              <a:rPr lang="en-US" sz="2600" dirty="0" smtClean="0">
                <a:latin typeface="DejaVu Sans Mono"/>
                <a:cs typeface="DejaVu Sans Mono"/>
              </a:rPr>
              <a:t>&gt;</a:t>
            </a:r>
          </a:p>
          <a:p>
            <a:r>
              <a:rPr lang="en-US" sz="2800" dirty="0" smtClean="0">
                <a:latin typeface="PT Sans"/>
                <a:cs typeface="PT Sans"/>
              </a:rPr>
              <a:t>Experiments:            </a:t>
            </a:r>
            <a:r>
              <a:rPr lang="en-US" sz="2200" dirty="0" err="1" smtClean="0">
                <a:solidFill>
                  <a:schemeClr val="bg2">
                    <a:lumMod val="75000"/>
                  </a:schemeClr>
                </a:solidFill>
                <a:latin typeface="DejaVu Sans Mono"/>
                <a:cs typeface="DejaVu Sans Mono"/>
              </a:rPr>
              <a:t>github.com</a:t>
            </a:r>
            <a:r>
              <a:rPr lang="en-US" sz="2200" dirty="0" smtClean="0">
                <a:solidFill>
                  <a:schemeClr val="bg2">
                    <a:lumMod val="75000"/>
                  </a:schemeClr>
                </a:solidFill>
                <a:latin typeface="DejaVu Sans Mono"/>
                <a:cs typeface="DejaVu Sans Mono"/>
              </a:rPr>
              <a:t>/</a:t>
            </a:r>
            <a:r>
              <a:rPr lang="en-US" sz="2200" dirty="0" err="1" smtClean="0">
                <a:solidFill>
                  <a:schemeClr val="bg2">
                    <a:lumMod val="75000"/>
                  </a:schemeClr>
                </a:solidFill>
                <a:latin typeface="DejaVu Sans Mono"/>
                <a:cs typeface="DejaVu Sans Mono"/>
              </a:rPr>
              <a:t>ivotron</a:t>
            </a:r>
            <a:r>
              <a:rPr lang="en-US" sz="2200" dirty="0" smtClean="0">
                <a:solidFill>
                  <a:schemeClr val="bg2">
                    <a:lumMod val="75000"/>
                  </a:schemeClr>
                </a:solidFill>
                <a:latin typeface="DejaVu Sans Mono"/>
                <a:cs typeface="DejaVu Sans Mono"/>
              </a:rPr>
              <a:t>/varsys16</a:t>
            </a:r>
            <a:endParaRPr lang="en-US" sz="2800" dirty="0" smtClean="0">
              <a:solidFill>
                <a:schemeClr val="bg2">
                  <a:lumMod val="75000"/>
                </a:schemeClr>
              </a:solidFill>
              <a:latin typeface="DejaVu Sans Mono"/>
              <a:cs typeface="DejaVu Sans Mono"/>
            </a:endParaRPr>
          </a:p>
          <a:p>
            <a:r>
              <a:rPr lang="en-US" sz="2800" dirty="0" smtClean="0">
                <a:latin typeface="PT Sans"/>
                <a:cs typeface="PT Sans"/>
              </a:rPr>
              <a:t>Tuning Framework:   </a:t>
            </a:r>
            <a:r>
              <a:rPr lang="en-US" sz="2200" dirty="0" err="1" smtClean="0">
                <a:solidFill>
                  <a:srgbClr val="248AEA"/>
                </a:solidFill>
                <a:latin typeface="DejaVu Sans Mono"/>
                <a:cs typeface="DejaVu Sans Mono"/>
              </a:rPr>
              <a:t>github.com</a:t>
            </a:r>
            <a:r>
              <a:rPr lang="en-US" sz="2200" dirty="0" smtClean="0">
                <a:solidFill>
                  <a:srgbClr val="248AEA"/>
                </a:solidFill>
                <a:latin typeface="DejaVu Sans Mono"/>
                <a:cs typeface="DejaVu Sans Mono"/>
              </a:rPr>
              <a:t>/</a:t>
            </a:r>
            <a:r>
              <a:rPr lang="en-US" sz="2200" dirty="0" err="1" smtClean="0">
                <a:solidFill>
                  <a:srgbClr val="248AEA"/>
                </a:solidFill>
                <a:latin typeface="DejaVu Sans Mono"/>
                <a:cs typeface="DejaVu Sans Mono"/>
              </a:rPr>
              <a:t>ivotron</a:t>
            </a:r>
            <a:r>
              <a:rPr lang="en-US" sz="2200" dirty="0" smtClean="0">
                <a:solidFill>
                  <a:srgbClr val="248AEA"/>
                </a:solidFill>
                <a:latin typeface="DejaVu Sans Mono"/>
                <a:cs typeface="DejaVu Sans Mono"/>
              </a:rPr>
              <a:t>/torpor</a:t>
            </a:r>
            <a:endParaRPr lang="en-US" sz="2800" dirty="0" smtClean="0">
              <a:solidFill>
                <a:srgbClr val="248AEA"/>
              </a:solidFill>
              <a:latin typeface="DejaVu Sans Mono"/>
              <a:cs typeface="DejaVu Sans Mono"/>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19</a:t>
            </a:fld>
            <a:endParaRPr lang="en-US"/>
          </a:p>
        </p:txBody>
      </p:sp>
    </p:spTree>
    <p:extLst>
      <p:ext uri="{BB962C8B-B14F-4D97-AF65-F5344CB8AC3E}">
        <p14:creationId xmlns:p14="http://schemas.microsoft.com/office/powerpoint/2010/main" val="36408266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PT Sans"/>
                <a:cs typeface="PT Sans"/>
              </a:rPr>
              <a:t>Overview</a:t>
            </a:r>
            <a:endParaRPr lang="en-US" dirty="0"/>
          </a:p>
        </p:txBody>
      </p:sp>
      <p:sp>
        <p:nvSpPr>
          <p:cNvPr id="4" name="Slide Number Placeholder 3"/>
          <p:cNvSpPr>
            <a:spLocks noGrp="1"/>
          </p:cNvSpPr>
          <p:nvPr>
            <p:ph type="sldNum" sz="quarter" idx="12"/>
          </p:nvPr>
        </p:nvSpPr>
        <p:spPr/>
        <p:txBody>
          <a:bodyPr/>
          <a:lstStyle/>
          <a:p>
            <a:fld id="{FA8338FA-16C6-9C42-9987-80EFEA67B0E4}" type="slidenum">
              <a:rPr lang="en-US" smtClean="0"/>
              <a:t>2</a:t>
            </a:fld>
            <a:endParaRPr lang="en-US" dirty="0"/>
          </a:p>
        </p:txBody>
      </p:sp>
      <p:sp>
        <p:nvSpPr>
          <p:cNvPr id="20" name="TextBox 19"/>
          <p:cNvSpPr txBox="1"/>
          <p:nvPr/>
        </p:nvSpPr>
        <p:spPr>
          <a:xfrm>
            <a:off x="5577474" y="1809192"/>
            <a:ext cx="2947192" cy="1477328"/>
          </a:xfrm>
          <a:prstGeom prst="rect">
            <a:avLst/>
          </a:prstGeom>
          <a:solidFill>
            <a:schemeClr val="tx2">
              <a:lumMod val="20000"/>
              <a:lumOff val="80000"/>
            </a:schemeClr>
          </a:solidFill>
        </p:spPr>
        <p:txBody>
          <a:bodyPr wrap="square" rtlCol="0">
            <a:spAutoFit/>
          </a:bodyPr>
          <a:lstStyle/>
          <a:p>
            <a:r>
              <a:rPr lang="en-US" b="1" dirty="0" smtClean="0"/>
              <a:t>Comparison</a:t>
            </a:r>
          </a:p>
          <a:p>
            <a:endParaRPr lang="en-US" dirty="0"/>
          </a:p>
          <a:p>
            <a:r>
              <a:rPr lang="en-US" dirty="0" smtClean="0"/>
              <a:t>“Given </a:t>
            </a:r>
            <a:r>
              <a:rPr lang="en-US" dirty="0" smtClean="0"/>
              <a:t>the same </a:t>
            </a:r>
            <a:r>
              <a:rPr lang="en-US" dirty="0" smtClean="0"/>
              <a:t>workload,</a:t>
            </a:r>
          </a:p>
          <a:p>
            <a:r>
              <a:rPr lang="en-US" b="1" dirty="0" smtClean="0"/>
              <a:t>  B</a:t>
            </a:r>
            <a:r>
              <a:rPr lang="en-US" dirty="0" smtClean="0"/>
              <a:t> </a:t>
            </a:r>
            <a:r>
              <a:rPr lang="en-US" dirty="0" smtClean="0"/>
              <a:t>is </a:t>
            </a:r>
            <a:r>
              <a:rPr lang="en-US" dirty="0" smtClean="0"/>
              <a:t>2.5x </a:t>
            </a:r>
            <a:r>
              <a:rPr lang="en-US" dirty="0" smtClean="0"/>
              <a:t>faster than </a:t>
            </a:r>
            <a:r>
              <a:rPr lang="en-US" b="1" dirty="0"/>
              <a:t>A</a:t>
            </a:r>
            <a:r>
              <a:rPr lang="en-US" dirty="0" smtClean="0"/>
              <a:t>”</a:t>
            </a:r>
            <a:endParaRPr lang="en-US" dirty="0" smtClean="0"/>
          </a:p>
          <a:p>
            <a:endParaRPr lang="en-US" dirty="0" smtClean="0"/>
          </a:p>
        </p:txBody>
      </p:sp>
      <p:grpSp>
        <p:nvGrpSpPr>
          <p:cNvPr id="29" name="Group 28"/>
          <p:cNvGrpSpPr/>
          <p:nvPr/>
        </p:nvGrpSpPr>
        <p:grpSpPr>
          <a:xfrm>
            <a:off x="530216" y="4615468"/>
            <a:ext cx="1865727" cy="1392178"/>
            <a:chOff x="1164200" y="4761772"/>
            <a:chExt cx="1865727" cy="1392178"/>
          </a:xfrm>
        </p:grpSpPr>
        <p:pic>
          <p:nvPicPr>
            <p:cNvPr id="23" name="Picture 22"/>
            <p:cNvPicPr>
              <a:picLocks noChangeAspect="1"/>
            </p:cNvPicPr>
            <p:nvPr/>
          </p:nvPicPr>
          <p:blipFill>
            <a:blip r:embed="rId3"/>
            <a:stretch>
              <a:fillRect/>
            </a:stretch>
          </p:blipFill>
          <p:spPr>
            <a:xfrm>
              <a:off x="1317892" y="5038771"/>
              <a:ext cx="1712035" cy="1115179"/>
            </a:xfrm>
            <a:prstGeom prst="rect">
              <a:avLst/>
            </a:prstGeom>
            <a:ln w="28575" cmpd="sng">
              <a:solidFill>
                <a:srgbClr val="AB5456"/>
              </a:solidFill>
            </a:ln>
          </p:spPr>
        </p:pic>
        <p:sp>
          <p:nvSpPr>
            <p:cNvPr id="27" name="Rectangle 26"/>
            <p:cNvSpPr/>
            <p:nvPr/>
          </p:nvSpPr>
          <p:spPr>
            <a:xfrm>
              <a:off x="1164200" y="4761772"/>
              <a:ext cx="1648277" cy="276999"/>
            </a:xfrm>
            <a:prstGeom prst="rect">
              <a:avLst/>
            </a:prstGeom>
          </p:spPr>
          <p:txBody>
            <a:bodyPr wrap="none">
              <a:spAutoFit/>
            </a:bodyPr>
            <a:lstStyle/>
            <a:p>
              <a:r>
                <a:rPr lang="en-US" sz="1200" dirty="0" smtClean="0">
                  <a:solidFill>
                    <a:prstClr val="black"/>
                  </a:solidFill>
                  <a:latin typeface="PT Sans"/>
                  <a:cs typeface="PT Sans"/>
                </a:rPr>
                <a:t>Performance </a:t>
              </a:r>
              <a:r>
                <a:rPr lang="en-US" sz="1200" dirty="0" smtClean="0">
                  <a:solidFill>
                    <a:prstClr val="black"/>
                  </a:solidFill>
                  <a:latin typeface="PT Sans"/>
                  <a:cs typeface="PT Sans"/>
                </a:rPr>
                <a:t>profile A</a:t>
              </a:r>
              <a:r>
                <a:rPr lang="en-US" sz="1200" dirty="0" smtClean="0">
                  <a:solidFill>
                    <a:prstClr val="black"/>
                  </a:solidFill>
                  <a:latin typeface="PT Sans"/>
                  <a:cs typeface="PT Sans"/>
                </a:rPr>
                <a:t>:</a:t>
              </a:r>
              <a:endParaRPr lang="en-US" sz="900" dirty="0"/>
            </a:p>
          </p:txBody>
        </p:sp>
      </p:grpSp>
      <p:grpSp>
        <p:nvGrpSpPr>
          <p:cNvPr id="30" name="Group 29"/>
          <p:cNvGrpSpPr/>
          <p:nvPr/>
        </p:nvGrpSpPr>
        <p:grpSpPr>
          <a:xfrm>
            <a:off x="3015646" y="4614555"/>
            <a:ext cx="1741420" cy="1393091"/>
            <a:chOff x="3649630" y="4760859"/>
            <a:chExt cx="1741420" cy="1393091"/>
          </a:xfrm>
        </p:grpSpPr>
        <p:pic>
          <p:nvPicPr>
            <p:cNvPr id="24" name="Picture 23"/>
            <p:cNvPicPr>
              <a:picLocks noChangeAspect="1"/>
            </p:cNvPicPr>
            <p:nvPr/>
          </p:nvPicPr>
          <p:blipFill rotWithShape="1">
            <a:blip r:embed="rId4">
              <a:extLst>
                <a:ext uri="{BEBA8EAE-BF5A-486C-A8C5-ECC9F3942E4B}">
                  <a14:imgProps xmlns:a14="http://schemas.microsoft.com/office/drawing/2010/main">
                    <a14:imgLayer r:embed="rId5">
                      <a14:imgEffect>
                        <a14:saturation sat="33000"/>
                      </a14:imgEffect>
                    </a14:imgLayer>
                  </a14:imgProps>
                </a:ext>
              </a:extLst>
            </a:blip>
            <a:srcRect l="7813" r="12393"/>
            <a:stretch/>
          </p:blipFill>
          <p:spPr>
            <a:xfrm>
              <a:off x="3816249" y="5038771"/>
              <a:ext cx="1574801" cy="1115179"/>
            </a:xfrm>
            <a:prstGeom prst="rect">
              <a:avLst/>
            </a:prstGeom>
            <a:ln w="28575" cmpd="sng">
              <a:solidFill>
                <a:srgbClr val="6985C5"/>
              </a:solidFill>
            </a:ln>
          </p:spPr>
        </p:pic>
        <p:sp>
          <p:nvSpPr>
            <p:cNvPr id="28" name="Rectangle 27"/>
            <p:cNvSpPr/>
            <p:nvPr/>
          </p:nvSpPr>
          <p:spPr>
            <a:xfrm>
              <a:off x="3649630" y="4760859"/>
              <a:ext cx="1648124" cy="276999"/>
            </a:xfrm>
            <a:prstGeom prst="rect">
              <a:avLst/>
            </a:prstGeom>
          </p:spPr>
          <p:txBody>
            <a:bodyPr wrap="none">
              <a:spAutoFit/>
            </a:bodyPr>
            <a:lstStyle/>
            <a:p>
              <a:r>
                <a:rPr lang="en-US" sz="1200" dirty="0" smtClean="0">
                  <a:solidFill>
                    <a:prstClr val="black"/>
                  </a:solidFill>
                  <a:latin typeface="PT Sans"/>
                  <a:cs typeface="PT Sans"/>
                </a:rPr>
                <a:t>Performance </a:t>
              </a:r>
              <a:r>
                <a:rPr lang="en-US" sz="1200" dirty="0" smtClean="0">
                  <a:solidFill>
                    <a:prstClr val="black"/>
                  </a:solidFill>
                  <a:latin typeface="PT Sans"/>
                  <a:cs typeface="PT Sans"/>
                </a:rPr>
                <a:t>profile B</a:t>
              </a:r>
              <a:r>
                <a:rPr lang="en-US" sz="1200" dirty="0" smtClean="0">
                  <a:solidFill>
                    <a:prstClr val="black"/>
                  </a:solidFill>
                  <a:latin typeface="PT Sans"/>
                  <a:cs typeface="PT Sans"/>
                </a:rPr>
                <a:t>:</a:t>
              </a:r>
              <a:endParaRPr lang="en-US" sz="900" dirty="0"/>
            </a:p>
          </p:txBody>
        </p:sp>
      </p:grpSp>
      <p:sp>
        <p:nvSpPr>
          <p:cNvPr id="35" name="TextBox 34"/>
          <p:cNvSpPr txBox="1"/>
          <p:nvPr/>
        </p:nvSpPr>
        <p:spPr>
          <a:xfrm>
            <a:off x="5577475" y="3484597"/>
            <a:ext cx="2919676" cy="3139321"/>
          </a:xfrm>
          <a:prstGeom prst="rect">
            <a:avLst/>
          </a:prstGeom>
          <a:solidFill>
            <a:schemeClr val="accent1">
              <a:lumMod val="60000"/>
              <a:lumOff val="40000"/>
            </a:schemeClr>
          </a:solidFill>
        </p:spPr>
        <p:txBody>
          <a:bodyPr wrap="square" rtlCol="0">
            <a:spAutoFit/>
          </a:bodyPr>
          <a:lstStyle/>
          <a:p>
            <a:r>
              <a:rPr lang="en-US" b="1" dirty="0" smtClean="0"/>
              <a:t>Key ideas:</a:t>
            </a:r>
          </a:p>
          <a:p>
            <a:pPr marL="285750" indent="-285750">
              <a:buFont typeface="Arial" charset="0"/>
              <a:buChar char="•"/>
            </a:pPr>
            <a:r>
              <a:rPr lang="en-US" dirty="0" smtClean="0"/>
              <a:t>A </a:t>
            </a:r>
            <a:r>
              <a:rPr lang="en-US" i="1" dirty="0" smtClean="0"/>
              <a:t>performance profile </a:t>
            </a:r>
            <a:r>
              <a:rPr lang="en-US" dirty="0" smtClean="0"/>
              <a:t>of a platform </a:t>
            </a:r>
            <a:r>
              <a:rPr lang="en-US" dirty="0" smtClean="0"/>
              <a:t>is </a:t>
            </a:r>
            <a:r>
              <a:rPr lang="en-US" dirty="0" smtClean="0"/>
              <a:t>more</a:t>
            </a:r>
            <a:r>
              <a:rPr lang="en-US" i="1" dirty="0" smtClean="0"/>
              <a:t> </a:t>
            </a:r>
            <a:r>
              <a:rPr lang="en-US" dirty="0" smtClean="0"/>
              <a:t>meaningful and comprehensive than </a:t>
            </a:r>
            <a:r>
              <a:rPr lang="en-US" dirty="0" smtClean="0"/>
              <a:t>HW</a:t>
            </a:r>
            <a:r>
              <a:rPr lang="en-US" dirty="0" smtClean="0"/>
              <a:t>/</a:t>
            </a:r>
            <a:r>
              <a:rPr lang="en-US" dirty="0" smtClean="0"/>
              <a:t>SW specs</a:t>
            </a:r>
          </a:p>
          <a:p>
            <a:pPr marL="285750" indent="-285750">
              <a:buFont typeface="Arial" charset="0"/>
              <a:buChar char="•"/>
            </a:pPr>
            <a:r>
              <a:rPr lang="en-US" i="1" dirty="0" smtClean="0"/>
              <a:t>Automatically calibrate</a:t>
            </a:r>
            <a:r>
              <a:rPr lang="en-US" dirty="0" smtClean="0"/>
              <a:t> Platform B based on performance </a:t>
            </a:r>
            <a:r>
              <a:rPr lang="en-US" dirty="0" smtClean="0"/>
              <a:t>profile of Platform A in order to reduce variability</a:t>
            </a:r>
            <a:endParaRPr lang="en-US" dirty="0"/>
          </a:p>
        </p:txBody>
      </p:sp>
      <p:pic>
        <p:nvPicPr>
          <p:cNvPr id="5" name="Picture 4"/>
          <p:cNvPicPr>
            <a:picLocks noChangeAspect="1"/>
          </p:cNvPicPr>
          <p:nvPr/>
        </p:nvPicPr>
        <p:blipFill>
          <a:blip r:embed="rId6">
            <a:duotone>
              <a:prstClr val="black"/>
              <a:schemeClr val="accent4">
                <a:tint val="45000"/>
                <a:satMod val="400000"/>
              </a:schemeClr>
            </a:duotone>
            <a:extLst>
              <a:ext uri="{BEBA8EAE-BF5A-486C-A8C5-ECC9F3942E4B}">
                <a14:imgProps xmlns:a14="http://schemas.microsoft.com/office/drawing/2010/main">
                  <a14:imgLayer r:embed="rId7">
                    <a14:imgEffect>
                      <a14:colorTemperature colorTemp="11200"/>
                    </a14:imgEffect>
                    <a14:imgEffect>
                      <a14:saturation sat="400000"/>
                    </a14:imgEffect>
                  </a14:imgLayer>
                </a14:imgProps>
              </a:ext>
            </a:extLst>
          </a:blip>
          <a:stretch>
            <a:fillRect/>
          </a:stretch>
        </p:blipFill>
        <p:spPr>
          <a:xfrm>
            <a:off x="1080270" y="2118062"/>
            <a:ext cx="1133344" cy="1133344"/>
          </a:xfrm>
          <a:prstGeom prst="rect">
            <a:avLst/>
          </a:prstGeom>
        </p:spPr>
      </p:pic>
      <p:pic>
        <p:nvPicPr>
          <p:cNvPr id="8" name="Picture 7" descr="Screen Shot 2015-02-25 at 9.55.05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0905" y="4054191"/>
            <a:ext cx="623072" cy="356643"/>
          </a:xfrm>
          <a:prstGeom prst="rect">
            <a:avLst/>
          </a:prstGeom>
          <a:ln w="28575" cmpd="sng">
            <a:solidFill>
              <a:srgbClr val="AB5456"/>
            </a:solidFill>
          </a:ln>
        </p:spPr>
      </p:pic>
      <p:pic>
        <p:nvPicPr>
          <p:cNvPr id="9" name="Picture 8"/>
          <p:cNvPicPr>
            <a:picLocks noChangeAspect="1"/>
          </p:cNvPicPr>
          <p:nvPr/>
        </p:nvPicPr>
        <p:blipFill>
          <a:blip r:embed="rId9"/>
          <a:stretch>
            <a:fillRect/>
          </a:stretch>
        </p:blipFill>
        <p:spPr>
          <a:xfrm>
            <a:off x="1669937" y="4054191"/>
            <a:ext cx="508556" cy="407503"/>
          </a:xfrm>
          <a:prstGeom prst="rect">
            <a:avLst/>
          </a:prstGeom>
          <a:ln w="28575" cmpd="sng">
            <a:solidFill>
              <a:srgbClr val="AB5456"/>
            </a:solidFill>
          </a:ln>
        </p:spPr>
      </p:pic>
      <p:sp>
        <p:nvSpPr>
          <p:cNvPr id="10" name="Rectangle 9"/>
          <p:cNvSpPr/>
          <p:nvPr/>
        </p:nvSpPr>
        <p:spPr>
          <a:xfrm>
            <a:off x="530216" y="3720099"/>
            <a:ext cx="917239" cy="276999"/>
          </a:xfrm>
          <a:prstGeom prst="rect">
            <a:avLst/>
          </a:prstGeom>
        </p:spPr>
        <p:txBody>
          <a:bodyPr wrap="none">
            <a:spAutoFit/>
          </a:bodyPr>
          <a:lstStyle/>
          <a:p>
            <a:r>
              <a:rPr lang="en-US" sz="1200" dirty="0" smtClean="0">
                <a:solidFill>
                  <a:prstClr val="black"/>
                </a:solidFill>
                <a:latin typeface="PT Sans"/>
                <a:cs typeface="PT Sans"/>
              </a:rPr>
              <a:t>HW spec A:</a:t>
            </a:r>
            <a:endParaRPr lang="en-US" sz="900" dirty="0"/>
          </a:p>
        </p:txBody>
      </p:sp>
      <p:sp>
        <p:nvSpPr>
          <p:cNvPr id="11" name="Rectangle 10"/>
          <p:cNvSpPr/>
          <p:nvPr/>
        </p:nvSpPr>
        <p:spPr>
          <a:xfrm>
            <a:off x="1426705" y="3704673"/>
            <a:ext cx="936475" cy="276999"/>
          </a:xfrm>
          <a:prstGeom prst="rect">
            <a:avLst/>
          </a:prstGeom>
        </p:spPr>
        <p:txBody>
          <a:bodyPr wrap="none">
            <a:spAutoFit/>
          </a:bodyPr>
          <a:lstStyle/>
          <a:p>
            <a:r>
              <a:rPr lang="en-US" sz="1200" dirty="0" smtClean="0">
                <a:solidFill>
                  <a:prstClr val="black"/>
                </a:solidFill>
                <a:latin typeface="PT Sans"/>
                <a:cs typeface="PT Sans"/>
              </a:rPr>
              <a:t>SW stack A:</a:t>
            </a:r>
            <a:endParaRPr lang="en-US" sz="900" dirty="0"/>
          </a:p>
        </p:txBody>
      </p:sp>
      <p:sp>
        <p:nvSpPr>
          <p:cNvPr id="31" name="TextBox 30"/>
          <p:cNvSpPr txBox="1"/>
          <p:nvPr/>
        </p:nvSpPr>
        <p:spPr>
          <a:xfrm>
            <a:off x="930956" y="1812418"/>
            <a:ext cx="678391" cy="338554"/>
          </a:xfrm>
          <a:prstGeom prst="rect">
            <a:avLst/>
          </a:prstGeom>
          <a:noFill/>
        </p:spPr>
        <p:txBody>
          <a:bodyPr wrap="none" rtlCol="0">
            <a:spAutoFit/>
          </a:bodyPr>
          <a:lstStyle/>
          <a:p>
            <a:r>
              <a:rPr lang="en-US" sz="1600" dirty="0" smtClean="0">
                <a:latin typeface="PT Sans"/>
                <a:cs typeface="PT Sans"/>
              </a:rPr>
              <a:t>2013:</a:t>
            </a:r>
            <a:endParaRPr lang="en-US" sz="1600" dirty="0">
              <a:latin typeface="PT Sans"/>
              <a:cs typeface="PT Sans"/>
            </a:endParaRPr>
          </a:p>
        </p:txBody>
      </p:sp>
      <p:sp>
        <p:nvSpPr>
          <p:cNvPr id="36" name="TextBox 35"/>
          <p:cNvSpPr txBox="1"/>
          <p:nvPr/>
        </p:nvSpPr>
        <p:spPr>
          <a:xfrm>
            <a:off x="1080270" y="3115265"/>
            <a:ext cx="1426467" cy="369332"/>
          </a:xfrm>
          <a:prstGeom prst="rect">
            <a:avLst/>
          </a:prstGeom>
          <a:noFill/>
        </p:spPr>
        <p:txBody>
          <a:bodyPr wrap="square" rtlCol="0">
            <a:spAutoFit/>
          </a:bodyPr>
          <a:lstStyle/>
          <a:p>
            <a:r>
              <a:rPr lang="en-US" dirty="0" smtClean="0">
                <a:ea typeface="PT Sans" charset="-52"/>
                <a:cs typeface="PT Sans" charset="-52"/>
              </a:rPr>
              <a:t>Platform A</a:t>
            </a:r>
            <a:endParaRPr lang="en-US" dirty="0">
              <a:ea typeface="PT Sans" charset="-52"/>
              <a:cs typeface="PT Sans" charset="-52"/>
            </a:endParaRPr>
          </a:p>
        </p:txBody>
      </p:sp>
      <p:pic>
        <p:nvPicPr>
          <p:cNvPr id="6" name="Picture 5"/>
          <p:cNvPicPr>
            <a:picLocks noChangeAspect="1"/>
          </p:cNvPicPr>
          <p:nvPr/>
        </p:nvPicPr>
        <p:blipFill>
          <a:blip r:embed="rId6">
            <a:duotone>
              <a:prstClr val="black"/>
              <a:srgbClr val="8BAAF6">
                <a:tint val="45000"/>
                <a:satMod val="400000"/>
              </a:srgbClr>
            </a:duotone>
            <a:extLst>
              <a:ext uri="{BEBA8EAE-BF5A-486C-A8C5-ECC9F3942E4B}">
                <a14:imgProps xmlns:a14="http://schemas.microsoft.com/office/drawing/2010/main">
                  <a14:imgLayer r:embed="rId10">
                    <a14:imgEffect>
                      <a14:colorTemperature colorTemp="11200"/>
                    </a14:imgEffect>
                    <a14:imgEffect>
                      <a14:saturation sat="400000"/>
                    </a14:imgEffect>
                  </a14:imgLayer>
                </a14:imgProps>
              </a:ext>
            </a:extLst>
          </a:blip>
          <a:stretch>
            <a:fillRect/>
          </a:stretch>
        </p:blipFill>
        <p:spPr>
          <a:xfrm>
            <a:off x="3511965" y="2118061"/>
            <a:ext cx="1147849" cy="1147849"/>
          </a:xfrm>
          <a:prstGeom prst="rect">
            <a:avLst/>
          </a:prstGeom>
        </p:spPr>
      </p:pic>
      <p:pic>
        <p:nvPicPr>
          <p:cNvPr id="15" name="Picture 14" descr="Screen Shot 2015-02-25 at 9.55.05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46930" y="4054191"/>
            <a:ext cx="623072" cy="356643"/>
          </a:xfrm>
          <a:prstGeom prst="rect">
            <a:avLst/>
          </a:prstGeom>
          <a:ln w="28575" cmpd="sng">
            <a:solidFill>
              <a:srgbClr val="6985C5"/>
            </a:solidFill>
          </a:ln>
        </p:spPr>
      </p:pic>
      <p:pic>
        <p:nvPicPr>
          <p:cNvPr id="16" name="Picture 15"/>
          <p:cNvPicPr>
            <a:picLocks noChangeAspect="1"/>
          </p:cNvPicPr>
          <p:nvPr/>
        </p:nvPicPr>
        <p:blipFill>
          <a:blip r:embed="rId9"/>
          <a:stretch>
            <a:fillRect/>
          </a:stretch>
        </p:blipFill>
        <p:spPr>
          <a:xfrm>
            <a:off x="4248510" y="4054191"/>
            <a:ext cx="508556" cy="407503"/>
          </a:xfrm>
          <a:prstGeom prst="rect">
            <a:avLst/>
          </a:prstGeom>
          <a:ln w="28575" cmpd="sng">
            <a:solidFill>
              <a:srgbClr val="6985C5"/>
            </a:solidFill>
          </a:ln>
        </p:spPr>
      </p:pic>
      <p:sp>
        <p:nvSpPr>
          <p:cNvPr id="17" name="Rectangle 16"/>
          <p:cNvSpPr/>
          <p:nvPr/>
        </p:nvSpPr>
        <p:spPr>
          <a:xfrm>
            <a:off x="3053345" y="3735700"/>
            <a:ext cx="917239" cy="276999"/>
          </a:xfrm>
          <a:prstGeom prst="rect">
            <a:avLst/>
          </a:prstGeom>
        </p:spPr>
        <p:txBody>
          <a:bodyPr wrap="none">
            <a:spAutoFit/>
          </a:bodyPr>
          <a:lstStyle/>
          <a:p>
            <a:r>
              <a:rPr lang="en-US" sz="1200" dirty="0" smtClean="0">
                <a:solidFill>
                  <a:prstClr val="black"/>
                </a:solidFill>
                <a:latin typeface="PT Sans"/>
                <a:cs typeface="PT Sans"/>
              </a:rPr>
              <a:t>HW spec B:</a:t>
            </a:r>
            <a:endParaRPr lang="en-US" sz="900" dirty="0"/>
          </a:p>
        </p:txBody>
      </p:sp>
      <p:sp>
        <p:nvSpPr>
          <p:cNvPr id="18" name="Rectangle 17"/>
          <p:cNvSpPr/>
          <p:nvPr/>
        </p:nvSpPr>
        <p:spPr>
          <a:xfrm>
            <a:off x="3940164" y="3722602"/>
            <a:ext cx="936475" cy="276999"/>
          </a:xfrm>
          <a:prstGeom prst="rect">
            <a:avLst/>
          </a:prstGeom>
        </p:spPr>
        <p:txBody>
          <a:bodyPr wrap="none">
            <a:spAutoFit/>
          </a:bodyPr>
          <a:lstStyle/>
          <a:p>
            <a:r>
              <a:rPr lang="en-US" sz="1200" dirty="0" smtClean="0">
                <a:solidFill>
                  <a:prstClr val="black"/>
                </a:solidFill>
                <a:latin typeface="PT Sans"/>
                <a:cs typeface="PT Sans"/>
              </a:rPr>
              <a:t>SW stack B:</a:t>
            </a:r>
            <a:endParaRPr lang="en-US" sz="900" dirty="0"/>
          </a:p>
        </p:txBody>
      </p:sp>
      <p:sp>
        <p:nvSpPr>
          <p:cNvPr id="32" name="TextBox 31"/>
          <p:cNvSpPr txBox="1"/>
          <p:nvPr/>
        </p:nvSpPr>
        <p:spPr>
          <a:xfrm>
            <a:off x="3377156" y="1812418"/>
            <a:ext cx="678391" cy="338554"/>
          </a:xfrm>
          <a:prstGeom prst="rect">
            <a:avLst/>
          </a:prstGeom>
          <a:noFill/>
        </p:spPr>
        <p:txBody>
          <a:bodyPr wrap="none" rtlCol="0">
            <a:spAutoFit/>
          </a:bodyPr>
          <a:lstStyle/>
          <a:p>
            <a:r>
              <a:rPr lang="en-US" sz="1600" dirty="0" smtClean="0">
                <a:latin typeface="PT Sans"/>
                <a:cs typeface="PT Sans"/>
              </a:rPr>
              <a:t>2015:</a:t>
            </a:r>
            <a:endParaRPr lang="en-US" sz="1600" dirty="0">
              <a:latin typeface="PT Sans"/>
              <a:cs typeface="PT Sans"/>
            </a:endParaRPr>
          </a:p>
        </p:txBody>
      </p:sp>
      <p:sp>
        <p:nvSpPr>
          <p:cNvPr id="37" name="TextBox 36"/>
          <p:cNvSpPr txBox="1"/>
          <p:nvPr/>
        </p:nvSpPr>
        <p:spPr>
          <a:xfrm>
            <a:off x="3598459" y="3111103"/>
            <a:ext cx="1426467" cy="338554"/>
          </a:xfrm>
          <a:prstGeom prst="rect">
            <a:avLst/>
          </a:prstGeom>
          <a:noFill/>
        </p:spPr>
        <p:txBody>
          <a:bodyPr wrap="square" rtlCol="0">
            <a:spAutoFit/>
          </a:bodyPr>
          <a:lstStyle/>
          <a:p>
            <a:r>
              <a:rPr lang="en-US" sz="1600" dirty="0" smtClean="0">
                <a:ea typeface="PT Sans" charset="-52"/>
                <a:cs typeface="PT Sans" charset="-52"/>
              </a:rPr>
              <a:t>Platform B</a:t>
            </a:r>
            <a:endParaRPr lang="en-US" sz="1600" dirty="0">
              <a:ea typeface="PT Sans" charset="-52"/>
              <a:cs typeface="PT Sans" charset="-52"/>
            </a:endParaRPr>
          </a:p>
        </p:txBody>
      </p:sp>
      <p:pic>
        <p:nvPicPr>
          <p:cNvPr id="33" name="Picture 32"/>
          <p:cNvPicPr>
            <a:picLocks noChangeAspect="1"/>
          </p:cNvPicPr>
          <p:nvPr/>
        </p:nvPicPr>
        <p:blipFill>
          <a:blip r:embed="rId11"/>
          <a:stretch>
            <a:fillRect/>
          </a:stretch>
        </p:blipFill>
        <p:spPr>
          <a:xfrm>
            <a:off x="164674" y="2446419"/>
            <a:ext cx="560067" cy="560067"/>
          </a:xfrm>
          <a:prstGeom prst="rect">
            <a:avLst/>
          </a:prstGeom>
        </p:spPr>
      </p:pic>
    </p:spTree>
    <p:extLst>
      <p:ext uri="{BB962C8B-B14F-4D97-AF65-F5344CB8AC3E}">
        <p14:creationId xmlns:p14="http://schemas.microsoft.com/office/powerpoint/2010/main" val="217601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10" grpId="0"/>
      <p:bldP spid="11" grpId="0"/>
      <p:bldP spid="31" grpId="0"/>
      <p:bldP spid="17" grpId="0"/>
      <p:bldP spid="18" grpId="0"/>
      <p:bldP spid="32"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6716" y="2921585"/>
            <a:ext cx="8229600" cy="1143000"/>
          </a:xfrm>
        </p:spPr>
        <p:txBody>
          <a:bodyPr>
            <a:normAutofit/>
          </a:bodyPr>
          <a:lstStyle/>
          <a:p>
            <a:pPr algn="l"/>
            <a:r>
              <a:rPr lang="en-US" sz="6000" b="1" dirty="0" smtClean="0">
                <a:latin typeface="PT Sans"/>
                <a:cs typeface="PT Sans"/>
              </a:rPr>
              <a:t>Thanks!</a:t>
            </a:r>
            <a:endParaRPr lang="en-US" sz="6000" b="1"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20</a:t>
            </a:fld>
            <a:endParaRPr lang="en-US"/>
          </a:p>
        </p:txBody>
      </p:sp>
    </p:spTree>
    <p:extLst>
      <p:ext uri="{BB962C8B-B14F-4D97-AF65-F5344CB8AC3E}">
        <p14:creationId xmlns:p14="http://schemas.microsoft.com/office/powerpoint/2010/main" val="228800087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504538"/>
            <a:ext cx="8229600" cy="5156345"/>
          </a:xfrm>
        </p:spPr>
        <p:txBody>
          <a:bodyPr>
            <a:normAutofit/>
          </a:bodyPr>
          <a:lstStyle/>
          <a:p>
            <a:pPr>
              <a:buFontTx/>
              <a:buChar char="-"/>
            </a:pPr>
            <a:r>
              <a:rPr lang="en-US" dirty="0" smtClean="0">
                <a:latin typeface="PT Sans"/>
                <a:cs typeface="PT Sans"/>
              </a:rPr>
              <a:t>“I got a vaccine that cures </a:t>
            </a:r>
            <a:r>
              <a:rPr lang="en-US" dirty="0" err="1" smtClean="0">
                <a:latin typeface="PT Sans"/>
                <a:cs typeface="PT Sans"/>
              </a:rPr>
              <a:t>ebola</a:t>
            </a:r>
            <a:r>
              <a:rPr lang="en-US" dirty="0" smtClean="0">
                <a:latin typeface="PT Sans"/>
                <a:cs typeface="PT Sans"/>
              </a:rPr>
              <a:t>.”</a:t>
            </a:r>
          </a:p>
          <a:p>
            <a:pPr lvl="1">
              <a:buFontTx/>
              <a:buChar char="-"/>
            </a:pPr>
            <a:r>
              <a:rPr lang="en-US" dirty="0" smtClean="0">
                <a:latin typeface="PT Sans"/>
                <a:cs typeface="PT Sans"/>
              </a:rPr>
              <a:t>“Tested 2 patients: 1 with disease, 1 without”</a:t>
            </a:r>
          </a:p>
          <a:p>
            <a:pPr marL="457200" lvl="1" indent="0">
              <a:buNone/>
            </a:pPr>
            <a:endParaRPr lang="en-US" dirty="0" smtClean="0">
              <a:latin typeface="PT Sans"/>
              <a:cs typeface="PT Sans"/>
            </a:endParaRPr>
          </a:p>
          <a:p>
            <a:pPr>
              <a:buFontTx/>
              <a:buChar char="-"/>
            </a:pPr>
            <a:r>
              <a:rPr lang="en-US" dirty="0" smtClean="0">
                <a:latin typeface="PT Sans"/>
                <a:cs typeface="PT Sans"/>
              </a:rPr>
              <a:t>“My in-memory KVS is faster than XX.”</a:t>
            </a:r>
          </a:p>
          <a:p>
            <a:pPr lvl="1">
              <a:buFontTx/>
              <a:buChar char="-"/>
            </a:pPr>
            <a:r>
              <a:rPr lang="en-US" dirty="0" smtClean="0">
                <a:latin typeface="PT Sans"/>
                <a:cs typeface="PT Sans"/>
              </a:rPr>
              <a:t>“Tested on my machine on random data”</a:t>
            </a:r>
          </a:p>
          <a:p>
            <a:pPr lvl="1">
              <a:buFontTx/>
              <a:buChar char="-"/>
            </a:pPr>
            <a:endParaRPr lang="en-US" dirty="0" smtClean="0">
              <a:latin typeface="PT Sans"/>
              <a:cs typeface="PT Sans"/>
            </a:endParaRPr>
          </a:p>
          <a:p>
            <a:pPr marL="0" indent="0" algn="ctr">
              <a:buNone/>
            </a:pPr>
            <a:r>
              <a:rPr lang="en-US" sz="4000" b="1" dirty="0">
                <a:latin typeface="PT Sans"/>
                <a:cs typeface="PT Sans"/>
              </a:rPr>
              <a:t>How </a:t>
            </a:r>
            <a:r>
              <a:rPr lang="en-US" sz="4000" b="1" dirty="0" smtClean="0">
                <a:latin typeface="PT Sans"/>
                <a:cs typeface="PT Sans"/>
              </a:rPr>
              <a:t>can we improve the validation of systems?</a:t>
            </a:r>
            <a:endParaRPr lang="en-US" sz="4000" b="1"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21</a:t>
            </a:fld>
            <a:endParaRPr lang="en-US"/>
          </a:p>
        </p:txBody>
      </p:sp>
      <p:sp>
        <p:nvSpPr>
          <p:cNvPr id="5" name="Title 1"/>
          <p:cNvSpPr>
            <a:spLocks noGrp="1"/>
          </p:cNvSpPr>
          <p:nvPr>
            <p:ph type="title"/>
          </p:nvPr>
        </p:nvSpPr>
        <p:spPr>
          <a:xfrm>
            <a:off x="457200" y="274638"/>
            <a:ext cx="8229600" cy="1143000"/>
          </a:xfrm>
        </p:spPr>
        <p:txBody>
          <a:bodyPr>
            <a:normAutofit/>
          </a:bodyPr>
          <a:lstStyle/>
          <a:p>
            <a:pPr algn="l"/>
            <a:r>
              <a:rPr lang="en-US" sz="4000" b="1" dirty="0" smtClean="0">
                <a:latin typeface="PT Sans"/>
                <a:cs typeface="PT Sans"/>
              </a:rPr>
              <a:t>Discussion</a:t>
            </a:r>
            <a:endParaRPr lang="en-US" sz="4000" b="1" dirty="0">
              <a:latin typeface="PT Sans"/>
              <a:cs typeface="PT Sans"/>
            </a:endParaRPr>
          </a:p>
        </p:txBody>
      </p:sp>
    </p:spTree>
    <p:extLst>
      <p:ext uri="{BB962C8B-B14F-4D97-AF65-F5344CB8AC3E}">
        <p14:creationId xmlns:p14="http://schemas.microsoft.com/office/powerpoint/2010/main" val="28983886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latin typeface="PT Sans"/>
                <a:cs typeface="PT Sans"/>
              </a:rPr>
              <a:t>Statistical </a:t>
            </a:r>
            <a:r>
              <a:rPr lang="en-US" b="1" dirty="0" smtClean="0">
                <a:latin typeface="PT Sans"/>
                <a:cs typeface="PT Sans"/>
              </a:rPr>
              <a:t>Study</a:t>
            </a:r>
            <a:endParaRPr lang="en-US" b="1" dirty="0">
              <a:latin typeface="PT Sans"/>
              <a:cs typeface="PT Sans"/>
            </a:endParaRPr>
          </a:p>
        </p:txBody>
      </p:sp>
      <p:sp>
        <p:nvSpPr>
          <p:cNvPr id="4" name="Content Placeholder 3"/>
          <p:cNvSpPr>
            <a:spLocks noGrp="1"/>
          </p:cNvSpPr>
          <p:nvPr>
            <p:ph idx="1"/>
          </p:nvPr>
        </p:nvSpPr>
        <p:spPr/>
        <p:txBody>
          <a:bodyPr/>
          <a:lstStyle/>
          <a:p>
            <a:r>
              <a:rPr lang="en-US" dirty="0" smtClean="0">
                <a:latin typeface="PT Sans"/>
                <a:cs typeface="PT Sans"/>
              </a:rPr>
              <a:t>More samples (n=100, 1000?)</a:t>
            </a:r>
          </a:p>
          <a:p>
            <a:r>
              <a:rPr lang="en-US" dirty="0" smtClean="0">
                <a:latin typeface="PT Sans"/>
                <a:cs typeface="PT Sans"/>
              </a:rPr>
              <a:t>Test on more scenarios, varying:</a:t>
            </a:r>
          </a:p>
          <a:p>
            <a:pPr lvl="1"/>
            <a:r>
              <a:rPr lang="en-US" dirty="0" smtClean="0">
                <a:latin typeface="PT Sans"/>
                <a:cs typeface="PT Sans"/>
              </a:rPr>
              <a:t>Machines (e.g. run at each </a:t>
            </a:r>
            <a:r>
              <a:rPr lang="en-US" dirty="0" err="1" smtClean="0">
                <a:latin typeface="PT Sans"/>
                <a:cs typeface="PT Sans"/>
              </a:rPr>
              <a:t>CloudLab</a:t>
            </a:r>
            <a:r>
              <a:rPr lang="en-US" dirty="0" smtClean="0">
                <a:latin typeface="PT Sans"/>
                <a:cs typeface="PT Sans"/>
              </a:rPr>
              <a:t> site)</a:t>
            </a:r>
          </a:p>
          <a:p>
            <a:pPr lvl="1"/>
            <a:r>
              <a:rPr lang="en-US" dirty="0" smtClean="0">
                <a:latin typeface="PT Sans"/>
                <a:cs typeface="PT Sans"/>
              </a:rPr>
              <a:t>Workload characteristics</a:t>
            </a:r>
          </a:p>
          <a:p>
            <a:pPr lvl="1"/>
            <a:r>
              <a:rPr lang="en-US" dirty="0" smtClean="0">
                <a:latin typeface="PT Sans"/>
                <a:cs typeface="PT Sans"/>
              </a:rPr>
              <a:t>Degree of parallelism/contention</a:t>
            </a:r>
          </a:p>
          <a:p>
            <a:r>
              <a:rPr lang="en-US" dirty="0" smtClean="0">
                <a:latin typeface="PT Sans"/>
                <a:cs typeface="PT Sans"/>
              </a:rPr>
              <a:t>Claim in statistical terms</a:t>
            </a:r>
          </a:p>
          <a:p>
            <a:pPr lvl="1"/>
            <a:r>
              <a:rPr lang="en-US" dirty="0" smtClean="0">
                <a:latin typeface="PT Sans"/>
                <a:cs typeface="PT Sans"/>
              </a:rPr>
              <a:t>“With 95% confidence, my KVS beats XX.”</a:t>
            </a:r>
          </a:p>
          <a:p>
            <a:pPr lvl="1"/>
            <a:endParaRPr lang="en-US" dirty="0" smtClean="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22</a:t>
            </a:fld>
            <a:endParaRPr lang="en-US"/>
          </a:p>
        </p:txBody>
      </p:sp>
    </p:spTree>
    <p:extLst>
      <p:ext uri="{BB962C8B-B14F-4D97-AF65-F5344CB8AC3E}">
        <p14:creationId xmlns:p14="http://schemas.microsoft.com/office/powerpoint/2010/main" val="262863945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PT Sans"/>
                <a:cs typeface="PT Sans"/>
              </a:rPr>
              <a:t>Controlled Experiments</a:t>
            </a:r>
            <a:endParaRPr lang="en-US" b="1" dirty="0">
              <a:latin typeface="PT Sans"/>
              <a:cs typeface="PT Sans"/>
            </a:endParaRPr>
          </a:p>
        </p:txBody>
      </p:sp>
      <p:sp>
        <p:nvSpPr>
          <p:cNvPr id="4" name="Content Placeholder 3"/>
          <p:cNvSpPr>
            <a:spLocks noGrp="1"/>
          </p:cNvSpPr>
          <p:nvPr>
            <p:ph idx="1"/>
          </p:nvPr>
        </p:nvSpPr>
        <p:spPr>
          <a:xfrm>
            <a:off x="457200" y="1600200"/>
            <a:ext cx="8229600" cy="4525963"/>
          </a:xfrm>
        </p:spPr>
        <p:txBody>
          <a:bodyPr>
            <a:normAutofit fontScale="92500"/>
          </a:bodyPr>
          <a:lstStyle/>
          <a:p>
            <a:r>
              <a:rPr lang="en-US" dirty="0" smtClean="0">
                <a:latin typeface="PT Sans"/>
                <a:cs typeface="PT Sans"/>
              </a:rPr>
              <a:t>Exhaustively list all the environmental variables that affect performance.</a:t>
            </a:r>
          </a:p>
          <a:p>
            <a:r>
              <a:rPr lang="en-US" dirty="0" smtClean="0">
                <a:latin typeface="PT Sans"/>
                <a:cs typeface="PT Sans"/>
              </a:rPr>
              <a:t>Create a deterministic environment</a:t>
            </a:r>
          </a:p>
          <a:p>
            <a:pPr lvl="1"/>
            <a:r>
              <a:rPr lang="en-US" dirty="0" smtClean="0">
                <a:latin typeface="PT Sans"/>
                <a:cs typeface="PT Sans"/>
              </a:rPr>
              <a:t>Control each of the variables and “fix” them to specific values.</a:t>
            </a:r>
          </a:p>
          <a:p>
            <a:r>
              <a:rPr lang="en-US" dirty="0" smtClean="0">
                <a:latin typeface="PT Sans"/>
                <a:cs typeface="PT Sans"/>
              </a:rPr>
              <a:t>Study the effects of our work.</a:t>
            </a:r>
          </a:p>
          <a:p>
            <a:r>
              <a:rPr lang="en-US" dirty="0" smtClean="0">
                <a:latin typeface="PT Sans"/>
                <a:cs typeface="PT Sans"/>
              </a:rPr>
              <a:t>Claim with respect to the synthetic scenario:</a:t>
            </a:r>
          </a:p>
          <a:p>
            <a:pPr lvl="1"/>
            <a:r>
              <a:rPr lang="en-US" dirty="0" smtClean="0">
                <a:latin typeface="PT Sans"/>
                <a:cs typeface="PT Sans"/>
              </a:rPr>
              <a:t>“Under this </a:t>
            </a:r>
            <a:r>
              <a:rPr lang="en-US" i="1" dirty="0" smtClean="0">
                <a:latin typeface="PT Sans"/>
                <a:cs typeface="PT Sans"/>
              </a:rPr>
              <a:t>specific</a:t>
            </a:r>
            <a:r>
              <a:rPr lang="en-US" dirty="0" smtClean="0">
                <a:latin typeface="PT Sans"/>
                <a:cs typeface="PT Sans"/>
              </a:rPr>
              <a:t> conditions, my KVS beats XX.”</a:t>
            </a:r>
            <a:endParaRPr lang="en-US"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23</a:t>
            </a:fld>
            <a:endParaRPr lang="en-US"/>
          </a:p>
        </p:txBody>
      </p:sp>
      <p:sp>
        <p:nvSpPr>
          <p:cNvPr id="5" name="Rectangle 4"/>
          <p:cNvSpPr/>
          <p:nvPr/>
        </p:nvSpPr>
        <p:spPr>
          <a:xfrm>
            <a:off x="6256578" y="2514660"/>
            <a:ext cx="3075807" cy="769441"/>
          </a:xfrm>
          <a:prstGeom prst="rect">
            <a:avLst/>
          </a:prstGeom>
        </p:spPr>
        <p:txBody>
          <a:bodyPr wrap="square">
            <a:spAutoFit/>
          </a:bodyPr>
          <a:lstStyle/>
          <a:p>
            <a:r>
              <a:rPr lang="en-US" sz="4400" b="1" dirty="0" smtClean="0">
                <a:ln w="22225">
                  <a:solidFill>
                    <a:schemeClr val="tx1"/>
                  </a:solidFill>
                  <a:prstDash val="solid"/>
                </a:ln>
                <a:solidFill>
                  <a:schemeClr val="accent5">
                    <a:lumMod val="60000"/>
                    <a:lumOff val="40000"/>
                  </a:schemeClr>
                </a:solidFill>
                <a:effectLst>
                  <a:outerShdw blurRad="41275" dist="20320" dir="1800000" algn="tl" rotWithShape="0">
                    <a:srgbClr val="000000">
                      <a:alpha val="40000"/>
                    </a:srgbClr>
                  </a:outerShdw>
                </a:effectLst>
                <a:latin typeface="PT Sans"/>
                <a:cs typeface="PT Sans"/>
              </a:rPr>
              <a:t>Impractical!</a:t>
            </a:r>
            <a:endParaRPr lang="en-US" sz="4400" dirty="0"/>
          </a:p>
        </p:txBody>
      </p:sp>
      <p:sp>
        <p:nvSpPr>
          <p:cNvPr id="6" name="Rectangle 5"/>
          <p:cNvSpPr/>
          <p:nvPr/>
        </p:nvSpPr>
        <p:spPr>
          <a:xfrm>
            <a:off x="5113868" y="3064042"/>
            <a:ext cx="4306498" cy="2123658"/>
          </a:xfrm>
          <a:prstGeom prst="rect">
            <a:avLst/>
          </a:prstGeom>
        </p:spPr>
        <p:txBody>
          <a:bodyPr wrap="square">
            <a:spAutoFit/>
          </a:bodyPr>
          <a:lstStyle/>
          <a:p>
            <a:r>
              <a:rPr lang="en-US" sz="4400" b="1" dirty="0" smtClean="0">
                <a:ln w="22225">
                  <a:solidFill>
                    <a:schemeClr val="tx1"/>
                  </a:solidFill>
                  <a:prstDash val="solid"/>
                </a:ln>
                <a:solidFill>
                  <a:schemeClr val="accent5">
                    <a:lumMod val="60000"/>
                    <a:lumOff val="40000"/>
                  </a:schemeClr>
                </a:solidFill>
                <a:effectLst>
                  <a:outerShdw blurRad="41275" dist="20320" dir="1800000" algn="tl" rotWithShape="0">
                    <a:srgbClr val="000000">
                      <a:alpha val="40000"/>
                    </a:srgbClr>
                  </a:outerShdw>
                </a:effectLst>
                <a:latin typeface="PT Sans"/>
                <a:cs typeface="PT Sans"/>
              </a:rPr>
              <a:t>how impractical</a:t>
            </a:r>
          </a:p>
          <a:p>
            <a:r>
              <a:rPr lang="en-US" sz="4400" b="1" dirty="0" smtClean="0">
                <a:ln w="22225">
                  <a:solidFill>
                    <a:schemeClr val="tx1"/>
                  </a:solidFill>
                  <a:prstDash val="solid"/>
                </a:ln>
                <a:solidFill>
                  <a:schemeClr val="accent5">
                    <a:lumMod val="60000"/>
                    <a:lumOff val="40000"/>
                  </a:schemeClr>
                </a:solidFill>
                <a:effectLst>
                  <a:outerShdw blurRad="41275" dist="20320" dir="1800000" algn="tl" rotWithShape="0">
                    <a:srgbClr val="000000">
                      <a:alpha val="40000"/>
                    </a:srgbClr>
                  </a:outerShdw>
                </a:effectLst>
                <a:latin typeface="PT Sans"/>
                <a:cs typeface="PT Sans"/>
              </a:rPr>
              <a:t>is it, if we use containers?</a:t>
            </a:r>
            <a:endParaRPr lang="en-US" sz="4400" dirty="0"/>
          </a:p>
        </p:txBody>
      </p:sp>
    </p:spTree>
    <p:extLst>
      <p:ext uri="{BB962C8B-B14F-4D97-AF65-F5344CB8AC3E}">
        <p14:creationId xmlns:p14="http://schemas.microsoft.com/office/powerpoint/2010/main" val="17179827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US" b="1" dirty="0" smtClean="0">
                <a:latin typeface="PT Sans"/>
                <a:cs typeface="PT Sans"/>
              </a:rPr>
              <a:t>Outline</a:t>
            </a:r>
            <a:endParaRPr lang="en-US" b="1" dirty="0">
              <a:latin typeface="PT Sans"/>
              <a:cs typeface="PT Sans"/>
            </a:endParaRPr>
          </a:p>
        </p:txBody>
      </p:sp>
      <p:sp>
        <p:nvSpPr>
          <p:cNvPr id="4" name="Content Placeholder 3"/>
          <p:cNvSpPr>
            <a:spLocks noGrp="1"/>
          </p:cNvSpPr>
          <p:nvPr>
            <p:ph idx="1"/>
          </p:nvPr>
        </p:nvSpPr>
        <p:spPr>
          <a:xfrm>
            <a:off x="457200" y="1588105"/>
            <a:ext cx="8229600" cy="4525963"/>
          </a:xfrm>
        </p:spPr>
        <p:txBody>
          <a:bodyPr/>
          <a:lstStyle/>
          <a:p>
            <a:r>
              <a:rPr lang="en-US" b="1" dirty="0" smtClean="0">
                <a:latin typeface="PT Sans"/>
                <a:cs typeface="PT Sans"/>
              </a:rPr>
              <a:t>Scop</a:t>
            </a:r>
            <a:r>
              <a:rPr lang="en-US" b="1" dirty="0" smtClean="0">
                <a:latin typeface="PT Sans"/>
                <a:cs typeface="PT Sans"/>
              </a:rPr>
              <a:t>e of Work</a:t>
            </a:r>
            <a:endParaRPr lang="en-US" b="1" dirty="0" smtClean="0">
              <a:latin typeface="PT Sans"/>
              <a:cs typeface="PT Sans"/>
            </a:endParaRPr>
          </a:p>
          <a:p>
            <a:r>
              <a:rPr lang="en-US" dirty="0" smtClean="0">
                <a:latin typeface="PT Sans"/>
                <a:cs typeface="PT Sans"/>
              </a:rPr>
              <a:t>Performance Profile of a </a:t>
            </a:r>
            <a:r>
              <a:rPr lang="en-US" dirty="0">
                <a:latin typeface="PT Sans"/>
                <a:cs typeface="PT Sans"/>
              </a:rPr>
              <a:t>M</a:t>
            </a:r>
            <a:r>
              <a:rPr lang="en-US" dirty="0" smtClean="0">
                <a:latin typeface="PT Sans"/>
                <a:cs typeface="PT Sans"/>
              </a:rPr>
              <a:t>achine</a:t>
            </a:r>
          </a:p>
          <a:p>
            <a:r>
              <a:rPr lang="en-US" dirty="0" smtClean="0">
                <a:latin typeface="PT Sans"/>
                <a:cs typeface="PT Sans"/>
              </a:rPr>
              <a:t>Quantify Cross-platform Variability</a:t>
            </a:r>
          </a:p>
          <a:p>
            <a:r>
              <a:rPr lang="en-US" dirty="0" smtClean="0">
                <a:latin typeface="PT Sans"/>
                <a:cs typeface="PT Sans"/>
              </a:rPr>
              <a:t>Reduce </a:t>
            </a:r>
            <a:r>
              <a:rPr lang="en-US" dirty="0">
                <a:latin typeface="PT Sans"/>
                <a:cs typeface="PT Sans"/>
              </a:rPr>
              <a:t>V</a:t>
            </a:r>
            <a:r>
              <a:rPr lang="en-US" dirty="0" smtClean="0">
                <a:latin typeface="PT Sans"/>
                <a:cs typeface="PT Sans"/>
              </a:rPr>
              <a:t>ariability </a:t>
            </a:r>
            <a:r>
              <a:rPr lang="en-US" dirty="0">
                <a:latin typeface="PT Sans"/>
                <a:cs typeface="PT Sans"/>
              </a:rPr>
              <a:t>U</a:t>
            </a:r>
            <a:r>
              <a:rPr lang="en-US" dirty="0" smtClean="0">
                <a:latin typeface="PT Sans"/>
                <a:cs typeface="PT Sans"/>
              </a:rPr>
              <a:t>sing </a:t>
            </a:r>
            <a:r>
              <a:rPr lang="en-US" dirty="0">
                <a:latin typeface="PT Sans"/>
                <a:cs typeface="PT Sans"/>
              </a:rPr>
              <a:t>C</a:t>
            </a:r>
            <a:r>
              <a:rPr lang="en-US" dirty="0" smtClean="0">
                <a:latin typeface="PT Sans"/>
                <a:cs typeface="PT Sans"/>
              </a:rPr>
              <a:t>ontainers</a:t>
            </a:r>
          </a:p>
          <a:p>
            <a:r>
              <a:rPr lang="en-US" dirty="0" smtClean="0">
                <a:latin typeface="PT Sans"/>
                <a:cs typeface="PT Sans"/>
              </a:rPr>
              <a:t>Future Work</a:t>
            </a:r>
            <a:endParaRPr lang="en-US" dirty="0" smtClean="0">
              <a:latin typeface="PT Sans"/>
              <a:cs typeface="PT Sans"/>
            </a:endParaRPr>
          </a:p>
          <a:p>
            <a:endParaRPr lang="en-US"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3</a:t>
            </a:fld>
            <a:endParaRPr lang="en-US"/>
          </a:p>
        </p:txBody>
      </p:sp>
    </p:spTree>
    <p:extLst>
      <p:ext uri="{BB962C8B-B14F-4D97-AF65-F5344CB8AC3E}">
        <p14:creationId xmlns:p14="http://schemas.microsoft.com/office/powerpoint/2010/main" val="22646627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latin typeface="PT Sans"/>
                <a:cs typeface="PT Sans"/>
              </a:rPr>
              <a:t>Scope of Work</a:t>
            </a:r>
            <a:endParaRPr lang="en-US" b="1" dirty="0">
              <a:latin typeface="PT Sans"/>
              <a:cs typeface="PT Sans"/>
            </a:endParaRPr>
          </a:p>
        </p:txBody>
      </p:sp>
      <p:sp>
        <p:nvSpPr>
          <p:cNvPr id="4" name="Content Placeholder 3"/>
          <p:cNvSpPr>
            <a:spLocks noGrp="1"/>
          </p:cNvSpPr>
          <p:nvPr>
            <p:ph idx="1"/>
          </p:nvPr>
        </p:nvSpPr>
        <p:spPr>
          <a:xfrm>
            <a:off x="457200" y="1417638"/>
            <a:ext cx="8229600" cy="5148732"/>
          </a:xfrm>
        </p:spPr>
        <p:txBody>
          <a:bodyPr>
            <a:normAutofit fontScale="92500" lnSpcReduction="20000"/>
          </a:bodyPr>
          <a:lstStyle/>
          <a:p>
            <a:r>
              <a:rPr lang="en-US" dirty="0" smtClean="0">
                <a:latin typeface="PT Sans"/>
                <a:cs typeface="PT Sans"/>
              </a:rPr>
              <a:t>Many factors influence performance:</a:t>
            </a:r>
          </a:p>
          <a:p>
            <a:pPr lvl="1"/>
            <a:r>
              <a:rPr lang="en-US" dirty="0" smtClean="0">
                <a:latin typeface="PT Sans"/>
                <a:cs typeface="PT Sans"/>
              </a:rPr>
              <a:t>CPU architecture, RAM bandwidth, network speed, storage media, wear-level, etc..</a:t>
            </a:r>
          </a:p>
          <a:p>
            <a:r>
              <a:rPr lang="en-US" dirty="0" smtClean="0">
                <a:latin typeface="PT Sans"/>
                <a:cs typeface="PT Sans"/>
              </a:rPr>
              <a:t>Breaking it down into pieces</a:t>
            </a:r>
          </a:p>
          <a:p>
            <a:pPr lvl="1"/>
            <a:r>
              <a:rPr lang="en-US" dirty="0" smtClean="0">
                <a:latin typeface="PT Sans"/>
                <a:cs typeface="PT Sans"/>
              </a:rPr>
              <a:t>CPU</a:t>
            </a:r>
            <a:r>
              <a:rPr lang="en-US" dirty="0">
                <a:latin typeface="PT Sans"/>
                <a:cs typeface="PT Sans"/>
              </a:rPr>
              <a:t>-bound </a:t>
            </a:r>
            <a:r>
              <a:rPr lang="en-US" dirty="0" smtClean="0">
                <a:latin typeface="PT Sans"/>
                <a:cs typeface="PT Sans"/>
              </a:rPr>
              <a:t>programs</a:t>
            </a:r>
          </a:p>
          <a:p>
            <a:pPr lvl="2"/>
            <a:r>
              <a:rPr lang="en-US" dirty="0" smtClean="0">
                <a:latin typeface="PT Sans"/>
                <a:cs typeface="PT Sans"/>
              </a:rPr>
              <a:t>Ignore network and I/O for now</a:t>
            </a:r>
          </a:p>
          <a:p>
            <a:pPr lvl="1"/>
            <a:r>
              <a:rPr lang="en-US" dirty="0" smtClean="0">
                <a:latin typeface="PT Sans"/>
                <a:cs typeface="PT Sans"/>
              </a:rPr>
              <a:t>Single-node applications</a:t>
            </a:r>
          </a:p>
          <a:p>
            <a:pPr lvl="2"/>
            <a:r>
              <a:rPr lang="en-US" dirty="0" smtClean="0">
                <a:latin typeface="PT Sans"/>
                <a:cs typeface="PT Sans"/>
              </a:rPr>
              <a:t>Distributed/parallel apps coming soon</a:t>
            </a:r>
          </a:p>
          <a:p>
            <a:pPr lvl="1"/>
            <a:r>
              <a:rPr lang="en-US" dirty="0" smtClean="0">
                <a:latin typeface="PT Sans"/>
                <a:cs typeface="PT Sans"/>
              </a:rPr>
              <a:t>Uncontended scenarios</a:t>
            </a:r>
          </a:p>
          <a:p>
            <a:pPr lvl="2"/>
            <a:r>
              <a:rPr lang="en-US" dirty="0" smtClean="0">
                <a:latin typeface="PT Sans"/>
                <a:cs typeface="PT Sans"/>
              </a:rPr>
              <a:t>Ignore noisy neighborhood phenomena</a:t>
            </a:r>
          </a:p>
          <a:p>
            <a:r>
              <a:rPr lang="en-US" dirty="0" smtClean="0">
                <a:latin typeface="PT Sans"/>
                <a:cs typeface="PT Sans"/>
              </a:rPr>
              <a:t>Our approach is generic</a:t>
            </a:r>
          </a:p>
          <a:p>
            <a:pPr lvl="1"/>
            <a:r>
              <a:rPr lang="en-US" dirty="0" smtClean="0">
                <a:latin typeface="PT Sans"/>
                <a:cs typeface="PT Sans"/>
              </a:rPr>
              <a:t> We are currently working on relaxing the above</a:t>
            </a:r>
          </a:p>
          <a:p>
            <a:pPr marL="0" indent="0">
              <a:buNone/>
            </a:pPr>
            <a:endParaRPr lang="en-US" dirty="0" smtClean="0">
              <a:latin typeface="PT Sans"/>
              <a:cs typeface="PT Sans"/>
            </a:endParaRPr>
          </a:p>
          <a:p>
            <a:endParaRPr lang="en-US"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4</a:t>
            </a:fld>
            <a:endParaRPr lang="en-US"/>
          </a:p>
        </p:txBody>
      </p:sp>
    </p:spTree>
    <p:extLst>
      <p:ext uri="{BB962C8B-B14F-4D97-AF65-F5344CB8AC3E}">
        <p14:creationId xmlns:p14="http://schemas.microsoft.com/office/powerpoint/2010/main" val="3277036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US" b="1" dirty="0" smtClean="0">
                <a:latin typeface="PT Sans"/>
                <a:cs typeface="PT Sans"/>
              </a:rPr>
              <a:t>Outline</a:t>
            </a:r>
            <a:endParaRPr lang="en-US" b="1" dirty="0">
              <a:latin typeface="PT Sans"/>
              <a:cs typeface="PT Sans"/>
            </a:endParaRPr>
          </a:p>
        </p:txBody>
      </p:sp>
      <p:sp>
        <p:nvSpPr>
          <p:cNvPr id="4" name="Content Placeholder 3"/>
          <p:cNvSpPr>
            <a:spLocks noGrp="1"/>
          </p:cNvSpPr>
          <p:nvPr>
            <p:ph idx="1"/>
          </p:nvPr>
        </p:nvSpPr>
        <p:spPr>
          <a:xfrm>
            <a:off x="457200" y="1588105"/>
            <a:ext cx="8229600" cy="4525963"/>
          </a:xfrm>
        </p:spPr>
        <p:txBody>
          <a:bodyPr/>
          <a:lstStyle/>
          <a:p>
            <a:r>
              <a:rPr lang="en-US" dirty="0" smtClean="0">
                <a:latin typeface="PT Sans"/>
                <a:cs typeface="PT Sans"/>
              </a:rPr>
              <a:t>Scope of Work</a:t>
            </a:r>
            <a:endParaRPr lang="en-US" dirty="0" smtClean="0">
              <a:latin typeface="PT Sans"/>
              <a:cs typeface="PT Sans"/>
            </a:endParaRPr>
          </a:p>
          <a:p>
            <a:r>
              <a:rPr lang="en-US" b="1" dirty="0" smtClean="0">
                <a:latin typeface="PT Sans"/>
                <a:cs typeface="PT Sans"/>
              </a:rPr>
              <a:t>Performance </a:t>
            </a:r>
            <a:r>
              <a:rPr lang="en-US" b="1" dirty="0">
                <a:latin typeface="PT Sans"/>
                <a:cs typeface="PT Sans"/>
              </a:rPr>
              <a:t>Profile of a Machine</a:t>
            </a:r>
          </a:p>
          <a:p>
            <a:r>
              <a:rPr lang="en-US" dirty="0">
                <a:latin typeface="PT Sans"/>
                <a:cs typeface="PT Sans"/>
              </a:rPr>
              <a:t>Quantify Cross-platform Variability</a:t>
            </a:r>
          </a:p>
          <a:p>
            <a:r>
              <a:rPr lang="en-US" dirty="0">
                <a:latin typeface="PT Sans"/>
                <a:cs typeface="PT Sans"/>
              </a:rPr>
              <a:t>Reduce Variability Using Containers</a:t>
            </a:r>
          </a:p>
          <a:p>
            <a:r>
              <a:rPr lang="en-US" dirty="0" smtClean="0">
                <a:latin typeface="PT Sans"/>
                <a:cs typeface="PT Sans"/>
              </a:rPr>
              <a:t>Future Work</a:t>
            </a:r>
            <a:endParaRPr lang="en-US"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5</a:t>
            </a:fld>
            <a:endParaRPr lang="en-US"/>
          </a:p>
        </p:txBody>
      </p:sp>
    </p:spTree>
    <p:extLst>
      <p:ext uri="{BB962C8B-B14F-4D97-AF65-F5344CB8AC3E}">
        <p14:creationId xmlns:p14="http://schemas.microsoft.com/office/powerpoint/2010/main" val="38975669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229601" cy="1143000"/>
          </a:xfrm>
        </p:spPr>
        <p:txBody>
          <a:bodyPr>
            <a:normAutofit/>
          </a:bodyPr>
          <a:lstStyle/>
          <a:p>
            <a:pPr algn="l"/>
            <a:r>
              <a:rPr lang="en-US" sz="3800" b="1" dirty="0" smtClean="0">
                <a:latin typeface="PT Sans"/>
                <a:cs typeface="PT Sans"/>
              </a:rPr>
              <a:t>Characterize a Machine’s Performance</a:t>
            </a:r>
            <a:endParaRPr lang="en-US" sz="3800" b="1"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6</a:t>
            </a:fld>
            <a:endParaRPr lang="en-US"/>
          </a:p>
        </p:txBody>
      </p:sp>
      <p:grpSp>
        <p:nvGrpSpPr>
          <p:cNvPr id="15" name="Group 14"/>
          <p:cNvGrpSpPr/>
          <p:nvPr/>
        </p:nvGrpSpPr>
        <p:grpSpPr>
          <a:xfrm>
            <a:off x="4886406" y="1818881"/>
            <a:ext cx="1576274" cy="2655411"/>
            <a:chOff x="3599473" y="1470083"/>
            <a:chExt cx="1576274" cy="2655411"/>
          </a:xfrm>
        </p:grpSpPr>
        <p:pic>
          <p:nvPicPr>
            <p:cNvPr id="7" name="Picture 6"/>
            <p:cNvPicPr>
              <a:picLocks noChangeAspect="1"/>
            </p:cNvPicPr>
            <p:nvPr/>
          </p:nvPicPr>
          <p:blipFill>
            <a:blip r:embed="rId3"/>
            <a:stretch>
              <a:fillRect/>
            </a:stretch>
          </p:blipFill>
          <p:spPr>
            <a:xfrm>
              <a:off x="3599473" y="1470083"/>
              <a:ext cx="1576274" cy="2310676"/>
            </a:xfrm>
            <a:prstGeom prst="rect">
              <a:avLst/>
            </a:prstGeom>
          </p:spPr>
        </p:pic>
        <p:sp>
          <p:nvSpPr>
            <p:cNvPr id="8" name="TextBox 7"/>
            <p:cNvSpPr txBox="1"/>
            <p:nvPr/>
          </p:nvSpPr>
          <p:spPr>
            <a:xfrm>
              <a:off x="3980537" y="3848495"/>
              <a:ext cx="877163" cy="276999"/>
            </a:xfrm>
            <a:prstGeom prst="rect">
              <a:avLst/>
            </a:prstGeom>
            <a:solidFill>
              <a:srgbClr val="A7B2F6"/>
            </a:solidFill>
          </p:spPr>
          <p:txBody>
            <a:bodyPr wrap="none" rtlCol="0">
              <a:spAutoFit/>
            </a:bodyPr>
            <a:lstStyle/>
            <a:p>
              <a:r>
                <a:rPr lang="en-US" sz="1200" dirty="0" smtClean="0"/>
                <a:t>2500 ops/s</a:t>
              </a:r>
              <a:endParaRPr lang="en-US" sz="1200" dirty="0"/>
            </a:p>
          </p:txBody>
        </p:sp>
      </p:grpSp>
      <p:grpSp>
        <p:nvGrpSpPr>
          <p:cNvPr id="9" name="Group 8"/>
          <p:cNvGrpSpPr/>
          <p:nvPr/>
        </p:nvGrpSpPr>
        <p:grpSpPr>
          <a:xfrm>
            <a:off x="2024327" y="1832023"/>
            <a:ext cx="1000654" cy="1175976"/>
            <a:chOff x="957527" y="1942583"/>
            <a:chExt cx="1000654" cy="1175976"/>
          </a:xfrm>
        </p:grpSpPr>
        <p:pic>
          <p:nvPicPr>
            <p:cNvPr id="10" name="Picture 9"/>
            <p:cNvPicPr>
              <a:picLocks noChangeAspect="1"/>
            </p:cNvPicPr>
            <p:nvPr/>
          </p:nvPicPr>
          <p:blipFill>
            <a:blip r:embed="rId4">
              <a:duotone>
                <a:prstClr val="black"/>
                <a:schemeClr val="tx2">
                  <a:tint val="45000"/>
                  <a:satMod val="400000"/>
                </a:schemeClr>
              </a:duotone>
            </a:blip>
            <a:stretch>
              <a:fillRect/>
            </a:stretch>
          </p:blipFill>
          <p:spPr>
            <a:xfrm>
              <a:off x="957527" y="1942583"/>
              <a:ext cx="1000654" cy="1000654"/>
            </a:xfrm>
            <a:prstGeom prst="rect">
              <a:avLst/>
            </a:prstGeom>
          </p:spPr>
        </p:pic>
        <p:sp>
          <p:nvSpPr>
            <p:cNvPr id="11" name="TextBox 10"/>
            <p:cNvSpPr txBox="1"/>
            <p:nvPr/>
          </p:nvSpPr>
          <p:spPr>
            <a:xfrm>
              <a:off x="999862" y="2872338"/>
              <a:ext cx="902811" cy="246221"/>
            </a:xfrm>
            <a:prstGeom prst="rect">
              <a:avLst/>
            </a:prstGeom>
            <a:noFill/>
          </p:spPr>
          <p:txBody>
            <a:bodyPr wrap="none" rtlCol="0">
              <a:spAutoFit/>
            </a:bodyPr>
            <a:lstStyle/>
            <a:p>
              <a:r>
                <a:rPr lang="en-US" sz="1000" dirty="0" smtClean="0">
                  <a:latin typeface="PT Sans"/>
                  <a:cs typeface="PT Sans"/>
                </a:rPr>
                <a:t>benchmark A</a:t>
              </a:r>
              <a:endParaRPr lang="en-US" sz="1000" dirty="0">
                <a:latin typeface="PT Sans"/>
                <a:cs typeface="PT Sans"/>
              </a:endParaRPr>
            </a:p>
          </p:txBody>
        </p:sp>
      </p:grpSp>
      <p:grpSp>
        <p:nvGrpSpPr>
          <p:cNvPr id="12" name="Group 11"/>
          <p:cNvGrpSpPr/>
          <p:nvPr/>
        </p:nvGrpSpPr>
        <p:grpSpPr>
          <a:xfrm>
            <a:off x="2024327" y="3042311"/>
            <a:ext cx="1000654" cy="1175976"/>
            <a:chOff x="957527" y="1942583"/>
            <a:chExt cx="1000654" cy="1175976"/>
          </a:xfrm>
        </p:grpSpPr>
        <p:pic>
          <p:nvPicPr>
            <p:cNvPr id="13" name="Picture 12"/>
            <p:cNvPicPr>
              <a:picLocks noChangeAspect="1"/>
            </p:cNvPicPr>
            <p:nvPr/>
          </p:nvPicPr>
          <p:blipFill>
            <a:blip r:embed="rId4">
              <a:duotone>
                <a:prstClr val="black"/>
                <a:schemeClr val="accent2">
                  <a:tint val="45000"/>
                  <a:satMod val="400000"/>
                </a:schemeClr>
              </a:duotone>
            </a:blip>
            <a:stretch>
              <a:fillRect/>
            </a:stretch>
          </p:blipFill>
          <p:spPr>
            <a:xfrm>
              <a:off x="957527" y="1942583"/>
              <a:ext cx="1000654" cy="1000654"/>
            </a:xfrm>
            <a:prstGeom prst="rect">
              <a:avLst/>
            </a:prstGeom>
          </p:spPr>
        </p:pic>
        <p:sp>
          <p:nvSpPr>
            <p:cNvPr id="14" name="TextBox 13"/>
            <p:cNvSpPr txBox="1"/>
            <p:nvPr/>
          </p:nvSpPr>
          <p:spPr>
            <a:xfrm>
              <a:off x="999862" y="2872338"/>
              <a:ext cx="899084" cy="246221"/>
            </a:xfrm>
            <a:prstGeom prst="rect">
              <a:avLst/>
            </a:prstGeom>
            <a:noFill/>
          </p:spPr>
          <p:txBody>
            <a:bodyPr wrap="none" rtlCol="0">
              <a:spAutoFit/>
            </a:bodyPr>
            <a:lstStyle/>
            <a:p>
              <a:r>
                <a:rPr lang="en-US" sz="1000" dirty="0" smtClean="0">
                  <a:latin typeface="PT Sans"/>
                  <a:cs typeface="PT Sans"/>
                </a:rPr>
                <a:t>benchmark B</a:t>
              </a:r>
              <a:endParaRPr lang="en-US" sz="1000" dirty="0">
                <a:latin typeface="PT Sans"/>
                <a:cs typeface="PT Sans"/>
              </a:endParaRPr>
            </a:p>
          </p:txBody>
        </p:sp>
      </p:grpSp>
      <p:sp>
        <p:nvSpPr>
          <p:cNvPr id="16" name="TextBox 15"/>
          <p:cNvSpPr txBox="1"/>
          <p:nvPr/>
        </p:nvSpPr>
        <p:spPr>
          <a:xfrm>
            <a:off x="5267470" y="4628356"/>
            <a:ext cx="877163" cy="276999"/>
          </a:xfrm>
          <a:prstGeom prst="rect">
            <a:avLst/>
          </a:prstGeom>
          <a:solidFill>
            <a:srgbClr val="EFEE95"/>
          </a:solidFill>
        </p:spPr>
        <p:txBody>
          <a:bodyPr wrap="none" rtlCol="0">
            <a:spAutoFit/>
          </a:bodyPr>
          <a:lstStyle/>
          <a:p>
            <a:r>
              <a:rPr lang="en-US" sz="1200" dirty="0" smtClean="0"/>
              <a:t>1300 ops/s</a:t>
            </a:r>
            <a:endParaRPr lang="en-US" sz="1200" dirty="0"/>
          </a:p>
        </p:txBody>
      </p:sp>
      <p:grpSp>
        <p:nvGrpSpPr>
          <p:cNvPr id="17" name="Group 16"/>
          <p:cNvGrpSpPr/>
          <p:nvPr/>
        </p:nvGrpSpPr>
        <p:grpSpPr>
          <a:xfrm>
            <a:off x="2024327" y="4252599"/>
            <a:ext cx="1000654" cy="1175976"/>
            <a:chOff x="957527" y="1942583"/>
            <a:chExt cx="1000654" cy="1175976"/>
          </a:xfrm>
        </p:grpSpPr>
        <p:pic>
          <p:nvPicPr>
            <p:cNvPr id="18" name="Picture 17"/>
            <p:cNvPicPr>
              <a:picLocks noChangeAspect="1"/>
            </p:cNvPicPr>
            <p:nvPr/>
          </p:nvPicPr>
          <p:blipFill>
            <a:blip r:embed="rId4">
              <a:duotone>
                <a:prstClr val="black"/>
                <a:schemeClr val="accent4">
                  <a:tint val="45000"/>
                  <a:satMod val="400000"/>
                </a:schemeClr>
              </a:duotone>
            </a:blip>
            <a:stretch>
              <a:fillRect/>
            </a:stretch>
          </p:blipFill>
          <p:spPr>
            <a:xfrm>
              <a:off x="957527" y="1942583"/>
              <a:ext cx="1000654" cy="1000654"/>
            </a:xfrm>
            <a:prstGeom prst="rect">
              <a:avLst/>
            </a:prstGeom>
          </p:spPr>
        </p:pic>
        <p:sp>
          <p:nvSpPr>
            <p:cNvPr id="19" name="TextBox 18"/>
            <p:cNvSpPr txBox="1"/>
            <p:nvPr/>
          </p:nvSpPr>
          <p:spPr>
            <a:xfrm>
              <a:off x="999862" y="2872338"/>
              <a:ext cx="897417" cy="246221"/>
            </a:xfrm>
            <a:prstGeom prst="rect">
              <a:avLst/>
            </a:prstGeom>
            <a:noFill/>
          </p:spPr>
          <p:txBody>
            <a:bodyPr wrap="none" rtlCol="0">
              <a:spAutoFit/>
            </a:bodyPr>
            <a:lstStyle/>
            <a:p>
              <a:r>
                <a:rPr lang="en-US" sz="1000" dirty="0" smtClean="0">
                  <a:latin typeface="PT Sans"/>
                  <a:cs typeface="PT Sans"/>
                </a:rPr>
                <a:t>benchmark C</a:t>
              </a:r>
              <a:endParaRPr lang="en-US" sz="1000" dirty="0">
                <a:latin typeface="PT Sans"/>
                <a:cs typeface="PT Sans"/>
              </a:endParaRPr>
            </a:p>
          </p:txBody>
        </p:sp>
      </p:grpSp>
      <p:sp>
        <p:nvSpPr>
          <p:cNvPr id="20" name="TextBox 19"/>
          <p:cNvSpPr txBox="1"/>
          <p:nvPr/>
        </p:nvSpPr>
        <p:spPr>
          <a:xfrm>
            <a:off x="5267470" y="5059419"/>
            <a:ext cx="864840" cy="276999"/>
          </a:xfrm>
          <a:prstGeom prst="rect">
            <a:avLst/>
          </a:prstGeom>
          <a:solidFill>
            <a:srgbClr val="FD7D7D"/>
          </a:solidFill>
        </p:spPr>
        <p:txBody>
          <a:bodyPr wrap="none" rtlCol="0">
            <a:spAutoFit/>
          </a:bodyPr>
          <a:lstStyle/>
          <a:p>
            <a:r>
              <a:rPr lang="en-US" sz="1200" dirty="0" smtClean="0"/>
              <a:t>  590 ops/s</a:t>
            </a:r>
            <a:endParaRPr lang="en-US" sz="1200" dirty="0"/>
          </a:p>
        </p:txBody>
      </p:sp>
      <p:sp>
        <p:nvSpPr>
          <p:cNvPr id="21" name="Rectangle 20"/>
          <p:cNvSpPr/>
          <p:nvPr/>
        </p:nvSpPr>
        <p:spPr>
          <a:xfrm>
            <a:off x="2226733" y="5428575"/>
            <a:ext cx="473150" cy="1077218"/>
          </a:xfrm>
          <a:prstGeom prst="rect">
            <a:avLst/>
          </a:prstGeom>
        </p:spPr>
        <p:txBody>
          <a:bodyPr wrap="none">
            <a:spAutoFit/>
          </a:bodyPr>
          <a:lstStyle/>
          <a:p>
            <a:r>
              <a:rPr lang="is-IS" sz="3200" dirty="0" smtClean="0">
                <a:solidFill>
                  <a:prstClr val="black"/>
                </a:solidFill>
                <a:latin typeface="PT Sans"/>
                <a:cs typeface="PT Sans"/>
              </a:rPr>
              <a:t>…</a:t>
            </a:r>
          </a:p>
          <a:p>
            <a:r>
              <a:rPr lang="is-IS" sz="3200" dirty="0">
                <a:solidFill>
                  <a:prstClr val="black"/>
                </a:solidFill>
                <a:latin typeface="PT Sans"/>
                <a:cs typeface="PT Sans"/>
              </a:rPr>
              <a:t> </a:t>
            </a:r>
            <a:r>
              <a:rPr lang="is-IS" sz="3200" dirty="0" smtClean="0">
                <a:solidFill>
                  <a:prstClr val="black"/>
                </a:solidFill>
                <a:latin typeface="PT Sans"/>
                <a:cs typeface="PT Sans"/>
              </a:rPr>
              <a:t>?</a:t>
            </a:r>
            <a:endParaRPr lang="en-US" dirty="0"/>
          </a:p>
        </p:txBody>
      </p:sp>
      <p:sp>
        <p:nvSpPr>
          <p:cNvPr id="22" name="TextBox 21"/>
          <p:cNvSpPr txBox="1"/>
          <p:nvPr/>
        </p:nvSpPr>
        <p:spPr>
          <a:xfrm>
            <a:off x="1727201" y="1540748"/>
            <a:ext cx="1617132" cy="246221"/>
          </a:xfrm>
          <a:prstGeom prst="rect">
            <a:avLst/>
          </a:prstGeom>
          <a:noFill/>
        </p:spPr>
        <p:txBody>
          <a:bodyPr wrap="square" rtlCol="0">
            <a:spAutoFit/>
          </a:bodyPr>
          <a:lstStyle/>
          <a:p>
            <a:pPr algn="ctr"/>
            <a:r>
              <a:rPr lang="en-US" sz="1000" dirty="0">
                <a:latin typeface="PT Sans"/>
                <a:cs typeface="PT Sans"/>
              </a:rPr>
              <a:t>B</a:t>
            </a:r>
            <a:r>
              <a:rPr lang="en-US" sz="1000" dirty="0" smtClean="0">
                <a:latin typeface="PT Sans"/>
                <a:cs typeface="PT Sans"/>
              </a:rPr>
              <a:t>enchmarks</a:t>
            </a:r>
            <a:endParaRPr lang="en-US" sz="1000" dirty="0">
              <a:latin typeface="PT Sans"/>
              <a:cs typeface="PT Sans"/>
            </a:endParaRPr>
          </a:p>
        </p:txBody>
      </p:sp>
    </p:spTree>
    <p:extLst>
      <p:ext uri="{BB962C8B-B14F-4D97-AF65-F5344CB8AC3E}">
        <p14:creationId xmlns:p14="http://schemas.microsoft.com/office/powerpoint/2010/main" val="12951899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229601" cy="1143000"/>
          </a:xfrm>
        </p:spPr>
        <p:txBody>
          <a:bodyPr>
            <a:normAutofit/>
          </a:bodyPr>
          <a:lstStyle/>
          <a:p>
            <a:pPr algn="l"/>
            <a:r>
              <a:rPr lang="en-US" sz="3800" b="1" dirty="0" smtClean="0">
                <a:latin typeface="PT Sans"/>
                <a:cs typeface="PT Sans"/>
              </a:rPr>
              <a:t>Characterize a Machine’s Performance</a:t>
            </a:r>
            <a:endParaRPr lang="en-US" sz="3800" b="1" dirty="0">
              <a:latin typeface="PT Sans"/>
              <a:cs typeface="PT Sans"/>
            </a:endParaRPr>
          </a:p>
        </p:txBody>
      </p:sp>
      <p:sp>
        <p:nvSpPr>
          <p:cNvPr id="4" name="Content Placeholder 3"/>
          <p:cNvSpPr>
            <a:spLocks noGrp="1"/>
          </p:cNvSpPr>
          <p:nvPr>
            <p:ph idx="1"/>
          </p:nvPr>
        </p:nvSpPr>
        <p:spPr>
          <a:xfrm>
            <a:off x="457200" y="1591733"/>
            <a:ext cx="8229600" cy="4525963"/>
          </a:xfrm>
        </p:spPr>
        <p:txBody>
          <a:bodyPr/>
          <a:lstStyle/>
          <a:p>
            <a:r>
              <a:rPr lang="en-US" dirty="0" smtClean="0">
                <a:latin typeface="PT Sans"/>
                <a:cs typeface="PT Sans"/>
              </a:rPr>
              <a:t>Given a particular machine, </a:t>
            </a:r>
            <a:r>
              <a:rPr lang="en-US" dirty="0" err="1" smtClean="0">
                <a:latin typeface="PT Sans"/>
                <a:cs typeface="PT Sans"/>
              </a:rPr>
              <a:t>opcode</a:t>
            </a:r>
            <a:r>
              <a:rPr lang="en-US" dirty="0" smtClean="0">
                <a:latin typeface="PT Sans"/>
                <a:cs typeface="PT Sans"/>
              </a:rPr>
              <a:t> mix determines performance of an application</a:t>
            </a:r>
          </a:p>
          <a:p>
            <a:r>
              <a:rPr lang="en-US" dirty="0" smtClean="0">
                <a:latin typeface="PT Sans"/>
                <a:cs typeface="PT Sans"/>
              </a:rPr>
              <a:t>Alternatives:</a:t>
            </a:r>
          </a:p>
          <a:p>
            <a:pPr lvl="1"/>
            <a:r>
              <a:rPr lang="en-US" dirty="0" smtClean="0">
                <a:latin typeface="PT Sans"/>
                <a:cs typeface="PT Sans"/>
              </a:rPr>
              <a:t>Generate all possible programs that exercise all possible combinations of the machine’s ISA</a:t>
            </a:r>
          </a:p>
          <a:p>
            <a:pPr lvl="2"/>
            <a:r>
              <a:rPr lang="en-US" dirty="0" smtClean="0">
                <a:latin typeface="PT Sans"/>
                <a:cs typeface="PT Sans"/>
              </a:rPr>
              <a:t>e.g. 50/25/25 FLOPs/INT/MEMORY </a:t>
            </a:r>
            <a:r>
              <a:rPr lang="en-US" dirty="0" err="1" smtClean="0">
                <a:latin typeface="PT Sans"/>
                <a:cs typeface="PT Sans"/>
              </a:rPr>
              <a:t>vs</a:t>
            </a:r>
            <a:r>
              <a:rPr lang="en-US" dirty="0" smtClean="0">
                <a:latin typeface="PT Sans"/>
                <a:cs typeface="PT Sans"/>
              </a:rPr>
              <a:t> 25/15/70 </a:t>
            </a:r>
            <a:r>
              <a:rPr lang="en-US" dirty="0" err="1" smtClean="0">
                <a:latin typeface="PT Sans"/>
                <a:cs typeface="PT Sans"/>
              </a:rPr>
              <a:t>vs</a:t>
            </a:r>
            <a:r>
              <a:rPr lang="en-US" dirty="0" smtClean="0">
                <a:latin typeface="PT Sans"/>
                <a:cs typeface="PT Sans"/>
              </a:rPr>
              <a:t> </a:t>
            </a:r>
            <a:r>
              <a:rPr lang="is-IS" dirty="0" smtClean="0">
                <a:latin typeface="PT Sans"/>
                <a:cs typeface="PT Sans"/>
              </a:rPr>
              <a:t>…</a:t>
            </a:r>
            <a:endParaRPr lang="en-US" dirty="0" smtClean="0">
              <a:latin typeface="PT Sans"/>
              <a:cs typeface="PT Sans"/>
            </a:endParaRPr>
          </a:p>
          <a:p>
            <a:pPr lvl="1"/>
            <a:r>
              <a:rPr lang="en-US" dirty="0" smtClean="0">
                <a:latin typeface="PT Sans"/>
                <a:cs typeface="PT Sans"/>
              </a:rPr>
              <a:t>Use an array of programs that exercise multiple subsystems</a:t>
            </a:r>
          </a:p>
          <a:p>
            <a:pPr lvl="2"/>
            <a:r>
              <a:rPr lang="en-US" dirty="0" smtClean="0">
                <a:latin typeface="PT Sans"/>
                <a:cs typeface="PT Sans"/>
              </a:rPr>
              <a:t>CPU, memory, network, OS, FS</a:t>
            </a:r>
          </a:p>
          <a:p>
            <a:endParaRPr lang="en-US"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7</a:t>
            </a:fld>
            <a:endParaRPr lang="en-US"/>
          </a:p>
        </p:txBody>
      </p:sp>
    </p:spTree>
    <p:extLst>
      <p:ext uri="{BB962C8B-B14F-4D97-AF65-F5344CB8AC3E}">
        <p14:creationId xmlns:p14="http://schemas.microsoft.com/office/powerpoint/2010/main" val="4055459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229601" cy="1143000"/>
          </a:xfrm>
        </p:spPr>
        <p:txBody>
          <a:bodyPr>
            <a:normAutofit fontScale="90000"/>
          </a:bodyPr>
          <a:lstStyle/>
          <a:p>
            <a:pPr algn="l"/>
            <a:r>
              <a:rPr lang="en-US" sz="3800" b="1" dirty="0" smtClean="0">
                <a:latin typeface="DejaVu Sans Mono"/>
                <a:cs typeface="DejaVu Sans Mono"/>
              </a:rPr>
              <a:t>    stress-</a:t>
            </a:r>
            <a:r>
              <a:rPr lang="en-US" sz="3800" b="1" dirty="0" err="1" smtClean="0">
                <a:latin typeface="DejaVu Sans Mono"/>
                <a:cs typeface="DejaVu Sans Mono"/>
              </a:rPr>
              <a:t>ng</a:t>
            </a:r>
            <a:r>
              <a:rPr lang="en-US" sz="3800" b="1" dirty="0" smtClean="0">
                <a:latin typeface="DejaVu Sans Mono"/>
                <a:cs typeface="DejaVu Sans Mono"/>
              </a:rPr>
              <a:t/>
            </a:r>
            <a:br>
              <a:rPr lang="en-US" sz="3800" b="1" dirty="0" smtClean="0">
                <a:latin typeface="DejaVu Sans Mono"/>
                <a:cs typeface="DejaVu Sans Mono"/>
              </a:rPr>
            </a:br>
            <a:r>
              <a:rPr lang="en-US" sz="3800" b="1" dirty="0">
                <a:latin typeface="DejaVu Sans Mono"/>
                <a:cs typeface="DejaVu Sans Mono"/>
              </a:rPr>
              <a:t> </a:t>
            </a:r>
            <a:r>
              <a:rPr lang="en-US" sz="3800" b="1" dirty="0" smtClean="0">
                <a:latin typeface="DejaVu Sans Mono"/>
                <a:cs typeface="DejaVu Sans Mono"/>
              </a:rPr>
              <a:t>    </a:t>
            </a:r>
            <a:r>
              <a:rPr lang="en-US" sz="2000" b="1" dirty="0" err="1" smtClean="0">
                <a:solidFill>
                  <a:schemeClr val="bg2">
                    <a:lumMod val="75000"/>
                  </a:schemeClr>
                </a:solidFill>
                <a:latin typeface="DejaVu Sans Mono"/>
                <a:cs typeface="DejaVu Sans Mono"/>
              </a:rPr>
              <a:t>github.com</a:t>
            </a:r>
            <a:r>
              <a:rPr lang="en-US" sz="2000" b="1" dirty="0">
                <a:solidFill>
                  <a:schemeClr val="bg2">
                    <a:lumMod val="75000"/>
                  </a:schemeClr>
                </a:solidFill>
                <a:latin typeface="DejaVu Sans Mono"/>
                <a:cs typeface="DejaVu Sans Mono"/>
              </a:rPr>
              <a:t>/</a:t>
            </a:r>
            <a:r>
              <a:rPr lang="en-US" sz="2000" b="1" dirty="0" err="1">
                <a:solidFill>
                  <a:schemeClr val="bg2">
                    <a:lumMod val="75000"/>
                  </a:schemeClr>
                </a:solidFill>
                <a:latin typeface="DejaVu Sans Mono"/>
                <a:cs typeface="DejaVu Sans Mono"/>
              </a:rPr>
              <a:t>ColinIanKing</a:t>
            </a:r>
            <a:r>
              <a:rPr lang="en-US" sz="2000" b="1" dirty="0">
                <a:solidFill>
                  <a:schemeClr val="bg2">
                    <a:lumMod val="75000"/>
                  </a:schemeClr>
                </a:solidFill>
                <a:latin typeface="DejaVu Sans Mono"/>
                <a:cs typeface="DejaVu Sans Mono"/>
              </a:rPr>
              <a:t>/stress-</a:t>
            </a:r>
            <a:r>
              <a:rPr lang="en-US" sz="2000" b="1" dirty="0" err="1">
                <a:solidFill>
                  <a:schemeClr val="bg2">
                    <a:lumMod val="75000"/>
                  </a:schemeClr>
                </a:solidFill>
                <a:latin typeface="DejaVu Sans Mono"/>
                <a:cs typeface="DejaVu Sans Mono"/>
              </a:rPr>
              <a:t>ng</a:t>
            </a:r>
            <a:r>
              <a:rPr lang="en-US" sz="2000" b="1" dirty="0">
                <a:solidFill>
                  <a:schemeClr val="bg2">
                    <a:lumMod val="75000"/>
                  </a:schemeClr>
                </a:solidFill>
                <a:latin typeface="DejaVu Sans Mono"/>
                <a:cs typeface="DejaVu Sans Mono"/>
              </a:rPr>
              <a:t> </a:t>
            </a:r>
            <a:endParaRPr lang="en-US" sz="3800" b="1" dirty="0">
              <a:solidFill>
                <a:schemeClr val="bg2">
                  <a:lumMod val="75000"/>
                </a:schemeClr>
              </a:solidFill>
              <a:latin typeface="DejaVu Sans Mono"/>
              <a:cs typeface="DejaVu Sans Mono"/>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8</a:t>
            </a:fld>
            <a:endParaRPr lang="en-US"/>
          </a:p>
        </p:txBody>
      </p:sp>
      <p:pic>
        <p:nvPicPr>
          <p:cNvPr id="8" name="Picture 7"/>
          <p:cNvPicPr>
            <a:picLocks noChangeAspect="1"/>
          </p:cNvPicPr>
          <p:nvPr/>
        </p:nvPicPr>
        <p:blipFill>
          <a:blip r:embed="rId3"/>
          <a:stretch>
            <a:fillRect/>
          </a:stretch>
        </p:blipFill>
        <p:spPr>
          <a:xfrm>
            <a:off x="0" y="0"/>
            <a:ext cx="1625600" cy="1930400"/>
          </a:xfrm>
          <a:prstGeom prst="rect">
            <a:avLst/>
          </a:prstGeom>
        </p:spPr>
      </p:pic>
      <p:sp>
        <p:nvSpPr>
          <p:cNvPr id="9" name="Content Placeholder 3"/>
          <p:cNvSpPr>
            <a:spLocks noGrp="1"/>
          </p:cNvSpPr>
          <p:nvPr>
            <p:ph idx="1"/>
          </p:nvPr>
        </p:nvSpPr>
        <p:spPr>
          <a:xfrm>
            <a:off x="457200" y="1930400"/>
            <a:ext cx="8229600" cy="3547533"/>
          </a:xfrm>
        </p:spPr>
        <p:txBody>
          <a:bodyPr>
            <a:normAutofit/>
          </a:bodyPr>
          <a:lstStyle/>
          <a:p>
            <a:pPr marL="0" indent="0">
              <a:buNone/>
            </a:pPr>
            <a:r>
              <a:rPr lang="en-US" dirty="0" smtClean="0">
                <a:latin typeface="PT Sans"/>
                <a:cs typeface="PT Sans"/>
              </a:rPr>
              <a:t>220 microbenchmarks that test multiple subsystems of a computer</a:t>
            </a:r>
          </a:p>
          <a:p>
            <a:pPr lvl="1"/>
            <a:r>
              <a:rPr lang="en-US" dirty="0" smtClean="0">
                <a:latin typeface="PT Sans"/>
                <a:cs typeface="PT Sans"/>
              </a:rPr>
              <a:t>CPU, CPU cache, memory, network, I/O and OS</a:t>
            </a:r>
          </a:p>
          <a:p>
            <a:pPr lvl="1"/>
            <a:r>
              <a:rPr lang="en-US" dirty="0" smtClean="0">
                <a:latin typeface="PT Sans"/>
                <a:cs typeface="PT Sans"/>
              </a:rPr>
              <a:t>85 CPU microbenchmarks</a:t>
            </a:r>
          </a:p>
          <a:p>
            <a:pPr lvl="2"/>
            <a:r>
              <a:rPr lang="en-US" dirty="0" smtClean="0">
                <a:latin typeface="PT Sans"/>
                <a:cs typeface="PT Sans"/>
              </a:rPr>
              <a:t>Loop for </a:t>
            </a:r>
            <a:r>
              <a:rPr lang="en-US" sz="2200" b="1" dirty="0" smtClean="0">
                <a:latin typeface="DejaVu Sans Mono"/>
                <a:cs typeface="DejaVu Sans Mono"/>
              </a:rPr>
              <a:t>n</a:t>
            </a:r>
            <a:r>
              <a:rPr lang="en-US" dirty="0" smtClean="0">
                <a:latin typeface="PT Sans"/>
                <a:cs typeface="PT Sans"/>
              </a:rPr>
              <a:t> seconds and report </a:t>
            </a:r>
            <a:r>
              <a:rPr lang="en-US" sz="2200" b="1" dirty="0" smtClean="0">
                <a:latin typeface="DejaVu Sans Mono"/>
                <a:cs typeface="DejaVu Sans Mono"/>
              </a:rPr>
              <a:t>ops/s</a:t>
            </a:r>
            <a:endParaRPr lang="en-US" dirty="0" smtClean="0">
              <a:latin typeface="PT Sans"/>
              <a:cs typeface="PT Sans"/>
            </a:endParaRPr>
          </a:p>
        </p:txBody>
      </p:sp>
      <p:sp>
        <p:nvSpPr>
          <p:cNvPr id="5" name="Rectangle 4"/>
          <p:cNvSpPr/>
          <p:nvPr/>
        </p:nvSpPr>
        <p:spPr>
          <a:xfrm>
            <a:off x="270933" y="5050469"/>
            <a:ext cx="8644467" cy="1046440"/>
          </a:xfrm>
          <a:prstGeom prst="rect">
            <a:avLst/>
          </a:prstGeom>
          <a:ln>
            <a:solidFill>
              <a:schemeClr val="tx1"/>
            </a:solidFill>
          </a:ln>
        </p:spPr>
        <p:txBody>
          <a:bodyPr wrap="square">
            <a:spAutoFit/>
          </a:bodyPr>
          <a:lstStyle/>
          <a:p>
            <a:pPr lvl="0" algn="ctr">
              <a:spcBef>
                <a:spcPct val="20000"/>
              </a:spcBef>
            </a:pPr>
            <a:r>
              <a:rPr lang="en-US" sz="3100" b="1" dirty="0">
                <a:solidFill>
                  <a:prstClr val="black"/>
                </a:solidFill>
                <a:latin typeface="PT Sans"/>
                <a:cs typeface="PT Sans"/>
              </a:rPr>
              <a:t>Idea:</a:t>
            </a:r>
            <a:r>
              <a:rPr lang="en-US" sz="3100" dirty="0">
                <a:solidFill>
                  <a:prstClr val="black"/>
                </a:solidFill>
                <a:latin typeface="PT Sans"/>
                <a:cs typeface="PT Sans"/>
              </a:rPr>
              <a:t> use this “spectrum” of </a:t>
            </a:r>
            <a:r>
              <a:rPr lang="en-US" sz="3100" dirty="0" smtClean="0">
                <a:solidFill>
                  <a:prstClr val="black"/>
                </a:solidFill>
                <a:latin typeface="PT Sans"/>
                <a:cs typeface="PT Sans"/>
              </a:rPr>
              <a:t>microbenchmarks as the performance profile of </a:t>
            </a:r>
            <a:r>
              <a:rPr lang="en-US" sz="3100" dirty="0">
                <a:solidFill>
                  <a:prstClr val="black"/>
                </a:solidFill>
                <a:latin typeface="PT Sans"/>
                <a:cs typeface="PT Sans"/>
              </a:rPr>
              <a:t>a </a:t>
            </a:r>
            <a:r>
              <a:rPr lang="en-US" sz="3100" dirty="0" smtClean="0">
                <a:solidFill>
                  <a:prstClr val="black"/>
                </a:solidFill>
                <a:latin typeface="PT Sans"/>
                <a:cs typeface="PT Sans"/>
              </a:rPr>
              <a:t>machine</a:t>
            </a:r>
            <a:endParaRPr lang="en-US" sz="3100" b="1" dirty="0">
              <a:solidFill>
                <a:prstClr val="black"/>
              </a:solidFill>
              <a:latin typeface="DejaVu Sans Mono"/>
              <a:cs typeface="DejaVu Sans Mono"/>
            </a:endParaRPr>
          </a:p>
        </p:txBody>
      </p:sp>
      <p:pic>
        <p:nvPicPr>
          <p:cNvPr id="4" name="Picture 3"/>
          <p:cNvPicPr>
            <a:picLocks noChangeAspect="1"/>
          </p:cNvPicPr>
          <p:nvPr/>
        </p:nvPicPr>
        <p:blipFill>
          <a:blip r:embed="rId4"/>
          <a:stretch>
            <a:fillRect/>
          </a:stretch>
        </p:blipFill>
        <p:spPr>
          <a:xfrm>
            <a:off x="7165530" y="124119"/>
            <a:ext cx="1749870" cy="1489251"/>
          </a:xfrm>
          <a:prstGeom prst="rect">
            <a:avLst/>
          </a:prstGeom>
        </p:spPr>
      </p:pic>
    </p:spTree>
    <p:extLst>
      <p:ext uri="{BB962C8B-B14F-4D97-AF65-F5344CB8AC3E}">
        <p14:creationId xmlns:p14="http://schemas.microsoft.com/office/powerpoint/2010/main" val="28390987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275113" y="4990776"/>
            <a:ext cx="501457" cy="584776"/>
          </a:xfrm>
          <a:prstGeom prst="rect">
            <a:avLst/>
          </a:prstGeom>
        </p:spPr>
        <p:txBody>
          <a:bodyPr wrap="none">
            <a:spAutoFit/>
          </a:bodyPr>
          <a:lstStyle/>
          <a:p>
            <a:r>
              <a:rPr lang="is-IS" sz="3200" dirty="0" smtClean="0">
                <a:solidFill>
                  <a:prstClr val="black"/>
                </a:solidFill>
                <a:latin typeface="PT Sans"/>
                <a:cs typeface="PT Sans"/>
              </a:rPr>
              <a:t>…</a:t>
            </a:r>
            <a:endParaRPr lang="en-US" dirty="0"/>
          </a:p>
        </p:txBody>
      </p:sp>
      <p:sp>
        <p:nvSpPr>
          <p:cNvPr id="2" name="Title 1"/>
          <p:cNvSpPr>
            <a:spLocks noGrp="1"/>
          </p:cNvSpPr>
          <p:nvPr>
            <p:ph type="title"/>
          </p:nvPr>
        </p:nvSpPr>
        <p:spPr>
          <a:xfrm>
            <a:off x="457199" y="274638"/>
            <a:ext cx="8229601" cy="1143000"/>
          </a:xfrm>
        </p:spPr>
        <p:txBody>
          <a:bodyPr>
            <a:normAutofit/>
          </a:bodyPr>
          <a:lstStyle/>
          <a:p>
            <a:pPr algn="l"/>
            <a:r>
              <a:rPr lang="en-US" sz="3800" b="1" dirty="0" smtClean="0">
                <a:latin typeface="PT Sans"/>
                <a:cs typeface="PT Sans"/>
              </a:rPr>
              <a:t>CPU Performance Profile of a Machine</a:t>
            </a:r>
            <a:endParaRPr lang="en-US" sz="3800" b="1" dirty="0">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9</a:t>
            </a:fld>
            <a:endParaRPr lang="en-US"/>
          </a:p>
        </p:txBody>
      </p:sp>
      <p:pic>
        <p:nvPicPr>
          <p:cNvPr id="7" name="Picture 6"/>
          <p:cNvPicPr>
            <a:picLocks noChangeAspect="1"/>
          </p:cNvPicPr>
          <p:nvPr/>
        </p:nvPicPr>
        <p:blipFill>
          <a:blip r:embed="rId3"/>
          <a:stretch>
            <a:fillRect/>
          </a:stretch>
        </p:blipFill>
        <p:spPr>
          <a:xfrm>
            <a:off x="4886406" y="1818881"/>
            <a:ext cx="1576274" cy="2310676"/>
          </a:xfrm>
          <a:prstGeom prst="rect">
            <a:avLst/>
          </a:prstGeom>
        </p:spPr>
      </p:pic>
      <p:grpSp>
        <p:nvGrpSpPr>
          <p:cNvPr id="9" name="Group 8"/>
          <p:cNvGrpSpPr/>
          <p:nvPr/>
        </p:nvGrpSpPr>
        <p:grpSpPr>
          <a:xfrm>
            <a:off x="2024327" y="1679617"/>
            <a:ext cx="1000654" cy="1175976"/>
            <a:chOff x="957527" y="1942583"/>
            <a:chExt cx="1000654" cy="1175976"/>
          </a:xfrm>
        </p:grpSpPr>
        <p:pic>
          <p:nvPicPr>
            <p:cNvPr id="10" name="Picture 9"/>
            <p:cNvPicPr>
              <a:picLocks noChangeAspect="1"/>
            </p:cNvPicPr>
            <p:nvPr/>
          </p:nvPicPr>
          <p:blipFill>
            <a:blip r:embed="rId4">
              <a:duotone>
                <a:prstClr val="black"/>
                <a:schemeClr val="tx2">
                  <a:tint val="45000"/>
                  <a:satMod val="400000"/>
                </a:schemeClr>
              </a:duotone>
            </a:blip>
            <a:stretch>
              <a:fillRect/>
            </a:stretch>
          </p:blipFill>
          <p:spPr>
            <a:xfrm>
              <a:off x="957527" y="1942583"/>
              <a:ext cx="1000654" cy="1000654"/>
            </a:xfrm>
            <a:prstGeom prst="rect">
              <a:avLst/>
            </a:prstGeom>
          </p:spPr>
        </p:pic>
        <p:sp>
          <p:nvSpPr>
            <p:cNvPr id="11" name="TextBox 10"/>
            <p:cNvSpPr txBox="1"/>
            <p:nvPr/>
          </p:nvSpPr>
          <p:spPr>
            <a:xfrm>
              <a:off x="1326989" y="2872338"/>
              <a:ext cx="254557" cy="246221"/>
            </a:xfrm>
            <a:prstGeom prst="rect">
              <a:avLst/>
            </a:prstGeom>
            <a:noFill/>
          </p:spPr>
          <p:txBody>
            <a:bodyPr wrap="none" rtlCol="0">
              <a:spAutoFit/>
            </a:bodyPr>
            <a:lstStyle/>
            <a:p>
              <a:r>
                <a:rPr lang="en-US" sz="1000" dirty="0" smtClean="0">
                  <a:latin typeface="PT Sans"/>
                  <a:cs typeface="PT Sans"/>
                </a:rPr>
                <a:t>1</a:t>
              </a:r>
              <a:endParaRPr lang="en-US" sz="1000" dirty="0">
                <a:latin typeface="PT Sans"/>
                <a:cs typeface="PT Sans"/>
              </a:endParaRPr>
            </a:p>
          </p:txBody>
        </p:sp>
      </p:grpSp>
      <p:grpSp>
        <p:nvGrpSpPr>
          <p:cNvPr id="12" name="Group 11"/>
          <p:cNvGrpSpPr/>
          <p:nvPr/>
        </p:nvGrpSpPr>
        <p:grpSpPr>
          <a:xfrm>
            <a:off x="2024327" y="2889905"/>
            <a:ext cx="1000654" cy="1175976"/>
            <a:chOff x="957527" y="1942583"/>
            <a:chExt cx="1000654" cy="1175976"/>
          </a:xfrm>
        </p:grpSpPr>
        <p:pic>
          <p:nvPicPr>
            <p:cNvPr id="13" name="Picture 12"/>
            <p:cNvPicPr>
              <a:picLocks noChangeAspect="1"/>
            </p:cNvPicPr>
            <p:nvPr/>
          </p:nvPicPr>
          <p:blipFill>
            <a:blip r:embed="rId4">
              <a:duotone>
                <a:prstClr val="black"/>
                <a:schemeClr val="accent2">
                  <a:tint val="45000"/>
                  <a:satMod val="400000"/>
                </a:schemeClr>
              </a:duotone>
            </a:blip>
            <a:stretch>
              <a:fillRect/>
            </a:stretch>
          </p:blipFill>
          <p:spPr>
            <a:xfrm>
              <a:off x="957527" y="1942583"/>
              <a:ext cx="1000654" cy="1000654"/>
            </a:xfrm>
            <a:prstGeom prst="rect">
              <a:avLst/>
            </a:prstGeom>
          </p:spPr>
        </p:pic>
        <p:sp>
          <p:nvSpPr>
            <p:cNvPr id="14" name="TextBox 13"/>
            <p:cNvSpPr txBox="1"/>
            <p:nvPr/>
          </p:nvSpPr>
          <p:spPr>
            <a:xfrm>
              <a:off x="1325922" y="2872338"/>
              <a:ext cx="254557" cy="246221"/>
            </a:xfrm>
            <a:prstGeom prst="rect">
              <a:avLst/>
            </a:prstGeom>
            <a:noFill/>
          </p:spPr>
          <p:txBody>
            <a:bodyPr wrap="none" rtlCol="0">
              <a:spAutoFit/>
            </a:bodyPr>
            <a:lstStyle/>
            <a:p>
              <a:r>
                <a:rPr lang="en-US" sz="1000" dirty="0" smtClean="0">
                  <a:latin typeface="PT Sans"/>
                  <a:cs typeface="PT Sans"/>
                </a:rPr>
                <a:t>2</a:t>
              </a:r>
              <a:endParaRPr lang="en-US" sz="1000" dirty="0">
                <a:latin typeface="PT Sans"/>
                <a:cs typeface="PT Sans"/>
              </a:endParaRPr>
            </a:p>
          </p:txBody>
        </p:sp>
      </p:grpSp>
      <p:grpSp>
        <p:nvGrpSpPr>
          <p:cNvPr id="17" name="Group 16"/>
          <p:cNvGrpSpPr/>
          <p:nvPr/>
        </p:nvGrpSpPr>
        <p:grpSpPr>
          <a:xfrm>
            <a:off x="2024327" y="4100193"/>
            <a:ext cx="1000654" cy="1175976"/>
            <a:chOff x="957527" y="1942583"/>
            <a:chExt cx="1000654" cy="1175976"/>
          </a:xfrm>
        </p:grpSpPr>
        <p:pic>
          <p:nvPicPr>
            <p:cNvPr id="18" name="Picture 17"/>
            <p:cNvPicPr>
              <a:picLocks noChangeAspect="1"/>
            </p:cNvPicPr>
            <p:nvPr/>
          </p:nvPicPr>
          <p:blipFill>
            <a:blip r:embed="rId4">
              <a:duotone>
                <a:prstClr val="black"/>
                <a:schemeClr val="accent4">
                  <a:tint val="45000"/>
                  <a:satMod val="400000"/>
                </a:schemeClr>
              </a:duotone>
            </a:blip>
            <a:stretch>
              <a:fillRect/>
            </a:stretch>
          </p:blipFill>
          <p:spPr>
            <a:xfrm>
              <a:off x="957527" y="1942583"/>
              <a:ext cx="1000654" cy="1000654"/>
            </a:xfrm>
            <a:prstGeom prst="rect">
              <a:avLst/>
            </a:prstGeom>
          </p:spPr>
        </p:pic>
        <p:sp>
          <p:nvSpPr>
            <p:cNvPr id="19" name="TextBox 18"/>
            <p:cNvSpPr txBox="1"/>
            <p:nvPr/>
          </p:nvSpPr>
          <p:spPr>
            <a:xfrm>
              <a:off x="1325922" y="2872338"/>
              <a:ext cx="254557" cy="246221"/>
            </a:xfrm>
            <a:prstGeom prst="rect">
              <a:avLst/>
            </a:prstGeom>
            <a:noFill/>
          </p:spPr>
          <p:txBody>
            <a:bodyPr wrap="none" rtlCol="0">
              <a:spAutoFit/>
            </a:bodyPr>
            <a:lstStyle/>
            <a:p>
              <a:r>
                <a:rPr lang="en-US" sz="1000" dirty="0" smtClean="0">
                  <a:latin typeface="PT Sans"/>
                  <a:cs typeface="PT Sans"/>
                </a:rPr>
                <a:t>3</a:t>
              </a:r>
              <a:endParaRPr lang="en-US" sz="1000" dirty="0">
                <a:latin typeface="PT Sans"/>
                <a:cs typeface="PT Sans"/>
              </a:endParaRPr>
            </a:p>
          </p:txBody>
        </p:sp>
      </p:grpSp>
      <p:sp>
        <p:nvSpPr>
          <p:cNvPr id="22" name="TextBox 21"/>
          <p:cNvSpPr txBox="1"/>
          <p:nvPr/>
        </p:nvSpPr>
        <p:spPr>
          <a:xfrm>
            <a:off x="1727201" y="1295205"/>
            <a:ext cx="1617132" cy="400110"/>
          </a:xfrm>
          <a:prstGeom prst="rect">
            <a:avLst/>
          </a:prstGeom>
          <a:noFill/>
        </p:spPr>
        <p:txBody>
          <a:bodyPr wrap="square" rtlCol="0">
            <a:spAutoFit/>
          </a:bodyPr>
          <a:lstStyle/>
          <a:p>
            <a:pPr algn="ctr"/>
            <a:r>
              <a:rPr lang="en-US" sz="1000" dirty="0" smtClean="0">
                <a:latin typeface="PT Sans"/>
                <a:cs typeface="PT Sans"/>
              </a:rPr>
              <a:t>CPU-bound stress-</a:t>
            </a:r>
            <a:r>
              <a:rPr lang="en-US" sz="1000" dirty="0" err="1" smtClean="0">
                <a:latin typeface="PT Sans"/>
                <a:cs typeface="PT Sans"/>
              </a:rPr>
              <a:t>ng</a:t>
            </a:r>
            <a:r>
              <a:rPr lang="en-US" sz="1000" dirty="0" smtClean="0">
                <a:latin typeface="PT Sans"/>
                <a:cs typeface="PT Sans"/>
              </a:rPr>
              <a:t> </a:t>
            </a:r>
            <a:r>
              <a:rPr lang="en-US" sz="1000" dirty="0" err="1" smtClean="0">
                <a:latin typeface="PT Sans"/>
                <a:cs typeface="PT Sans"/>
              </a:rPr>
              <a:t>micrbenchmarks</a:t>
            </a:r>
            <a:endParaRPr lang="en-US" sz="1000" dirty="0">
              <a:latin typeface="PT Sans"/>
              <a:cs typeface="PT Sans"/>
            </a:endParaRPr>
          </a:p>
        </p:txBody>
      </p:sp>
      <p:sp>
        <p:nvSpPr>
          <p:cNvPr id="23" name="TextBox 22"/>
          <p:cNvSpPr txBox="1"/>
          <p:nvPr/>
        </p:nvSpPr>
        <p:spPr>
          <a:xfrm>
            <a:off x="2371212" y="5541684"/>
            <a:ext cx="324447" cy="246221"/>
          </a:xfrm>
          <a:prstGeom prst="rect">
            <a:avLst/>
          </a:prstGeom>
          <a:noFill/>
        </p:spPr>
        <p:txBody>
          <a:bodyPr wrap="none" rtlCol="0">
            <a:spAutoFit/>
          </a:bodyPr>
          <a:lstStyle/>
          <a:p>
            <a:r>
              <a:rPr lang="en-US" sz="1000" dirty="0" smtClean="0">
                <a:latin typeface="PT Sans"/>
                <a:cs typeface="PT Sans"/>
              </a:rPr>
              <a:t>85</a:t>
            </a:r>
            <a:endParaRPr lang="en-US" sz="1000" dirty="0">
              <a:latin typeface="PT Sans"/>
              <a:cs typeface="PT Sans"/>
            </a:endParaRPr>
          </a:p>
        </p:txBody>
      </p:sp>
      <p:sp>
        <p:nvSpPr>
          <p:cNvPr id="24" name="TextBox 23"/>
          <p:cNvSpPr txBox="1"/>
          <p:nvPr/>
        </p:nvSpPr>
        <p:spPr>
          <a:xfrm>
            <a:off x="4793509" y="4191068"/>
            <a:ext cx="1759691" cy="1569660"/>
          </a:xfrm>
          <a:prstGeom prst="rect">
            <a:avLst/>
          </a:prstGeom>
          <a:noFill/>
          <a:ln>
            <a:noFill/>
          </a:ln>
        </p:spPr>
        <p:txBody>
          <a:bodyPr wrap="none" rtlCol="0">
            <a:spAutoFit/>
          </a:bodyPr>
          <a:lstStyle/>
          <a:p>
            <a:r>
              <a:rPr lang="en-US" sz="1200" dirty="0" smtClean="0">
                <a:latin typeface="DejaVu Sans Mono"/>
                <a:cs typeface="DejaVu Sans Mono"/>
              </a:rPr>
              <a:t>benchmark | ops/s</a:t>
            </a:r>
          </a:p>
          <a:p>
            <a:r>
              <a:rPr lang="en-US" sz="1200" dirty="0" smtClean="0">
                <a:latin typeface="DejaVu Sans Mono"/>
                <a:cs typeface="DejaVu Sans Mono"/>
              </a:rPr>
              <a:t>-----------------</a:t>
            </a:r>
          </a:p>
          <a:p>
            <a:r>
              <a:rPr lang="en-US" sz="1200" dirty="0" smtClean="0">
                <a:latin typeface="DejaVu Sans Mono"/>
                <a:cs typeface="DejaVu Sans Mono"/>
              </a:rPr>
              <a:t> </a:t>
            </a:r>
            <a:r>
              <a:rPr lang="en-US" sz="1200" dirty="0" err="1" smtClean="0">
                <a:latin typeface="DejaVu Sans Mono"/>
                <a:cs typeface="DejaVu Sans Mono"/>
              </a:rPr>
              <a:t>ackerman</a:t>
            </a:r>
            <a:r>
              <a:rPr lang="en-US" sz="1200" dirty="0" smtClean="0">
                <a:latin typeface="DejaVu Sans Mono"/>
                <a:cs typeface="DejaVu Sans Mono"/>
              </a:rPr>
              <a:t> |  530</a:t>
            </a:r>
          </a:p>
          <a:p>
            <a:r>
              <a:rPr lang="en-US" sz="1200" dirty="0" smtClean="0">
                <a:latin typeface="DejaVu Sans Mono"/>
                <a:cs typeface="DejaVu Sans Mono"/>
              </a:rPr>
              <a:t> matrix   | 1343</a:t>
            </a:r>
          </a:p>
          <a:p>
            <a:r>
              <a:rPr lang="en-US" sz="1200" dirty="0" smtClean="0">
                <a:latin typeface="DejaVu Sans Mono"/>
                <a:cs typeface="DejaVu Sans Mono"/>
              </a:rPr>
              <a:t> int32    |  433</a:t>
            </a:r>
          </a:p>
          <a:p>
            <a:r>
              <a:rPr lang="en-US" sz="1200" dirty="0" smtClean="0">
                <a:latin typeface="DejaVu Sans Mono"/>
                <a:cs typeface="DejaVu Sans Mono"/>
              </a:rPr>
              <a:t> int64    |  333</a:t>
            </a:r>
            <a:endParaRPr lang="en-US" sz="1200" dirty="0">
              <a:latin typeface="DejaVu Sans Mono"/>
              <a:cs typeface="DejaVu Sans Mono"/>
            </a:endParaRPr>
          </a:p>
          <a:p>
            <a:r>
              <a:rPr lang="en-US" sz="1200" dirty="0" smtClean="0">
                <a:latin typeface="DejaVu Sans Mono"/>
                <a:cs typeface="DejaVu Sans Mono"/>
              </a:rPr>
              <a:t> int128   |  233</a:t>
            </a:r>
            <a:endParaRPr lang="en-US" sz="1200" dirty="0">
              <a:latin typeface="DejaVu Sans Mono"/>
              <a:cs typeface="DejaVu Sans Mono"/>
            </a:endParaRPr>
          </a:p>
          <a:p>
            <a:r>
              <a:rPr lang="is-IS" sz="1200" dirty="0" smtClean="0">
                <a:latin typeface="DejaVu Sans Mono"/>
                <a:cs typeface="DejaVu Sans Mono"/>
              </a:rPr>
              <a:t>…</a:t>
            </a:r>
            <a:endParaRPr lang="en-US" sz="1200" dirty="0">
              <a:latin typeface="DejaVu Sans Mono"/>
              <a:cs typeface="DejaVu Sans Mono"/>
            </a:endParaRPr>
          </a:p>
        </p:txBody>
      </p:sp>
      <p:sp>
        <p:nvSpPr>
          <p:cNvPr id="25" name="TextBox 24"/>
          <p:cNvSpPr txBox="1"/>
          <p:nvPr/>
        </p:nvSpPr>
        <p:spPr>
          <a:xfrm>
            <a:off x="821267" y="5940851"/>
            <a:ext cx="7425265" cy="830997"/>
          </a:xfrm>
          <a:prstGeom prst="rect">
            <a:avLst/>
          </a:prstGeom>
          <a:noFill/>
          <a:ln>
            <a:solidFill>
              <a:schemeClr val="tx1"/>
            </a:solidFill>
          </a:ln>
        </p:spPr>
        <p:txBody>
          <a:bodyPr wrap="square" rtlCol="0">
            <a:spAutoFit/>
          </a:bodyPr>
          <a:lstStyle/>
          <a:p>
            <a:pPr algn="ctr"/>
            <a:r>
              <a:rPr lang="en-US" sz="2400" dirty="0" smtClean="0">
                <a:latin typeface="PT Sans"/>
                <a:cs typeface="PT Sans"/>
              </a:rPr>
              <a:t>The performance of stress-</a:t>
            </a:r>
            <a:r>
              <a:rPr lang="en-US" sz="2400" dirty="0" err="1" smtClean="0">
                <a:latin typeface="PT Sans"/>
                <a:cs typeface="PT Sans"/>
              </a:rPr>
              <a:t>ng</a:t>
            </a:r>
            <a:r>
              <a:rPr lang="en-US" sz="2400" dirty="0" smtClean="0">
                <a:latin typeface="PT Sans"/>
                <a:cs typeface="PT Sans"/>
              </a:rPr>
              <a:t> CPU microbenchmarks on a machine constitutes its “performance fingerprint”</a:t>
            </a:r>
            <a:endParaRPr lang="en-US" sz="2400" dirty="0">
              <a:latin typeface="PT Sans"/>
              <a:cs typeface="PT Sans"/>
            </a:endParaRPr>
          </a:p>
        </p:txBody>
      </p:sp>
    </p:spTree>
    <p:extLst>
      <p:ext uri="{BB962C8B-B14F-4D97-AF65-F5344CB8AC3E}">
        <p14:creationId xmlns:p14="http://schemas.microsoft.com/office/powerpoint/2010/main" val="27613419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Lst>
  </p:timing>
</p:sld>
</file>

<file path=ppt/theme/theme1.xml><?xml version="1.0" encoding="utf-8"?>
<a:theme xmlns:a="http://schemas.openxmlformats.org/drawingml/2006/main" name="Office Theme">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34521</TotalTime>
  <Words>1681</Words>
  <Application>Microsoft Macintosh PowerPoint</Application>
  <PresentationFormat>On-screen Show (4:3)</PresentationFormat>
  <Paragraphs>294</Paragraphs>
  <Slides>23</Slides>
  <Notes>14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Characterizing and Reducing     Cross-Platform Performance Variability Using OS-level Virtualization</vt:lpstr>
      <vt:lpstr>Overview</vt:lpstr>
      <vt:lpstr>Outline</vt:lpstr>
      <vt:lpstr>Scope of Work</vt:lpstr>
      <vt:lpstr>Outline</vt:lpstr>
      <vt:lpstr>Characterize a Machine’s Performance</vt:lpstr>
      <vt:lpstr>Characterize a Machine’s Performance</vt:lpstr>
      <vt:lpstr>    stress-ng      github.com/ColinIanKing/stress-ng </vt:lpstr>
      <vt:lpstr>CPU Performance Profile of a Machine</vt:lpstr>
      <vt:lpstr>Outline</vt:lpstr>
      <vt:lpstr>PowerPoint Presentation</vt:lpstr>
      <vt:lpstr>Outline</vt:lpstr>
      <vt:lpstr>Controlling CPU Bandwidth</vt:lpstr>
      <vt:lpstr>Autotuning CPU Quota for a Machine</vt:lpstr>
      <vt:lpstr>Effects of Limiting CPU Bandwidth</vt:lpstr>
      <vt:lpstr>Does the Range Hold for Other Apps?</vt:lpstr>
      <vt:lpstr>Outline</vt:lpstr>
      <vt:lpstr>Future Work</vt:lpstr>
      <vt:lpstr>Conclusion</vt:lpstr>
      <vt:lpstr>Thanks!</vt:lpstr>
      <vt:lpstr>Discussion</vt:lpstr>
      <vt:lpstr>Statistical Study</vt:lpstr>
      <vt:lpstr>Controlled Experiments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Ivo Jimenez</dc:creator>
  <cp:lastModifiedBy>Ivo Jimenez</cp:lastModifiedBy>
  <cp:revision>914</cp:revision>
  <dcterms:created xsi:type="dcterms:W3CDTF">2014-07-28T20:55:09Z</dcterms:created>
  <dcterms:modified xsi:type="dcterms:W3CDTF">2016-05-23T05:11:42Z</dcterms:modified>
</cp:coreProperties>
</file>