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2794238" cy="30267275"/>
  <p:notesSz cx="6858000" cy="9144000"/>
  <p:defaultTextStyle>
    <a:defPPr>
      <a:defRPr lang="en-US"/>
    </a:defPPr>
    <a:lvl1pPr marL="0" algn="l" defTabSz="2087438" rtl="0" eaLnBrk="1" latinLnBrk="0" hangingPunct="1">
      <a:defRPr sz="8200" kern="1200">
        <a:solidFill>
          <a:schemeClr val="tx1"/>
        </a:solidFill>
        <a:latin typeface="+mn-lt"/>
        <a:ea typeface="+mn-ea"/>
        <a:cs typeface="+mn-cs"/>
      </a:defRPr>
    </a:lvl1pPr>
    <a:lvl2pPr marL="2087438" algn="l" defTabSz="2087438" rtl="0" eaLnBrk="1" latinLnBrk="0" hangingPunct="1">
      <a:defRPr sz="8200" kern="1200">
        <a:solidFill>
          <a:schemeClr val="tx1"/>
        </a:solidFill>
        <a:latin typeface="+mn-lt"/>
        <a:ea typeface="+mn-ea"/>
        <a:cs typeface="+mn-cs"/>
      </a:defRPr>
    </a:lvl2pPr>
    <a:lvl3pPr marL="4174876" algn="l" defTabSz="2087438" rtl="0" eaLnBrk="1" latinLnBrk="0" hangingPunct="1">
      <a:defRPr sz="8200" kern="1200">
        <a:solidFill>
          <a:schemeClr val="tx1"/>
        </a:solidFill>
        <a:latin typeface="+mn-lt"/>
        <a:ea typeface="+mn-ea"/>
        <a:cs typeface="+mn-cs"/>
      </a:defRPr>
    </a:lvl3pPr>
    <a:lvl4pPr marL="6262314" algn="l" defTabSz="2087438" rtl="0" eaLnBrk="1" latinLnBrk="0" hangingPunct="1">
      <a:defRPr sz="8200" kern="1200">
        <a:solidFill>
          <a:schemeClr val="tx1"/>
        </a:solidFill>
        <a:latin typeface="+mn-lt"/>
        <a:ea typeface="+mn-ea"/>
        <a:cs typeface="+mn-cs"/>
      </a:defRPr>
    </a:lvl4pPr>
    <a:lvl5pPr marL="8349752" algn="l" defTabSz="2087438" rtl="0" eaLnBrk="1" latinLnBrk="0" hangingPunct="1">
      <a:defRPr sz="8200" kern="1200">
        <a:solidFill>
          <a:schemeClr val="tx1"/>
        </a:solidFill>
        <a:latin typeface="+mn-lt"/>
        <a:ea typeface="+mn-ea"/>
        <a:cs typeface="+mn-cs"/>
      </a:defRPr>
    </a:lvl5pPr>
    <a:lvl6pPr marL="10437190" algn="l" defTabSz="2087438" rtl="0" eaLnBrk="1" latinLnBrk="0" hangingPunct="1">
      <a:defRPr sz="8200" kern="1200">
        <a:solidFill>
          <a:schemeClr val="tx1"/>
        </a:solidFill>
        <a:latin typeface="+mn-lt"/>
        <a:ea typeface="+mn-ea"/>
        <a:cs typeface="+mn-cs"/>
      </a:defRPr>
    </a:lvl6pPr>
    <a:lvl7pPr marL="12524628" algn="l" defTabSz="2087438" rtl="0" eaLnBrk="1" latinLnBrk="0" hangingPunct="1">
      <a:defRPr sz="8200" kern="1200">
        <a:solidFill>
          <a:schemeClr val="tx1"/>
        </a:solidFill>
        <a:latin typeface="+mn-lt"/>
        <a:ea typeface="+mn-ea"/>
        <a:cs typeface="+mn-cs"/>
      </a:defRPr>
    </a:lvl7pPr>
    <a:lvl8pPr marL="14612066" algn="l" defTabSz="2087438" rtl="0" eaLnBrk="1" latinLnBrk="0" hangingPunct="1">
      <a:defRPr sz="8200" kern="1200">
        <a:solidFill>
          <a:schemeClr val="tx1"/>
        </a:solidFill>
        <a:latin typeface="+mn-lt"/>
        <a:ea typeface="+mn-ea"/>
        <a:cs typeface="+mn-cs"/>
      </a:defRPr>
    </a:lvl8pPr>
    <a:lvl9pPr marL="16699504" algn="l" defTabSz="2087438"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3C6C5"/>
    <a:srgbClr val="A9D2D2"/>
    <a:srgbClr val="3AB7EC"/>
    <a:srgbClr val="3DC5FF"/>
    <a:srgbClr val="B9DADB"/>
    <a:srgbClr val="E1F2D8"/>
    <a:srgbClr val="F8B969"/>
    <a:srgbClr val="39B7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503" autoAdjust="0"/>
  </p:normalViewPr>
  <p:slideViewPr>
    <p:cSldViewPr snapToGrid="0" snapToObjects="1">
      <p:cViewPr>
        <p:scale>
          <a:sx n="20" d="100"/>
          <a:sy n="20" d="100"/>
        </p:scale>
        <p:origin x="-2960" y="-936"/>
      </p:cViewPr>
      <p:guideLst>
        <p:guide orient="horz" pos="9533"/>
        <p:guide pos="134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9402475"/>
            <a:ext cx="36375102" cy="6487846"/>
          </a:xfrm>
        </p:spPr>
        <p:txBody>
          <a:bodyPr/>
          <a:lstStyle/>
          <a:p>
            <a:r>
              <a:rPr lang="en-US"/>
              <a:t>Click to edit Master title style</a:t>
            </a:r>
          </a:p>
        </p:txBody>
      </p:sp>
      <p:sp>
        <p:nvSpPr>
          <p:cNvPr id="3" name="Subtitle 2"/>
          <p:cNvSpPr>
            <a:spLocks noGrp="1"/>
          </p:cNvSpPr>
          <p:nvPr>
            <p:ph type="subTitle" idx="1"/>
          </p:nvPr>
        </p:nvSpPr>
        <p:spPr>
          <a:xfrm>
            <a:off x="6419136" y="17151456"/>
            <a:ext cx="29955967" cy="7734970"/>
          </a:xfrm>
        </p:spPr>
        <p:txBody>
          <a:bodyPr/>
          <a:lstStyle>
            <a:lvl1pPr marL="0" indent="0" algn="ctr">
              <a:buNone/>
              <a:defRPr>
                <a:solidFill>
                  <a:schemeClr val="tx1">
                    <a:tint val="75000"/>
                  </a:schemeClr>
                </a:solidFill>
              </a:defRPr>
            </a:lvl1pPr>
            <a:lvl2pPr marL="2087438" indent="0" algn="ctr">
              <a:buNone/>
              <a:defRPr>
                <a:solidFill>
                  <a:schemeClr val="tx1">
                    <a:tint val="75000"/>
                  </a:schemeClr>
                </a:solidFill>
              </a:defRPr>
            </a:lvl2pPr>
            <a:lvl3pPr marL="4174876" indent="0" algn="ctr">
              <a:buNone/>
              <a:defRPr>
                <a:solidFill>
                  <a:schemeClr val="tx1">
                    <a:tint val="75000"/>
                  </a:schemeClr>
                </a:solidFill>
              </a:defRPr>
            </a:lvl3pPr>
            <a:lvl4pPr marL="6262314" indent="0" algn="ctr">
              <a:buNone/>
              <a:defRPr>
                <a:solidFill>
                  <a:schemeClr val="tx1">
                    <a:tint val="75000"/>
                  </a:schemeClr>
                </a:solidFill>
              </a:defRPr>
            </a:lvl4pPr>
            <a:lvl5pPr marL="8349752" indent="0" algn="ctr">
              <a:buNone/>
              <a:defRPr>
                <a:solidFill>
                  <a:schemeClr val="tx1">
                    <a:tint val="75000"/>
                  </a:schemeClr>
                </a:solidFill>
              </a:defRPr>
            </a:lvl5pPr>
            <a:lvl6pPr marL="10437190" indent="0" algn="ctr">
              <a:buNone/>
              <a:defRPr>
                <a:solidFill>
                  <a:schemeClr val="tx1">
                    <a:tint val="75000"/>
                  </a:schemeClr>
                </a:solidFill>
              </a:defRPr>
            </a:lvl6pPr>
            <a:lvl7pPr marL="12524628" indent="0" algn="ctr">
              <a:buNone/>
              <a:defRPr>
                <a:solidFill>
                  <a:schemeClr val="tx1">
                    <a:tint val="75000"/>
                  </a:schemeClr>
                </a:solidFill>
              </a:defRPr>
            </a:lvl7pPr>
            <a:lvl8pPr marL="14612066" indent="0" algn="ctr">
              <a:buNone/>
              <a:defRPr>
                <a:solidFill>
                  <a:schemeClr val="tx1">
                    <a:tint val="75000"/>
                  </a:schemeClr>
                </a:solidFill>
              </a:defRPr>
            </a:lvl8pPr>
            <a:lvl9pPr marL="1669950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7E2AC5-DEBC-4A44-AD0E-F16A3676DEE7}" type="datetimeFigureOut">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34227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7E2AC5-DEBC-4A44-AD0E-F16A3676DEE7}" type="datetimeFigureOut">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42883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25822" y="1212097"/>
            <a:ext cx="9628704" cy="258252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39712" y="1212097"/>
            <a:ext cx="28172873" cy="25825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7E2AC5-DEBC-4A44-AD0E-F16A3676DEE7}" type="datetimeFigureOut">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68590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7E2AC5-DEBC-4A44-AD0E-F16A3676DEE7}" type="datetimeFigureOut">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341276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50" y="19449529"/>
            <a:ext cx="36375102" cy="6011417"/>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380450" y="12828565"/>
            <a:ext cx="36375102" cy="6620964"/>
          </a:xfrm>
        </p:spPr>
        <p:txBody>
          <a:bodyPr anchor="b"/>
          <a:lstStyle>
            <a:lvl1pPr marL="0" indent="0">
              <a:buNone/>
              <a:defRPr sz="9100">
                <a:solidFill>
                  <a:schemeClr val="tx1">
                    <a:tint val="75000"/>
                  </a:schemeClr>
                </a:solidFill>
              </a:defRPr>
            </a:lvl1pPr>
            <a:lvl2pPr marL="2087438" indent="0">
              <a:buNone/>
              <a:defRPr sz="8200">
                <a:solidFill>
                  <a:schemeClr val="tx1">
                    <a:tint val="75000"/>
                  </a:schemeClr>
                </a:solidFill>
              </a:defRPr>
            </a:lvl2pPr>
            <a:lvl3pPr marL="4174876" indent="0">
              <a:buNone/>
              <a:defRPr sz="7300">
                <a:solidFill>
                  <a:schemeClr val="tx1">
                    <a:tint val="75000"/>
                  </a:schemeClr>
                </a:solidFill>
              </a:defRPr>
            </a:lvl3pPr>
            <a:lvl4pPr marL="6262314" indent="0">
              <a:buNone/>
              <a:defRPr sz="6400">
                <a:solidFill>
                  <a:schemeClr val="tx1">
                    <a:tint val="75000"/>
                  </a:schemeClr>
                </a:solidFill>
              </a:defRPr>
            </a:lvl4pPr>
            <a:lvl5pPr marL="8349752" indent="0">
              <a:buNone/>
              <a:defRPr sz="6400">
                <a:solidFill>
                  <a:schemeClr val="tx1">
                    <a:tint val="75000"/>
                  </a:schemeClr>
                </a:solidFill>
              </a:defRPr>
            </a:lvl5pPr>
            <a:lvl6pPr marL="10437190" indent="0">
              <a:buNone/>
              <a:defRPr sz="6400">
                <a:solidFill>
                  <a:schemeClr val="tx1">
                    <a:tint val="75000"/>
                  </a:schemeClr>
                </a:solidFill>
              </a:defRPr>
            </a:lvl6pPr>
            <a:lvl7pPr marL="12524628" indent="0">
              <a:buNone/>
              <a:defRPr sz="6400">
                <a:solidFill>
                  <a:schemeClr val="tx1">
                    <a:tint val="75000"/>
                  </a:schemeClr>
                </a:solidFill>
              </a:defRPr>
            </a:lvl7pPr>
            <a:lvl8pPr marL="14612066" indent="0">
              <a:buNone/>
              <a:defRPr sz="6400">
                <a:solidFill>
                  <a:schemeClr val="tx1">
                    <a:tint val="75000"/>
                  </a:schemeClr>
                </a:solidFill>
              </a:defRPr>
            </a:lvl8pPr>
            <a:lvl9pPr marL="16699504"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E2AC5-DEBC-4A44-AD0E-F16A3676DEE7}" type="datetimeFigureOut">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722122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39712"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753738"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7E2AC5-DEBC-4A44-AD0E-F16A3676DEE7}" type="datetimeFigureOut">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157123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39712" y="6775108"/>
            <a:ext cx="18908220" cy="2823542"/>
          </a:xfrm>
        </p:spPr>
        <p:txBody>
          <a:bodyPr anchor="b"/>
          <a:lstStyle>
            <a:lvl1pPr marL="0" indent="0">
              <a:buNone/>
              <a:defRPr sz="11000" b="1"/>
            </a:lvl1pPr>
            <a:lvl2pPr marL="2087438" indent="0">
              <a:buNone/>
              <a:defRPr sz="9100" b="1"/>
            </a:lvl2pPr>
            <a:lvl3pPr marL="4174876" indent="0">
              <a:buNone/>
              <a:defRPr sz="8200" b="1"/>
            </a:lvl3pPr>
            <a:lvl4pPr marL="6262314" indent="0">
              <a:buNone/>
              <a:defRPr sz="7300" b="1"/>
            </a:lvl4pPr>
            <a:lvl5pPr marL="8349752" indent="0">
              <a:buNone/>
              <a:defRPr sz="7300" b="1"/>
            </a:lvl5pPr>
            <a:lvl6pPr marL="10437190" indent="0">
              <a:buNone/>
              <a:defRPr sz="7300" b="1"/>
            </a:lvl6pPr>
            <a:lvl7pPr marL="12524628" indent="0">
              <a:buNone/>
              <a:defRPr sz="7300" b="1"/>
            </a:lvl7pPr>
            <a:lvl8pPr marL="14612066" indent="0">
              <a:buNone/>
              <a:defRPr sz="7300" b="1"/>
            </a:lvl8pPr>
            <a:lvl9pPr marL="16699504" indent="0">
              <a:buNone/>
              <a:defRPr sz="7300" b="1"/>
            </a:lvl9pPr>
          </a:lstStyle>
          <a:p>
            <a:pPr lvl="0"/>
            <a:r>
              <a:rPr lang="en-US"/>
              <a:t>Click to edit Master text styles</a:t>
            </a:r>
          </a:p>
        </p:txBody>
      </p:sp>
      <p:sp>
        <p:nvSpPr>
          <p:cNvPr id="4" name="Content Placeholder 3"/>
          <p:cNvSpPr>
            <a:spLocks noGrp="1"/>
          </p:cNvSpPr>
          <p:nvPr>
            <p:ph sz="half" idx="2"/>
          </p:nvPr>
        </p:nvSpPr>
        <p:spPr>
          <a:xfrm>
            <a:off x="2139712" y="9598650"/>
            <a:ext cx="18908220" cy="17438717"/>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38881" y="6775108"/>
            <a:ext cx="18915648" cy="2823542"/>
          </a:xfrm>
        </p:spPr>
        <p:txBody>
          <a:bodyPr anchor="b"/>
          <a:lstStyle>
            <a:lvl1pPr marL="0" indent="0">
              <a:buNone/>
              <a:defRPr sz="11000" b="1"/>
            </a:lvl1pPr>
            <a:lvl2pPr marL="2087438" indent="0">
              <a:buNone/>
              <a:defRPr sz="9100" b="1"/>
            </a:lvl2pPr>
            <a:lvl3pPr marL="4174876" indent="0">
              <a:buNone/>
              <a:defRPr sz="8200" b="1"/>
            </a:lvl3pPr>
            <a:lvl4pPr marL="6262314" indent="0">
              <a:buNone/>
              <a:defRPr sz="7300" b="1"/>
            </a:lvl4pPr>
            <a:lvl5pPr marL="8349752" indent="0">
              <a:buNone/>
              <a:defRPr sz="7300" b="1"/>
            </a:lvl5pPr>
            <a:lvl6pPr marL="10437190" indent="0">
              <a:buNone/>
              <a:defRPr sz="7300" b="1"/>
            </a:lvl6pPr>
            <a:lvl7pPr marL="12524628" indent="0">
              <a:buNone/>
              <a:defRPr sz="7300" b="1"/>
            </a:lvl7pPr>
            <a:lvl8pPr marL="14612066" indent="0">
              <a:buNone/>
              <a:defRPr sz="7300" b="1"/>
            </a:lvl8pPr>
            <a:lvl9pPr marL="16699504"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1738881" y="9598650"/>
            <a:ext cx="18915648" cy="17438717"/>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7E2AC5-DEBC-4A44-AD0E-F16A3676DEE7}" type="datetimeFigureOut">
              <a:t>2/25/15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208386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7E2AC5-DEBC-4A44-AD0E-F16A3676DEE7}" type="datetimeFigureOut">
              <a:t>2/25/15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290393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E2AC5-DEBC-4A44-AD0E-F16A3676DEE7}" type="datetimeFigureOut">
              <a:t>2/25/15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34189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4" y="1205086"/>
            <a:ext cx="14079009" cy="5128622"/>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731358" y="1205088"/>
            <a:ext cx="23923168" cy="25832281"/>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39714" y="6333710"/>
            <a:ext cx="14079009" cy="20703659"/>
          </a:xfrm>
        </p:spPr>
        <p:txBody>
          <a:bodyPr/>
          <a:lstStyle>
            <a:lvl1pPr marL="0" indent="0">
              <a:buNone/>
              <a:defRPr sz="6400"/>
            </a:lvl1pPr>
            <a:lvl2pPr marL="2087438" indent="0">
              <a:buNone/>
              <a:defRPr sz="5500"/>
            </a:lvl2pPr>
            <a:lvl3pPr marL="4174876" indent="0">
              <a:buNone/>
              <a:defRPr sz="4600"/>
            </a:lvl3pPr>
            <a:lvl4pPr marL="6262314" indent="0">
              <a:buNone/>
              <a:defRPr sz="4100"/>
            </a:lvl4pPr>
            <a:lvl5pPr marL="8349752" indent="0">
              <a:buNone/>
              <a:defRPr sz="4100"/>
            </a:lvl5pPr>
            <a:lvl6pPr marL="10437190" indent="0">
              <a:buNone/>
              <a:defRPr sz="4100"/>
            </a:lvl6pPr>
            <a:lvl7pPr marL="12524628" indent="0">
              <a:buNone/>
              <a:defRPr sz="4100"/>
            </a:lvl7pPr>
            <a:lvl8pPr marL="14612066" indent="0">
              <a:buNone/>
              <a:defRPr sz="4100"/>
            </a:lvl8pPr>
            <a:lvl9pPr marL="16699504"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A47E2AC5-DEBC-4A44-AD0E-F16A3676DEE7}" type="datetimeFigureOut">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340901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0" y="21187093"/>
            <a:ext cx="25676543" cy="2501256"/>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387970" y="2704437"/>
            <a:ext cx="25676543" cy="18160365"/>
          </a:xfrm>
        </p:spPr>
        <p:txBody>
          <a:bodyPr/>
          <a:lstStyle>
            <a:lvl1pPr marL="0" indent="0">
              <a:buNone/>
              <a:defRPr sz="14600"/>
            </a:lvl1pPr>
            <a:lvl2pPr marL="2087438" indent="0">
              <a:buNone/>
              <a:defRPr sz="12800"/>
            </a:lvl2pPr>
            <a:lvl3pPr marL="4174876" indent="0">
              <a:buNone/>
              <a:defRPr sz="11000"/>
            </a:lvl3pPr>
            <a:lvl4pPr marL="6262314" indent="0">
              <a:buNone/>
              <a:defRPr sz="9100"/>
            </a:lvl4pPr>
            <a:lvl5pPr marL="8349752" indent="0">
              <a:buNone/>
              <a:defRPr sz="9100"/>
            </a:lvl5pPr>
            <a:lvl6pPr marL="10437190" indent="0">
              <a:buNone/>
              <a:defRPr sz="9100"/>
            </a:lvl6pPr>
            <a:lvl7pPr marL="12524628" indent="0">
              <a:buNone/>
              <a:defRPr sz="9100"/>
            </a:lvl7pPr>
            <a:lvl8pPr marL="14612066" indent="0">
              <a:buNone/>
              <a:defRPr sz="9100"/>
            </a:lvl8pPr>
            <a:lvl9pPr marL="16699504" indent="0">
              <a:buNone/>
              <a:defRPr sz="9100"/>
            </a:lvl9pPr>
          </a:lstStyle>
          <a:p>
            <a:endParaRPr lang="en-US"/>
          </a:p>
        </p:txBody>
      </p:sp>
      <p:sp>
        <p:nvSpPr>
          <p:cNvPr id="4" name="Text Placeholder 3"/>
          <p:cNvSpPr>
            <a:spLocks noGrp="1"/>
          </p:cNvSpPr>
          <p:nvPr>
            <p:ph type="body" sz="half" idx="2"/>
          </p:nvPr>
        </p:nvSpPr>
        <p:spPr>
          <a:xfrm>
            <a:off x="8387970" y="23688349"/>
            <a:ext cx="25676543" cy="3552199"/>
          </a:xfrm>
        </p:spPr>
        <p:txBody>
          <a:bodyPr/>
          <a:lstStyle>
            <a:lvl1pPr marL="0" indent="0">
              <a:buNone/>
              <a:defRPr sz="6400"/>
            </a:lvl1pPr>
            <a:lvl2pPr marL="2087438" indent="0">
              <a:buNone/>
              <a:defRPr sz="5500"/>
            </a:lvl2pPr>
            <a:lvl3pPr marL="4174876" indent="0">
              <a:buNone/>
              <a:defRPr sz="4600"/>
            </a:lvl3pPr>
            <a:lvl4pPr marL="6262314" indent="0">
              <a:buNone/>
              <a:defRPr sz="4100"/>
            </a:lvl4pPr>
            <a:lvl5pPr marL="8349752" indent="0">
              <a:buNone/>
              <a:defRPr sz="4100"/>
            </a:lvl5pPr>
            <a:lvl6pPr marL="10437190" indent="0">
              <a:buNone/>
              <a:defRPr sz="4100"/>
            </a:lvl6pPr>
            <a:lvl7pPr marL="12524628" indent="0">
              <a:buNone/>
              <a:defRPr sz="4100"/>
            </a:lvl7pPr>
            <a:lvl8pPr marL="14612066" indent="0">
              <a:buNone/>
              <a:defRPr sz="4100"/>
            </a:lvl8pPr>
            <a:lvl9pPr marL="16699504"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A47E2AC5-DEBC-4A44-AD0E-F16A3676DEE7}" type="datetimeFigureOut">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E159C-9AB2-5E47-9026-DA323FA130F3}" type="slidenum">
              <a:t>‹#›</a:t>
            </a:fld>
            <a:endParaRPr lang="en-US"/>
          </a:p>
        </p:txBody>
      </p:sp>
    </p:spTree>
    <p:extLst>
      <p:ext uri="{BB962C8B-B14F-4D97-AF65-F5344CB8AC3E}">
        <p14:creationId xmlns:p14="http://schemas.microsoft.com/office/powerpoint/2010/main" val="5824420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1212094"/>
            <a:ext cx="38514814" cy="5044546"/>
          </a:xfrm>
          <a:prstGeom prst="rect">
            <a:avLst/>
          </a:prstGeom>
        </p:spPr>
        <p:txBody>
          <a:bodyPr vert="horz" lIns="417488" tIns="208744" rIns="417488" bIns="208744" rtlCol="0" anchor="ctr">
            <a:normAutofit/>
          </a:bodyPr>
          <a:lstStyle/>
          <a:p>
            <a:r>
              <a:rPr lang="en-US"/>
              <a:t>Click to edit Master title style</a:t>
            </a:r>
          </a:p>
        </p:txBody>
      </p:sp>
      <p:sp>
        <p:nvSpPr>
          <p:cNvPr id="3" name="Text Placeholder 2"/>
          <p:cNvSpPr>
            <a:spLocks noGrp="1"/>
          </p:cNvSpPr>
          <p:nvPr>
            <p:ph type="body" idx="1"/>
          </p:nvPr>
        </p:nvSpPr>
        <p:spPr>
          <a:xfrm>
            <a:off x="2139712" y="7062367"/>
            <a:ext cx="38514814" cy="19975002"/>
          </a:xfrm>
          <a:prstGeom prst="rect">
            <a:avLst/>
          </a:prstGeom>
        </p:spPr>
        <p:txBody>
          <a:bodyPr vert="horz" lIns="417488" tIns="208744" rIns="417488" bIns="2087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39712" y="28053282"/>
            <a:ext cx="9985322" cy="1611452"/>
          </a:xfrm>
          <a:prstGeom prst="rect">
            <a:avLst/>
          </a:prstGeom>
        </p:spPr>
        <p:txBody>
          <a:bodyPr vert="horz" lIns="417488" tIns="208744" rIns="417488" bIns="208744" rtlCol="0" anchor="ctr"/>
          <a:lstStyle>
            <a:lvl1pPr algn="l">
              <a:defRPr sz="5500">
                <a:solidFill>
                  <a:schemeClr val="tx1">
                    <a:tint val="75000"/>
                  </a:schemeClr>
                </a:solidFill>
              </a:defRPr>
            </a:lvl1pPr>
          </a:lstStyle>
          <a:p>
            <a:fld id="{A47E2AC5-DEBC-4A44-AD0E-F16A3676DEE7}" type="datetimeFigureOut">
              <a:t>2/25/15</a:t>
            </a:fld>
            <a:endParaRPr lang="en-US"/>
          </a:p>
        </p:txBody>
      </p:sp>
      <p:sp>
        <p:nvSpPr>
          <p:cNvPr id="5" name="Footer Placeholder 4"/>
          <p:cNvSpPr>
            <a:spLocks noGrp="1"/>
          </p:cNvSpPr>
          <p:nvPr>
            <p:ph type="ftr" sz="quarter" idx="3"/>
          </p:nvPr>
        </p:nvSpPr>
        <p:spPr>
          <a:xfrm>
            <a:off x="14621365" y="28053282"/>
            <a:ext cx="13551509" cy="1611452"/>
          </a:xfrm>
          <a:prstGeom prst="rect">
            <a:avLst/>
          </a:prstGeom>
        </p:spPr>
        <p:txBody>
          <a:bodyPr vert="horz" lIns="417488" tIns="208744" rIns="417488" bIns="20874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69204" y="28053282"/>
            <a:ext cx="9985322" cy="1611452"/>
          </a:xfrm>
          <a:prstGeom prst="rect">
            <a:avLst/>
          </a:prstGeom>
        </p:spPr>
        <p:txBody>
          <a:bodyPr vert="horz" lIns="417488" tIns="208744" rIns="417488" bIns="208744" rtlCol="0" anchor="ctr"/>
          <a:lstStyle>
            <a:lvl1pPr algn="r">
              <a:defRPr sz="5500">
                <a:solidFill>
                  <a:schemeClr val="tx1">
                    <a:tint val="75000"/>
                  </a:schemeClr>
                </a:solidFill>
              </a:defRPr>
            </a:lvl1pPr>
          </a:lstStyle>
          <a:p>
            <a:fld id="{9C5E159C-9AB2-5E47-9026-DA323FA130F3}" type="slidenum">
              <a:t>‹#›</a:t>
            </a:fld>
            <a:endParaRPr lang="en-US"/>
          </a:p>
        </p:txBody>
      </p:sp>
    </p:spTree>
    <p:extLst>
      <p:ext uri="{BB962C8B-B14F-4D97-AF65-F5344CB8AC3E}">
        <p14:creationId xmlns:p14="http://schemas.microsoft.com/office/powerpoint/2010/main" val="294287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7438" rtl="0" eaLnBrk="1" latinLnBrk="0" hangingPunct="1">
        <a:spcBef>
          <a:spcPct val="0"/>
        </a:spcBef>
        <a:buNone/>
        <a:defRPr sz="20100" kern="1200">
          <a:solidFill>
            <a:schemeClr val="tx1"/>
          </a:solidFill>
          <a:latin typeface="+mj-lt"/>
          <a:ea typeface="+mj-ea"/>
          <a:cs typeface="+mj-cs"/>
        </a:defRPr>
      </a:lvl1pPr>
    </p:titleStyle>
    <p:bodyStyle>
      <a:lvl1pPr marL="1565579" indent="-1565579" algn="l" defTabSz="2087438" rtl="0" eaLnBrk="1" latinLnBrk="0" hangingPunct="1">
        <a:spcBef>
          <a:spcPct val="20000"/>
        </a:spcBef>
        <a:buFont typeface="Arial"/>
        <a:buChar char="•"/>
        <a:defRPr sz="14600" kern="1200">
          <a:solidFill>
            <a:schemeClr val="tx1"/>
          </a:solidFill>
          <a:latin typeface="+mn-lt"/>
          <a:ea typeface="+mn-ea"/>
          <a:cs typeface="+mn-cs"/>
        </a:defRPr>
      </a:lvl1pPr>
      <a:lvl2pPr marL="3392087" indent="-1304649" algn="l" defTabSz="2087438" rtl="0" eaLnBrk="1" latinLnBrk="0" hangingPunct="1">
        <a:spcBef>
          <a:spcPct val="20000"/>
        </a:spcBef>
        <a:buFont typeface="Arial"/>
        <a:buChar char="–"/>
        <a:defRPr sz="12800" kern="1200">
          <a:solidFill>
            <a:schemeClr val="tx1"/>
          </a:solidFill>
          <a:latin typeface="+mn-lt"/>
          <a:ea typeface="+mn-ea"/>
          <a:cs typeface="+mn-cs"/>
        </a:defRPr>
      </a:lvl2pPr>
      <a:lvl3pPr marL="5218595" indent="-1043719" algn="l" defTabSz="2087438" rtl="0" eaLnBrk="1" latinLnBrk="0" hangingPunct="1">
        <a:spcBef>
          <a:spcPct val="20000"/>
        </a:spcBef>
        <a:buFont typeface="Arial"/>
        <a:buChar char="•"/>
        <a:defRPr sz="11000" kern="1200">
          <a:solidFill>
            <a:schemeClr val="tx1"/>
          </a:solidFill>
          <a:latin typeface="+mn-lt"/>
          <a:ea typeface="+mn-ea"/>
          <a:cs typeface="+mn-cs"/>
        </a:defRPr>
      </a:lvl3pPr>
      <a:lvl4pPr marL="7306033" indent="-1043719" algn="l" defTabSz="2087438" rtl="0" eaLnBrk="1" latinLnBrk="0" hangingPunct="1">
        <a:spcBef>
          <a:spcPct val="20000"/>
        </a:spcBef>
        <a:buFont typeface="Arial"/>
        <a:buChar char="–"/>
        <a:defRPr sz="9100" kern="1200">
          <a:solidFill>
            <a:schemeClr val="tx1"/>
          </a:solidFill>
          <a:latin typeface="+mn-lt"/>
          <a:ea typeface="+mn-ea"/>
          <a:cs typeface="+mn-cs"/>
        </a:defRPr>
      </a:lvl4pPr>
      <a:lvl5pPr marL="9393471" indent="-1043719" algn="l" defTabSz="2087438" rtl="0" eaLnBrk="1" latinLnBrk="0" hangingPunct="1">
        <a:spcBef>
          <a:spcPct val="20000"/>
        </a:spcBef>
        <a:buFont typeface="Arial"/>
        <a:buChar char="»"/>
        <a:defRPr sz="9100" kern="1200">
          <a:solidFill>
            <a:schemeClr val="tx1"/>
          </a:solidFill>
          <a:latin typeface="+mn-lt"/>
          <a:ea typeface="+mn-ea"/>
          <a:cs typeface="+mn-cs"/>
        </a:defRPr>
      </a:lvl5pPr>
      <a:lvl6pPr marL="11480909" indent="-1043719" algn="l" defTabSz="2087438" rtl="0" eaLnBrk="1" latinLnBrk="0" hangingPunct="1">
        <a:spcBef>
          <a:spcPct val="20000"/>
        </a:spcBef>
        <a:buFont typeface="Arial"/>
        <a:buChar char="•"/>
        <a:defRPr sz="9100" kern="1200">
          <a:solidFill>
            <a:schemeClr val="tx1"/>
          </a:solidFill>
          <a:latin typeface="+mn-lt"/>
          <a:ea typeface="+mn-ea"/>
          <a:cs typeface="+mn-cs"/>
        </a:defRPr>
      </a:lvl6pPr>
      <a:lvl7pPr marL="13568347" indent="-1043719" algn="l" defTabSz="2087438" rtl="0" eaLnBrk="1" latinLnBrk="0" hangingPunct="1">
        <a:spcBef>
          <a:spcPct val="20000"/>
        </a:spcBef>
        <a:buFont typeface="Arial"/>
        <a:buChar char="•"/>
        <a:defRPr sz="9100" kern="1200">
          <a:solidFill>
            <a:schemeClr val="tx1"/>
          </a:solidFill>
          <a:latin typeface="+mn-lt"/>
          <a:ea typeface="+mn-ea"/>
          <a:cs typeface="+mn-cs"/>
        </a:defRPr>
      </a:lvl7pPr>
      <a:lvl8pPr marL="15655785" indent="-1043719" algn="l" defTabSz="2087438" rtl="0" eaLnBrk="1" latinLnBrk="0" hangingPunct="1">
        <a:spcBef>
          <a:spcPct val="20000"/>
        </a:spcBef>
        <a:buFont typeface="Arial"/>
        <a:buChar char="•"/>
        <a:defRPr sz="9100" kern="1200">
          <a:solidFill>
            <a:schemeClr val="tx1"/>
          </a:solidFill>
          <a:latin typeface="+mn-lt"/>
          <a:ea typeface="+mn-ea"/>
          <a:cs typeface="+mn-cs"/>
        </a:defRPr>
      </a:lvl8pPr>
      <a:lvl9pPr marL="17743223" indent="-1043719" algn="l" defTabSz="2087438"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7438" rtl="0" eaLnBrk="1" latinLnBrk="0" hangingPunct="1">
        <a:defRPr sz="8200" kern="1200">
          <a:solidFill>
            <a:schemeClr val="tx1"/>
          </a:solidFill>
          <a:latin typeface="+mn-lt"/>
          <a:ea typeface="+mn-ea"/>
          <a:cs typeface="+mn-cs"/>
        </a:defRPr>
      </a:lvl1pPr>
      <a:lvl2pPr marL="2087438" algn="l" defTabSz="2087438" rtl="0" eaLnBrk="1" latinLnBrk="0" hangingPunct="1">
        <a:defRPr sz="8200" kern="1200">
          <a:solidFill>
            <a:schemeClr val="tx1"/>
          </a:solidFill>
          <a:latin typeface="+mn-lt"/>
          <a:ea typeface="+mn-ea"/>
          <a:cs typeface="+mn-cs"/>
        </a:defRPr>
      </a:lvl2pPr>
      <a:lvl3pPr marL="4174876" algn="l" defTabSz="2087438" rtl="0" eaLnBrk="1" latinLnBrk="0" hangingPunct="1">
        <a:defRPr sz="8200" kern="1200">
          <a:solidFill>
            <a:schemeClr val="tx1"/>
          </a:solidFill>
          <a:latin typeface="+mn-lt"/>
          <a:ea typeface="+mn-ea"/>
          <a:cs typeface="+mn-cs"/>
        </a:defRPr>
      </a:lvl3pPr>
      <a:lvl4pPr marL="6262314" algn="l" defTabSz="2087438" rtl="0" eaLnBrk="1" latinLnBrk="0" hangingPunct="1">
        <a:defRPr sz="8200" kern="1200">
          <a:solidFill>
            <a:schemeClr val="tx1"/>
          </a:solidFill>
          <a:latin typeface="+mn-lt"/>
          <a:ea typeface="+mn-ea"/>
          <a:cs typeface="+mn-cs"/>
        </a:defRPr>
      </a:lvl4pPr>
      <a:lvl5pPr marL="8349752" algn="l" defTabSz="2087438" rtl="0" eaLnBrk="1" latinLnBrk="0" hangingPunct="1">
        <a:defRPr sz="8200" kern="1200">
          <a:solidFill>
            <a:schemeClr val="tx1"/>
          </a:solidFill>
          <a:latin typeface="+mn-lt"/>
          <a:ea typeface="+mn-ea"/>
          <a:cs typeface="+mn-cs"/>
        </a:defRPr>
      </a:lvl5pPr>
      <a:lvl6pPr marL="10437190" algn="l" defTabSz="2087438" rtl="0" eaLnBrk="1" latinLnBrk="0" hangingPunct="1">
        <a:defRPr sz="8200" kern="1200">
          <a:solidFill>
            <a:schemeClr val="tx1"/>
          </a:solidFill>
          <a:latin typeface="+mn-lt"/>
          <a:ea typeface="+mn-ea"/>
          <a:cs typeface="+mn-cs"/>
        </a:defRPr>
      </a:lvl6pPr>
      <a:lvl7pPr marL="12524628" algn="l" defTabSz="2087438" rtl="0" eaLnBrk="1" latinLnBrk="0" hangingPunct="1">
        <a:defRPr sz="8200" kern="1200">
          <a:solidFill>
            <a:schemeClr val="tx1"/>
          </a:solidFill>
          <a:latin typeface="+mn-lt"/>
          <a:ea typeface="+mn-ea"/>
          <a:cs typeface="+mn-cs"/>
        </a:defRPr>
      </a:lvl7pPr>
      <a:lvl8pPr marL="14612066" algn="l" defTabSz="2087438" rtl="0" eaLnBrk="1" latinLnBrk="0" hangingPunct="1">
        <a:defRPr sz="8200" kern="1200">
          <a:solidFill>
            <a:schemeClr val="tx1"/>
          </a:solidFill>
          <a:latin typeface="+mn-lt"/>
          <a:ea typeface="+mn-ea"/>
          <a:cs typeface="+mn-cs"/>
        </a:defRPr>
      </a:lvl8pPr>
      <a:lvl9pPr marL="16699504" algn="l" defTabSz="208743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microsoft.com/office/2007/relationships/hdphoto" Target="../media/hdphoto3.wdp"/><Relationship Id="rId17" Type="http://schemas.openxmlformats.org/officeDocument/2006/relationships/image" Target="../media/image13.png"/><Relationship Id="rId18"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microsoft.com/office/2007/relationships/hdphoto" Target="../media/hdphoto1.wdp"/><Relationship Id="rId8" Type="http://schemas.openxmlformats.org/officeDocument/2006/relationships/image" Target="../media/image6.png"/><Relationship Id="rId9" Type="http://schemas.microsoft.com/office/2007/relationships/hdphoto" Target="../media/hdphoto2.wdp"/><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655475" y="1013845"/>
            <a:ext cx="33813123" cy="2257040"/>
          </a:xfrm>
        </p:spPr>
        <p:txBody>
          <a:bodyPr>
            <a:noAutofit/>
          </a:bodyPr>
          <a:lstStyle/>
          <a:p>
            <a:pPr algn="l"/>
            <a:r>
              <a:rPr lang="en-US" sz="8000" b="1">
                <a:latin typeface="PT Sans"/>
                <a:cs typeface="PT Sans"/>
              </a:rPr>
              <a:t>The Role of Container Technology in Reproducible CS Research</a:t>
            </a:r>
            <a:br>
              <a:rPr lang="en-US" sz="8000" b="1">
                <a:latin typeface="PT Sans"/>
                <a:cs typeface="PT Sans"/>
              </a:rPr>
            </a:br>
            <a:r>
              <a:rPr lang="en-US" sz="3400">
                <a:latin typeface="PT Sans"/>
                <a:cs typeface="PT Sans"/>
              </a:rPr>
              <a:t>Ivo Jimenez, Carlos Maltzahn (</a:t>
            </a:r>
            <a:r>
              <a:rPr lang="en-US" sz="3400" i="1">
                <a:latin typeface="PT Sans"/>
                <a:cs typeface="PT Sans"/>
              </a:rPr>
              <a:t>UCSC</a:t>
            </a:r>
            <a:r>
              <a:rPr lang="en-US" sz="3400">
                <a:latin typeface="PT Sans"/>
                <a:cs typeface="PT Sans"/>
              </a:rPr>
              <a:t>) | Adam Moody, Kathryn Mohror (</a:t>
            </a:r>
            <a:r>
              <a:rPr lang="en-US" sz="3400" i="1">
                <a:latin typeface="PT Sans"/>
                <a:cs typeface="PT Sans"/>
              </a:rPr>
              <a:t>LLNL</a:t>
            </a:r>
            <a:r>
              <a:rPr lang="en-US" sz="3400">
                <a:latin typeface="PT Sans"/>
                <a:cs typeface="PT Sans"/>
              </a:rPr>
              <a:t>) | Jay Lofstead (</a:t>
            </a:r>
            <a:r>
              <a:rPr lang="en-US" sz="3400" i="1">
                <a:latin typeface="PT Sans"/>
                <a:cs typeface="PT Sans"/>
              </a:rPr>
              <a:t>Sandia</a:t>
            </a:r>
            <a:r>
              <a:rPr lang="en-US" sz="3400">
                <a:latin typeface="PT Sans"/>
                <a:cs typeface="PT Sans"/>
              </a:rPr>
              <a:t>) | Andrea Arpaci-Dusseau, Remzi Arpaci-Dusseau (</a:t>
            </a:r>
            <a:r>
              <a:rPr lang="en-US" sz="3400" i="1">
                <a:latin typeface="PT Sans"/>
                <a:cs typeface="PT Sans"/>
              </a:rPr>
              <a:t>UW</a:t>
            </a:r>
            <a:r>
              <a:rPr lang="en-US" sz="3400">
                <a:latin typeface="PT Sans"/>
                <a:cs typeface="PT Sans"/>
              </a:rPr>
              <a:t>)</a:t>
            </a:r>
          </a:p>
        </p:txBody>
      </p:sp>
      <p:grpSp>
        <p:nvGrpSpPr>
          <p:cNvPr id="126" name="Group 125"/>
          <p:cNvGrpSpPr/>
          <p:nvPr/>
        </p:nvGrpSpPr>
        <p:grpSpPr>
          <a:xfrm>
            <a:off x="11429262" y="19970336"/>
            <a:ext cx="23939582" cy="5500916"/>
            <a:chOff x="1102859" y="22726567"/>
            <a:chExt cx="37795222" cy="6569312"/>
          </a:xfrm>
        </p:grpSpPr>
        <p:sp>
          <p:nvSpPr>
            <p:cNvPr id="6" name="Rounded Rectangle 5"/>
            <p:cNvSpPr/>
            <p:nvPr/>
          </p:nvSpPr>
          <p:spPr>
            <a:xfrm>
              <a:off x="1102859" y="22726567"/>
              <a:ext cx="37795222" cy="6569312"/>
            </a:xfrm>
            <a:prstGeom prst="roundRect">
              <a:avLst>
                <a:gd name="adj" fmla="val 8934"/>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2005360" y="22808729"/>
              <a:ext cx="7951276" cy="992394"/>
            </a:xfrm>
            <a:prstGeom prst="rect">
              <a:avLst/>
            </a:prstGeom>
          </p:spPr>
          <p:txBody>
            <a:bodyPr wrap="square">
              <a:spAutoFit/>
            </a:bodyPr>
            <a:lstStyle/>
            <a:p>
              <a:r>
                <a:rPr lang="en-US" sz="4800" b="1">
                  <a:latin typeface="PT Sans"/>
                  <a:cs typeface="PT Sans"/>
                </a:rPr>
                <a:t>Docker Quick Start</a:t>
              </a:r>
              <a:endParaRPr lang="en-US" sz="5400" b="1"/>
            </a:p>
          </p:txBody>
        </p:sp>
      </p:grpSp>
      <p:sp>
        <p:nvSpPr>
          <p:cNvPr id="29" name="Rectangle 28"/>
          <p:cNvSpPr/>
          <p:nvPr/>
        </p:nvSpPr>
        <p:spPr>
          <a:xfrm>
            <a:off x="2027360" y="3736978"/>
            <a:ext cx="5658063" cy="830997"/>
          </a:xfrm>
          <a:prstGeom prst="rect">
            <a:avLst/>
          </a:prstGeom>
        </p:spPr>
        <p:txBody>
          <a:bodyPr wrap="none">
            <a:spAutoFit/>
          </a:bodyPr>
          <a:lstStyle/>
          <a:p>
            <a:r>
              <a:rPr lang="en-US" sz="4800" b="1">
                <a:latin typeface="PT Sans"/>
                <a:cs typeface="PT Sans"/>
              </a:rPr>
              <a:t>Reproducibility in CS</a:t>
            </a:r>
            <a:endParaRPr lang="en-US" sz="5400" b="1"/>
          </a:p>
        </p:txBody>
      </p:sp>
      <p:pic>
        <p:nvPicPr>
          <p:cNvPr id="31" name="Picture 30" descr="Screen Shot 2015-02-25 at 10.42.50 AM.png"/>
          <p:cNvPicPr>
            <a:picLocks noChangeAspect="1"/>
          </p:cNvPicPr>
          <p:nvPr/>
        </p:nvPicPr>
        <p:blipFill rotWithShape="1">
          <a:blip r:embed="rId2">
            <a:extLst>
              <a:ext uri="{28A0092B-C50C-407E-A947-70E740481C1C}">
                <a14:useLocalDpi xmlns:a14="http://schemas.microsoft.com/office/drawing/2010/main" val="0"/>
              </a:ext>
            </a:extLst>
          </a:blip>
          <a:srcRect l="10160" t="7746" r="10421" b="3842"/>
          <a:stretch/>
        </p:blipFill>
        <p:spPr>
          <a:xfrm>
            <a:off x="6146853" y="5192871"/>
            <a:ext cx="4233686" cy="2614376"/>
          </a:xfrm>
          <a:prstGeom prst="rect">
            <a:avLst/>
          </a:prstGeom>
          <a:ln>
            <a:noFill/>
          </a:ln>
          <a:effectLst>
            <a:softEdge rad="177800"/>
          </a:effectLst>
        </p:spPr>
      </p:pic>
      <p:grpSp>
        <p:nvGrpSpPr>
          <p:cNvPr id="47" name="Group 46"/>
          <p:cNvGrpSpPr/>
          <p:nvPr/>
        </p:nvGrpSpPr>
        <p:grpSpPr>
          <a:xfrm>
            <a:off x="2038812" y="4948783"/>
            <a:ext cx="3189116" cy="3199610"/>
            <a:chOff x="5143501" y="1417637"/>
            <a:chExt cx="2514300" cy="2514659"/>
          </a:xfrm>
        </p:grpSpPr>
        <p:grpSp>
          <p:nvGrpSpPr>
            <p:cNvPr id="48" name="Group 47"/>
            <p:cNvGrpSpPr/>
            <p:nvPr/>
          </p:nvGrpSpPr>
          <p:grpSpPr>
            <a:xfrm rot="2801577">
              <a:off x="5143321" y="1417817"/>
              <a:ext cx="2514659" cy="2514300"/>
              <a:chOff x="3583751" y="794869"/>
              <a:chExt cx="4983632" cy="4974225"/>
            </a:xfrm>
          </p:grpSpPr>
          <p:sp>
            <p:nvSpPr>
              <p:cNvPr id="54" name="Block Arc 53"/>
              <p:cNvSpPr/>
              <p:nvPr/>
            </p:nvSpPr>
            <p:spPr>
              <a:xfrm rot="5400000">
                <a:off x="3662248" y="785462"/>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300" b="1">
                  <a:solidFill>
                    <a:schemeClr val="tx1"/>
                  </a:solidFill>
                </a:endParaRPr>
              </a:p>
            </p:txBody>
          </p:sp>
          <p:sp>
            <p:nvSpPr>
              <p:cNvPr id="55" name="Block Arc 54"/>
              <p:cNvSpPr/>
              <p:nvPr/>
            </p:nvSpPr>
            <p:spPr>
              <a:xfrm rot="10800000">
                <a:off x="3740745" y="79486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300" b="1">
                  <a:solidFill>
                    <a:schemeClr val="tx1"/>
                  </a:solidFill>
                </a:endParaRPr>
              </a:p>
            </p:txBody>
          </p:sp>
          <p:sp>
            <p:nvSpPr>
              <p:cNvPr id="56" name="Block Arc 55"/>
              <p:cNvSpPr/>
              <p:nvPr/>
            </p:nvSpPr>
            <p:spPr>
              <a:xfrm rot="16200000">
                <a:off x="3740745" y="873366"/>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300" b="1">
                  <a:solidFill>
                    <a:schemeClr val="tx1"/>
                  </a:solidFill>
                </a:endParaRPr>
              </a:p>
            </p:txBody>
          </p:sp>
          <p:sp>
            <p:nvSpPr>
              <p:cNvPr id="57" name="Block Arc 56"/>
              <p:cNvSpPr/>
              <p:nvPr/>
            </p:nvSpPr>
            <p:spPr>
              <a:xfrm>
                <a:off x="3662247" y="86395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300" b="1">
                  <a:solidFill>
                    <a:schemeClr val="tx1"/>
                  </a:solidFill>
                </a:endParaRPr>
              </a:p>
            </p:txBody>
          </p:sp>
        </p:grpSp>
        <p:sp>
          <p:nvSpPr>
            <p:cNvPr id="49" name="TextBox 48"/>
            <p:cNvSpPr txBox="1"/>
            <p:nvPr/>
          </p:nvSpPr>
          <p:spPr>
            <a:xfrm>
              <a:off x="6113006" y="1619329"/>
              <a:ext cx="576165" cy="411213"/>
            </a:xfrm>
            <a:prstGeom prst="rect">
              <a:avLst/>
            </a:prstGeom>
            <a:noFill/>
          </p:spPr>
          <p:txBody>
            <a:bodyPr wrap="none" rtlCol="0" anchor="ctr">
              <a:spAutoFit/>
            </a:bodyPr>
            <a:lstStyle/>
            <a:p>
              <a:pPr algn="ctr"/>
              <a:r>
                <a:rPr lang="en-US" sz="2800" b="1">
                  <a:latin typeface="PT Sans"/>
                  <a:cs typeface="PT Sans"/>
                </a:rPr>
                <a:t>libs</a:t>
              </a:r>
            </a:p>
          </p:txBody>
        </p:sp>
        <p:sp>
          <p:nvSpPr>
            <p:cNvPr id="50" name="TextBox 49"/>
            <p:cNvSpPr txBox="1"/>
            <p:nvPr/>
          </p:nvSpPr>
          <p:spPr>
            <a:xfrm>
              <a:off x="7025377" y="2412509"/>
              <a:ext cx="489543" cy="411213"/>
            </a:xfrm>
            <a:prstGeom prst="rect">
              <a:avLst/>
            </a:prstGeom>
            <a:noFill/>
          </p:spPr>
          <p:txBody>
            <a:bodyPr wrap="none" rtlCol="0" anchor="ctr">
              <a:spAutoFit/>
            </a:bodyPr>
            <a:lstStyle/>
            <a:p>
              <a:pPr algn="ctr"/>
              <a:r>
                <a:rPr lang="en-US" sz="2800" b="1">
                  <a:latin typeface="PT Sans"/>
                  <a:cs typeface="PT Sans"/>
                </a:rPr>
                <a:t>OS</a:t>
              </a:r>
              <a:endParaRPr lang="en-US" sz="400" b="1">
                <a:latin typeface="PT Sans"/>
                <a:cs typeface="PT Sans"/>
              </a:endParaRPr>
            </a:p>
          </p:txBody>
        </p:sp>
        <p:sp>
          <p:nvSpPr>
            <p:cNvPr id="51" name="TextBox 50"/>
            <p:cNvSpPr txBox="1"/>
            <p:nvPr/>
          </p:nvSpPr>
          <p:spPr>
            <a:xfrm>
              <a:off x="5186999" y="2412509"/>
              <a:ext cx="674679" cy="411213"/>
            </a:xfrm>
            <a:prstGeom prst="rect">
              <a:avLst/>
            </a:prstGeom>
            <a:noFill/>
          </p:spPr>
          <p:txBody>
            <a:bodyPr wrap="none" rtlCol="0" anchor="ctr">
              <a:spAutoFit/>
            </a:bodyPr>
            <a:lstStyle/>
            <a:p>
              <a:pPr algn="ctr"/>
              <a:r>
                <a:rPr lang="en-US" sz="2800" b="1">
                  <a:latin typeface="PT Sans"/>
                  <a:cs typeface="PT Sans"/>
                </a:rPr>
                <a:t>data</a:t>
              </a:r>
            </a:p>
          </p:txBody>
        </p:sp>
        <p:sp>
          <p:nvSpPr>
            <p:cNvPr id="52" name="TextBox 51"/>
            <p:cNvSpPr txBox="1"/>
            <p:nvPr/>
          </p:nvSpPr>
          <p:spPr>
            <a:xfrm>
              <a:off x="5762115" y="3276714"/>
              <a:ext cx="1277946" cy="411213"/>
            </a:xfrm>
            <a:prstGeom prst="rect">
              <a:avLst/>
            </a:prstGeom>
            <a:noFill/>
          </p:spPr>
          <p:txBody>
            <a:bodyPr wrap="none" rtlCol="0" anchor="ctr">
              <a:spAutoFit/>
            </a:bodyPr>
            <a:lstStyle/>
            <a:p>
              <a:pPr algn="ctr"/>
              <a:r>
                <a:rPr lang="en-US" sz="2800" b="1">
                  <a:latin typeface="PT Sans"/>
                  <a:cs typeface="PT Sans"/>
                </a:rPr>
                <a:t>hardware</a:t>
              </a:r>
            </a:p>
          </p:txBody>
        </p:sp>
        <p:sp>
          <p:nvSpPr>
            <p:cNvPr id="53" name="Oval 52"/>
            <p:cNvSpPr/>
            <p:nvPr/>
          </p:nvSpPr>
          <p:spPr>
            <a:xfrm>
              <a:off x="5855606" y="2148947"/>
              <a:ext cx="1065894" cy="104321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a:latin typeface="PT Sans"/>
                  <a:cs typeface="PT Sans"/>
                </a:rPr>
                <a:t>code</a:t>
              </a:r>
            </a:p>
          </p:txBody>
        </p:sp>
      </p:grpSp>
      <p:grpSp>
        <p:nvGrpSpPr>
          <p:cNvPr id="5" name="Group 4"/>
          <p:cNvGrpSpPr/>
          <p:nvPr/>
        </p:nvGrpSpPr>
        <p:grpSpPr>
          <a:xfrm>
            <a:off x="2197048" y="8405639"/>
            <a:ext cx="8350858" cy="4168012"/>
            <a:chOff x="2197048" y="8056367"/>
            <a:chExt cx="8350858" cy="4168012"/>
          </a:xfrm>
        </p:grpSpPr>
        <p:grpSp>
          <p:nvGrpSpPr>
            <p:cNvPr id="33" name="Group 32"/>
            <p:cNvGrpSpPr/>
            <p:nvPr/>
          </p:nvGrpSpPr>
          <p:grpSpPr>
            <a:xfrm>
              <a:off x="2197048" y="9589686"/>
              <a:ext cx="2310842" cy="2513910"/>
              <a:chOff x="603784" y="4357218"/>
              <a:chExt cx="1693527" cy="1830085"/>
            </a:xfrm>
          </p:grpSpPr>
          <p:grpSp>
            <p:nvGrpSpPr>
              <p:cNvPr id="34" name="Group 33"/>
              <p:cNvGrpSpPr/>
              <p:nvPr/>
            </p:nvGrpSpPr>
            <p:grpSpPr>
              <a:xfrm>
                <a:off x="847818" y="4525231"/>
                <a:ext cx="1238999" cy="1276058"/>
                <a:chOff x="846515" y="4452663"/>
                <a:chExt cx="1238999" cy="1276058"/>
              </a:xfrm>
            </p:grpSpPr>
            <p:grpSp>
              <p:nvGrpSpPr>
                <p:cNvPr id="38" name="Group 37"/>
                <p:cNvGrpSpPr/>
                <p:nvPr/>
              </p:nvGrpSpPr>
              <p:grpSpPr>
                <a:xfrm rot="2801577">
                  <a:off x="829545" y="4472751"/>
                  <a:ext cx="1276058" cy="1235881"/>
                  <a:chOff x="3583751" y="863959"/>
                  <a:chExt cx="4983632" cy="4905340"/>
                </a:xfrm>
              </p:grpSpPr>
              <p:sp>
                <p:nvSpPr>
                  <p:cNvPr id="44" name="Block Arc 43"/>
                  <p:cNvSpPr/>
                  <p:nvPr/>
                </p:nvSpPr>
                <p:spPr>
                  <a:xfrm rot="5400000">
                    <a:off x="3662248" y="785462"/>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a:solidFill>
                        <a:schemeClr val="tx1"/>
                      </a:solidFill>
                    </a:endParaRPr>
                  </a:p>
                </p:txBody>
              </p:sp>
              <p:sp>
                <p:nvSpPr>
                  <p:cNvPr id="45" name="Block Arc 44"/>
                  <p:cNvSpPr/>
                  <p:nvPr/>
                </p:nvSpPr>
                <p:spPr>
                  <a:xfrm rot="16200000">
                    <a:off x="3740745" y="873366"/>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a:solidFill>
                        <a:schemeClr val="tx1"/>
                      </a:solidFill>
                    </a:endParaRPr>
                  </a:p>
                </p:txBody>
              </p:sp>
              <p:sp>
                <p:nvSpPr>
                  <p:cNvPr id="46" name="Block Arc 45"/>
                  <p:cNvSpPr/>
                  <p:nvPr/>
                </p:nvSpPr>
                <p:spPr>
                  <a:xfrm>
                    <a:off x="3662451" y="864164"/>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a:solidFill>
                        <a:schemeClr val="tx1"/>
                      </a:solidFill>
                    </a:endParaRPr>
                  </a:p>
                </p:txBody>
              </p:sp>
            </p:grpSp>
            <p:sp>
              <p:nvSpPr>
                <p:cNvPr id="39" name="TextBox 38"/>
                <p:cNvSpPr txBox="1"/>
                <p:nvPr/>
              </p:nvSpPr>
              <p:spPr>
                <a:xfrm>
                  <a:off x="1306417" y="4541254"/>
                  <a:ext cx="335456" cy="224057"/>
                </a:xfrm>
                <a:prstGeom prst="rect">
                  <a:avLst/>
                </a:prstGeom>
                <a:noFill/>
              </p:spPr>
              <p:txBody>
                <a:bodyPr wrap="none" rtlCol="0" anchor="ctr">
                  <a:spAutoFit/>
                </a:bodyPr>
                <a:lstStyle/>
                <a:p>
                  <a:pPr algn="ctr"/>
                  <a:r>
                    <a:rPr lang="en-US" sz="1400" b="1">
                      <a:latin typeface="PT Sans"/>
                      <a:cs typeface="PT Sans"/>
                    </a:rPr>
                    <a:t>libs</a:t>
                  </a:r>
                </a:p>
              </p:txBody>
            </p:sp>
            <p:sp>
              <p:nvSpPr>
                <p:cNvPr id="40" name="TextBox 39"/>
                <p:cNvSpPr txBox="1"/>
                <p:nvPr/>
              </p:nvSpPr>
              <p:spPr>
                <a:xfrm>
                  <a:off x="1771145" y="4954956"/>
                  <a:ext cx="272358" cy="201651"/>
                </a:xfrm>
                <a:prstGeom prst="rect">
                  <a:avLst/>
                </a:prstGeom>
                <a:noFill/>
              </p:spPr>
              <p:txBody>
                <a:bodyPr wrap="none" rtlCol="0" anchor="ctr">
                  <a:spAutoFit/>
                </a:bodyPr>
                <a:lstStyle/>
                <a:p>
                  <a:pPr algn="ctr"/>
                  <a:r>
                    <a:rPr lang="en-US" sz="1200" b="1">
                      <a:latin typeface="PT Sans"/>
                      <a:cs typeface="PT Sans"/>
                    </a:rPr>
                    <a:t>OS</a:t>
                  </a:r>
                </a:p>
              </p:txBody>
            </p:sp>
            <p:sp>
              <p:nvSpPr>
                <p:cNvPr id="41" name="TextBox 40"/>
                <p:cNvSpPr txBox="1"/>
                <p:nvPr/>
              </p:nvSpPr>
              <p:spPr>
                <a:xfrm>
                  <a:off x="846515" y="4943753"/>
                  <a:ext cx="381243" cy="224057"/>
                </a:xfrm>
                <a:prstGeom prst="rect">
                  <a:avLst/>
                </a:prstGeom>
                <a:noFill/>
              </p:spPr>
              <p:txBody>
                <a:bodyPr wrap="none" rtlCol="0" anchor="ctr">
                  <a:spAutoFit/>
                </a:bodyPr>
                <a:lstStyle/>
                <a:p>
                  <a:pPr algn="ctr"/>
                  <a:r>
                    <a:rPr lang="en-US" sz="1400" b="1">
                      <a:latin typeface="PT Sans"/>
                      <a:cs typeface="PT Sans"/>
                    </a:rPr>
                    <a:t>data</a:t>
                  </a:r>
                </a:p>
              </p:txBody>
            </p:sp>
            <p:sp>
              <p:nvSpPr>
                <p:cNvPr id="42" name="Oval 41"/>
                <p:cNvSpPr/>
                <p:nvPr/>
              </p:nvSpPr>
              <p:spPr>
                <a:xfrm>
                  <a:off x="1206412" y="4829300"/>
                  <a:ext cx="538600" cy="518876"/>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9600" b="1"/>
                </a:p>
              </p:txBody>
            </p:sp>
            <p:sp>
              <p:nvSpPr>
                <p:cNvPr id="43" name="TextBox 42"/>
                <p:cNvSpPr txBox="1"/>
                <p:nvPr/>
              </p:nvSpPr>
              <p:spPr>
                <a:xfrm>
                  <a:off x="1272733" y="4943753"/>
                  <a:ext cx="402824" cy="224057"/>
                </a:xfrm>
                <a:prstGeom prst="rect">
                  <a:avLst/>
                </a:prstGeom>
                <a:noFill/>
              </p:spPr>
              <p:txBody>
                <a:bodyPr wrap="none" rtlCol="0" anchor="ctr">
                  <a:spAutoFit/>
                </a:bodyPr>
                <a:lstStyle/>
                <a:p>
                  <a:pPr algn="ctr"/>
                  <a:r>
                    <a:rPr lang="en-US" sz="1400" b="1">
                      <a:latin typeface="PT Sans"/>
                      <a:cs typeface="PT Sans"/>
                    </a:rPr>
                    <a:t>code</a:t>
                  </a:r>
                </a:p>
              </p:txBody>
            </p:sp>
          </p:grpSp>
          <p:sp>
            <p:nvSpPr>
              <p:cNvPr id="35" name="Rounded Rectangle 34"/>
              <p:cNvSpPr/>
              <p:nvPr/>
            </p:nvSpPr>
            <p:spPr>
              <a:xfrm>
                <a:off x="603784" y="4357218"/>
                <a:ext cx="1693527" cy="183008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9600" b="1"/>
              </a:p>
            </p:txBody>
          </p:sp>
          <p:pic>
            <p:nvPicPr>
              <p:cNvPr id="36" name="Picture 35"/>
              <p:cNvPicPr>
                <a:picLocks noChangeAspect="1"/>
              </p:cNvPicPr>
              <p:nvPr/>
            </p:nvPicPr>
            <p:blipFill rotWithShape="1">
              <a:blip r:embed="rId3"/>
              <a:srcRect l="11302" t="12712" r="10052" b="35410"/>
              <a:stretch/>
            </p:blipFill>
            <p:spPr>
              <a:xfrm>
                <a:off x="697200" y="5665411"/>
                <a:ext cx="585860" cy="344787"/>
              </a:xfrm>
              <a:prstGeom prst="rect">
                <a:avLst/>
              </a:prstGeom>
            </p:spPr>
          </p:pic>
          <p:sp>
            <p:nvSpPr>
              <p:cNvPr id="37" name="TextBox 36"/>
              <p:cNvSpPr txBox="1"/>
              <p:nvPr/>
            </p:nvSpPr>
            <p:spPr>
              <a:xfrm>
                <a:off x="1290773" y="5673144"/>
                <a:ext cx="896591" cy="291273"/>
              </a:xfrm>
              <a:prstGeom prst="rect">
                <a:avLst/>
              </a:prstGeom>
              <a:noFill/>
            </p:spPr>
            <p:txBody>
              <a:bodyPr wrap="none" rtlCol="0" anchor="ctr">
                <a:spAutoFit/>
              </a:bodyPr>
              <a:lstStyle/>
              <a:p>
                <a:pPr algn="ctr"/>
                <a:r>
                  <a:rPr lang="en-US" sz="2000" b="1">
                    <a:latin typeface="PT Sans"/>
                    <a:cs typeface="PT Sans"/>
                  </a:rPr>
                  <a:t>container</a:t>
                </a:r>
              </a:p>
            </p:txBody>
          </p:sp>
        </p:grpSp>
        <p:sp>
          <p:nvSpPr>
            <p:cNvPr id="58" name="TextBox 57"/>
            <p:cNvSpPr txBox="1"/>
            <p:nvPr/>
          </p:nvSpPr>
          <p:spPr>
            <a:xfrm>
              <a:off x="4827266" y="9503634"/>
              <a:ext cx="5720640" cy="2720745"/>
            </a:xfrm>
            <a:prstGeom prst="rect">
              <a:avLst/>
            </a:prstGeom>
            <a:noFill/>
          </p:spPr>
          <p:txBody>
            <a:bodyPr wrap="square" rtlCol="0" anchor="ctr">
              <a:spAutoFit/>
            </a:bodyPr>
            <a:lstStyle/>
            <a:p>
              <a:pPr>
                <a:lnSpc>
                  <a:spcPct val="70000"/>
                </a:lnSpc>
              </a:pPr>
              <a:r>
                <a:rPr lang="en-US" sz="2800">
                  <a:latin typeface="PT Sans"/>
                  <a:cs typeface="PT Sans"/>
                </a:rPr>
                <a:t>Types of experiments:</a:t>
              </a:r>
            </a:p>
            <a:p>
              <a:pPr>
                <a:lnSpc>
                  <a:spcPct val="70000"/>
                </a:lnSpc>
              </a:pPr>
              <a:endParaRPr lang="en-US" sz="2800">
                <a:latin typeface="PT Sans"/>
                <a:cs typeface="PT Sans"/>
              </a:endParaRPr>
            </a:p>
            <a:p>
              <a:pPr marL="342900" indent="-342900">
                <a:lnSpc>
                  <a:spcPct val="70000"/>
                </a:lnSpc>
                <a:buFont typeface="Wingdings" charset="2"/>
                <a:buChar char="ü"/>
              </a:pPr>
              <a:r>
                <a:rPr lang="en-US" sz="2800">
                  <a:latin typeface="PT Sans"/>
                  <a:cs typeface="PT Sans"/>
                </a:rPr>
                <a:t>Analyze properties of output data.</a:t>
              </a:r>
            </a:p>
            <a:p>
              <a:pPr marL="342900" indent="-342900">
                <a:buFont typeface="Wingdings" charset="2"/>
                <a:buChar char="ü"/>
              </a:pPr>
              <a:r>
                <a:rPr lang="en-US" sz="2800">
                  <a:latin typeface="PT Sans"/>
                  <a:cs typeface="PT Sans"/>
                </a:rPr>
                <a:t>Evaluate analytic models.</a:t>
              </a:r>
            </a:p>
            <a:p>
              <a:pPr marL="342900" indent="-342900">
                <a:buFont typeface="Wingdings" charset="2"/>
                <a:buChar char="ü"/>
              </a:pPr>
              <a:r>
                <a:rPr lang="en-US" sz="2800">
                  <a:latin typeface="PT Sans"/>
                  <a:cs typeface="PT Sans"/>
                </a:rPr>
                <a:t>Handle small amounts of data.</a:t>
              </a:r>
            </a:p>
            <a:p>
              <a:pPr marL="342900" indent="-342900">
                <a:buFont typeface="Lucida Grande"/>
                <a:buChar char="×"/>
              </a:pPr>
              <a:r>
                <a:rPr lang="en-US" sz="2800">
                  <a:latin typeface="PT Sans"/>
                  <a:cs typeface="PT Sans"/>
                </a:rPr>
                <a:t>Depend on special hardware.</a:t>
              </a:r>
              <a:endParaRPr lang="en-US" sz="2800" b="1">
                <a:latin typeface="PT Sans"/>
                <a:cs typeface="PT Sans"/>
              </a:endParaRPr>
            </a:p>
            <a:p>
              <a:pPr marL="342900" indent="-342900">
                <a:buFont typeface="Lucida Grande"/>
                <a:buChar char="×"/>
              </a:pPr>
              <a:r>
                <a:rPr lang="en-US" sz="2800" b="1">
                  <a:latin typeface="PT Sans"/>
                  <a:cs typeface="PT Sans"/>
                </a:rPr>
                <a:t>Observe performance metrics</a:t>
              </a:r>
              <a:r>
                <a:rPr lang="en-US" sz="2800">
                  <a:latin typeface="PT Sans"/>
                  <a:cs typeface="PT Sans"/>
                </a:rPr>
                <a:t>.</a:t>
              </a:r>
            </a:p>
          </p:txBody>
        </p:sp>
        <p:sp>
          <p:nvSpPr>
            <p:cNvPr id="59" name="Title 1"/>
            <p:cNvSpPr txBox="1">
              <a:spLocks/>
            </p:cNvSpPr>
            <p:nvPr/>
          </p:nvSpPr>
          <p:spPr>
            <a:xfrm>
              <a:off x="2317003" y="8056367"/>
              <a:ext cx="7700964" cy="107419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a:latin typeface="PT Sans"/>
                  <a:cs typeface="PT Sans"/>
                </a:rPr>
                <a:t>Container technology is a potential solution  to many reproducibility problems</a:t>
              </a:r>
            </a:p>
          </p:txBody>
        </p:sp>
      </p:grpSp>
      <p:cxnSp>
        <p:nvCxnSpPr>
          <p:cNvPr id="30" name="Straight Arrow Connector 29"/>
          <p:cNvCxnSpPr/>
          <p:nvPr/>
        </p:nvCxnSpPr>
        <p:spPr>
          <a:xfrm>
            <a:off x="5331028" y="6542221"/>
            <a:ext cx="1060364" cy="0"/>
          </a:xfrm>
          <a:prstGeom prst="straightConnector1">
            <a:avLst/>
          </a:prstGeom>
          <a:ln w="127000" cmpd="sng">
            <a:tailEnd type="triangle" w="med" len="med"/>
          </a:ln>
        </p:spPr>
        <p:style>
          <a:lnRef idx="1">
            <a:schemeClr val="dk1"/>
          </a:lnRef>
          <a:fillRef idx="0">
            <a:schemeClr val="dk1"/>
          </a:fillRef>
          <a:effectRef idx="0">
            <a:schemeClr val="dk1"/>
          </a:effectRef>
          <a:fontRef idx="minor">
            <a:schemeClr val="tx1"/>
          </a:fontRef>
        </p:style>
      </p:cxnSp>
      <p:grpSp>
        <p:nvGrpSpPr>
          <p:cNvPr id="65" name="Group 64"/>
          <p:cNvGrpSpPr/>
          <p:nvPr/>
        </p:nvGrpSpPr>
        <p:grpSpPr>
          <a:xfrm>
            <a:off x="2287046" y="15181570"/>
            <a:ext cx="2963799" cy="1881878"/>
            <a:chOff x="2339328" y="2415278"/>
            <a:chExt cx="5225474" cy="3145779"/>
          </a:xfrm>
        </p:grpSpPr>
        <p:sp>
          <p:nvSpPr>
            <p:cNvPr id="66" name="Rectangle 65"/>
            <p:cNvSpPr/>
            <p:nvPr/>
          </p:nvSpPr>
          <p:spPr>
            <a:xfrm>
              <a:off x="2339328" y="4848125"/>
              <a:ext cx="5225469" cy="712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latin typeface="PT Sans"/>
                  <a:cs typeface="PT Sans"/>
                </a:rPr>
                <a:t>Server</a:t>
              </a:r>
            </a:p>
          </p:txBody>
        </p:sp>
        <p:sp>
          <p:nvSpPr>
            <p:cNvPr id="67" name="Rectangle 66"/>
            <p:cNvSpPr/>
            <p:nvPr/>
          </p:nvSpPr>
          <p:spPr>
            <a:xfrm>
              <a:off x="2339328" y="4135194"/>
              <a:ext cx="5225469" cy="712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latin typeface="PT Sans"/>
                  <a:cs typeface="PT Sans"/>
                </a:rPr>
                <a:t>Host OS</a:t>
              </a:r>
            </a:p>
          </p:txBody>
        </p:sp>
        <p:sp>
          <p:nvSpPr>
            <p:cNvPr id="68" name="Rectangle 67"/>
            <p:cNvSpPr/>
            <p:nvPr/>
          </p:nvSpPr>
          <p:spPr>
            <a:xfrm>
              <a:off x="2339330" y="3128209"/>
              <a:ext cx="5225472" cy="1006984"/>
            </a:xfrm>
            <a:prstGeom prst="rect">
              <a:avLst/>
            </a:prstGeom>
            <a:solidFill>
              <a:srgbClr val="39B7EC"/>
            </a:solidFill>
            <a:ln w="28575"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a:latin typeface="PT Sans"/>
                  <a:cs typeface="PT Sans"/>
                </a:rPr>
                <a:t>Docker</a:t>
              </a:r>
            </a:p>
            <a:p>
              <a:pPr algn="ctr"/>
              <a:r>
                <a:rPr lang="en-US" sz="1200">
                  <a:latin typeface="PT Sans"/>
                  <a:cs typeface="PT Sans"/>
                </a:rPr>
                <a:t>(container engine)</a:t>
              </a:r>
            </a:p>
          </p:txBody>
        </p:sp>
        <p:sp>
          <p:nvSpPr>
            <p:cNvPr id="69" name="Rectangle 68"/>
            <p:cNvSpPr/>
            <p:nvPr/>
          </p:nvSpPr>
          <p:spPr>
            <a:xfrm>
              <a:off x="2339330" y="2415278"/>
              <a:ext cx="5225470" cy="7129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latin typeface="PT Sans"/>
                  <a:cs typeface="PT Sans"/>
                </a:rPr>
                <a:t>Experiment</a:t>
              </a:r>
            </a:p>
          </p:txBody>
        </p:sp>
      </p:grpSp>
      <p:sp>
        <p:nvSpPr>
          <p:cNvPr id="70" name="TextBox 69"/>
          <p:cNvSpPr txBox="1"/>
          <p:nvPr/>
        </p:nvSpPr>
        <p:spPr>
          <a:xfrm>
            <a:off x="5504091" y="15098366"/>
            <a:ext cx="5329556" cy="2123658"/>
          </a:xfrm>
          <a:prstGeom prst="rect">
            <a:avLst/>
          </a:prstGeom>
          <a:noFill/>
        </p:spPr>
        <p:txBody>
          <a:bodyPr wrap="square" rtlCol="0" anchor="ctr">
            <a:spAutoFit/>
          </a:bodyPr>
          <a:lstStyle/>
          <a:p>
            <a:pPr>
              <a:lnSpc>
                <a:spcPct val="60000"/>
              </a:lnSpc>
            </a:pPr>
            <a:r>
              <a:rPr lang="en-US" sz="2000">
                <a:latin typeface="PT Sans"/>
                <a:cs typeface="PT Sans"/>
              </a:rPr>
              <a:t>Required functionality:</a:t>
            </a:r>
          </a:p>
          <a:p>
            <a:pPr>
              <a:lnSpc>
                <a:spcPct val="60000"/>
              </a:lnSpc>
            </a:pPr>
            <a:endParaRPr lang="en-US" sz="2000">
              <a:latin typeface="PT Sans"/>
              <a:cs typeface="PT Sans"/>
            </a:endParaRPr>
          </a:p>
          <a:p>
            <a:pPr marL="274320" indent="-182880">
              <a:lnSpc>
                <a:spcPct val="110000"/>
              </a:lnSpc>
              <a:buSzPct val="85000"/>
              <a:buFont typeface="Lucida Grande"/>
              <a:buChar char="-"/>
            </a:pPr>
            <a:r>
              <a:rPr lang="en-US" sz="2000">
                <a:latin typeface="PT Sans"/>
                <a:cs typeface="PT Sans"/>
              </a:rPr>
              <a:t>Capture contextual information</a:t>
            </a:r>
          </a:p>
          <a:p>
            <a:pPr marL="274320" indent="-182880">
              <a:lnSpc>
                <a:spcPct val="110000"/>
              </a:lnSpc>
              <a:buSzPct val="85000"/>
              <a:buFont typeface="Lucida Grande"/>
              <a:buChar char="-"/>
            </a:pPr>
            <a:r>
              <a:rPr lang="en-US" sz="2000">
                <a:latin typeface="PT Sans"/>
                <a:cs typeface="PT Sans"/>
              </a:rPr>
              <a:t>Create experiment profiles</a:t>
            </a:r>
          </a:p>
          <a:p>
            <a:pPr marL="274320" indent="-182880">
              <a:lnSpc>
                <a:spcPct val="110000"/>
              </a:lnSpc>
              <a:buSzPct val="85000"/>
              <a:buFont typeface="Lucida Grande"/>
              <a:buChar char="-"/>
            </a:pPr>
            <a:r>
              <a:rPr lang="en-US" sz="2000">
                <a:latin typeface="PT Sans"/>
                <a:cs typeface="PT Sans"/>
              </a:rPr>
              <a:t>Maintain repository of executions</a:t>
            </a:r>
          </a:p>
          <a:p>
            <a:pPr marL="274320" indent="-182880">
              <a:lnSpc>
                <a:spcPct val="110000"/>
              </a:lnSpc>
              <a:buSzPct val="85000"/>
              <a:buFont typeface="Lucida Grande"/>
              <a:buChar char="-"/>
            </a:pPr>
            <a:r>
              <a:rPr lang="en-US" sz="2000">
                <a:latin typeface="PT Sans"/>
                <a:cs typeface="PT Sans"/>
              </a:rPr>
              <a:t>Make info accessible to reviewers/readers</a:t>
            </a:r>
          </a:p>
          <a:p>
            <a:pPr marL="342900" indent="-342900">
              <a:buFont typeface="Wingdings" charset="2"/>
              <a:buChar char="ü"/>
            </a:pPr>
            <a:endParaRPr lang="en-US" sz="2000">
              <a:latin typeface="PT Sans"/>
              <a:cs typeface="PT Sans"/>
            </a:endParaRPr>
          </a:p>
        </p:txBody>
      </p:sp>
      <p:cxnSp>
        <p:nvCxnSpPr>
          <p:cNvPr id="71" name="Straight Arrow Connector 70"/>
          <p:cNvCxnSpPr/>
          <p:nvPr/>
        </p:nvCxnSpPr>
        <p:spPr>
          <a:xfrm>
            <a:off x="5693663" y="17150423"/>
            <a:ext cx="1253330" cy="535138"/>
          </a:xfrm>
          <a:prstGeom prst="straightConnector1">
            <a:avLst/>
          </a:prstGeom>
          <a:ln w="127000" cmpd="sng">
            <a:tailEnd type="triangle" w="med" len="med"/>
          </a:ln>
        </p:spPr>
        <p:style>
          <a:lnRef idx="1">
            <a:schemeClr val="dk1"/>
          </a:lnRef>
          <a:fillRef idx="0">
            <a:schemeClr val="dk1"/>
          </a:fillRef>
          <a:effectRef idx="0">
            <a:schemeClr val="dk1"/>
          </a:effectRef>
          <a:fontRef idx="minor">
            <a:schemeClr val="tx1"/>
          </a:fontRef>
        </p:style>
      </p:cxnSp>
      <p:grpSp>
        <p:nvGrpSpPr>
          <p:cNvPr id="72" name="Group 71"/>
          <p:cNvGrpSpPr/>
          <p:nvPr/>
        </p:nvGrpSpPr>
        <p:grpSpPr>
          <a:xfrm>
            <a:off x="2338760" y="18516340"/>
            <a:ext cx="3175844" cy="1409847"/>
            <a:chOff x="155310" y="5202309"/>
            <a:chExt cx="3175844" cy="1409847"/>
          </a:xfrm>
        </p:grpSpPr>
        <p:pic>
          <p:nvPicPr>
            <p:cNvPr id="73" name="Picture 72"/>
            <p:cNvPicPr>
              <a:picLocks noChangeAspect="1"/>
            </p:cNvPicPr>
            <p:nvPr/>
          </p:nvPicPr>
          <p:blipFill rotWithShape="1">
            <a:blip r:embed="rId4"/>
            <a:srcRect t="23574" r="50580"/>
            <a:stretch/>
          </p:blipFill>
          <p:spPr>
            <a:xfrm>
              <a:off x="155310" y="5202602"/>
              <a:ext cx="1328068" cy="1104402"/>
            </a:xfrm>
            <a:prstGeom prst="rect">
              <a:avLst/>
            </a:prstGeom>
            <a:ln>
              <a:solidFill>
                <a:schemeClr val="tx1"/>
              </a:solidFill>
            </a:ln>
          </p:spPr>
        </p:pic>
        <p:sp>
          <p:nvSpPr>
            <p:cNvPr id="74" name="Rectangle 73"/>
            <p:cNvSpPr/>
            <p:nvPr/>
          </p:nvSpPr>
          <p:spPr>
            <a:xfrm>
              <a:off x="213942" y="6185664"/>
              <a:ext cx="1210805" cy="42649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PT Sans"/>
                  <a:cs typeface="PT Sans"/>
                </a:rPr>
                <a:t>Original</a:t>
              </a:r>
            </a:p>
          </p:txBody>
        </p:sp>
        <p:pic>
          <p:nvPicPr>
            <p:cNvPr id="75" name="Picture 74"/>
            <p:cNvPicPr>
              <a:picLocks noChangeAspect="1"/>
            </p:cNvPicPr>
            <p:nvPr/>
          </p:nvPicPr>
          <p:blipFill rotWithShape="1">
            <a:blip r:embed="rId4"/>
            <a:srcRect l="50114" t="23574"/>
            <a:stretch/>
          </p:blipFill>
          <p:spPr>
            <a:xfrm>
              <a:off x="2003086" y="5202309"/>
              <a:ext cx="1328068" cy="1104402"/>
            </a:xfrm>
            <a:prstGeom prst="rect">
              <a:avLst/>
            </a:prstGeom>
            <a:ln>
              <a:solidFill>
                <a:schemeClr val="tx1"/>
              </a:solidFill>
            </a:ln>
          </p:spPr>
        </p:pic>
        <p:sp>
          <p:nvSpPr>
            <p:cNvPr id="76" name="Rectangle 75"/>
            <p:cNvSpPr/>
            <p:nvPr/>
          </p:nvSpPr>
          <p:spPr>
            <a:xfrm>
              <a:off x="2061718" y="6185664"/>
              <a:ext cx="1210805" cy="42649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PT Sans"/>
                  <a:cs typeface="PT Sans"/>
                </a:rPr>
                <a:t>Re-execution</a:t>
              </a:r>
            </a:p>
          </p:txBody>
        </p:sp>
      </p:grpSp>
      <p:sp>
        <p:nvSpPr>
          <p:cNvPr id="77" name="Rounded Rectangle 76"/>
          <p:cNvSpPr/>
          <p:nvPr/>
        </p:nvSpPr>
        <p:spPr>
          <a:xfrm>
            <a:off x="2135630" y="18061521"/>
            <a:ext cx="3511468" cy="1855685"/>
          </a:xfrm>
          <a:prstGeom prst="roundRect">
            <a:avLst/>
          </a:prstGeom>
          <a:noFill/>
          <a:ln w="38100"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8" name="Straight Connector 77"/>
          <p:cNvCxnSpPr/>
          <p:nvPr/>
        </p:nvCxnSpPr>
        <p:spPr>
          <a:xfrm>
            <a:off x="5604861" y="18187067"/>
            <a:ext cx="586522" cy="792103"/>
          </a:xfrm>
          <a:prstGeom prst="line">
            <a:avLst/>
          </a:prstGeom>
          <a:ln w="38100" cmpd="sng">
            <a:prstDash val="dash"/>
          </a:ln>
        </p:spPr>
        <p:style>
          <a:lnRef idx="1">
            <a:schemeClr val="dk1"/>
          </a:lnRef>
          <a:fillRef idx="0">
            <a:schemeClr val="dk1"/>
          </a:fillRef>
          <a:effectRef idx="0">
            <a:schemeClr val="dk1"/>
          </a:effectRef>
          <a:fontRef idx="minor">
            <a:schemeClr val="tx1"/>
          </a:fontRef>
        </p:style>
      </p:cxnSp>
      <p:sp>
        <p:nvSpPr>
          <p:cNvPr id="79" name="Rectangle 78"/>
          <p:cNvSpPr/>
          <p:nvPr/>
        </p:nvSpPr>
        <p:spPr>
          <a:xfrm>
            <a:off x="5548764" y="18395612"/>
            <a:ext cx="161297" cy="1438314"/>
          </a:xfrm>
          <a:prstGeom prst="rect">
            <a:avLst/>
          </a:prstGeom>
          <a:solidFill>
            <a:srgbClr val="FFFFFF"/>
          </a:solidFill>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rot="3226678">
            <a:off x="5472282" y="18244292"/>
            <a:ext cx="223487" cy="108198"/>
          </a:xfrm>
          <a:prstGeom prst="rect">
            <a:avLst/>
          </a:prstGeom>
          <a:solidFill>
            <a:srgbClr val="FFFFFF"/>
          </a:solidFill>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rot="19798761">
            <a:off x="5408757" y="19762542"/>
            <a:ext cx="223487" cy="108198"/>
          </a:xfrm>
          <a:prstGeom prst="rect">
            <a:avLst/>
          </a:prstGeom>
          <a:solidFill>
            <a:srgbClr val="FFFFFF"/>
          </a:solidFill>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p:cNvSpPr/>
          <p:nvPr/>
        </p:nvSpPr>
        <p:spPr>
          <a:xfrm>
            <a:off x="2054812" y="18055793"/>
            <a:ext cx="3561508" cy="42649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a:latin typeface="PT Sans"/>
                <a:cs typeface="PT Sans"/>
              </a:rPr>
              <a:t>Ease validation of results</a:t>
            </a:r>
          </a:p>
        </p:txBody>
      </p:sp>
      <p:cxnSp>
        <p:nvCxnSpPr>
          <p:cNvPr id="83" name="Straight Connector 82"/>
          <p:cNvCxnSpPr/>
          <p:nvPr/>
        </p:nvCxnSpPr>
        <p:spPr>
          <a:xfrm flipV="1">
            <a:off x="5423748" y="19562439"/>
            <a:ext cx="767635" cy="351300"/>
          </a:xfrm>
          <a:prstGeom prst="line">
            <a:avLst/>
          </a:prstGeom>
          <a:ln w="38100" cmpd="sng">
            <a:prstDash val="dash"/>
          </a:ln>
        </p:spPr>
        <p:style>
          <a:lnRef idx="1">
            <a:schemeClr val="dk1"/>
          </a:lnRef>
          <a:fillRef idx="0">
            <a:schemeClr val="dk1"/>
          </a:fillRef>
          <a:effectRef idx="0">
            <a:schemeClr val="dk1"/>
          </a:effectRef>
          <a:fontRef idx="minor">
            <a:schemeClr val="tx1"/>
          </a:fontRef>
        </p:style>
      </p:cxnSp>
      <p:grpSp>
        <p:nvGrpSpPr>
          <p:cNvPr id="84" name="Group 83"/>
          <p:cNvGrpSpPr/>
          <p:nvPr/>
        </p:nvGrpSpPr>
        <p:grpSpPr>
          <a:xfrm>
            <a:off x="6210947" y="17739980"/>
            <a:ext cx="4035535" cy="1927562"/>
            <a:chOff x="449750" y="2415278"/>
            <a:chExt cx="7115050" cy="3222145"/>
          </a:xfrm>
        </p:grpSpPr>
        <p:sp>
          <p:nvSpPr>
            <p:cNvPr id="85" name="Rectangle 84"/>
            <p:cNvSpPr/>
            <p:nvPr/>
          </p:nvSpPr>
          <p:spPr>
            <a:xfrm>
              <a:off x="2339328" y="4848125"/>
              <a:ext cx="5225469" cy="712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latin typeface="PT Sans"/>
                  <a:cs typeface="PT Sans"/>
                </a:rPr>
                <a:t>Server</a:t>
              </a:r>
            </a:p>
          </p:txBody>
        </p:sp>
        <p:sp>
          <p:nvSpPr>
            <p:cNvPr id="86" name="Rectangle 85"/>
            <p:cNvSpPr/>
            <p:nvPr/>
          </p:nvSpPr>
          <p:spPr>
            <a:xfrm>
              <a:off x="2339328" y="4135194"/>
              <a:ext cx="5225469" cy="712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latin typeface="PT Sans"/>
                  <a:cs typeface="PT Sans"/>
                </a:rPr>
                <a:t>Host OS</a:t>
              </a:r>
            </a:p>
          </p:txBody>
        </p:sp>
        <p:sp>
          <p:nvSpPr>
            <p:cNvPr id="87" name="Rectangle 86"/>
            <p:cNvSpPr/>
            <p:nvPr/>
          </p:nvSpPr>
          <p:spPr>
            <a:xfrm>
              <a:off x="4892842" y="3128210"/>
              <a:ext cx="2671958" cy="1006984"/>
            </a:xfrm>
            <a:prstGeom prst="rect">
              <a:avLst/>
            </a:prstGeom>
            <a:solidFill>
              <a:srgbClr val="39B7EC"/>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a:latin typeface="PT Sans"/>
                  <a:cs typeface="PT Sans"/>
                </a:rPr>
                <a:t>Docker</a:t>
              </a:r>
            </a:p>
            <a:p>
              <a:pPr algn="ctr"/>
              <a:r>
                <a:rPr lang="en-US" sz="1200">
                  <a:latin typeface="PT Sans"/>
                  <a:cs typeface="PT Sans"/>
                </a:rPr>
                <a:t>(container engine)</a:t>
              </a:r>
            </a:p>
          </p:txBody>
        </p:sp>
        <p:sp>
          <p:nvSpPr>
            <p:cNvPr id="88" name="Rectangle 87"/>
            <p:cNvSpPr/>
            <p:nvPr/>
          </p:nvSpPr>
          <p:spPr>
            <a:xfrm>
              <a:off x="2339330" y="2415278"/>
              <a:ext cx="5225470" cy="712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latin typeface="PT Sans"/>
                  <a:cs typeface="PT Sans"/>
                </a:rPr>
                <a:t>Experiment</a:t>
              </a:r>
            </a:p>
          </p:txBody>
        </p:sp>
        <p:sp>
          <p:nvSpPr>
            <p:cNvPr id="89" name="Rectangle 88"/>
            <p:cNvSpPr/>
            <p:nvPr/>
          </p:nvSpPr>
          <p:spPr>
            <a:xfrm>
              <a:off x="2339326" y="3128210"/>
              <a:ext cx="2553515" cy="1010835"/>
            </a:xfrm>
            <a:prstGeom prst="rect">
              <a:avLst/>
            </a:prstGeom>
            <a:solidFill>
              <a:srgbClr val="B9DAD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PT Sans"/>
                  <a:cs typeface="PT Sans"/>
                </a:rPr>
                <a:t>Monitor</a:t>
              </a:r>
            </a:p>
            <a:p>
              <a:pPr algn="ctr"/>
              <a:r>
                <a:rPr lang="en-US" sz="1100">
                  <a:latin typeface="PT Sans"/>
                  <a:cs typeface="PT Sans"/>
                </a:rPr>
                <a:t>(profiling engine)</a:t>
              </a:r>
            </a:p>
          </p:txBody>
        </p:sp>
        <p:sp>
          <p:nvSpPr>
            <p:cNvPr id="90" name="Can 89"/>
            <p:cNvSpPr/>
            <p:nvPr/>
          </p:nvSpPr>
          <p:spPr>
            <a:xfrm>
              <a:off x="449750" y="4486729"/>
              <a:ext cx="1552838" cy="1150694"/>
            </a:xfrm>
            <a:prstGeom prst="can">
              <a:avLst/>
            </a:prstGeom>
            <a:solidFill>
              <a:srgbClr val="B9DAD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b="1">
                  <a:latin typeface="PT Sans"/>
                  <a:cs typeface="PT Sans"/>
                </a:rPr>
                <a:t>Profile</a:t>
              </a:r>
            </a:p>
            <a:p>
              <a:pPr algn="ctr"/>
              <a:r>
                <a:rPr lang="en-US" sz="1200" b="1">
                  <a:latin typeface="PT Sans"/>
                  <a:cs typeface="PT Sans"/>
                </a:rPr>
                <a:t>Repository</a:t>
              </a:r>
            </a:p>
          </p:txBody>
        </p:sp>
        <p:cxnSp>
          <p:nvCxnSpPr>
            <p:cNvPr id="91" name="Curved Connector 24"/>
            <p:cNvCxnSpPr>
              <a:stCxn id="89" idx="1"/>
              <a:endCxn id="90" idx="1"/>
            </p:cNvCxnSpPr>
            <p:nvPr/>
          </p:nvCxnSpPr>
          <p:spPr>
            <a:xfrm rot="10800000" flipV="1">
              <a:off x="1226171" y="3633626"/>
              <a:ext cx="1113156" cy="853101"/>
            </a:xfrm>
            <a:prstGeom prst="bentConnector2">
              <a:avLst/>
            </a:prstGeom>
            <a:ln w="38100">
              <a:tailEnd type="triangle" w="lg" len="lg"/>
            </a:ln>
          </p:spPr>
          <p:style>
            <a:lnRef idx="1">
              <a:schemeClr val="dk1"/>
            </a:lnRef>
            <a:fillRef idx="0">
              <a:schemeClr val="dk1"/>
            </a:fillRef>
            <a:effectRef idx="0">
              <a:schemeClr val="dk1"/>
            </a:effectRef>
            <a:fontRef idx="minor">
              <a:schemeClr val="tx1"/>
            </a:fontRef>
          </p:style>
        </p:cxnSp>
      </p:grpSp>
      <p:sp>
        <p:nvSpPr>
          <p:cNvPr id="92" name="Rectangle 91"/>
          <p:cNvSpPr/>
          <p:nvPr/>
        </p:nvSpPr>
        <p:spPr>
          <a:xfrm>
            <a:off x="3603539" y="18786519"/>
            <a:ext cx="670892" cy="519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000">
                <a:latin typeface="PT Sans"/>
                <a:cs typeface="PT Sans"/>
              </a:rPr>
              <a:t>=</a:t>
            </a:r>
          </a:p>
        </p:txBody>
      </p:sp>
      <p:sp>
        <p:nvSpPr>
          <p:cNvPr id="93" name="Rectangle 92"/>
          <p:cNvSpPr/>
          <p:nvPr/>
        </p:nvSpPr>
        <p:spPr>
          <a:xfrm>
            <a:off x="3613699" y="18532519"/>
            <a:ext cx="670892" cy="519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a:latin typeface="PT Sans"/>
                <a:cs typeface="PT Sans"/>
              </a:rPr>
              <a:t>?</a:t>
            </a:r>
          </a:p>
        </p:txBody>
      </p:sp>
      <p:sp>
        <p:nvSpPr>
          <p:cNvPr id="129" name="Rectangle 128"/>
          <p:cNvSpPr/>
          <p:nvPr/>
        </p:nvSpPr>
        <p:spPr>
          <a:xfrm>
            <a:off x="2027360" y="12843202"/>
            <a:ext cx="4476981" cy="830997"/>
          </a:xfrm>
          <a:prstGeom prst="rect">
            <a:avLst/>
          </a:prstGeom>
        </p:spPr>
        <p:txBody>
          <a:bodyPr wrap="square">
            <a:spAutoFit/>
          </a:bodyPr>
          <a:lstStyle/>
          <a:p>
            <a:r>
              <a:rPr lang="en-US" sz="4800" b="1">
                <a:latin typeface="PT Sans"/>
                <a:cs typeface="PT Sans"/>
              </a:rPr>
              <a:t>Our Approach</a:t>
            </a:r>
            <a:endParaRPr lang="en-US" sz="5400" b="1"/>
          </a:p>
        </p:txBody>
      </p:sp>
      <p:sp>
        <p:nvSpPr>
          <p:cNvPr id="131" name="Rectangle 130"/>
          <p:cNvSpPr/>
          <p:nvPr/>
        </p:nvSpPr>
        <p:spPr>
          <a:xfrm>
            <a:off x="2027360" y="20472178"/>
            <a:ext cx="7643255" cy="830997"/>
          </a:xfrm>
          <a:prstGeom prst="rect">
            <a:avLst/>
          </a:prstGeom>
        </p:spPr>
        <p:txBody>
          <a:bodyPr wrap="square">
            <a:spAutoFit/>
          </a:bodyPr>
          <a:lstStyle/>
          <a:p>
            <a:r>
              <a:rPr lang="en-US" sz="4800" b="1">
                <a:latin typeface="PT Sans"/>
                <a:cs typeface="PT Sans"/>
              </a:rPr>
              <a:t>Status and Future Work</a:t>
            </a:r>
            <a:endParaRPr lang="en-US" sz="5400" b="1"/>
          </a:p>
        </p:txBody>
      </p:sp>
      <p:grpSp>
        <p:nvGrpSpPr>
          <p:cNvPr id="135" name="Group 134"/>
          <p:cNvGrpSpPr/>
          <p:nvPr/>
        </p:nvGrpSpPr>
        <p:grpSpPr>
          <a:xfrm>
            <a:off x="12029067" y="21709002"/>
            <a:ext cx="5702658" cy="3360637"/>
            <a:chOff x="14379049" y="24658677"/>
            <a:chExt cx="5702658" cy="3360637"/>
          </a:xfrm>
        </p:grpSpPr>
        <p:pic>
          <p:nvPicPr>
            <p:cNvPr id="133" name="Picture 132"/>
            <p:cNvPicPr>
              <a:picLocks noChangeAspect="1"/>
            </p:cNvPicPr>
            <p:nvPr/>
          </p:nvPicPr>
          <p:blipFill>
            <a:blip r:embed="rId5"/>
            <a:stretch>
              <a:fillRect/>
            </a:stretch>
          </p:blipFill>
          <p:spPr>
            <a:xfrm>
              <a:off x="14379049" y="24658677"/>
              <a:ext cx="5639158" cy="2896399"/>
            </a:xfrm>
            <a:prstGeom prst="rect">
              <a:avLst/>
            </a:prstGeom>
          </p:spPr>
        </p:pic>
        <p:sp>
          <p:nvSpPr>
            <p:cNvPr id="134" name="Rectangle 133"/>
            <p:cNvSpPr/>
            <p:nvPr/>
          </p:nvSpPr>
          <p:spPr>
            <a:xfrm>
              <a:off x="14442549" y="27434538"/>
              <a:ext cx="5639158" cy="584776"/>
            </a:xfrm>
            <a:prstGeom prst="rect">
              <a:avLst/>
            </a:prstGeom>
          </p:spPr>
          <p:txBody>
            <a:bodyPr wrap="square">
              <a:spAutoFit/>
            </a:bodyPr>
            <a:lstStyle/>
            <a:p>
              <a:pPr algn="ctr"/>
              <a:r>
                <a:rPr lang="en-US" sz="3200">
                  <a:latin typeface="PT Sans"/>
                  <a:cs typeface="PT Sans"/>
                </a:rPr>
                <a:t>   VM               Container</a:t>
              </a:r>
              <a:endParaRPr lang="en-US" sz="3600"/>
            </a:p>
          </p:txBody>
        </p:sp>
      </p:grpSp>
      <p:grpSp>
        <p:nvGrpSpPr>
          <p:cNvPr id="138" name="Group 137"/>
          <p:cNvGrpSpPr/>
          <p:nvPr/>
        </p:nvGrpSpPr>
        <p:grpSpPr>
          <a:xfrm>
            <a:off x="23735466" y="20676493"/>
            <a:ext cx="5639158" cy="4393146"/>
            <a:chOff x="21549284" y="23968970"/>
            <a:chExt cx="5639158" cy="4393146"/>
          </a:xfrm>
        </p:grpSpPr>
        <p:pic>
          <p:nvPicPr>
            <p:cNvPr id="136" name="Picture 135"/>
            <p:cNvPicPr>
              <a:picLocks noChangeAspect="1"/>
            </p:cNvPicPr>
            <p:nvPr/>
          </p:nvPicPr>
          <p:blipFill>
            <a:blip r:embed="rId6">
              <a:extLst>
                <a:ext uri="{BEBA8EAE-BF5A-486C-A8C5-ECC9F3942E4B}">
                  <a14:imgProps xmlns:a14="http://schemas.microsoft.com/office/drawing/2010/main">
                    <a14:imgLayer r:embed="rId7">
                      <a14:imgEffect>
                        <a14:backgroundRemoval t="3167" b="93500" l="10000" r="90000"/>
                      </a14:imgEffect>
                    </a14:imgLayer>
                  </a14:imgProps>
                </a:ext>
              </a:extLst>
            </a:blip>
            <a:stretch>
              <a:fillRect/>
            </a:stretch>
          </p:blipFill>
          <p:spPr>
            <a:xfrm>
              <a:off x="21624356" y="23968970"/>
              <a:ext cx="5489015" cy="4116761"/>
            </a:xfrm>
            <a:prstGeom prst="rect">
              <a:avLst/>
            </a:prstGeom>
          </p:spPr>
        </p:pic>
        <p:sp>
          <p:nvSpPr>
            <p:cNvPr id="137" name="Rectangle 136"/>
            <p:cNvSpPr/>
            <p:nvPr/>
          </p:nvSpPr>
          <p:spPr>
            <a:xfrm>
              <a:off x="21549284" y="27777340"/>
              <a:ext cx="5639158" cy="584776"/>
            </a:xfrm>
            <a:prstGeom prst="rect">
              <a:avLst/>
            </a:prstGeom>
          </p:spPr>
          <p:txBody>
            <a:bodyPr wrap="square">
              <a:spAutoFit/>
            </a:bodyPr>
            <a:lstStyle/>
            <a:p>
              <a:pPr algn="ctr"/>
              <a:r>
                <a:rPr lang="en-US" sz="3200">
                  <a:latin typeface="PT Sans"/>
                  <a:cs typeface="PT Sans"/>
                </a:rPr>
                <a:t>Docker Image</a:t>
              </a:r>
              <a:endParaRPr lang="en-US" sz="3600"/>
            </a:p>
          </p:txBody>
        </p:sp>
      </p:grpSp>
      <p:sp>
        <p:nvSpPr>
          <p:cNvPr id="142" name="Rectangle 141"/>
          <p:cNvSpPr/>
          <p:nvPr/>
        </p:nvSpPr>
        <p:spPr>
          <a:xfrm>
            <a:off x="18825864" y="20903673"/>
            <a:ext cx="4841474" cy="3593890"/>
          </a:xfrm>
          <a:prstGeom prst="rect">
            <a:avLst/>
          </a:prstGeom>
          <a:solidFill>
            <a:schemeClr val="bg1"/>
          </a:solidFill>
          <a:ln w="28575"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latin typeface="PT Sans"/>
              <a:cs typeface="PT Sans"/>
            </a:endParaRPr>
          </a:p>
        </p:txBody>
      </p:sp>
      <p:sp>
        <p:nvSpPr>
          <p:cNvPr id="143" name="Rectangle 142"/>
          <p:cNvSpPr/>
          <p:nvPr/>
        </p:nvSpPr>
        <p:spPr>
          <a:xfrm>
            <a:off x="18838563" y="20396208"/>
            <a:ext cx="2109455" cy="4469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a:latin typeface="Arial"/>
                <a:cs typeface="Arial"/>
              </a:rPr>
              <a:t>App A (G3)</a:t>
            </a:r>
            <a:endParaRPr lang="en-US" sz="1400" b="1">
              <a:latin typeface="Arial"/>
              <a:cs typeface="Arial"/>
            </a:endParaRPr>
          </a:p>
        </p:txBody>
      </p:sp>
      <p:sp>
        <p:nvSpPr>
          <p:cNvPr id="144" name="Rectangle 143"/>
          <p:cNvSpPr/>
          <p:nvPr/>
        </p:nvSpPr>
        <p:spPr>
          <a:xfrm>
            <a:off x="19346664" y="24421077"/>
            <a:ext cx="3925318" cy="584776"/>
          </a:xfrm>
          <a:prstGeom prst="rect">
            <a:avLst/>
          </a:prstGeom>
        </p:spPr>
        <p:txBody>
          <a:bodyPr wrap="square">
            <a:spAutoFit/>
          </a:bodyPr>
          <a:lstStyle/>
          <a:p>
            <a:pPr algn="ctr"/>
            <a:r>
              <a:rPr lang="en-US" sz="3200">
                <a:latin typeface="PT Sans"/>
                <a:cs typeface="PT Sans"/>
              </a:rPr>
              <a:t>Components</a:t>
            </a:r>
            <a:endParaRPr lang="en-US" sz="3600"/>
          </a:p>
        </p:txBody>
      </p:sp>
      <p:cxnSp>
        <p:nvCxnSpPr>
          <p:cNvPr id="146" name="Straight Connector 145"/>
          <p:cNvCxnSpPr/>
          <p:nvPr/>
        </p:nvCxnSpPr>
        <p:spPr>
          <a:xfrm flipV="1">
            <a:off x="17624123" y="21595180"/>
            <a:ext cx="1194208" cy="1728815"/>
          </a:xfrm>
          <a:prstGeom prst="line">
            <a:avLst/>
          </a:prstGeom>
          <a:ln w="38100" cmpd="sng">
            <a:prstDash val="dash"/>
          </a:ln>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17624123" y="23671381"/>
            <a:ext cx="1194208" cy="805863"/>
          </a:xfrm>
          <a:prstGeom prst="line">
            <a:avLst/>
          </a:prstGeom>
          <a:ln w="38100" cmpd="sng">
            <a:prstDash val="dash"/>
          </a:ln>
        </p:spPr>
        <p:style>
          <a:lnRef idx="1">
            <a:schemeClr val="dk1"/>
          </a:lnRef>
          <a:fillRef idx="0">
            <a:schemeClr val="dk1"/>
          </a:fillRef>
          <a:effectRef idx="0">
            <a:schemeClr val="dk1"/>
          </a:effectRef>
          <a:fontRef idx="minor">
            <a:schemeClr val="tx1"/>
          </a:fontRef>
        </p:style>
      </p:cxnSp>
      <p:grpSp>
        <p:nvGrpSpPr>
          <p:cNvPr id="154" name="Group 153"/>
          <p:cNvGrpSpPr/>
          <p:nvPr/>
        </p:nvGrpSpPr>
        <p:grpSpPr>
          <a:xfrm>
            <a:off x="11429262" y="3650225"/>
            <a:ext cx="23939582" cy="7501893"/>
            <a:chOff x="1102859" y="22726567"/>
            <a:chExt cx="37795222" cy="6569312"/>
          </a:xfrm>
        </p:grpSpPr>
        <p:sp>
          <p:nvSpPr>
            <p:cNvPr id="155" name="Rounded Rectangle 154"/>
            <p:cNvSpPr/>
            <p:nvPr/>
          </p:nvSpPr>
          <p:spPr>
            <a:xfrm>
              <a:off x="1102859" y="22726567"/>
              <a:ext cx="37795222" cy="6569312"/>
            </a:xfrm>
            <a:prstGeom prst="roundRect">
              <a:avLst>
                <a:gd name="adj" fmla="val 8934"/>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Rectangle 155"/>
            <p:cNvSpPr/>
            <p:nvPr/>
          </p:nvSpPr>
          <p:spPr>
            <a:xfrm>
              <a:off x="2005360" y="22818900"/>
              <a:ext cx="11231151" cy="727693"/>
            </a:xfrm>
            <a:prstGeom prst="rect">
              <a:avLst/>
            </a:prstGeom>
          </p:spPr>
          <p:txBody>
            <a:bodyPr wrap="none">
              <a:spAutoFit/>
            </a:bodyPr>
            <a:lstStyle/>
            <a:p>
              <a:r>
                <a:rPr lang="en-US" sz="4800" b="1">
                  <a:latin typeface="PT Sans"/>
                  <a:cs typeface="PT Sans"/>
                </a:rPr>
                <a:t>Case Study: Ceph OSDI ‘06</a:t>
              </a:r>
              <a:endParaRPr lang="en-US" sz="5400" b="1"/>
            </a:p>
          </p:txBody>
        </p:sp>
      </p:grpSp>
      <p:grpSp>
        <p:nvGrpSpPr>
          <p:cNvPr id="157" name="Group 156"/>
          <p:cNvGrpSpPr/>
          <p:nvPr/>
        </p:nvGrpSpPr>
        <p:grpSpPr>
          <a:xfrm>
            <a:off x="23403414" y="11405795"/>
            <a:ext cx="11965430" cy="8308098"/>
            <a:chOff x="1102859" y="22726567"/>
            <a:chExt cx="37795222" cy="6569312"/>
          </a:xfrm>
        </p:grpSpPr>
        <p:sp>
          <p:nvSpPr>
            <p:cNvPr id="158" name="Rounded Rectangle 157"/>
            <p:cNvSpPr/>
            <p:nvPr/>
          </p:nvSpPr>
          <p:spPr>
            <a:xfrm>
              <a:off x="1102859" y="22726567"/>
              <a:ext cx="37795222" cy="6569312"/>
            </a:xfrm>
            <a:prstGeom prst="roundRect">
              <a:avLst>
                <a:gd name="adj" fmla="val 8934"/>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p:cNvSpPr/>
            <p:nvPr/>
          </p:nvSpPr>
          <p:spPr>
            <a:xfrm>
              <a:off x="2907931" y="22844007"/>
              <a:ext cx="35409253" cy="657080"/>
            </a:xfrm>
            <a:prstGeom prst="rect">
              <a:avLst/>
            </a:prstGeom>
          </p:spPr>
          <p:txBody>
            <a:bodyPr wrap="square">
              <a:spAutoFit/>
            </a:bodyPr>
            <a:lstStyle/>
            <a:p>
              <a:r>
                <a:rPr lang="en-US" sz="4800" b="1">
                  <a:latin typeface="PT Sans"/>
                  <a:cs typeface="PT Sans"/>
                </a:rPr>
                <a:t>Porting Experiments Between Systems</a:t>
              </a:r>
              <a:endParaRPr lang="en-US" sz="5400" b="1"/>
            </a:p>
          </p:txBody>
        </p:sp>
      </p:grpSp>
      <p:sp>
        <p:nvSpPr>
          <p:cNvPr id="2" name="TextBox 1"/>
          <p:cNvSpPr txBox="1"/>
          <p:nvPr/>
        </p:nvSpPr>
        <p:spPr>
          <a:xfrm>
            <a:off x="2027360" y="21629039"/>
            <a:ext cx="8377867" cy="3247043"/>
          </a:xfrm>
          <a:prstGeom prst="rect">
            <a:avLst/>
          </a:prstGeom>
          <a:noFill/>
        </p:spPr>
        <p:txBody>
          <a:bodyPr wrap="square" rtlCol="0">
            <a:spAutoFit/>
          </a:bodyPr>
          <a:lstStyle/>
          <a:p>
            <a:pPr marL="45720"/>
            <a:r>
              <a:rPr lang="en-US" sz="2800" i="1">
                <a:latin typeface="PT Sans"/>
                <a:cs typeface="PT Sans"/>
              </a:rPr>
              <a:t>On-going</a:t>
            </a:r>
            <a:r>
              <a:rPr lang="en-US" sz="2800">
                <a:latin typeface="PT Sans"/>
                <a:cs typeface="PT Sans"/>
              </a:rPr>
              <a:t>: Characterize experiments for which the accounting/limiting capabilities don’t apply. For example: asynchronous I/O, memory bandwitdth.</a:t>
            </a:r>
          </a:p>
          <a:p>
            <a:pPr marL="274320" indent="-228600">
              <a:buFont typeface="Lucida Grande"/>
              <a:buChar char="-"/>
            </a:pPr>
            <a:endParaRPr lang="en-US" sz="2800">
              <a:latin typeface="PT Sans"/>
              <a:cs typeface="PT Sans"/>
            </a:endParaRPr>
          </a:p>
          <a:p>
            <a:pPr marL="45720"/>
            <a:r>
              <a:rPr lang="en-US" sz="2800" i="1">
                <a:latin typeface="PT Sans"/>
                <a:cs typeface="PT Sans"/>
              </a:rPr>
              <a:t>Future</a:t>
            </a:r>
            <a:r>
              <a:rPr lang="en-US" sz="2800">
                <a:latin typeface="PT Sans"/>
                <a:cs typeface="PT Sans"/>
              </a:rPr>
              <a:t>: Given an isolation level guarantee, can we automate the process of checking for repeatability by looking at low-level container metrics?</a:t>
            </a:r>
          </a:p>
          <a:p>
            <a:pPr marL="1143000" indent="-1143000">
              <a:buFont typeface="Lucida Grande"/>
              <a:buChar char="-"/>
            </a:pPr>
            <a:endParaRPr lang="en-US" sz="900"/>
          </a:p>
        </p:txBody>
      </p:sp>
      <p:sp>
        <p:nvSpPr>
          <p:cNvPr id="103" name="TextBox 102"/>
          <p:cNvSpPr txBox="1"/>
          <p:nvPr/>
        </p:nvSpPr>
        <p:spPr>
          <a:xfrm>
            <a:off x="1868616" y="13759782"/>
            <a:ext cx="8867061" cy="954107"/>
          </a:xfrm>
          <a:prstGeom prst="rect">
            <a:avLst/>
          </a:prstGeom>
          <a:noFill/>
        </p:spPr>
        <p:txBody>
          <a:bodyPr wrap="square" rtlCol="0">
            <a:spAutoFit/>
          </a:bodyPr>
          <a:lstStyle/>
          <a:p>
            <a:pPr marL="45720" algn="ctr"/>
            <a:r>
              <a:rPr lang="en-US" sz="2800">
                <a:latin typeface="PT Sans"/>
                <a:cs typeface="PT Sans"/>
              </a:rPr>
              <a:t>Goal: complement container execution engine in order to extend its reproucibility capabilities</a:t>
            </a:r>
          </a:p>
        </p:txBody>
      </p:sp>
      <p:pic>
        <p:nvPicPr>
          <p:cNvPr id="8" name="Picture 7" descr="baskin.png"/>
          <p:cNvPicPr>
            <a:picLocks noChangeAspect="1"/>
          </p:cNvPicPr>
          <p:nvPr/>
        </p:nvPicPr>
        <p:blipFill>
          <a:blip r:embed="rId8">
            <a:biLevel thresh="75000"/>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30423350" y="2543829"/>
            <a:ext cx="1919406" cy="804220"/>
          </a:xfrm>
          <a:prstGeom prst="rect">
            <a:avLst/>
          </a:prstGeom>
        </p:spPr>
      </p:pic>
      <p:pic>
        <p:nvPicPr>
          <p:cNvPr id="9" name="Picture 8" descr="sandia.png"/>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2529464" y="2462615"/>
            <a:ext cx="2258816" cy="903526"/>
          </a:xfrm>
          <a:prstGeom prst="rect">
            <a:avLst/>
          </a:prstGeom>
        </p:spPr>
      </p:pic>
      <p:grpSp>
        <p:nvGrpSpPr>
          <p:cNvPr id="27" name="Group 26"/>
          <p:cNvGrpSpPr/>
          <p:nvPr/>
        </p:nvGrpSpPr>
        <p:grpSpPr>
          <a:xfrm>
            <a:off x="30526679" y="1459520"/>
            <a:ext cx="1712748" cy="907305"/>
            <a:chOff x="39088919" y="23146563"/>
            <a:chExt cx="3046257" cy="946424"/>
          </a:xfrm>
        </p:grpSpPr>
        <p:sp>
          <p:nvSpPr>
            <p:cNvPr id="10" name="TextBox 9"/>
            <p:cNvSpPr txBox="1"/>
            <p:nvPr/>
          </p:nvSpPr>
          <p:spPr>
            <a:xfrm>
              <a:off x="39088919" y="23372898"/>
              <a:ext cx="3046257" cy="662158"/>
            </a:xfrm>
            <a:prstGeom prst="rect">
              <a:avLst/>
            </a:prstGeom>
            <a:noFill/>
          </p:spPr>
          <p:txBody>
            <a:bodyPr wrap="none" rtlCol="0">
              <a:spAutoFit/>
            </a:bodyPr>
            <a:lstStyle/>
            <a:p>
              <a:pPr algn="ctr">
                <a:lnSpc>
                  <a:spcPct val="50000"/>
                </a:lnSpc>
              </a:pPr>
              <a:r>
                <a:rPr lang="en-US" sz="6000" b="1">
                  <a:latin typeface="Avenir Heavy"/>
                  <a:cs typeface="Avenir Heavy"/>
                </a:rPr>
                <a:t>SRL</a:t>
              </a:r>
            </a:p>
            <a:p>
              <a:pPr algn="ctr">
                <a:lnSpc>
                  <a:spcPct val="50000"/>
                </a:lnSpc>
              </a:pPr>
              <a:r>
                <a:rPr lang="en-US" sz="900">
                  <a:latin typeface="Avenir Heavy"/>
                  <a:cs typeface="Avenir Heavy"/>
                </a:rPr>
                <a:t>UCSC Systems Research Lab</a:t>
              </a:r>
            </a:p>
          </p:txBody>
        </p:sp>
        <p:grpSp>
          <p:nvGrpSpPr>
            <p:cNvPr id="21" name="Group 20"/>
            <p:cNvGrpSpPr/>
            <p:nvPr/>
          </p:nvGrpSpPr>
          <p:grpSpPr>
            <a:xfrm>
              <a:off x="39088919" y="23146563"/>
              <a:ext cx="2900642" cy="946424"/>
              <a:chOff x="39239547" y="23035438"/>
              <a:chExt cx="2900642" cy="946424"/>
            </a:xfrm>
          </p:grpSpPr>
          <p:cxnSp>
            <p:nvCxnSpPr>
              <p:cNvPr id="11" name="Straight Connector 10"/>
              <p:cNvCxnSpPr/>
              <p:nvPr/>
            </p:nvCxnSpPr>
            <p:spPr>
              <a:xfrm>
                <a:off x="39239547" y="23035438"/>
                <a:ext cx="23735" cy="9464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39247200" y="23968131"/>
                <a:ext cx="2892989" cy="0"/>
              </a:xfrm>
              <a:prstGeom prst="line">
                <a:avLst/>
              </a:prstGeom>
              <a:ln w="38100" cmpd="sng"/>
              <a:effectLst/>
            </p:spPr>
            <p:style>
              <a:lnRef idx="1">
                <a:schemeClr val="dk1"/>
              </a:lnRef>
              <a:fillRef idx="0">
                <a:schemeClr val="dk1"/>
              </a:fillRef>
              <a:effectRef idx="0">
                <a:schemeClr val="dk1"/>
              </a:effectRef>
              <a:fontRef idx="minor">
                <a:schemeClr val="tx1"/>
              </a:fontRef>
            </p:style>
          </p:cxnSp>
        </p:grpSp>
      </p:grpSp>
      <p:pic>
        <p:nvPicPr>
          <p:cNvPr id="20" name="Picture 19" descr="Screen Shot 2015-02-25 at 3.27.52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29464" y="1453870"/>
            <a:ext cx="2081457" cy="885434"/>
          </a:xfrm>
          <a:prstGeom prst="rect">
            <a:avLst/>
          </a:prstGeom>
        </p:spPr>
      </p:pic>
      <p:sp>
        <p:nvSpPr>
          <p:cNvPr id="161" name="Rounded Rectangle 160"/>
          <p:cNvSpPr/>
          <p:nvPr/>
        </p:nvSpPr>
        <p:spPr>
          <a:xfrm>
            <a:off x="11429262" y="11430324"/>
            <a:ext cx="11303955" cy="8308094"/>
          </a:xfrm>
          <a:prstGeom prst="roundRect">
            <a:avLst>
              <a:gd name="adj" fmla="val 5495"/>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Rectangle 161"/>
          <p:cNvSpPr/>
          <p:nvPr/>
        </p:nvSpPr>
        <p:spPr>
          <a:xfrm>
            <a:off x="11968972" y="11605132"/>
            <a:ext cx="10002255" cy="830997"/>
          </a:xfrm>
          <a:prstGeom prst="rect">
            <a:avLst/>
          </a:prstGeom>
        </p:spPr>
        <p:txBody>
          <a:bodyPr wrap="square">
            <a:spAutoFit/>
          </a:bodyPr>
          <a:lstStyle/>
          <a:p>
            <a:r>
              <a:rPr lang="en-US" sz="4800" b="1">
                <a:latin typeface="PT Sans"/>
                <a:cs typeface="PT Sans"/>
              </a:rPr>
              <a:t>Experiment Profile</a:t>
            </a:r>
            <a:endParaRPr lang="en-US" sz="5400" b="1"/>
          </a:p>
        </p:txBody>
      </p:sp>
      <p:pic>
        <p:nvPicPr>
          <p:cNvPr id="111" name="Picture 110"/>
          <p:cNvPicPr>
            <a:picLocks noChangeAspect="1"/>
          </p:cNvPicPr>
          <p:nvPr/>
        </p:nvPicPr>
        <p:blipFill rotWithShape="1">
          <a:blip r:embed="rId4"/>
          <a:srcRect t="23574"/>
          <a:stretch/>
        </p:blipFill>
        <p:spPr>
          <a:xfrm>
            <a:off x="17640672" y="16771688"/>
            <a:ext cx="4581092" cy="2374457"/>
          </a:xfrm>
          <a:prstGeom prst="rect">
            <a:avLst/>
          </a:prstGeom>
          <a:ln>
            <a:solidFill>
              <a:srgbClr val="BFBFBF"/>
            </a:solidFill>
          </a:ln>
        </p:spPr>
      </p:pic>
      <p:pic>
        <p:nvPicPr>
          <p:cNvPr id="17" name="Picture 16" descr="Screen Shot 2015-02-25 at 9.55.05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639672" y="14060239"/>
            <a:ext cx="4581092" cy="2374457"/>
          </a:xfrm>
          <a:prstGeom prst="rect">
            <a:avLst/>
          </a:prstGeom>
          <a:ln>
            <a:solidFill>
              <a:srgbClr val="BFBFBF"/>
            </a:solidFill>
          </a:ln>
        </p:spPr>
      </p:pic>
      <p:sp>
        <p:nvSpPr>
          <p:cNvPr id="114" name="TextBox 113"/>
          <p:cNvSpPr txBox="1"/>
          <p:nvPr/>
        </p:nvSpPr>
        <p:spPr>
          <a:xfrm>
            <a:off x="12000721" y="12803537"/>
            <a:ext cx="10446748" cy="2246769"/>
          </a:xfrm>
          <a:prstGeom prst="rect">
            <a:avLst/>
          </a:prstGeom>
          <a:noFill/>
        </p:spPr>
        <p:txBody>
          <a:bodyPr wrap="square" rtlCol="0">
            <a:spAutoFit/>
          </a:bodyPr>
          <a:lstStyle/>
          <a:p>
            <a:pPr marL="45720">
              <a:lnSpc>
                <a:spcPct val="50000"/>
              </a:lnSpc>
            </a:pPr>
            <a:r>
              <a:rPr lang="en-US" sz="2800">
                <a:latin typeface="PT Sans"/>
                <a:cs typeface="PT Sans"/>
              </a:rPr>
              <a:t>An experiment profile is composed by four items:</a:t>
            </a:r>
          </a:p>
          <a:p>
            <a:pPr marL="45720">
              <a:lnSpc>
                <a:spcPct val="50000"/>
              </a:lnSpc>
            </a:pPr>
            <a:endParaRPr lang="en-US" sz="2800">
              <a:latin typeface="PT Sans"/>
              <a:cs typeface="PT Sans"/>
            </a:endParaRPr>
          </a:p>
          <a:p>
            <a:pPr marL="45720">
              <a:lnSpc>
                <a:spcPct val="50000"/>
              </a:lnSpc>
            </a:pPr>
            <a:endParaRPr lang="en-US" sz="2800">
              <a:latin typeface="PT Sans"/>
              <a:cs typeface="PT Sans"/>
            </a:endParaRPr>
          </a:p>
          <a:p>
            <a:pPr marL="457200" indent="-274320">
              <a:lnSpc>
                <a:spcPct val="50000"/>
              </a:lnSpc>
              <a:buFont typeface="+mj-lt"/>
              <a:buAutoNum type="arabicPeriod"/>
            </a:pPr>
            <a:r>
              <a:rPr lang="en-US" sz="2800">
                <a:latin typeface="PT Sans"/>
                <a:cs typeface="PT Sans"/>
              </a:rPr>
              <a:t>Name of image that experiment container is instantiated from.</a:t>
            </a:r>
          </a:p>
          <a:p>
            <a:pPr marL="457200" indent="-274320">
              <a:buFont typeface="+mj-lt"/>
              <a:buAutoNum type="arabicPeriod"/>
            </a:pPr>
            <a:r>
              <a:rPr lang="en-US" sz="2800">
                <a:latin typeface="PT Sans"/>
                <a:cs typeface="PT Sans"/>
              </a:rPr>
              <a:t>Hardware profile.</a:t>
            </a:r>
          </a:p>
          <a:p>
            <a:pPr marL="457200" indent="-274320">
              <a:buFont typeface="+mj-lt"/>
              <a:buAutoNum type="arabicPeriod"/>
            </a:pPr>
            <a:r>
              <a:rPr lang="en-US" sz="2800">
                <a:latin typeface="PT Sans"/>
                <a:cs typeface="PT Sans"/>
              </a:rPr>
              <a:t>Container configuration.</a:t>
            </a:r>
          </a:p>
          <a:p>
            <a:pPr marL="457200" indent="-274320">
              <a:buFont typeface="+mj-lt"/>
              <a:buAutoNum type="arabicPeriod"/>
            </a:pPr>
            <a:r>
              <a:rPr lang="en-US" sz="2800">
                <a:latin typeface="PT Sans"/>
                <a:cs typeface="PT Sans"/>
              </a:rPr>
              <a:t>Execution profile.</a:t>
            </a:r>
          </a:p>
        </p:txBody>
      </p:sp>
      <p:sp>
        <p:nvSpPr>
          <p:cNvPr id="151" name="TextBox 150"/>
          <p:cNvSpPr txBox="1"/>
          <p:nvPr/>
        </p:nvSpPr>
        <p:spPr>
          <a:xfrm>
            <a:off x="12000721" y="17651679"/>
            <a:ext cx="5278369" cy="1815882"/>
          </a:xfrm>
          <a:prstGeom prst="rect">
            <a:avLst/>
          </a:prstGeom>
          <a:noFill/>
        </p:spPr>
        <p:txBody>
          <a:bodyPr wrap="square" rtlCol="0">
            <a:spAutoFit/>
          </a:bodyPr>
          <a:lstStyle/>
          <a:p>
            <a:pPr marL="45720"/>
            <a:r>
              <a:rPr lang="en-US" sz="2800">
                <a:latin typeface="PT Sans"/>
                <a:cs typeface="PT Sans"/>
              </a:rPr>
              <a:t>All this information is invaluable when validating an experimental result and is usually not found in an academic article.</a:t>
            </a:r>
          </a:p>
        </p:txBody>
      </p:sp>
      <p:sp>
        <p:nvSpPr>
          <p:cNvPr id="168" name="TextBox 167"/>
          <p:cNvSpPr txBox="1"/>
          <p:nvPr/>
        </p:nvSpPr>
        <p:spPr>
          <a:xfrm>
            <a:off x="23841281" y="12538391"/>
            <a:ext cx="10765577" cy="1815882"/>
          </a:xfrm>
          <a:prstGeom prst="rect">
            <a:avLst/>
          </a:prstGeom>
          <a:noFill/>
        </p:spPr>
        <p:txBody>
          <a:bodyPr wrap="square" rtlCol="0">
            <a:spAutoFit/>
          </a:bodyPr>
          <a:lstStyle/>
          <a:p>
            <a:pPr marL="45720"/>
            <a:r>
              <a:rPr lang="en-US" sz="2800">
                <a:latin typeface="PT Sans"/>
                <a:cs typeface="PT Sans"/>
              </a:rPr>
              <a:t>To reproduce on host </a:t>
            </a:r>
            <a:r>
              <a:rPr lang="en-US" sz="2800" i="1">
                <a:latin typeface="PT Sans"/>
                <a:cs typeface="PT Sans"/>
              </a:rPr>
              <a:t>B</a:t>
            </a:r>
            <a:r>
              <a:rPr lang="en-US" sz="2800">
                <a:latin typeface="PT Sans"/>
                <a:cs typeface="PT Sans"/>
              </a:rPr>
              <a:t> an experiment </a:t>
            </a:r>
            <a:r>
              <a:rPr lang="en-US" sz="2800" i="1">
                <a:latin typeface="PT Sans"/>
                <a:cs typeface="PT Sans"/>
              </a:rPr>
              <a:t>E</a:t>
            </a:r>
            <a:r>
              <a:rPr lang="en-US" sz="2800">
                <a:latin typeface="PT Sans"/>
                <a:cs typeface="PT Sans"/>
              </a:rPr>
              <a:t> that originally ran on host </a:t>
            </a:r>
            <a:r>
              <a:rPr lang="en-US" sz="2800" i="1">
                <a:latin typeface="PT Sans"/>
                <a:cs typeface="PT Sans"/>
              </a:rPr>
              <a:t>A</a:t>
            </a:r>
            <a:r>
              <a:rPr lang="en-US" sz="2800">
                <a:latin typeface="PT Sans"/>
                <a:cs typeface="PT Sans"/>
              </a:rPr>
              <a:t>, we make use of the experiment profile for </a:t>
            </a:r>
            <a:r>
              <a:rPr lang="en-US" sz="2800" i="1">
                <a:latin typeface="PT Sans"/>
                <a:cs typeface="PT Sans"/>
              </a:rPr>
              <a:t>E</a:t>
            </a:r>
            <a:r>
              <a:rPr lang="en-US" sz="2800">
                <a:latin typeface="PT Sans"/>
                <a:cs typeface="PT Sans"/>
              </a:rPr>
              <a:t> and the hardware profile for </a:t>
            </a:r>
            <a:r>
              <a:rPr lang="en-US" sz="2800" i="1">
                <a:latin typeface="PT Sans"/>
                <a:cs typeface="PT Sans"/>
              </a:rPr>
              <a:t>B</a:t>
            </a:r>
            <a:r>
              <a:rPr lang="en-US" sz="2800">
                <a:latin typeface="PT Sans"/>
                <a:cs typeface="PT Sans"/>
              </a:rPr>
              <a:t> to configure the containers launched on host </a:t>
            </a:r>
            <a:r>
              <a:rPr lang="en-US" sz="2800" i="1">
                <a:latin typeface="PT Sans"/>
                <a:cs typeface="PT Sans"/>
              </a:rPr>
              <a:t>B</a:t>
            </a:r>
            <a:r>
              <a:rPr lang="en-US" sz="2800">
                <a:latin typeface="PT Sans"/>
                <a:cs typeface="PT Sans"/>
              </a:rPr>
              <a:t>, in such a way that the system resembles the original host </a:t>
            </a:r>
            <a:r>
              <a:rPr lang="en-US" sz="2800" i="1">
                <a:latin typeface="PT Sans"/>
                <a:cs typeface="PT Sans"/>
              </a:rPr>
              <a:t>A</a:t>
            </a:r>
            <a:r>
              <a:rPr lang="en-US" sz="2800">
                <a:latin typeface="PT Sans"/>
                <a:cs typeface="PT Sans"/>
              </a:rPr>
              <a:t>. Does it work?  </a:t>
            </a:r>
          </a:p>
        </p:txBody>
      </p:sp>
      <p:sp>
        <p:nvSpPr>
          <p:cNvPr id="127" name="TextBox 126"/>
          <p:cNvSpPr txBox="1"/>
          <p:nvPr/>
        </p:nvSpPr>
        <p:spPr>
          <a:xfrm>
            <a:off x="12013608" y="4595535"/>
            <a:ext cx="10045519" cy="7182478"/>
          </a:xfrm>
          <a:prstGeom prst="rect">
            <a:avLst/>
          </a:prstGeom>
          <a:noFill/>
        </p:spPr>
        <p:txBody>
          <a:bodyPr wrap="square" rtlCol="0" anchor="ctr">
            <a:spAutoFit/>
          </a:bodyPr>
          <a:lstStyle/>
          <a:p>
            <a:pPr marL="274320" indent="-182880">
              <a:lnSpc>
                <a:spcPct val="110000"/>
              </a:lnSpc>
              <a:buSzPct val="85000"/>
              <a:buFont typeface="Lucida Grande"/>
              <a:buChar char="-"/>
            </a:pPr>
            <a:r>
              <a:rPr lang="en-US" sz="2800">
                <a:latin typeface="PT Sans"/>
                <a:cs typeface="PT Sans"/>
              </a:rPr>
              <a:t>Study goal: Empirically test the reproducibility features of containers by picking an already-published experiment.</a:t>
            </a:r>
          </a:p>
          <a:p>
            <a:pPr marL="274320" indent="-182880">
              <a:lnSpc>
                <a:spcPct val="110000"/>
              </a:lnSpc>
              <a:buSzPct val="85000"/>
              <a:buFont typeface="Lucida Grande"/>
              <a:buChar char="-"/>
            </a:pPr>
            <a:r>
              <a:rPr lang="en-US" sz="2800">
                <a:latin typeface="PT Sans"/>
                <a:cs typeface="PT Sans"/>
              </a:rPr>
              <a:t>S</a:t>
            </a:r>
            <a:r>
              <a:rPr lang="en-US" sz="2800">
                <a:latin typeface="PT Sans"/>
                <a:cs typeface="PT Sans"/>
              </a:rPr>
              <a:t>calability experiment from Ceph OSDI </a:t>
            </a:r>
            <a:r>
              <a:rPr lang="fr-FR" sz="2800">
                <a:latin typeface="PT Sans"/>
                <a:cs typeface="PT Sans"/>
              </a:rPr>
              <a:t>’</a:t>
            </a:r>
            <a:r>
              <a:rPr lang="en-US" sz="2800">
                <a:latin typeface="PT Sans"/>
                <a:cs typeface="PT Sans"/>
              </a:rPr>
              <a:t>06 original paper.</a:t>
            </a:r>
          </a:p>
          <a:p>
            <a:pPr marL="274320" indent="-182880">
              <a:lnSpc>
                <a:spcPct val="110000"/>
              </a:lnSpc>
              <a:buSzPct val="85000"/>
              <a:buFont typeface="Lucida Grande"/>
              <a:buChar char="-"/>
            </a:pPr>
            <a:r>
              <a:rPr lang="en-US" sz="2800">
                <a:latin typeface="PT Sans"/>
                <a:cs typeface="PT Sans"/>
              </a:rPr>
              <a:t>Implemented a scaled-down version in docker containers with only one client (as opposed to 20 clients in original article).</a:t>
            </a:r>
          </a:p>
          <a:p>
            <a:pPr marL="274320" indent="-182880">
              <a:lnSpc>
                <a:spcPct val="110000"/>
              </a:lnSpc>
              <a:buSzPct val="85000"/>
              <a:buFont typeface="Lucida Grande"/>
              <a:buChar char="-"/>
            </a:pPr>
            <a:r>
              <a:rPr lang="en-US" sz="2800">
                <a:latin typeface="PT Sans"/>
                <a:cs typeface="PT Sans"/>
              </a:rPr>
              <a:t>Original experiment goal: show that Ceph scales linearly with the size of the object storage device (OSD) cluster size.</a:t>
            </a:r>
            <a:endParaRPr lang="en-US" sz="2800">
              <a:latin typeface="PT Sans"/>
              <a:cs typeface="PT Sans"/>
            </a:endParaRPr>
          </a:p>
          <a:p>
            <a:pPr marL="91440">
              <a:lnSpc>
                <a:spcPct val="110000"/>
              </a:lnSpc>
              <a:buSzPct val="85000"/>
            </a:pPr>
            <a:endParaRPr lang="en-US" sz="2800">
              <a:latin typeface="PT Sans"/>
              <a:cs typeface="PT Sans"/>
            </a:endParaRPr>
          </a:p>
          <a:p>
            <a:pPr marL="91440">
              <a:lnSpc>
                <a:spcPct val="50000"/>
              </a:lnSpc>
              <a:buSzPct val="85000"/>
            </a:pPr>
            <a:r>
              <a:rPr lang="en-US" sz="3200" b="1">
                <a:latin typeface="PT Sans"/>
                <a:cs typeface="PT Sans"/>
              </a:rPr>
              <a:t>Lessons Learned:</a:t>
            </a:r>
          </a:p>
          <a:p>
            <a:pPr marL="91440">
              <a:lnSpc>
                <a:spcPct val="50000"/>
              </a:lnSpc>
              <a:buSzPct val="85000"/>
            </a:pPr>
            <a:endParaRPr lang="en-US" sz="2800">
              <a:latin typeface="PT Sans"/>
              <a:cs typeface="PT Sans"/>
            </a:endParaRPr>
          </a:p>
          <a:p>
            <a:pPr marL="457200" indent="-320040">
              <a:lnSpc>
                <a:spcPct val="110000"/>
              </a:lnSpc>
              <a:buSzPct val="85000"/>
              <a:buFont typeface="+mj-lt"/>
              <a:buAutoNum type="arabicPeriod"/>
            </a:pPr>
            <a:r>
              <a:rPr lang="en-US" sz="2800">
                <a:latin typeface="PT Sans"/>
                <a:cs typeface="PT Sans"/>
              </a:rPr>
              <a:t>Resource management feature of containers makes it easier to control environmental noise.</a:t>
            </a:r>
          </a:p>
          <a:p>
            <a:pPr marL="457200" indent="-320040">
              <a:lnSpc>
                <a:spcPct val="110000"/>
              </a:lnSpc>
              <a:buSzPct val="85000"/>
              <a:buFont typeface="+mj-lt"/>
              <a:buAutoNum type="arabicPeriod"/>
            </a:pPr>
            <a:r>
              <a:rPr lang="en-US" sz="2800">
                <a:latin typeface="PT Sans"/>
                <a:cs typeface="PT Sans"/>
              </a:rPr>
              <a:t>Information not explicitly included in an article but important for reproducibility cannot be captured in container images.</a:t>
            </a:r>
          </a:p>
          <a:p>
            <a:pPr marL="137160">
              <a:lnSpc>
                <a:spcPct val="110000"/>
              </a:lnSpc>
              <a:buSzPct val="85000"/>
            </a:pPr>
            <a:endParaRPr lang="en-US" sz="2800">
              <a:latin typeface="PT Sans"/>
              <a:cs typeface="PT Sans"/>
            </a:endParaRPr>
          </a:p>
          <a:p>
            <a:pPr marL="137160">
              <a:lnSpc>
                <a:spcPct val="110000"/>
              </a:lnSpc>
              <a:buSzPct val="85000"/>
            </a:pPr>
            <a:endParaRPr lang="en-US" sz="2800">
              <a:latin typeface="PT Sans"/>
              <a:cs typeface="PT Sans"/>
            </a:endParaRPr>
          </a:p>
        </p:txBody>
      </p:sp>
      <p:pic>
        <p:nvPicPr>
          <p:cNvPr id="169" name="Picture 168"/>
          <p:cNvPicPr>
            <a:picLocks noChangeAspect="1"/>
          </p:cNvPicPr>
          <p:nvPr/>
        </p:nvPicPr>
        <p:blipFill rotWithShape="1">
          <a:blip r:embed="rId13"/>
          <a:srcRect l="8375" r="14994"/>
          <a:stretch/>
        </p:blipFill>
        <p:spPr>
          <a:xfrm>
            <a:off x="24732610" y="14527262"/>
            <a:ext cx="5534344" cy="4710876"/>
          </a:xfrm>
          <a:prstGeom prst="rect">
            <a:avLst/>
          </a:prstGeom>
        </p:spPr>
      </p:pic>
      <p:sp>
        <p:nvSpPr>
          <p:cNvPr id="173" name="Rounded Rectangle 172"/>
          <p:cNvSpPr/>
          <p:nvPr/>
        </p:nvSpPr>
        <p:spPr>
          <a:xfrm>
            <a:off x="1555721" y="3650217"/>
            <a:ext cx="9277926" cy="21821035"/>
          </a:xfrm>
          <a:prstGeom prst="roundRect">
            <a:avLst>
              <a:gd name="adj" fmla="val 8934"/>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74" name="Group 173"/>
          <p:cNvGrpSpPr/>
          <p:nvPr/>
        </p:nvGrpSpPr>
        <p:grpSpPr>
          <a:xfrm>
            <a:off x="28639676" y="20624675"/>
            <a:ext cx="5990243" cy="3447411"/>
            <a:chOff x="1253015" y="1113963"/>
            <a:chExt cx="5139899" cy="2687395"/>
          </a:xfrm>
        </p:grpSpPr>
        <p:sp>
          <p:nvSpPr>
            <p:cNvPr id="175" name="Rounded Rectangle 174"/>
            <p:cNvSpPr/>
            <p:nvPr/>
          </p:nvSpPr>
          <p:spPr>
            <a:xfrm>
              <a:off x="3230554" y="1460000"/>
              <a:ext cx="1730348" cy="2341358"/>
            </a:xfrm>
            <a:prstGeom prst="roundRect">
              <a:avLst>
                <a:gd name="adj" fmla="val 7800"/>
              </a:avLst>
            </a:prstGeom>
            <a:noFill/>
            <a:ln w="285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Arial"/>
                <a:cs typeface="Arial"/>
              </a:endParaRPr>
            </a:p>
          </p:txBody>
        </p:sp>
        <p:sp>
          <p:nvSpPr>
            <p:cNvPr id="176" name="TextBox 175"/>
            <p:cNvSpPr txBox="1"/>
            <p:nvPr/>
          </p:nvSpPr>
          <p:spPr>
            <a:xfrm>
              <a:off x="3558260" y="1113963"/>
              <a:ext cx="1044269" cy="359886"/>
            </a:xfrm>
            <a:prstGeom prst="rect">
              <a:avLst/>
            </a:prstGeom>
            <a:noFill/>
          </p:spPr>
          <p:txBody>
            <a:bodyPr wrap="square" rtlCol="0">
              <a:spAutoFit/>
            </a:bodyPr>
            <a:lstStyle/>
            <a:p>
              <a:pPr algn="ctr"/>
              <a:r>
                <a:rPr lang="en-US" sz="2400">
                  <a:latin typeface="Arial"/>
                  <a:cs typeface="Arial"/>
                </a:rPr>
                <a:t>Host</a:t>
              </a:r>
              <a:endParaRPr lang="en-US" sz="8800">
                <a:latin typeface="Arial"/>
                <a:cs typeface="Arial"/>
              </a:endParaRPr>
            </a:p>
          </p:txBody>
        </p:sp>
        <p:sp>
          <p:nvSpPr>
            <p:cNvPr id="177" name="Rounded Rectangle 176"/>
            <p:cNvSpPr/>
            <p:nvPr/>
          </p:nvSpPr>
          <p:spPr>
            <a:xfrm>
              <a:off x="3418079" y="1644982"/>
              <a:ext cx="1312678" cy="409114"/>
            </a:xfrm>
            <a:prstGeom prst="roundRect">
              <a:avLst/>
            </a:prstGeom>
            <a:solidFill>
              <a:srgbClr val="B9DADB"/>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Arial"/>
                  <a:cs typeface="Arial"/>
                </a:rPr>
                <a:t>Docker Daemon</a:t>
              </a:r>
            </a:p>
          </p:txBody>
        </p:sp>
        <p:sp>
          <p:nvSpPr>
            <p:cNvPr id="178" name="Rounded Rectangle 177"/>
            <p:cNvSpPr/>
            <p:nvPr/>
          </p:nvSpPr>
          <p:spPr>
            <a:xfrm>
              <a:off x="3418079" y="2509488"/>
              <a:ext cx="1312678" cy="409114"/>
            </a:xfrm>
            <a:prstGeom prst="roundRect">
              <a:avLst/>
            </a:prstGeom>
            <a:solidFill>
              <a:srgbClr val="B9DADB"/>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Arial"/>
                  <a:cs typeface="Arial"/>
                </a:rPr>
                <a:t>Container 1</a:t>
              </a:r>
            </a:p>
          </p:txBody>
        </p:sp>
        <p:sp>
          <p:nvSpPr>
            <p:cNvPr id="179" name="Rounded Rectangle 178"/>
            <p:cNvSpPr/>
            <p:nvPr/>
          </p:nvSpPr>
          <p:spPr>
            <a:xfrm>
              <a:off x="1253015" y="1644981"/>
              <a:ext cx="1302609" cy="409114"/>
            </a:xfrm>
            <a:prstGeom prst="roundRect">
              <a:avLst/>
            </a:prstGeom>
            <a:solidFill>
              <a:srgbClr val="B9DADB"/>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Arial"/>
                  <a:cs typeface="Arial"/>
                </a:rPr>
                <a:t>Docker Client</a:t>
              </a:r>
            </a:p>
          </p:txBody>
        </p:sp>
        <p:grpSp>
          <p:nvGrpSpPr>
            <p:cNvPr id="180" name="Group 179"/>
            <p:cNvGrpSpPr/>
            <p:nvPr/>
          </p:nvGrpSpPr>
          <p:grpSpPr>
            <a:xfrm>
              <a:off x="5088762" y="2625965"/>
              <a:ext cx="1188168" cy="877892"/>
              <a:chOff x="1099583" y="3443383"/>
              <a:chExt cx="1188168" cy="877892"/>
            </a:xfrm>
          </p:grpSpPr>
          <p:sp>
            <p:nvSpPr>
              <p:cNvPr id="190" name="Can 189"/>
              <p:cNvSpPr/>
              <p:nvPr/>
            </p:nvSpPr>
            <p:spPr>
              <a:xfrm>
                <a:off x="1125154" y="3443383"/>
                <a:ext cx="1162596" cy="877892"/>
              </a:xfrm>
              <a:prstGeom prst="ca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9600">
                  <a:latin typeface="Arial"/>
                  <a:cs typeface="Arial"/>
                </a:endParaRPr>
              </a:p>
            </p:txBody>
          </p:sp>
          <p:pic>
            <p:nvPicPr>
              <p:cNvPr id="191" name="Picture 190"/>
              <p:cNvPicPr>
                <a:picLocks noChangeAspect="1"/>
              </p:cNvPicPr>
              <p:nvPr/>
            </p:nvPicPr>
            <p:blipFill rotWithShape="1">
              <a:blip r:embed="rId3"/>
              <a:srcRect l="11302" t="12712" r="10052" b="35410"/>
              <a:stretch/>
            </p:blipFill>
            <p:spPr>
              <a:xfrm>
                <a:off x="1669142" y="3886591"/>
                <a:ext cx="618608" cy="366499"/>
              </a:xfrm>
              <a:prstGeom prst="rect">
                <a:avLst/>
              </a:prstGeom>
            </p:spPr>
          </p:pic>
          <p:sp>
            <p:nvSpPr>
              <p:cNvPr id="192" name="TextBox 191"/>
              <p:cNvSpPr txBox="1"/>
              <p:nvPr/>
            </p:nvSpPr>
            <p:spPr>
              <a:xfrm>
                <a:off x="1099583" y="3625218"/>
                <a:ext cx="1188168" cy="455856"/>
              </a:xfrm>
              <a:prstGeom prst="rect">
                <a:avLst/>
              </a:prstGeom>
              <a:noFill/>
            </p:spPr>
            <p:txBody>
              <a:bodyPr wrap="square" rtlCol="0">
                <a:spAutoFit/>
              </a:bodyPr>
              <a:lstStyle/>
              <a:p>
                <a:r>
                  <a:rPr lang="en-US" sz="1600">
                    <a:latin typeface="Arial"/>
                    <a:cs typeface="Arial"/>
                  </a:rPr>
                  <a:t>Docker Registry</a:t>
                </a:r>
              </a:p>
            </p:txBody>
          </p:sp>
        </p:grpSp>
        <p:cxnSp>
          <p:nvCxnSpPr>
            <p:cNvPr id="181" name="Straight Arrow Connector 15"/>
            <p:cNvCxnSpPr>
              <a:stCxn id="177" idx="3"/>
              <a:endCxn id="190" idx="1"/>
            </p:cNvCxnSpPr>
            <p:nvPr/>
          </p:nvCxnSpPr>
          <p:spPr>
            <a:xfrm>
              <a:off x="4730757" y="1849539"/>
              <a:ext cx="964874" cy="776426"/>
            </a:xfrm>
            <a:prstGeom prst="curvedConnector2">
              <a:avLst/>
            </a:prstGeom>
            <a:ln w="28575" cmpd="sng">
              <a:solidFill>
                <a:schemeClr val="tx1"/>
              </a:solidFill>
              <a:headEnd type="triangle" w="lg" len="med"/>
              <a:tailEnd type="triangle" w="lg" len="med"/>
            </a:ln>
          </p:spPr>
          <p:style>
            <a:lnRef idx="1">
              <a:schemeClr val="dk1"/>
            </a:lnRef>
            <a:fillRef idx="0">
              <a:schemeClr val="dk1"/>
            </a:fillRef>
            <a:effectRef idx="0">
              <a:schemeClr val="dk1"/>
            </a:effectRef>
            <a:fontRef idx="minor">
              <a:schemeClr val="tx1"/>
            </a:fontRef>
          </p:style>
        </p:cxnSp>
        <p:cxnSp>
          <p:nvCxnSpPr>
            <p:cNvPr id="182" name="Straight Arrow Connector 15"/>
            <p:cNvCxnSpPr>
              <a:stCxn id="179" idx="3"/>
              <a:endCxn id="177" idx="1"/>
            </p:cNvCxnSpPr>
            <p:nvPr/>
          </p:nvCxnSpPr>
          <p:spPr>
            <a:xfrm>
              <a:off x="2555624" y="1849538"/>
              <a:ext cx="862455" cy="1"/>
            </a:xfrm>
            <a:prstGeom prst="straightConnector1">
              <a:avLst/>
            </a:prstGeom>
            <a:ln w="28575" cmpd="sng">
              <a:solidFill>
                <a:schemeClr val="tx1"/>
              </a:solidFill>
              <a:headEnd type="triangle" w="lg" len="med"/>
              <a:tailEnd type="triangle" w="lg" len="med"/>
            </a:ln>
          </p:spPr>
          <p:style>
            <a:lnRef idx="1">
              <a:schemeClr val="dk1"/>
            </a:lnRef>
            <a:fillRef idx="0">
              <a:schemeClr val="dk1"/>
            </a:fillRef>
            <a:effectRef idx="0">
              <a:schemeClr val="dk1"/>
            </a:effectRef>
            <a:fontRef idx="minor">
              <a:schemeClr val="tx1"/>
            </a:fontRef>
          </p:style>
        </p:cxnSp>
        <p:sp>
          <p:nvSpPr>
            <p:cNvPr id="183" name="Rounded Rectangle 182"/>
            <p:cNvSpPr/>
            <p:nvPr/>
          </p:nvSpPr>
          <p:spPr>
            <a:xfrm>
              <a:off x="3418079" y="3010324"/>
              <a:ext cx="1312678" cy="409114"/>
            </a:xfrm>
            <a:prstGeom prst="roundRect">
              <a:avLst/>
            </a:prstGeom>
            <a:solidFill>
              <a:srgbClr val="B9DADB"/>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Arial"/>
                  <a:cs typeface="Arial"/>
                </a:rPr>
                <a:t>Container 2</a:t>
              </a:r>
            </a:p>
          </p:txBody>
        </p:sp>
        <p:cxnSp>
          <p:nvCxnSpPr>
            <p:cNvPr id="184" name="Straight Arrow Connector 15"/>
            <p:cNvCxnSpPr/>
            <p:nvPr/>
          </p:nvCxnSpPr>
          <p:spPr>
            <a:xfrm>
              <a:off x="3580026" y="2054096"/>
              <a:ext cx="0" cy="455392"/>
            </a:xfrm>
            <a:prstGeom prst="straightConnector1">
              <a:avLst/>
            </a:prstGeom>
            <a:ln w="28575" cmpd="sng">
              <a:solidFill>
                <a:schemeClr val="tx1"/>
              </a:solidFill>
              <a:headEnd type="triangle" w="lg" len="med"/>
              <a:tailEnd type="triangle" w="lg" len="med"/>
            </a:ln>
          </p:spPr>
          <p:style>
            <a:lnRef idx="1">
              <a:schemeClr val="dk1"/>
            </a:lnRef>
            <a:fillRef idx="0">
              <a:schemeClr val="dk1"/>
            </a:fillRef>
            <a:effectRef idx="0">
              <a:schemeClr val="dk1"/>
            </a:effectRef>
            <a:fontRef idx="minor">
              <a:schemeClr val="tx1"/>
            </a:fontRef>
          </p:style>
        </p:cxnSp>
        <p:sp>
          <p:nvSpPr>
            <p:cNvPr id="185" name="TextBox 184"/>
            <p:cNvSpPr txBox="1"/>
            <p:nvPr/>
          </p:nvSpPr>
          <p:spPr>
            <a:xfrm rot="5400000">
              <a:off x="3972959" y="3368875"/>
              <a:ext cx="381923" cy="448946"/>
            </a:xfrm>
            <a:prstGeom prst="rect">
              <a:avLst/>
            </a:prstGeom>
            <a:noFill/>
          </p:spPr>
          <p:txBody>
            <a:bodyPr wrap="square" rtlCol="0">
              <a:spAutoFit/>
            </a:bodyPr>
            <a:lstStyle/>
            <a:p>
              <a:pPr algn="ctr"/>
              <a:r>
                <a:rPr lang="en-US" sz="2800">
                  <a:latin typeface="Arial"/>
                  <a:cs typeface="Arial"/>
                </a:rPr>
                <a:t>...</a:t>
              </a:r>
            </a:p>
          </p:txBody>
        </p:sp>
        <p:sp>
          <p:nvSpPr>
            <p:cNvPr id="186" name="TextBox 185"/>
            <p:cNvSpPr txBox="1"/>
            <p:nvPr/>
          </p:nvSpPr>
          <p:spPr>
            <a:xfrm>
              <a:off x="3548276" y="2035732"/>
              <a:ext cx="1563532" cy="407871"/>
            </a:xfrm>
            <a:prstGeom prst="rect">
              <a:avLst/>
            </a:prstGeom>
            <a:noFill/>
          </p:spPr>
          <p:txBody>
            <a:bodyPr wrap="square" rtlCol="0">
              <a:spAutoFit/>
            </a:bodyPr>
            <a:lstStyle/>
            <a:p>
              <a:r>
                <a:rPr lang="en-US" sz="1400">
                  <a:latin typeface="Arial"/>
                  <a:cs typeface="Arial"/>
                </a:rPr>
                <a:t>- setup namespace</a:t>
              </a:r>
            </a:p>
            <a:p>
              <a:r>
                <a:rPr lang="en-US" sz="1400">
                  <a:latin typeface="Arial"/>
                  <a:cs typeface="Arial"/>
                </a:rPr>
                <a:t>- configure, launch</a:t>
              </a:r>
            </a:p>
          </p:txBody>
        </p:sp>
        <p:sp>
          <p:nvSpPr>
            <p:cNvPr id="187" name="TextBox 186"/>
            <p:cNvSpPr txBox="1"/>
            <p:nvPr/>
          </p:nvSpPr>
          <p:spPr>
            <a:xfrm>
              <a:off x="2073159" y="2009923"/>
              <a:ext cx="1157395" cy="743765"/>
            </a:xfrm>
            <a:prstGeom prst="rect">
              <a:avLst/>
            </a:prstGeom>
            <a:noFill/>
          </p:spPr>
          <p:txBody>
            <a:bodyPr wrap="square" rtlCol="0">
              <a:spAutoFit/>
            </a:bodyPr>
            <a:lstStyle/>
            <a:p>
              <a:r>
                <a:rPr lang="en-US" sz="1400">
                  <a:latin typeface="Arial"/>
                  <a:cs typeface="Arial"/>
                </a:rPr>
                <a:t>- run, stop, kill</a:t>
              </a:r>
            </a:p>
            <a:p>
              <a:r>
                <a:rPr lang="en-US" sz="1400">
                  <a:latin typeface="Arial"/>
                  <a:cs typeface="Arial"/>
                </a:rPr>
                <a:t>- build image</a:t>
              </a:r>
            </a:p>
            <a:p>
              <a:r>
                <a:rPr lang="en-US" sz="1400">
                  <a:latin typeface="Arial"/>
                  <a:cs typeface="Arial"/>
                </a:rPr>
                <a:t>- commit, tag</a:t>
              </a:r>
            </a:p>
            <a:p>
              <a:r>
                <a:rPr lang="en-US" sz="1400">
                  <a:latin typeface="Arial"/>
                  <a:cs typeface="Arial"/>
                </a:rPr>
                <a:t>- inspect, diff</a:t>
              </a:r>
            </a:p>
          </p:txBody>
        </p:sp>
        <p:sp>
          <p:nvSpPr>
            <p:cNvPr id="188" name="TextBox 187"/>
            <p:cNvSpPr txBox="1"/>
            <p:nvPr/>
          </p:nvSpPr>
          <p:spPr>
            <a:xfrm>
              <a:off x="5088762" y="1725942"/>
              <a:ext cx="1304152" cy="239924"/>
            </a:xfrm>
            <a:prstGeom prst="rect">
              <a:avLst/>
            </a:prstGeom>
            <a:noFill/>
          </p:spPr>
          <p:txBody>
            <a:bodyPr wrap="square" rtlCol="0">
              <a:spAutoFit/>
            </a:bodyPr>
            <a:lstStyle/>
            <a:p>
              <a:r>
                <a:rPr lang="en-US" sz="1400">
                  <a:latin typeface="Arial"/>
                  <a:cs typeface="Arial"/>
                </a:rPr>
                <a:t>pull/push image</a:t>
              </a:r>
            </a:p>
          </p:txBody>
        </p:sp>
        <p:sp>
          <p:nvSpPr>
            <p:cNvPr id="189" name="TextBox 188"/>
            <p:cNvSpPr txBox="1"/>
            <p:nvPr/>
          </p:nvSpPr>
          <p:spPr>
            <a:xfrm rot="5400000">
              <a:off x="2516637" y="2679600"/>
              <a:ext cx="381923" cy="290495"/>
            </a:xfrm>
            <a:prstGeom prst="rect">
              <a:avLst/>
            </a:prstGeom>
            <a:noFill/>
          </p:spPr>
          <p:txBody>
            <a:bodyPr wrap="square" rtlCol="0">
              <a:spAutoFit/>
            </a:bodyPr>
            <a:lstStyle/>
            <a:p>
              <a:pPr algn="ctr"/>
              <a:r>
                <a:rPr lang="en-US" sz="1600">
                  <a:latin typeface="Arial"/>
                  <a:cs typeface="Arial"/>
                </a:rPr>
                <a:t>...</a:t>
              </a:r>
            </a:p>
          </p:txBody>
        </p:sp>
      </p:grpSp>
      <p:sp>
        <p:nvSpPr>
          <p:cNvPr id="193" name="Rectangle 192"/>
          <p:cNvSpPr/>
          <p:nvPr/>
        </p:nvSpPr>
        <p:spPr>
          <a:xfrm>
            <a:off x="29183518" y="24497563"/>
            <a:ext cx="5639158" cy="584776"/>
          </a:xfrm>
          <a:prstGeom prst="rect">
            <a:avLst/>
          </a:prstGeom>
        </p:spPr>
        <p:txBody>
          <a:bodyPr wrap="square">
            <a:spAutoFit/>
          </a:bodyPr>
          <a:lstStyle/>
          <a:p>
            <a:pPr algn="ctr"/>
            <a:r>
              <a:rPr lang="en-US" sz="3200">
                <a:latin typeface="PT Sans"/>
                <a:cs typeface="PT Sans"/>
              </a:rPr>
              <a:t>Client/server architecture</a:t>
            </a:r>
            <a:endParaRPr lang="en-US" sz="3600"/>
          </a:p>
        </p:txBody>
      </p:sp>
      <p:grpSp>
        <p:nvGrpSpPr>
          <p:cNvPr id="101" name="Group 100"/>
          <p:cNvGrpSpPr/>
          <p:nvPr/>
        </p:nvGrpSpPr>
        <p:grpSpPr>
          <a:xfrm>
            <a:off x="11867879" y="15201522"/>
            <a:ext cx="5267392" cy="2063543"/>
            <a:chOff x="11788708" y="14862256"/>
            <a:chExt cx="5267392" cy="2063543"/>
          </a:xfrm>
        </p:grpSpPr>
        <p:grpSp>
          <p:nvGrpSpPr>
            <p:cNvPr id="19" name="Group 18"/>
            <p:cNvGrpSpPr/>
            <p:nvPr/>
          </p:nvGrpSpPr>
          <p:grpSpPr>
            <a:xfrm>
              <a:off x="11917818" y="15543528"/>
              <a:ext cx="5003992" cy="1253560"/>
              <a:chOff x="24369528" y="17775815"/>
              <a:chExt cx="5003992" cy="1253560"/>
            </a:xfrm>
          </p:grpSpPr>
          <p:sp>
            <p:nvSpPr>
              <p:cNvPr id="116" name="Rectangle 115"/>
              <p:cNvSpPr/>
              <p:nvPr/>
            </p:nvSpPr>
            <p:spPr>
              <a:xfrm rot="5400000">
                <a:off x="28556141" y="17769388"/>
                <a:ext cx="712186" cy="725043"/>
              </a:xfrm>
              <a:prstGeom prst="rect">
                <a:avLst/>
              </a:prstGeom>
              <a:solidFill>
                <a:srgbClr val="B9DADB"/>
              </a:solidFill>
              <a:ln w="3175"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atin typeface="PT Sans"/>
                  <a:cs typeface="PT Sans"/>
                </a:endParaRPr>
              </a:p>
            </p:txBody>
          </p:sp>
          <p:sp>
            <p:nvSpPr>
              <p:cNvPr id="117" name="Rectangle 116"/>
              <p:cNvSpPr/>
              <p:nvPr/>
            </p:nvSpPr>
            <p:spPr>
              <a:xfrm rot="5400000">
                <a:off x="25648249" y="17916289"/>
                <a:ext cx="712186" cy="431237"/>
              </a:xfrm>
              <a:prstGeom prst="rect">
                <a:avLst/>
              </a:prstGeom>
              <a:solidFill>
                <a:srgbClr val="B9DADB"/>
              </a:solidFill>
              <a:ln w="3175"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atin typeface="PT Sans"/>
                  <a:cs typeface="PT Sans"/>
                </a:endParaRPr>
              </a:p>
            </p:txBody>
          </p:sp>
          <p:sp>
            <p:nvSpPr>
              <p:cNvPr id="118" name="Rectangle 117"/>
              <p:cNvSpPr/>
              <p:nvPr/>
            </p:nvSpPr>
            <p:spPr>
              <a:xfrm rot="5400000">
                <a:off x="24541241" y="17952744"/>
                <a:ext cx="712186" cy="358332"/>
              </a:xfrm>
              <a:prstGeom prst="rect">
                <a:avLst/>
              </a:prstGeom>
              <a:solidFill>
                <a:srgbClr val="B9DADB"/>
              </a:solidFill>
              <a:ln w="3175" cmpd="sng">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atin typeface="PT Sans"/>
                  <a:cs typeface="PT Sans"/>
                </a:endParaRPr>
              </a:p>
            </p:txBody>
          </p:sp>
          <p:sp>
            <p:nvSpPr>
              <p:cNvPr id="119" name="Rectangle 118"/>
              <p:cNvSpPr/>
              <p:nvPr/>
            </p:nvSpPr>
            <p:spPr>
              <a:xfrm>
                <a:off x="25476805" y="18706462"/>
                <a:ext cx="3047508" cy="322913"/>
              </a:xfrm>
              <a:prstGeom prst="rect">
                <a:avLst/>
              </a:prstGeom>
              <a:solidFill>
                <a:srgbClr val="B9DADB"/>
              </a:solidFill>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a:latin typeface="PT Sans"/>
                    <a:cs typeface="PT Sans"/>
                  </a:rPr>
                  <a:t>Experiment Container</a:t>
                </a:r>
              </a:p>
            </p:txBody>
          </p:sp>
          <p:sp>
            <p:nvSpPr>
              <p:cNvPr id="120" name="Rounded Rectangle 119"/>
              <p:cNvSpPr/>
              <p:nvPr/>
            </p:nvSpPr>
            <p:spPr>
              <a:xfrm>
                <a:off x="24369528" y="17775816"/>
                <a:ext cx="1132676" cy="71218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800">
                    <a:latin typeface="PT Sans"/>
                    <a:cs typeface="PT Sans"/>
                  </a:rPr>
                  <a:t>CPU</a:t>
                </a:r>
              </a:p>
            </p:txBody>
          </p:sp>
          <p:sp>
            <p:nvSpPr>
              <p:cNvPr id="121" name="Rounded Rectangle 120"/>
              <p:cNvSpPr/>
              <p:nvPr/>
            </p:nvSpPr>
            <p:spPr>
              <a:xfrm>
                <a:off x="25654604" y="17775816"/>
                <a:ext cx="1132676" cy="71218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800">
                    <a:latin typeface="PT Sans"/>
                    <a:cs typeface="PT Sans"/>
                  </a:rPr>
                  <a:t>Memory</a:t>
                </a:r>
              </a:p>
            </p:txBody>
          </p:sp>
          <p:sp>
            <p:nvSpPr>
              <p:cNvPr id="122" name="Rounded Rectangle 121"/>
              <p:cNvSpPr/>
              <p:nvPr/>
            </p:nvSpPr>
            <p:spPr>
              <a:xfrm>
                <a:off x="26939680" y="17775816"/>
                <a:ext cx="1132676" cy="712185"/>
              </a:xfrm>
              <a:prstGeom prst="roundRect">
                <a:avLst/>
              </a:prstGeom>
              <a:solidFill>
                <a:srgbClr val="B9DAD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a:latin typeface="PT Sans"/>
                    <a:cs typeface="PT Sans"/>
                  </a:rPr>
                  <a:t>Network</a:t>
                </a:r>
              </a:p>
            </p:txBody>
          </p:sp>
          <p:sp>
            <p:nvSpPr>
              <p:cNvPr id="123" name="Rounded Rectangle 122"/>
              <p:cNvSpPr/>
              <p:nvPr/>
            </p:nvSpPr>
            <p:spPr>
              <a:xfrm>
                <a:off x="28240844" y="17775816"/>
                <a:ext cx="1132676" cy="71218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800">
                    <a:latin typeface="PT Sans"/>
                    <a:cs typeface="PT Sans"/>
                  </a:rPr>
                  <a:t>Block IO</a:t>
                </a:r>
              </a:p>
            </p:txBody>
          </p:sp>
        </p:grpSp>
        <p:sp>
          <p:nvSpPr>
            <p:cNvPr id="99" name="Rounded Rectangle 98"/>
            <p:cNvSpPr/>
            <p:nvPr/>
          </p:nvSpPr>
          <p:spPr>
            <a:xfrm>
              <a:off x="11788708" y="14862256"/>
              <a:ext cx="5267392" cy="2063543"/>
            </a:xfrm>
            <a:prstGeom prst="roundRect">
              <a:avLst>
                <a:gd name="adj" fmla="val 0"/>
              </a:avLst>
            </a:prstGeom>
            <a:noFill/>
            <a:ln w="3175" cmpd="sng">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4" name="Oval 103"/>
          <p:cNvSpPr/>
          <p:nvPr/>
        </p:nvSpPr>
        <p:spPr>
          <a:xfrm>
            <a:off x="17455952" y="16138839"/>
            <a:ext cx="456956" cy="4473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t>2</a:t>
            </a:r>
          </a:p>
        </p:txBody>
      </p:sp>
      <p:sp>
        <p:nvSpPr>
          <p:cNvPr id="194" name="Oval 193"/>
          <p:cNvSpPr/>
          <p:nvPr/>
        </p:nvSpPr>
        <p:spPr>
          <a:xfrm>
            <a:off x="11655128" y="16989394"/>
            <a:ext cx="456956" cy="4473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t>3</a:t>
            </a:r>
          </a:p>
        </p:txBody>
      </p:sp>
      <p:sp>
        <p:nvSpPr>
          <p:cNvPr id="195" name="Oval 194"/>
          <p:cNvSpPr/>
          <p:nvPr/>
        </p:nvSpPr>
        <p:spPr>
          <a:xfrm>
            <a:off x="17412194" y="18922486"/>
            <a:ext cx="456956" cy="4473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t>4</a:t>
            </a:r>
          </a:p>
        </p:txBody>
      </p:sp>
      <p:grpSp>
        <p:nvGrpSpPr>
          <p:cNvPr id="196" name="Group 195"/>
          <p:cNvGrpSpPr/>
          <p:nvPr/>
        </p:nvGrpSpPr>
        <p:grpSpPr>
          <a:xfrm>
            <a:off x="22384027" y="4010739"/>
            <a:ext cx="6362371" cy="4730110"/>
            <a:chOff x="683534" y="789188"/>
            <a:chExt cx="4471347" cy="3168815"/>
          </a:xfrm>
        </p:grpSpPr>
        <p:cxnSp>
          <p:nvCxnSpPr>
            <p:cNvPr id="197" name="Straight Connector 196"/>
            <p:cNvCxnSpPr/>
            <p:nvPr/>
          </p:nvCxnSpPr>
          <p:spPr>
            <a:xfrm>
              <a:off x="1564534" y="852323"/>
              <a:ext cx="13345" cy="2473278"/>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98" name="Straight Connector 197"/>
            <p:cNvCxnSpPr/>
            <p:nvPr/>
          </p:nvCxnSpPr>
          <p:spPr>
            <a:xfrm flipH="1" flipV="1">
              <a:off x="1568841" y="3312439"/>
              <a:ext cx="3586040" cy="13162"/>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99" name="Straight Connector 198"/>
            <p:cNvCxnSpPr/>
            <p:nvPr/>
          </p:nvCxnSpPr>
          <p:spPr>
            <a:xfrm>
              <a:off x="1860416"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0" name="Straight Connector 199"/>
            <p:cNvCxnSpPr/>
            <p:nvPr/>
          </p:nvCxnSpPr>
          <p:spPr>
            <a:xfrm>
              <a:off x="211778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1" name="Straight Connector 200"/>
            <p:cNvCxnSpPr/>
            <p:nvPr/>
          </p:nvCxnSpPr>
          <p:spPr>
            <a:xfrm>
              <a:off x="3404630"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2" name="Straight Connector 201"/>
            <p:cNvCxnSpPr/>
            <p:nvPr/>
          </p:nvCxnSpPr>
          <p:spPr>
            <a:xfrm>
              <a:off x="2375154"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3" name="Straight Connector 202"/>
            <p:cNvCxnSpPr/>
            <p:nvPr/>
          </p:nvCxnSpPr>
          <p:spPr>
            <a:xfrm>
              <a:off x="2632523"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4" name="Straight Connector 203"/>
            <p:cNvCxnSpPr/>
            <p:nvPr/>
          </p:nvCxnSpPr>
          <p:spPr>
            <a:xfrm>
              <a:off x="2889892"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5" name="Straight Connector 204"/>
            <p:cNvCxnSpPr/>
            <p:nvPr/>
          </p:nvCxnSpPr>
          <p:spPr>
            <a:xfrm>
              <a:off x="3147261"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3661999"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7" name="Straight Connector 206"/>
            <p:cNvCxnSpPr/>
            <p:nvPr/>
          </p:nvCxnSpPr>
          <p:spPr>
            <a:xfrm>
              <a:off x="3919370"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8" name="Straight Connector 207"/>
            <p:cNvCxnSpPr/>
            <p:nvPr/>
          </p:nvCxnSpPr>
          <p:spPr>
            <a:xfrm flipH="1">
              <a:off x="1484336" y="99034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flipH="1">
              <a:off x="1484336" y="1320669"/>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0" name="Straight Connector 209"/>
            <p:cNvCxnSpPr/>
            <p:nvPr/>
          </p:nvCxnSpPr>
          <p:spPr>
            <a:xfrm flipH="1">
              <a:off x="1484336" y="1650991"/>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1" name="Straight Connector 210"/>
            <p:cNvCxnSpPr/>
            <p:nvPr/>
          </p:nvCxnSpPr>
          <p:spPr>
            <a:xfrm flipH="1">
              <a:off x="1484336" y="1981313"/>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1484336" y="2311635"/>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3" name="Straight Connector 212"/>
            <p:cNvCxnSpPr/>
            <p:nvPr/>
          </p:nvCxnSpPr>
          <p:spPr>
            <a:xfrm flipH="1">
              <a:off x="1484336" y="264195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flipH="1">
              <a:off x="1484336" y="2972282"/>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a:off x="4426466"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6" name="Straight Connector 215"/>
            <p:cNvCxnSpPr/>
            <p:nvPr/>
          </p:nvCxnSpPr>
          <p:spPr>
            <a:xfrm>
              <a:off x="4169097"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468383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4941206"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sp>
          <p:nvSpPr>
            <p:cNvPr id="219" name="TextBox 218"/>
            <p:cNvSpPr txBox="1"/>
            <p:nvPr/>
          </p:nvSpPr>
          <p:spPr>
            <a:xfrm>
              <a:off x="1100612" y="2811232"/>
              <a:ext cx="409296" cy="271744"/>
            </a:xfrm>
            <a:prstGeom prst="rect">
              <a:avLst/>
            </a:prstGeom>
            <a:noFill/>
          </p:spPr>
          <p:txBody>
            <a:bodyPr wrap="square" rtlCol="0">
              <a:spAutoFit/>
            </a:bodyPr>
            <a:lstStyle/>
            <a:p>
              <a:pPr algn="r"/>
              <a:r>
                <a:rPr lang="en-US" sz="1600" b="1">
                  <a:latin typeface="Arial"/>
                  <a:cs typeface="Arial"/>
                </a:rPr>
                <a:t>20</a:t>
              </a:r>
            </a:p>
          </p:txBody>
        </p:sp>
        <p:sp>
          <p:nvSpPr>
            <p:cNvPr id="220" name="TextBox 219"/>
            <p:cNvSpPr txBox="1"/>
            <p:nvPr/>
          </p:nvSpPr>
          <p:spPr>
            <a:xfrm>
              <a:off x="1100612" y="2480907"/>
              <a:ext cx="409296" cy="271744"/>
            </a:xfrm>
            <a:prstGeom prst="rect">
              <a:avLst/>
            </a:prstGeom>
            <a:noFill/>
          </p:spPr>
          <p:txBody>
            <a:bodyPr wrap="square" rtlCol="0">
              <a:spAutoFit/>
            </a:bodyPr>
            <a:lstStyle/>
            <a:p>
              <a:pPr algn="r"/>
              <a:r>
                <a:rPr lang="en-US" sz="1600" b="1">
                  <a:latin typeface="Arial"/>
                  <a:cs typeface="Arial"/>
                </a:rPr>
                <a:t>40</a:t>
              </a:r>
            </a:p>
          </p:txBody>
        </p:sp>
        <p:sp>
          <p:nvSpPr>
            <p:cNvPr id="221" name="TextBox 220"/>
            <p:cNvSpPr txBox="1"/>
            <p:nvPr/>
          </p:nvSpPr>
          <p:spPr>
            <a:xfrm>
              <a:off x="1100612" y="2150585"/>
              <a:ext cx="409296" cy="271744"/>
            </a:xfrm>
            <a:prstGeom prst="rect">
              <a:avLst/>
            </a:prstGeom>
            <a:noFill/>
          </p:spPr>
          <p:txBody>
            <a:bodyPr wrap="square" rtlCol="0">
              <a:spAutoFit/>
            </a:bodyPr>
            <a:lstStyle/>
            <a:p>
              <a:pPr algn="r"/>
              <a:r>
                <a:rPr lang="en-US" sz="1600" b="1">
                  <a:latin typeface="Arial"/>
                  <a:cs typeface="Arial"/>
                </a:rPr>
                <a:t>60</a:t>
              </a:r>
            </a:p>
          </p:txBody>
        </p:sp>
        <p:sp>
          <p:nvSpPr>
            <p:cNvPr id="222" name="TextBox 221"/>
            <p:cNvSpPr txBox="1"/>
            <p:nvPr/>
          </p:nvSpPr>
          <p:spPr>
            <a:xfrm>
              <a:off x="1100612" y="1820263"/>
              <a:ext cx="409296" cy="271744"/>
            </a:xfrm>
            <a:prstGeom prst="rect">
              <a:avLst/>
            </a:prstGeom>
            <a:noFill/>
          </p:spPr>
          <p:txBody>
            <a:bodyPr wrap="square" rtlCol="0">
              <a:spAutoFit/>
            </a:bodyPr>
            <a:lstStyle/>
            <a:p>
              <a:pPr algn="r"/>
              <a:r>
                <a:rPr lang="en-US" sz="1600" b="1">
                  <a:latin typeface="Arial"/>
                  <a:cs typeface="Arial"/>
                </a:rPr>
                <a:t>80</a:t>
              </a:r>
            </a:p>
          </p:txBody>
        </p:sp>
        <p:sp>
          <p:nvSpPr>
            <p:cNvPr id="223" name="TextBox 222"/>
            <p:cNvSpPr txBox="1"/>
            <p:nvPr/>
          </p:nvSpPr>
          <p:spPr>
            <a:xfrm>
              <a:off x="1022867" y="1489941"/>
              <a:ext cx="487041" cy="271744"/>
            </a:xfrm>
            <a:prstGeom prst="rect">
              <a:avLst/>
            </a:prstGeom>
            <a:noFill/>
          </p:spPr>
          <p:txBody>
            <a:bodyPr wrap="square" rtlCol="0">
              <a:spAutoFit/>
            </a:bodyPr>
            <a:lstStyle/>
            <a:p>
              <a:pPr algn="r"/>
              <a:r>
                <a:rPr lang="en-US" sz="1600" b="1">
                  <a:latin typeface="Arial"/>
                  <a:cs typeface="Arial"/>
                </a:rPr>
                <a:t>100</a:t>
              </a:r>
            </a:p>
          </p:txBody>
        </p:sp>
        <p:sp>
          <p:nvSpPr>
            <p:cNvPr id="224" name="TextBox 223"/>
            <p:cNvSpPr txBox="1"/>
            <p:nvPr/>
          </p:nvSpPr>
          <p:spPr>
            <a:xfrm>
              <a:off x="1022867" y="1159619"/>
              <a:ext cx="487041" cy="271744"/>
            </a:xfrm>
            <a:prstGeom prst="rect">
              <a:avLst/>
            </a:prstGeom>
            <a:noFill/>
          </p:spPr>
          <p:txBody>
            <a:bodyPr wrap="square" rtlCol="0">
              <a:spAutoFit/>
            </a:bodyPr>
            <a:lstStyle/>
            <a:p>
              <a:pPr algn="r"/>
              <a:r>
                <a:rPr lang="en-US" sz="1600" b="1">
                  <a:latin typeface="Arial"/>
                  <a:cs typeface="Arial"/>
                </a:rPr>
                <a:t>120</a:t>
              </a:r>
            </a:p>
          </p:txBody>
        </p:sp>
        <p:sp>
          <p:nvSpPr>
            <p:cNvPr id="226" name="Title 1"/>
            <p:cNvSpPr txBox="1">
              <a:spLocks/>
            </p:cNvSpPr>
            <p:nvPr/>
          </p:nvSpPr>
          <p:spPr>
            <a:xfrm>
              <a:off x="1640932" y="3513151"/>
              <a:ext cx="3375458" cy="444852"/>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a:latin typeface="PT Sans"/>
                  <a:cs typeface="PT Sans"/>
                </a:rPr>
                <a:t>OSD cluster size</a:t>
              </a:r>
            </a:p>
          </p:txBody>
        </p:sp>
        <p:sp>
          <p:nvSpPr>
            <p:cNvPr id="227" name="Title 1"/>
            <p:cNvSpPr txBox="1">
              <a:spLocks/>
            </p:cNvSpPr>
            <p:nvPr/>
          </p:nvSpPr>
          <p:spPr>
            <a:xfrm rot="16200000">
              <a:off x="-326203" y="1798925"/>
              <a:ext cx="2464326" cy="444852"/>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a:latin typeface="PT Sans"/>
                  <a:cs typeface="PT Sans"/>
                </a:rPr>
                <a:t>Throughput (MB/s)</a:t>
              </a:r>
              <a:endParaRPr lang="en-US" sz="2800" b="1">
                <a:latin typeface="PT Sans"/>
                <a:cs typeface="PT Sans"/>
              </a:endParaRPr>
            </a:p>
          </p:txBody>
        </p:sp>
        <p:sp>
          <p:nvSpPr>
            <p:cNvPr id="228" name="TextBox 227"/>
            <p:cNvSpPr txBox="1"/>
            <p:nvPr/>
          </p:nvSpPr>
          <p:spPr>
            <a:xfrm>
              <a:off x="1022867" y="851847"/>
              <a:ext cx="487041" cy="271744"/>
            </a:xfrm>
            <a:prstGeom prst="rect">
              <a:avLst/>
            </a:prstGeom>
            <a:noFill/>
          </p:spPr>
          <p:txBody>
            <a:bodyPr wrap="square" rtlCol="0">
              <a:spAutoFit/>
            </a:bodyPr>
            <a:lstStyle/>
            <a:p>
              <a:pPr algn="r"/>
              <a:r>
                <a:rPr lang="en-US" sz="1600" b="1">
                  <a:latin typeface="Arial"/>
                  <a:cs typeface="Arial"/>
                </a:rPr>
                <a:t>140</a:t>
              </a:r>
            </a:p>
          </p:txBody>
        </p:sp>
        <p:cxnSp>
          <p:nvCxnSpPr>
            <p:cNvPr id="229" name="Straight Connector 228"/>
            <p:cNvCxnSpPr/>
            <p:nvPr/>
          </p:nvCxnSpPr>
          <p:spPr>
            <a:xfrm flipV="1">
              <a:off x="1849684" y="1386737"/>
              <a:ext cx="1166952" cy="1094173"/>
            </a:xfrm>
            <a:prstGeom prst="line">
              <a:avLst/>
            </a:prstGeom>
            <a:ln w="38100" cmpd="sng"/>
          </p:spPr>
          <p:style>
            <a:lnRef idx="1">
              <a:schemeClr val="accent2"/>
            </a:lnRef>
            <a:fillRef idx="0">
              <a:schemeClr val="accent2"/>
            </a:fillRef>
            <a:effectRef idx="0">
              <a:schemeClr val="accent2"/>
            </a:effectRef>
            <a:fontRef idx="minor">
              <a:schemeClr val="tx1"/>
            </a:fontRef>
          </p:style>
        </p:cxnSp>
        <p:cxnSp>
          <p:nvCxnSpPr>
            <p:cNvPr id="230" name="Straight Connector 229"/>
            <p:cNvCxnSpPr/>
            <p:nvPr/>
          </p:nvCxnSpPr>
          <p:spPr>
            <a:xfrm flipV="1">
              <a:off x="3010261" y="1363716"/>
              <a:ext cx="1152460" cy="23021"/>
            </a:xfrm>
            <a:prstGeom prst="line">
              <a:avLst/>
            </a:prstGeom>
            <a:ln w="38100" cmpd="sng"/>
          </p:spPr>
          <p:style>
            <a:lnRef idx="1">
              <a:schemeClr val="accent2"/>
            </a:lnRef>
            <a:fillRef idx="0">
              <a:schemeClr val="accent2"/>
            </a:fillRef>
            <a:effectRef idx="0">
              <a:schemeClr val="accent2"/>
            </a:effectRef>
            <a:fontRef idx="minor">
              <a:schemeClr val="tx1"/>
            </a:fontRef>
          </p:style>
        </p:cxnSp>
        <p:sp>
          <p:nvSpPr>
            <p:cNvPr id="231" name="Freeform 230"/>
            <p:cNvSpPr/>
            <p:nvPr/>
          </p:nvSpPr>
          <p:spPr>
            <a:xfrm>
              <a:off x="1849684" y="1363717"/>
              <a:ext cx="3179408" cy="1374429"/>
            </a:xfrm>
            <a:custGeom>
              <a:avLst/>
              <a:gdLst>
                <a:gd name="connsiteX0" fmla="*/ 0 w 3179409"/>
                <a:gd name="connsiteY0" fmla="*/ 1653506 h 1653506"/>
                <a:gd name="connsiteX1" fmla="*/ 238668 w 3179409"/>
                <a:gd name="connsiteY1" fmla="*/ 1372239 h 1653506"/>
                <a:gd name="connsiteX2" fmla="*/ 528481 w 3179409"/>
                <a:gd name="connsiteY2" fmla="*/ 1056880 h 1653506"/>
                <a:gd name="connsiteX3" fmla="*/ 741578 w 3179409"/>
                <a:gd name="connsiteY3" fmla="*/ 818230 h 1653506"/>
                <a:gd name="connsiteX4" fmla="*/ 1031390 w 3179409"/>
                <a:gd name="connsiteY4" fmla="*/ 1227344 h 1653506"/>
                <a:gd name="connsiteX5" fmla="*/ 1278583 w 3179409"/>
                <a:gd name="connsiteY5" fmla="*/ 852323 h 1653506"/>
                <a:gd name="connsiteX6" fmla="*/ 1517251 w 3179409"/>
                <a:gd name="connsiteY6" fmla="*/ 1039833 h 1653506"/>
                <a:gd name="connsiteX7" fmla="*/ 1764444 w 3179409"/>
                <a:gd name="connsiteY7" fmla="*/ 545486 h 1653506"/>
                <a:gd name="connsiteX8" fmla="*/ 2062780 w 3179409"/>
                <a:gd name="connsiteY8" fmla="*/ 494347 h 1653506"/>
                <a:gd name="connsiteX9" fmla="*/ 2412260 w 3179409"/>
                <a:gd name="connsiteY9" fmla="*/ 8523 h 1653506"/>
                <a:gd name="connsiteX10" fmla="*/ 2761739 w 3179409"/>
                <a:gd name="connsiteY10" fmla="*/ 0 h 1653506"/>
                <a:gd name="connsiteX11" fmla="*/ 3179409 w 3179409"/>
                <a:gd name="connsiteY11" fmla="*/ 25570 h 165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9409" h="1653506">
                  <a:moveTo>
                    <a:pt x="0" y="1653506"/>
                  </a:moveTo>
                  <a:lnTo>
                    <a:pt x="238668" y="1372239"/>
                  </a:lnTo>
                  <a:lnTo>
                    <a:pt x="528481" y="1056880"/>
                  </a:lnTo>
                  <a:lnTo>
                    <a:pt x="741578" y="818230"/>
                  </a:lnTo>
                  <a:lnTo>
                    <a:pt x="1031390" y="1227344"/>
                  </a:lnTo>
                  <a:lnTo>
                    <a:pt x="1278583" y="852323"/>
                  </a:lnTo>
                  <a:lnTo>
                    <a:pt x="1517251" y="1039833"/>
                  </a:lnTo>
                  <a:lnTo>
                    <a:pt x="1764444" y="545486"/>
                  </a:lnTo>
                  <a:lnTo>
                    <a:pt x="2062780" y="494347"/>
                  </a:lnTo>
                  <a:lnTo>
                    <a:pt x="2412260" y="8523"/>
                  </a:lnTo>
                  <a:lnTo>
                    <a:pt x="2761739" y="0"/>
                  </a:lnTo>
                  <a:lnTo>
                    <a:pt x="3179409" y="25570"/>
                  </a:lnTo>
                </a:path>
              </a:pathLst>
            </a:custGeom>
            <a:ln w="38100" cmpd="sng"/>
          </p:spPr>
          <p:style>
            <a:lnRef idx="1">
              <a:schemeClr val="dk1"/>
            </a:lnRef>
            <a:fillRef idx="0">
              <a:schemeClr val="dk1"/>
            </a:fillRef>
            <a:effectRef idx="0">
              <a:schemeClr val="dk1"/>
            </a:effectRef>
            <a:fontRef idx="minor">
              <a:schemeClr val="tx1"/>
            </a:fontRef>
          </p:style>
          <p:txBody>
            <a:bodyPr rtlCol="0" anchor="ctr"/>
            <a:lstStyle/>
            <a:p>
              <a:pPr algn="ctr"/>
              <a:endParaRPr lang="en-US" sz="9600"/>
            </a:p>
          </p:txBody>
        </p:sp>
        <p:cxnSp>
          <p:nvCxnSpPr>
            <p:cNvPr id="232" name="Curved Connector 80"/>
            <p:cNvCxnSpPr/>
            <p:nvPr/>
          </p:nvCxnSpPr>
          <p:spPr>
            <a:xfrm>
              <a:off x="2475867" y="1334695"/>
              <a:ext cx="155076" cy="389223"/>
            </a:xfrm>
            <a:prstGeom prst="straightConnector1">
              <a:avLst/>
            </a:prstGeom>
            <a:ln w="19050" cmpd="sng">
              <a:solidFill>
                <a:schemeClr val="tx1"/>
              </a:solidFill>
              <a:headEnd type="none"/>
              <a:tailEnd type="triangle" w="lg" len="med"/>
            </a:ln>
          </p:spPr>
          <p:style>
            <a:lnRef idx="1">
              <a:schemeClr val="accent2"/>
            </a:lnRef>
            <a:fillRef idx="0">
              <a:schemeClr val="accent2"/>
            </a:fillRef>
            <a:effectRef idx="0">
              <a:schemeClr val="accent2"/>
            </a:effectRef>
            <a:fontRef idx="minor">
              <a:schemeClr val="tx1"/>
            </a:fontRef>
          </p:style>
        </p:cxnSp>
        <p:sp>
          <p:nvSpPr>
            <p:cNvPr id="233" name="TextBox 232"/>
            <p:cNvSpPr txBox="1"/>
            <p:nvPr/>
          </p:nvSpPr>
          <p:spPr>
            <a:xfrm>
              <a:off x="2008541" y="1104254"/>
              <a:ext cx="730651" cy="226806"/>
            </a:xfrm>
            <a:prstGeom prst="rect">
              <a:avLst/>
            </a:prstGeom>
            <a:noFill/>
            <a:ln>
              <a:solidFill>
                <a:schemeClr val="tx1"/>
              </a:solidFill>
            </a:ln>
          </p:spPr>
          <p:txBody>
            <a:bodyPr wrap="square" rtlCol="0" anchor="ctr">
              <a:spAutoFit/>
            </a:bodyPr>
            <a:lstStyle/>
            <a:p>
              <a:pPr algn="ctr"/>
              <a:r>
                <a:rPr lang="en-US" sz="1600">
                  <a:latin typeface="PT Sans"/>
                  <a:cs typeface="PT Sans"/>
                </a:rPr>
                <a:t>Original</a:t>
              </a:r>
            </a:p>
          </p:txBody>
        </p:sp>
        <p:cxnSp>
          <p:nvCxnSpPr>
            <p:cNvPr id="234" name="Curved Connector 80"/>
            <p:cNvCxnSpPr/>
            <p:nvPr/>
          </p:nvCxnSpPr>
          <p:spPr>
            <a:xfrm>
              <a:off x="4349108" y="1128846"/>
              <a:ext cx="90664" cy="196289"/>
            </a:xfrm>
            <a:prstGeom prst="straightConnector1">
              <a:avLst/>
            </a:prstGeom>
            <a:ln w="19050" cmpd="sng">
              <a:solidFill>
                <a:schemeClr val="tx1"/>
              </a:solidFill>
              <a:headEnd type="none"/>
              <a:tailEnd type="triangle" w="lg" len="med"/>
            </a:ln>
          </p:spPr>
          <p:style>
            <a:lnRef idx="1">
              <a:schemeClr val="accent2"/>
            </a:lnRef>
            <a:fillRef idx="0">
              <a:schemeClr val="accent2"/>
            </a:fillRef>
            <a:effectRef idx="0">
              <a:schemeClr val="accent2"/>
            </a:effectRef>
            <a:fontRef idx="minor">
              <a:schemeClr val="tx1"/>
            </a:fontRef>
          </p:style>
        </p:cxnSp>
        <p:sp>
          <p:nvSpPr>
            <p:cNvPr id="235" name="TextBox 234"/>
            <p:cNvSpPr txBox="1"/>
            <p:nvPr/>
          </p:nvSpPr>
          <p:spPr>
            <a:xfrm>
              <a:off x="4146499" y="978475"/>
              <a:ext cx="988023" cy="226806"/>
            </a:xfrm>
            <a:prstGeom prst="rect">
              <a:avLst/>
            </a:prstGeom>
            <a:solidFill>
              <a:srgbClr val="FFFFFF"/>
            </a:solidFill>
            <a:ln>
              <a:solidFill>
                <a:schemeClr val="tx1"/>
              </a:solidFill>
            </a:ln>
          </p:spPr>
          <p:txBody>
            <a:bodyPr wrap="square" rtlCol="0" anchor="ctr">
              <a:spAutoFit/>
            </a:bodyPr>
            <a:lstStyle/>
            <a:p>
              <a:pPr algn="ctr"/>
              <a:r>
                <a:rPr lang="en-US" sz="1600">
                  <a:latin typeface="PT Sans"/>
                  <a:cs typeface="PT Sans"/>
                </a:rPr>
                <a:t>Reproduced</a:t>
              </a:r>
            </a:p>
          </p:txBody>
        </p:sp>
        <p:sp>
          <p:nvSpPr>
            <p:cNvPr id="236" name="Oval 235"/>
            <p:cNvSpPr/>
            <p:nvPr/>
          </p:nvSpPr>
          <p:spPr>
            <a:xfrm rot="19299790">
              <a:off x="2482902" y="1801486"/>
              <a:ext cx="1692057" cy="724083"/>
            </a:xfrm>
            <a:prstGeom prst="ellipse">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600"/>
            </a:p>
          </p:txBody>
        </p:sp>
        <p:sp>
          <p:nvSpPr>
            <p:cNvPr id="237" name="TextBox 236"/>
            <p:cNvSpPr txBox="1"/>
            <p:nvPr/>
          </p:nvSpPr>
          <p:spPr>
            <a:xfrm>
              <a:off x="4028367" y="2542268"/>
              <a:ext cx="1126514" cy="391756"/>
            </a:xfrm>
            <a:prstGeom prst="rect">
              <a:avLst/>
            </a:prstGeom>
            <a:solidFill>
              <a:srgbClr val="FFFFFF"/>
            </a:solidFill>
            <a:ln>
              <a:solidFill>
                <a:schemeClr val="tx1"/>
              </a:solidFill>
            </a:ln>
          </p:spPr>
          <p:txBody>
            <a:bodyPr wrap="square" rtlCol="0" anchor="ctr">
              <a:spAutoFit/>
            </a:bodyPr>
            <a:lstStyle/>
            <a:p>
              <a:pPr algn="ctr"/>
              <a:r>
                <a:rPr lang="en-US" sz="1600">
                  <a:latin typeface="PT Sans"/>
                  <a:cs typeface="PT Sans"/>
                </a:rPr>
                <a:t>Non-scalable</a:t>
              </a:r>
            </a:p>
            <a:p>
              <a:pPr algn="ctr"/>
              <a:r>
                <a:rPr lang="en-US" sz="1600">
                  <a:latin typeface="PT Sans"/>
                  <a:cs typeface="PT Sans"/>
                </a:rPr>
                <a:t>behavior</a:t>
              </a:r>
            </a:p>
          </p:txBody>
        </p:sp>
        <p:cxnSp>
          <p:nvCxnSpPr>
            <p:cNvPr id="238" name="Curved Connector 80"/>
            <p:cNvCxnSpPr>
              <a:stCxn id="237" idx="1"/>
            </p:cNvCxnSpPr>
            <p:nvPr/>
          </p:nvCxnSpPr>
          <p:spPr>
            <a:xfrm flipH="1" flipV="1">
              <a:off x="3613945" y="2406317"/>
              <a:ext cx="414422" cy="331830"/>
            </a:xfrm>
            <a:prstGeom prst="straightConnector1">
              <a:avLst/>
            </a:prstGeom>
            <a:ln w="19050" cmpd="sng">
              <a:solidFill>
                <a:schemeClr val="tx1"/>
              </a:solidFill>
              <a:headEnd type="none"/>
              <a:tailEnd type="none" w="lg" len="med"/>
            </a:ln>
          </p:spPr>
          <p:style>
            <a:lnRef idx="1">
              <a:schemeClr val="accent2"/>
            </a:lnRef>
            <a:fillRef idx="0">
              <a:schemeClr val="accent2"/>
            </a:fillRef>
            <a:effectRef idx="0">
              <a:schemeClr val="accent2"/>
            </a:effectRef>
            <a:fontRef idx="minor">
              <a:schemeClr val="tx1"/>
            </a:fontRef>
          </p:style>
        </p:cxnSp>
      </p:grpSp>
      <p:sp>
        <p:nvSpPr>
          <p:cNvPr id="239" name="TextBox 238"/>
          <p:cNvSpPr txBox="1"/>
          <p:nvPr/>
        </p:nvSpPr>
        <p:spPr>
          <a:xfrm>
            <a:off x="23414748" y="8668698"/>
            <a:ext cx="5625234" cy="2246769"/>
          </a:xfrm>
          <a:prstGeom prst="rect">
            <a:avLst/>
          </a:prstGeom>
          <a:noFill/>
        </p:spPr>
        <p:txBody>
          <a:bodyPr wrap="square" rtlCol="0">
            <a:spAutoFit/>
          </a:bodyPr>
          <a:lstStyle/>
          <a:p>
            <a:pPr marL="45720" algn="just"/>
            <a:r>
              <a:rPr lang="en-US" sz="2000" b="1">
                <a:latin typeface="PT Sans"/>
                <a:cs typeface="PT Sans"/>
              </a:rPr>
              <a:t>Figure 1</a:t>
            </a:r>
            <a:r>
              <a:rPr lang="en-US" sz="2000">
                <a:latin typeface="PT Sans"/>
                <a:cs typeface="PT Sans"/>
              </a:rPr>
              <a:t>: The y-axis represents average throughput, as seen by the client. The x-axis corresponds to the size of the cluster. We observe non-scalable behavior at 5. The underlying hard drives are unable to provide their advertised peak performance (60 MB/s) due to their age. This causes the cluster to be unbalanced.</a:t>
            </a:r>
          </a:p>
        </p:txBody>
      </p:sp>
      <p:grpSp>
        <p:nvGrpSpPr>
          <p:cNvPr id="240" name="Group 239"/>
          <p:cNvGrpSpPr/>
          <p:nvPr/>
        </p:nvGrpSpPr>
        <p:grpSpPr>
          <a:xfrm>
            <a:off x="29090459" y="4102554"/>
            <a:ext cx="5879527" cy="4636579"/>
            <a:chOff x="1022867" y="851847"/>
            <a:chExt cx="4132014" cy="3106156"/>
          </a:xfrm>
        </p:grpSpPr>
        <p:cxnSp>
          <p:nvCxnSpPr>
            <p:cNvPr id="241" name="Straight Connector 240"/>
            <p:cNvCxnSpPr/>
            <p:nvPr/>
          </p:nvCxnSpPr>
          <p:spPr>
            <a:xfrm>
              <a:off x="1564534" y="852323"/>
              <a:ext cx="13345" cy="2473278"/>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2" name="Straight Connector 241"/>
            <p:cNvCxnSpPr/>
            <p:nvPr/>
          </p:nvCxnSpPr>
          <p:spPr>
            <a:xfrm flipH="1" flipV="1">
              <a:off x="1568841" y="3312439"/>
              <a:ext cx="3586040" cy="13162"/>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3" name="Straight Connector 242"/>
            <p:cNvCxnSpPr/>
            <p:nvPr/>
          </p:nvCxnSpPr>
          <p:spPr>
            <a:xfrm>
              <a:off x="1860416"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a:off x="211778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5" name="Straight Connector 244"/>
            <p:cNvCxnSpPr/>
            <p:nvPr/>
          </p:nvCxnSpPr>
          <p:spPr>
            <a:xfrm>
              <a:off x="3404630"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6" name="Straight Connector 245"/>
            <p:cNvCxnSpPr/>
            <p:nvPr/>
          </p:nvCxnSpPr>
          <p:spPr>
            <a:xfrm>
              <a:off x="2375154"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7" name="Straight Connector 246"/>
            <p:cNvCxnSpPr/>
            <p:nvPr/>
          </p:nvCxnSpPr>
          <p:spPr>
            <a:xfrm>
              <a:off x="2632523"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8" name="Straight Connector 247"/>
            <p:cNvCxnSpPr/>
            <p:nvPr/>
          </p:nvCxnSpPr>
          <p:spPr>
            <a:xfrm>
              <a:off x="2889892"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9" name="Straight Connector 248"/>
            <p:cNvCxnSpPr/>
            <p:nvPr/>
          </p:nvCxnSpPr>
          <p:spPr>
            <a:xfrm>
              <a:off x="3147261"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0" name="Straight Connector 249"/>
            <p:cNvCxnSpPr/>
            <p:nvPr/>
          </p:nvCxnSpPr>
          <p:spPr>
            <a:xfrm>
              <a:off x="3661999"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1" name="Straight Connector 250"/>
            <p:cNvCxnSpPr/>
            <p:nvPr/>
          </p:nvCxnSpPr>
          <p:spPr>
            <a:xfrm>
              <a:off x="3919370"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2" name="Straight Connector 251"/>
            <p:cNvCxnSpPr/>
            <p:nvPr/>
          </p:nvCxnSpPr>
          <p:spPr>
            <a:xfrm flipH="1">
              <a:off x="1484336" y="99034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3" name="Straight Connector 252"/>
            <p:cNvCxnSpPr/>
            <p:nvPr/>
          </p:nvCxnSpPr>
          <p:spPr>
            <a:xfrm flipH="1">
              <a:off x="1484336" y="1320669"/>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4" name="Straight Connector 253"/>
            <p:cNvCxnSpPr/>
            <p:nvPr/>
          </p:nvCxnSpPr>
          <p:spPr>
            <a:xfrm flipH="1">
              <a:off x="1484336" y="1650991"/>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5" name="Straight Connector 254"/>
            <p:cNvCxnSpPr/>
            <p:nvPr/>
          </p:nvCxnSpPr>
          <p:spPr>
            <a:xfrm flipH="1">
              <a:off x="1484336" y="1981313"/>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6" name="Straight Connector 255"/>
            <p:cNvCxnSpPr/>
            <p:nvPr/>
          </p:nvCxnSpPr>
          <p:spPr>
            <a:xfrm flipH="1">
              <a:off x="1484336" y="2311635"/>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7" name="Straight Connector 256"/>
            <p:cNvCxnSpPr/>
            <p:nvPr/>
          </p:nvCxnSpPr>
          <p:spPr>
            <a:xfrm flipH="1">
              <a:off x="1484336" y="264195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flipH="1">
              <a:off x="1484336" y="2972282"/>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a:off x="4426466"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a:off x="4169097"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a:off x="468383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a:off x="4941206"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sp>
          <p:nvSpPr>
            <p:cNvPr id="263" name="TextBox 262"/>
            <p:cNvSpPr txBox="1"/>
            <p:nvPr/>
          </p:nvSpPr>
          <p:spPr>
            <a:xfrm>
              <a:off x="1100612" y="2811232"/>
              <a:ext cx="409296" cy="271744"/>
            </a:xfrm>
            <a:prstGeom prst="rect">
              <a:avLst/>
            </a:prstGeom>
            <a:noFill/>
          </p:spPr>
          <p:txBody>
            <a:bodyPr wrap="square" rtlCol="0">
              <a:spAutoFit/>
            </a:bodyPr>
            <a:lstStyle/>
            <a:p>
              <a:pPr algn="r"/>
              <a:r>
                <a:rPr lang="en-US" sz="1600" b="1">
                  <a:latin typeface="Arial"/>
                  <a:cs typeface="Arial"/>
                </a:rPr>
                <a:t>20</a:t>
              </a:r>
            </a:p>
          </p:txBody>
        </p:sp>
        <p:sp>
          <p:nvSpPr>
            <p:cNvPr id="264" name="TextBox 263"/>
            <p:cNvSpPr txBox="1"/>
            <p:nvPr/>
          </p:nvSpPr>
          <p:spPr>
            <a:xfrm>
              <a:off x="1100612" y="2480907"/>
              <a:ext cx="409296" cy="271744"/>
            </a:xfrm>
            <a:prstGeom prst="rect">
              <a:avLst/>
            </a:prstGeom>
            <a:noFill/>
          </p:spPr>
          <p:txBody>
            <a:bodyPr wrap="square" rtlCol="0">
              <a:spAutoFit/>
            </a:bodyPr>
            <a:lstStyle/>
            <a:p>
              <a:pPr algn="r"/>
              <a:r>
                <a:rPr lang="en-US" sz="1600" b="1">
                  <a:latin typeface="Arial"/>
                  <a:cs typeface="Arial"/>
                </a:rPr>
                <a:t>40</a:t>
              </a:r>
            </a:p>
          </p:txBody>
        </p:sp>
        <p:sp>
          <p:nvSpPr>
            <p:cNvPr id="265" name="TextBox 264"/>
            <p:cNvSpPr txBox="1"/>
            <p:nvPr/>
          </p:nvSpPr>
          <p:spPr>
            <a:xfrm>
              <a:off x="1100612" y="2150585"/>
              <a:ext cx="409296" cy="271744"/>
            </a:xfrm>
            <a:prstGeom prst="rect">
              <a:avLst/>
            </a:prstGeom>
            <a:noFill/>
          </p:spPr>
          <p:txBody>
            <a:bodyPr wrap="square" rtlCol="0">
              <a:spAutoFit/>
            </a:bodyPr>
            <a:lstStyle/>
            <a:p>
              <a:pPr algn="r"/>
              <a:r>
                <a:rPr lang="en-US" sz="1600" b="1">
                  <a:latin typeface="Arial"/>
                  <a:cs typeface="Arial"/>
                </a:rPr>
                <a:t>60</a:t>
              </a:r>
            </a:p>
          </p:txBody>
        </p:sp>
        <p:sp>
          <p:nvSpPr>
            <p:cNvPr id="266" name="TextBox 265"/>
            <p:cNvSpPr txBox="1"/>
            <p:nvPr/>
          </p:nvSpPr>
          <p:spPr>
            <a:xfrm>
              <a:off x="1100612" y="1820263"/>
              <a:ext cx="409296" cy="271744"/>
            </a:xfrm>
            <a:prstGeom prst="rect">
              <a:avLst/>
            </a:prstGeom>
            <a:noFill/>
          </p:spPr>
          <p:txBody>
            <a:bodyPr wrap="square" rtlCol="0">
              <a:spAutoFit/>
            </a:bodyPr>
            <a:lstStyle/>
            <a:p>
              <a:pPr algn="r"/>
              <a:r>
                <a:rPr lang="en-US" sz="1600" b="1">
                  <a:latin typeface="Arial"/>
                  <a:cs typeface="Arial"/>
                </a:rPr>
                <a:t>80</a:t>
              </a:r>
            </a:p>
          </p:txBody>
        </p:sp>
        <p:sp>
          <p:nvSpPr>
            <p:cNvPr id="267" name="TextBox 266"/>
            <p:cNvSpPr txBox="1"/>
            <p:nvPr/>
          </p:nvSpPr>
          <p:spPr>
            <a:xfrm>
              <a:off x="1022867" y="1489941"/>
              <a:ext cx="487041" cy="271744"/>
            </a:xfrm>
            <a:prstGeom prst="rect">
              <a:avLst/>
            </a:prstGeom>
            <a:noFill/>
          </p:spPr>
          <p:txBody>
            <a:bodyPr wrap="square" rtlCol="0">
              <a:spAutoFit/>
            </a:bodyPr>
            <a:lstStyle/>
            <a:p>
              <a:pPr algn="r"/>
              <a:r>
                <a:rPr lang="en-US" sz="1600" b="1">
                  <a:latin typeface="Arial"/>
                  <a:cs typeface="Arial"/>
                </a:rPr>
                <a:t>100</a:t>
              </a:r>
            </a:p>
          </p:txBody>
        </p:sp>
        <p:sp>
          <p:nvSpPr>
            <p:cNvPr id="268" name="TextBox 267"/>
            <p:cNvSpPr txBox="1"/>
            <p:nvPr/>
          </p:nvSpPr>
          <p:spPr>
            <a:xfrm>
              <a:off x="1022867" y="1159619"/>
              <a:ext cx="487041" cy="271744"/>
            </a:xfrm>
            <a:prstGeom prst="rect">
              <a:avLst/>
            </a:prstGeom>
            <a:noFill/>
          </p:spPr>
          <p:txBody>
            <a:bodyPr wrap="square" rtlCol="0">
              <a:spAutoFit/>
            </a:bodyPr>
            <a:lstStyle/>
            <a:p>
              <a:pPr algn="r"/>
              <a:r>
                <a:rPr lang="en-US" sz="1600" b="1">
                  <a:latin typeface="Arial"/>
                  <a:cs typeface="Arial"/>
                </a:rPr>
                <a:t>120</a:t>
              </a:r>
            </a:p>
          </p:txBody>
        </p:sp>
        <p:sp>
          <p:nvSpPr>
            <p:cNvPr id="270" name="Title 1"/>
            <p:cNvSpPr txBox="1">
              <a:spLocks/>
            </p:cNvSpPr>
            <p:nvPr/>
          </p:nvSpPr>
          <p:spPr>
            <a:xfrm>
              <a:off x="1640932" y="3513151"/>
              <a:ext cx="3375458" cy="444852"/>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a:latin typeface="PT Sans"/>
                  <a:cs typeface="PT Sans"/>
                </a:rPr>
                <a:t>OSD cluster size</a:t>
              </a:r>
            </a:p>
          </p:txBody>
        </p:sp>
        <p:sp>
          <p:nvSpPr>
            <p:cNvPr id="272" name="TextBox 271"/>
            <p:cNvSpPr txBox="1"/>
            <p:nvPr/>
          </p:nvSpPr>
          <p:spPr>
            <a:xfrm>
              <a:off x="1022867" y="851847"/>
              <a:ext cx="487041" cy="271744"/>
            </a:xfrm>
            <a:prstGeom prst="rect">
              <a:avLst/>
            </a:prstGeom>
            <a:noFill/>
          </p:spPr>
          <p:txBody>
            <a:bodyPr wrap="square" rtlCol="0">
              <a:spAutoFit/>
            </a:bodyPr>
            <a:lstStyle/>
            <a:p>
              <a:pPr algn="r"/>
              <a:r>
                <a:rPr lang="en-US" sz="1600" b="1">
                  <a:latin typeface="Arial"/>
                  <a:cs typeface="Arial"/>
                </a:rPr>
                <a:t>140</a:t>
              </a:r>
            </a:p>
          </p:txBody>
        </p:sp>
        <p:cxnSp>
          <p:nvCxnSpPr>
            <p:cNvPr id="273" name="Straight Connector 272"/>
            <p:cNvCxnSpPr/>
            <p:nvPr/>
          </p:nvCxnSpPr>
          <p:spPr>
            <a:xfrm flipV="1">
              <a:off x="1849684" y="1363716"/>
              <a:ext cx="968538" cy="1117193"/>
            </a:xfrm>
            <a:prstGeom prst="line">
              <a:avLst/>
            </a:prstGeom>
            <a:ln w="38100" cmpd="sng">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274" name="Straight Connector 273"/>
            <p:cNvCxnSpPr/>
            <p:nvPr/>
          </p:nvCxnSpPr>
          <p:spPr>
            <a:xfrm flipV="1">
              <a:off x="2809524" y="1363716"/>
              <a:ext cx="1359573" cy="8701"/>
            </a:xfrm>
            <a:prstGeom prst="line">
              <a:avLst/>
            </a:prstGeom>
            <a:ln w="38100" cmpd="sng">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276" name="Curved Connector 80"/>
            <p:cNvCxnSpPr/>
            <p:nvPr/>
          </p:nvCxnSpPr>
          <p:spPr>
            <a:xfrm>
              <a:off x="2373867" y="1261768"/>
              <a:ext cx="155076" cy="389223"/>
            </a:xfrm>
            <a:prstGeom prst="straightConnector1">
              <a:avLst/>
            </a:prstGeom>
            <a:ln w="19050" cmpd="sng">
              <a:solidFill>
                <a:schemeClr val="tx1"/>
              </a:solidFill>
              <a:headEnd type="none"/>
              <a:tailEnd type="triangle" w="lg" len="med"/>
            </a:ln>
          </p:spPr>
          <p:style>
            <a:lnRef idx="1">
              <a:schemeClr val="accent2"/>
            </a:lnRef>
            <a:fillRef idx="0">
              <a:schemeClr val="accent2"/>
            </a:fillRef>
            <a:effectRef idx="0">
              <a:schemeClr val="accent2"/>
            </a:effectRef>
            <a:fontRef idx="minor">
              <a:schemeClr val="tx1"/>
            </a:fontRef>
          </p:style>
        </p:cxnSp>
        <p:cxnSp>
          <p:nvCxnSpPr>
            <p:cNvPr id="278" name="Curved Connector 80"/>
            <p:cNvCxnSpPr/>
            <p:nvPr/>
          </p:nvCxnSpPr>
          <p:spPr>
            <a:xfrm>
              <a:off x="4349108" y="1128846"/>
              <a:ext cx="90664" cy="196289"/>
            </a:xfrm>
            <a:prstGeom prst="straightConnector1">
              <a:avLst/>
            </a:prstGeom>
            <a:ln w="19050" cmpd="sng">
              <a:solidFill>
                <a:schemeClr val="tx1"/>
              </a:solidFill>
              <a:headEnd type="none"/>
              <a:tailEnd type="triangle" w="lg" len="med"/>
            </a:ln>
          </p:spPr>
          <p:style>
            <a:lnRef idx="1">
              <a:schemeClr val="accent2"/>
            </a:lnRef>
            <a:fillRef idx="0">
              <a:schemeClr val="accent2"/>
            </a:fillRef>
            <a:effectRef idx="0">
              <a:schemeClr val="accent2"/>
            </a:effectRef>
            <a:fontRef idx="minor">
              <a:schemeClr val="tx1"/>
            </a:fontRef>
          </p:style>
        </p:cxnSp>
        <p:sp>
          <p:nvSpPr>
            <p:cNvPr id="279" name="TextBox 278"/>
            <p:cNvSpPr txBox="1"/>
            <p:nvPr/>
          </p:nvSpPr>
          <p:spPr>
            <a:xfrm>
              <a:off x="3661999" y="978475"/>
              <a:ext cx="988023" cy="226805"/>
            </a:xfrm>
            <a:prstGeom prst="rect">
              <a:avLst/>
            </a:prstGeom>
            <a:solidFill>
              <a:srgbClr val="FFFFFF"/>
            </a:solidFill>
            <a:ln>
              <a:solidFill>
                <a:schemeClr val="tx1"/>
              </a:solidFill>
            </a:ln>
          </p:spPr>
          <p:txBody>
            <a:bodyPr wrap="square" rtlCol="0" anchor="ctr">
              <a:spAutoFit/>
            </a:bodyPr>
            <a:lstStyle/>
            <a:p>
              <a:pPr algn="ctr"/>
              <a:r>
                <a:rPr lang="en-US" sz="1600">
                  <a:latin typeface="PT Sans"/>
                  <a:cs typeface="PT Sans"/>
                </a:rPr>
                <a:t>Reproduced</a:t>
              </a:r>
            </a:p>
          </p:txBody>
        </p:sp>
        <p:sp>
          <p:nvSpPr>
            <p:cNvPr id="277" name="TextBox 276"/>
            <p:cNvSpPr txBox="1"/>
            <p:nvPr/>
          </p:nvSpPr>
          <p:spPr>
            <a:xfrm>
              <a:off x="2008541" y="1104254"/>
              <a:ext cx="730651" cy="226805"/>
            </a:xfrm>
            <a:prstGeom prst="rect">
              <a:avLst/>
            </a:prstGeom>
            <a:solidFill>
              <a:srgbClr val="FFFFFF"/>
            </a:solidFill>
            <a:ln>
              <a:solidFill>
                <a:schemeClr val="tx1"/>
              </a:solidFill>
            </a:ln>
          </p:spPr>
          <p:txBody>
            <a:bodyPr wrap="square" rtlCol="0" anchor="ctr">
              <a:spAutoFit/>
            </a:bodyPr>
            <a:lstStyle/>
            <a:p>
              <a:pPr algn="ctr"/>
              <a:r>
                <a:rPr lang="en-US" sz="1600">
                  <a:latin typeface="PT Sans"/>
                  <a:cs typeface="PT Sans"/>
                </a:rPr>
                <a:t>Original</a:t>
              </a:r>
            </a:p>
          </p:txBody>
        </p:sp>
      </p:grpSp>
      <p:sp>
        <p:nvSpPr>
          <p:cNvPr id="283" name="TextBox 282"/>
          <p:cNvSpPr txBox="1"/>
          <p:nvPr/>
        </p:nvSpPr>
        <p:spPr>
          <a:xfrm>
            <a:off x="29595505" y="8638168"/>
            <a:ext cx="5520162" cy="2246769"/>
          </a:xfrm>
          <a:prstGeom prst="rect">
            <a:avLst/>
          </a:prstGeom>
          <a:noFill/>
        </p:spPr>
        <p:txBody>
          <a:bodyPr wrap="square" rtlCol="0">
            <a:spAutoFit/>
          </a:bodyPr>
          <a:lstStyle/>
          <a:p>
            <a:pPr marL="45720" algn="just"/>
            <a:r>
              <a:rPr lang="en-US" sz="2000" b="1">
                <a:latin typeface="PT Sans"/>
                <a:cs typeface="PT Sans"/>
              </a:rPr>
              <a:t>Figure 2</a:t>
            </a:r>
            <a:r>
              <a:rPr lang="en-US" sz="2000">
                <a:latin typeface="PT Sans"/>
                <a:cs typeface="PT Sans"/>
              </a:rPr>
              <a:t>: In order to reduce the high variability of the environment we make use of the cgroups feature that allows to throttle I/O. The common lowest denominator among the hard disks being 30 MB/s. This makes the cluster behave in a predictable manner thanks to the uniformity of the underlying hard drives.</a:t>
            </a:r>
          </a:p>
        </p:txBody>
      </p:sp>
      <p:sp>
        <p:nvSpPr>
          <p:cNvPr id="284" name="TextBox 283"/>
          <p:cNvSpPr txBox="1"/>
          <p:nvPr/>
        </p:nvSpPr>
        <p:spPr>
          <a:xfrm>
            <a:off x="30385587" y="14590242"/>
            <a:ext cx="4127218" cy="4093428"/>
          </a:xfrm>
          <a:prstGeom prst="rect">
            <a:avLst/>
          </a:prstGeom>
          <a:noFill/>
        </p:spPr>
        <p:txBody>
          <a:bodyPr wrap="square" rtlCol="0">
            <a:spAutoFit/>
          </a:bodyPr>
          <a:lstStyle/>
          <a:p>
            <a:pPr marL="45720" algn="just"/>
            <a:r>
              <a:rPr lang="en-US" sz="2000" b="1">
                <a:latin typeface="PT Sans"/>
                <a:cs typeface="PT Sans"/>
              </a:rPr>
              <a:t>Figure 3</a:t>
            </a:r>
            <a:r>
              <a:rPr lang="en-US" sz="2000">
                <a:latin typeface="PT Sans"/>
                <a:cs typeface="PT Sans"/>
              </a:rPr>
              <a:t>: Using the limiting capabilities of cgroups, we recreate the behavior of old and slower disks on newer ones. Old hard drives are the same used in Figures 1 and 2 (above) and correspond to a set of 10 year old 250GB Seagate Barracuda ES (ST3250620NS). New hard drives correspond to 500GB Western Digital Re (WD5003ABYZ) hard disk drives. Every data point corresponds to the average (and standard error) of 10 executions.</a:t>
            </a:r>
          </a:p>
        </p:txBody>
      </p:sp>
      <p:sp>
        <p:nvSpPr>
          <p:cNvPr id="285" name="Rectangle 284"/>
          <p:cNvSpPr/>
          <p:nvPr/>
        </p:nvSpPr>
        <p:spPr>
          <a:xfrm>
            <a:off x="11944076" y="15310386"/>
            <a:ext cx="5267392" cy="437609"/>
          </a:xfrm>
          <a:prstGeom prst="rect">
            <a:avLst/>
          </a:prstGeom>
          <a:noFill/>
          <a:ln w="1270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PT Sans"/>
                <a:cs typeface="PT Sans"/>
              </a:rPr>
              <a:t>Container configuration corresponds to the allocation of the base host system’s resources that are assigned to the container.</a:t>
            </a:r>
            <a:endParaRPr lang="en-US" sz="1400">
              <a:latin typeface="PT Sans"/>
              <a:cs typeface="PT Sans"/>
            </a:endParaRPr>
          </a:p>
        </p:txBody>
      </p:sp>
      <p:sp>
        <p:nvSpPr>
          <p:cNvPr id="125" name="Freeform 124"/>
          <p:cNvSpPr/>
          <p:nvPr/>
        </p:nvSpPr>
        <p:spPr>
          <a:xfrm>
            <a:off x="30282226" y="4845251"/>
            <a:ext cx="4021344" cy="2477686"/>
          </a:xfrm>
          <a:custGeom>
            <a:avLst/>
            <a:gdLst>
              <a:gd name="connsiteX0" fmla="*/ 0 w 4010549"/>
              <a:gd name="connsiteY0" fmla="*/ 2138912 h 2138912"/>
              <a:gd name="connsiteX1" fmla="*/ 320844 w 4010549"/>
              <a:gd name="connsiteY1" fmla="*/ 1791338 h 2138912"/>
              <a:gd name="connsiteX2" fmla="*/ 668425 w 4010549"/>
              <a:gd name="connsiteY2" fmla="*/ 1403661 h 2138912"/>
              <a:gd name="connsiteX3" fmla="*/ 989268 w 4010549"/>
              <a:gd name="connsiteY3" fmla="*/ 1056087 h 2138912"/>
              <a:gd name="connsiteX4" fmla="*/ 1403692 w 4010549"/>
              <a:gd name="connsiteY4" fmla="*/ 641673 h 2138912"/>
              <a:gd name="connsiteX5" fmla="*/ 1831484 w 4010549"/>
              <a:gd name="connsiteY5" fmla="*/ 347573 h 2138912"/>
              <a:gd name="connsiteX6" fmla="*/ 2058748 w 4010549"/>
              <a:gd name="connsiteY6" fmla="*/ 147050 h 2138912"/>
              <a:gd name="connsiteX7" fmla="*/ 2352855 w 4010549"/>
              <a:gd name="connsiteY7" fmla="*/ 0 h 2138912"/>
              <a:gd name="connsiteX8" fmla="*/ 2593488 w 4010549"/>
              <a:gd name="connsiteY8" fmla="*/ 80209 h 2138912"/>
              <a:gd name="connsiteX9" fmla="*/ 2954438 w 4010549"/>
              <a:gd name="connsiteY9" fmla="*/ 13368 h 2138912"/>
              <a:gd name="connsiteX10" fmla="*/ 3288650 w 4010549"/>
              <a:gd name="connsiteY10" fmla="*/ 13368 h 2138912"/>
              <a:gd name="connsiteX11" fmla="*/ 3636231 w 4010549"/>
              <a:gd name="connsiteY11" fmla="*/ 13368 h 2138912"/>
              <a:gd name="connsiteX12" fmla="*/ 4010549 w 4010549"/>
              <a:gd name="connsiteY12" fmla="*/ 66841 h 21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0549" h="2138912">
                <a:moveTo>
                  <a:pt x="0" y="2138912"/>
                </a:moveTo>
                <a:lnTo>
                  <a:pt x="320844" y="1791338"/>
                </a:lnTo>
                <a:lnTo>
                  <a:pt x="668425" y="1403661"/>
                </a:lnTo>
                <a:lnTo>
                  <a:pt x="989268" y="1056087"/>
                </a:lnTo>
                <a:lnTo>
                  <a:pt x="1403692" y="641673"/>
                </a:lnTo>
                <a:lnTo>
                  <a:pt x="1831484" y="347573"/>
                </a:lnTo>
                <a:lnTo>
                  <a:pt x="2058748" y="147050"/>
                </a:lnTo>
                <a:lnTo>
                  <a:pt x="2352855" y="0"/>
                </a:lnTo>
                <a:lnTo>
                  <a:pt x="2593488" y="80209"/>
                </a:lnTo>
                <a:lnTo>
                  <a:pt x="2954438" y="13368"/>
                </a:lnTo>
                <a:lnTo>
                  <a:pt x="3288650" y="13368"/>
                </a:lnTo>
                <a:lnTo>
                  <a:pt x="3636231" y="13368"/>
                </a:lnTo>
                <a:lnTo>
                  <a:pt x="4010549" y="66841"/>
                </a:lnTo>
              </a:path>
            </a:pathLst>
          </a:custGeom>
          <a:ln w="38100" cmpd="sng"/>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6" name="TextBox 285"/>
          <p:cNvSpPr txBox="1"/>
          <p:nvPr/>
        </p:nvSpPr>
        <p:spPr>
          <a:xfrm>
            <a:off x="23853272" y="7923343"/>
            <a:ext cx="5144079" cy="338553"/>
          </a:xfrm>
          <a:prstGeom prst="rect">
            <a:avLst/>
          </a:prstGeom>
          <a:noFill/>
        </p:spPr>
        <p:txBody>
          <a:bodyPr wrap="square" rtlCol="0">
            <a:spAutoFit/>
          </a:bodyPr>
          <a:lstStyle/>
          <a:p>
            <a:r>
              <a:rPr lang="en-US" sz="1600" b="1">
                <a:latin typeface="Arial"/>
                <a:cs typeface="Arial"/>
              </a:rPr>
              <a:t> 1</a:t>
            </a:r>
            <a:r>
              <a:rPr lang="en-US" sz="800" b="1">
                <a:latin typeface="Arial"/>
                <a:cs typeface="Arial"/>
              </a:rPr>
              <a:t>         </a:t>
            </a:r>
            <a:r>
              <a:rPr lang="en-US" sz="1600" b="1">
                <a:latin typeface="Arial"/>
                <a:cs typeface="Arial"/>
              </a:rPr>
              <a:t>2</a:t>
            </a:r>
            <a:r>
              <a:rPr lang="en-US" sz="900" b="1">
                <a:latin typeface="Arial"/>
                <a:cs typeface="Arial"/>
              </a:rPr>
              <a:t>        </a:t>
            </a:r>
            <a:r>
              <a:rPr lang="en-US" sz="1600" b="1">
                <a:latin typeface="Arial"/>
                <a:cs typeface="Arial"/>
              </a:rPr>
              <a:t>3</a:t>
            </a:r>
            <a:r>
              <a:rPr lang="en-US" sz="1050" b="1">
                <a:latin typeface="Arial"/>
                <a:cs typeface="Arial"/>
              </a:rPr>
              <a:t>       </a:t>
            </a:r>
            <a:r>
              <a:rPr lang="en-US" sz="1600" b="1">
                <a:latin typeface="Arial"/>
                <a:cs typeface="Arial"/>
              </a:rPr>
              <a:t>4</a:t>
            </a:r>
            <a:r>
              <a:rPr lang="en-US" sz="900" b="1">
                <a:latin typeface="Arial"/>
                <a:cs typeface="Arial"/>
              </a:rPr>
              <a:t> </a:t>
            </a:r>
            <a:r>
              <a:rPr lang="en-US" sz="800" b="1">
                <a:latin typeface="Arial"/>
                <a:cs typeface="Arial"/>
              </a:rPr>
              <a:t>        </a:t>
            </a:r>
            <a:r>
              <a:rPr lang="en-US" sz="1600" b="1">
                <a:latin typeface="Arial"/>
                <a:cs typeface="Arial"/>
              </a:rPr>
              <a:t>5</a:t>
            </a:r>
            <a:r>
              <a:rPr lang="en-US" sz="800" b="1">
                <a:latin typeface="Arial"/>
                <a:cs typeface="Arial"/>
              </a:rPr>
              <a:t>         </a:t>
            </a:r>
            <a:r>
              <a:rPr lang="en-US" sz="1600" b="1">
                <a:latin typeface="Arial"/>
                <a:cs typeface="Arial"/>
              </a:rPr>
              <a:t>6</a:t>
            </a:r>
            <a:r>
              <a:rPr lang="en-US" sz="800" b="1">
                <a:latin typeface="Arial"/>
                <a:cs typeface="Arial"/>
              </a:rPr>
              <a:t>         </a:t>
            </a:r>
            <a:r>
              <a:rPr lang="en-US" sz="1600" b="1">
                <a:latin typeface="Arial"/>
                <a:cs typeface="Arial"/>
              </a:rPr>
              <a:t>7</a:t>
            </a:r>
            <a:r>
              <a:rPr lang="en-US" sz="900" b="1">
                <a:latin typeface="Arial"/>
                <a:cs typeface="Arial"/>
              </a:rPr>
              <a:t>        </a:t>
            </a:r>
            <a:r>
              <a:rPr lang="en-US" sz="1600" b="1">
                <a:latin typeface="Arial"/>
                <a:cs typeface="Arial"/>
              </a:rPr>
              <a:t>8</a:t>
            </a:r>
            <a:r>
              <a:rPr lang="en-US" sz="900" b="1">
                <a:latin typeface="Arial"/>
                <a:cs typeface="Arial"/>
              </a:rPr>
              <a:t>       </a:t>
            </a:r>
            <a:r>
              <a:rPr lang="en-US" sz="1600" b="1">
                <a:latin typeface="Arial"/>
                <a:cs typeface="Arial"/>
              </a:rPr>
              <a:t>9    10  11</a:t>
            </a:r>
            <a:r>
              <a:rPr lang="en-US" sz="1100" b="1">
                <a:latin typeface="Arial"/>
                <a:cs typeface="Arial"/>
              </a:rPr>
              <a:t>    </a:t>
            </a:r>
            <a:r>
              <a:rPr lang="en-US" sz="1600" b="1">
                <a:latin typeface="Arial"/>
                <a:cs typeface="Arial"/>
              </a:rPr>
              <a:t>12</a:t>
            </a:r>
            <a:r>
              <a:rPr lang="en-US" sz="1050" b="1">
                <a:latin typeface="Arial"/>
                <a:cs typeface="Arial"/>
              </a:rPr>
              <a:t>    </a:t>
            </a:r>
            <a:r>
              <a:rPr lang="en-US" sz="1600" b="1">
                <a:latin typeface="Arial"/>
                <a:cs typeface="Arial"/>
              </a:rPr>
              <a:t>13</a:t>
            </a:r>
          </a:p>
        </p:txBody>
      </p:sp>
      <p:sp>
        <p:nvSpPr>
          <p:cNvPr id="287" name="TextBox 286"/>
          <p:cNvSpPr txBox="1"/>
          <p:nvPr/>
        </p:nvSpPr>
        <p:spPr>
          <a:xfrm>
            <a:off x="30085874" y="7861068"/>
            <a:ext cx="5144079" cy="338553"/>
          </a:xfrm>
          <a:prstGeom prst="rect">
            <a:avLst/>
          </a:prstGeom>
          <a:noFill/>
        </p:spPr>
        <p:txBody>
          <a:bodyPr wrap="square" rtlCol="0">
            <a:spAutoFit/>
          </a:bodyPr>
          <a:lstStyle/>
          <a:p>
            <a:r>
              <a:rPr lang="en-US" sz="1600" b="1">
                <a:latin typeface="Arial"/>
                <a:cs typeface="Arial"/>
              </a:rPr>
              <a:t> 1</a:t>
            </a:r>
            <a:r>
              <a:rPr lang="en-US" sz="800" b="1">
                <a:latin typeface="Arial"/>
                <a:cs typeface="Arial"/>
              </a:rPr>
              <a:t>         </a:t>
            </a:r>
            <a:r>
              <a:rPr lang="en-US" sz="1600" b="1">
                <a:latin typeface="Arial"/>
                <a:cs typeface="Arial"/>
              </a:rPr>
              <a:t>2</a:t>
            </a:r>
            <a:r>
              <a:rPr lang="en-US" sz="900" b="1">
                <a:latin typeface="Arial"/>
                <a:cs typeface="Arial"/>
              </a:rPr>
              <a:t>        </a:t>
            </a:r>
            <a:r>
              <a:rPr lang="en-US" sz="1600" b="1">
                <a:latin typeface="Arial"/>
                <a:cs typeface="Arial"/>
              </a:rPr>
              <a:t>3</a:t>
            </a:r>
            <a:r>
              <a:rPr lang="en-US" sz="1050" b="1">
                <a:latin typeface="Arial"/>
                <a:cs typeface="Arial"/>
              </a:rPr>
              <a:t>       </a:t>
            </a:r>
            <a:r>
              <a:rPr lang="en-US" sz="1600" b="1">
                <a:latin typeface="Arial"/>
                <a:cs typeface="Arial"/>
              </a:rPr>
              <a:t>4</a:t>
            </a:r>
            <a:r>
              <a:rPr lang="en-US" sz="900" b="1">
                <a:latin typeface="Arial"/>
                <a:cs typeface="Arial"/>
              </a:rPr>
              <a:t> </a:t>
            </a:r>
            <a:r>
              <a:rPr lang="en-US" sz="800" b="1">
                <a:latin typeface="Arial"/>
                <a:cs typeface="Arial"/>
              </a:rPr>
              <a:t>        </a:t>
            </a:r>
            <a:r>
              <a:rPr lang="en-US" sz="1600" b="1">
                <a:latin typeface="Arial"/>
                <a:cs typeface="Arial"/>
              </a:rPr>
              <a:t>5</a:t>
            </a:r>
            <a:r>
              <a:rPr lang="en-US" sz="800" b="1">
                <a:latin typeface="Arial"/>
                <a:cs typeface="Arial"/>
              </a:rPr>
              <a:t>         </a:t>
            </a:r>
            <a:r>
              <a:rPr lang="en-US" sz="1600" b="1">
                <a:latin typeface="Arial"/>
                <a:cs typeface="Arial"/>
              </a:rPr>
              <a:t>6</a:t>
            </a:r>
            <a:r>
              <a:rPr lang="en-US" sz="800" b="1">
                <a:latin typeface="Arial"/>
                <a:cs typeface="Arial"/>
              </a:rPr>
              <a:t>         </a:t>
            </a:r>
            <a:r>
              <a:rPr lang="en-US" sz="1600" b="1">
                <a:latin typeface="Arial"/>
                <a:cs typeface="Arial"/>
              </a:rPr>
              <a:t>7</a:t>
            </a:r>
            <a:r>
              <a:rPr lang="en-US" sz="900" b="1">
                <a:latin typeface="Arial"/>
                <a:cs typeface="Arial"/>
              </a:rPr>
              <a:t>        </a:t>
            </a:r>
            <a:r>
              <a:rPr lang="en-US" sz="1600" b="1">
                <a:latin typeface="Arial"/>
                <a:cs typeface="Arial"/>
              </a:rPr>
              <a:t>8</a:t>
            </a:r>
            <a:r>
              <a:rPr lang="en-US" sz="900" b="1">
                <a:latin typeface="Arial"/>
                <a:cs typeface="Arial"/>
              </a:rPr>
              <a:t>       </a:t>
            </a:r>
            <a:r>
              <a:rPr lang="en-US" sz="1600" b="1">
                <a:latin typeface="Arial"/>
                <a:cs typeface="Arial"/>
              </a:rPr>
              <a:t>9    10  11</a:t>
            </a:r>
            <a:r>
              <a:rPr lang="en-US" sz="1100" b="1">
                <a:latin typeface="Arial"/>
                <a:cs typeface="Arial"/>
              </a:rPr>
              <a:t>    </a:t>
            </a:r>
            <a:r>
              <a:rPr lang="en-US" sz="1600" b="1">
                <a:latin typeface="Arial"/>
                <a:cs typeface="Arial"/>
              </a:rPr>
              <a:t>12</a:t>
            </a:r>
            <a:r>
              <a:rPr lang="en-US" sz="1050" b="1">
                <a:latin typeface="Arial"/>
                <a:cs typeface="Arial"/>
              </a:rPr>
              <a:t>    </a:t>
            </a:r>
            <a:r>
              <a:rPr lang="en-US" sz="1600" b="1">
                <a:latin typeface="Arial"/>
                <a:cs typeface="Arial"/>
              </a:rPr>
              <a:t>13</a:t>
            </a:r>
          </a:p>
        </p:txBody>
      </p:sp>
      <p:sp>
        <p:nvSpPr>
          <p:cNvPr id="288" name="TextBox 287"/>
          <p:cNvSpPr txBox="1"/>
          <p:nvPr/>
        </p:nvSpPr>
        <p:spPr>
          <a:xfrm>
            <a:off x="32009250" y="5690317"/>
            <a:ext cx="2294319" cy="1323439"/>
          </a:xfrm>
          <a:prstGeom prst="rect">
            <a:avLst/>
          </a:prstGeom>
          <a:solidFill>
            <a:srgbClr val="FFFFFF"/>
          </a:solidFill>
          <a:ln>
            <a:solidFill>
              <a:schemeClr val="tx1"/>
            </a:solidFill>
          </a:ln>
        </p:spPr>
        <p:txBody>
          <a:bodyPr wrap="square" rtlCol="0" anchor="ctr">
            <a:spAutoFit/>
          </a:bodyPr>
          <a:lstStyle/>
          <a:p>
            <a:pPr algn="ctr"/>
            <a:r>
              <a:rPr lang="en-US" sz="1600">
                <a:latin typeface="PT Sans"/>
                <a:cs typeface="PT Sans"/>
              </a:rPr>
              <a:t>Restoration of scalable</a:t>
            </a:r>
          </a:p>
          <a:p>
            <a:pPr algn="ctr"/>
            <a:r>
              <a:rPr lang="en-US" sz="1600">
                <a:latin typeface="PT Sans"/>
                <a:cs typeface="PT Sans"/>
              </a:rPr>
              <a:t>behavior by reducing noise through block I/O limiting capabilities of cgroups configuration</a:t>
            </a:r>
          </a:p>
        </p:txBody>
      </p:sp>
      <p:cxnSp>
        <p:nvCxnSpPr>
          <p:cNvPr id="289" name="Curved Connector 80"/>
          <p:cNvCxnSpPr/>
          <p:nvPr/>
        </p:nvCxnSpPr>
        <p:spPr>
          <a:xfrm flipH="1" flipV="1">
            <a:off x="31432932" y="5856714"/>
            <a:ext cx="589686" cy="495321"/>
          </a:xfrm>
          <a:prstGeom prst="straightConnector1">
            <a:avLst/>
          </a:prstGeom>
          <a:ln w="19050" cmpd="sng">
            <a:solidFill>
              <a:schemeClr val="tx1"/>
            </a:solidFill>
            <a:headEnd type="none"/>
            <a:tailEnd type="none" w="lg" len="med"/>
          </a:ln>
        </p:spPr>
        <p:style>
          <a:lnRef idx="1">
            <a:schemeClr val="accent2"/>
          </a:lnRef>
          <a:fillRef idx="0">
            <a:schemeClr val="accent2"/>
          </a:fillRef>
          <a:effectRef idx="0">
            <a:schemeClr val="accent2"/>
          </a:effectRef>
          <a:fontRef idx="minor">
            <a:schemeClr val="tx1"/>
          </a:fontRef>
        </p:style>
      </p:cxnSp>
      <p:pic>
        <p:nvPicPr>
          <p:cNvPr id="292" name="Picture 291" descr="Screen Shot 2015-02-26 at 6.16.59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523397" y="17270754"/>
            <a:ext cx="1584779" cy="1153671"/>
          </a:xfrm>
          <a:prstGeom prst="rect">
            <a:avLst/>
          </a:prstGeom>
        </p:spPr>
      </p:pic>
      <p:sp>
        <p:nvSpPr>
          <p:cNvPr id="293" name="Title 1"/>
          <p:cNvSpPr txBox="1">
            <a:spLocks/>
          </p:cNvSpPr>
          <p:nvPr/>
        </p:nvSpPr>
        <p:spPr>
          <a:xfrm rot="16200000">
            <a:off x="22269100" y="16455193"/>
            <a:ext cx="3678515" cy="632989"/>
          </a:xfrm>
          <a:prstGeom prst="rect">
            <a:avLst/>
          </a:prstGeom>
          <a:solidFill>
            <a:srgbClr val="FFFF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a:latin typeface="PT Sans"/>
                <a:cs typeface="PT Sans"/>
              </a:rPr>
              <a:t>Throughput (MB/s)</a:t>
            </a:r>
            <a:endParaRPr lang="en-US" sz="2800" b="1">
              <a:latin typeface="PT Sans"/>
              <a:cs typeface="PT Sans"/>
            </a:endParaRPr>
          </a:p>
        </p:txBody>
      </p:sp>
      <p:sp>
        <p:nvSpPr>
          <p:cNvPr id="294" name="Title 1"/>
          <p:cNvSpPr txBox="1">
            <a:spLocks/>
          </p:cNvSpPr>
          <p:nvPr/>
        </p:nvSpPr>
        <p:spPr>
          <a:xfrm>
            <a:off x="25211374" y="18873006"/>
            <a:ext cx="4803008" cy="664033"/>
          </a:xfrm>
          <a:prstGeom prst="rect">
            <a:avLst/>
          </a:prstGeom>
          <a:solidFill>
            <a:srgbClr val="FFFF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a:latin typeface="PT Sans"/>
                <a:cs typeface="PT Sans"/>
              </a:rPr>
              <a:t>OSD cluster size</a:t>
            </a:r>
          </a:p>
        </p:txBody>
      </p:sp>
      <p:grpSp>
        <p:nvGrpSpPr>
          <p:cNvPr id="332" name="Group 331"/>
          <p:cNvGrpSpPr/>
          <p:nvPr/>
        </p:nvGrpSpPr>
        <p:grpSpPr>
          <a:xfrm>
            <a:off x="24039589" y="14713890"/>
            <a:ext cx="6004659" cy="3965305"/>
            <a:chOff x="1022867" y="717115"/>
            <a:chExt cx="4219955" cy="2656454"/>
          </a:xfrm>
        </p:grpSpPr>
        <p:cxnSp>
          <p:nvCxnSpPr>
            <p:cNvPr id="333" name="Straight Connector 332"/>
            <p:cNvCxnSpPr/>
            <p:nvPr/>
          </p:nvCxnSpPr>
          <p:spPr>
            <a:xfrm>
              <a:off x="1568842" y="717115"/>
              <a:ext cx="9037" cy="2608486"/>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34" name="Straight Connector 333"/>
            <p:cNvCxnSpPr/>
            <p:nvPr/>
          </p:nvCxnSpPr>
          <p:spPr>
            <a:xfrm flipH="1">
              <a:off x="1568844" y="3312440"/>
              <a:ext cx="3673978"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40" name="Straight Connector 339"/>
            <p:cNvCxnSpPr/>
            <p:nvPr/>
          </p:nvCxnSpPr>
          <p:spPr>
            <a:xfrm>
              <a:off x="2794263" y="3206445"/>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44" name="Straight Connector 343"/>
            <p:cNvCxnSpPr/>
            <p:nvPr/>
          </p:nvCxnSpPr>
          <p:spPr>
            <a:xfrm flipH="1">
              <a:off x="1484336" y="1015871"/>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45" name="Straight Connector 344"/>
            <p:cNvCxnSpPr/>
            <p:nvPr/>
          </p:nvCxnSpPr>
          <p:spPr>
            <a:xfrm flipH="1">
              <a:off x="1484336" y="1337685"/>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46" name="Straight Connector 345"/>
            <p:cNvCxnSpPr/>
            <p:nvPr/>
          </p:nvCxnSpPr>
          <p:spPr>
            <a:xfrm flipH="1">
              <a:off x="1484336" y="166800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47" name="Straight Connector 346"/>
            <p:cNvCxnSpPr/>
            <p:nvPr/>
          </p:nvCxnSpPr>
          <p:spPr>
            <a:xfrm flipH="1">
              <a:off x="1484336" y="1989821"/>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48" name="Straight Connector 347"/>
            <p:cNvCxnSpPr/>
            <p:nvPr/>
          </p:nvCxnSpPr>
          <p:spPr>
            <a:xfrm flipH="1">
              <a:off x="1484336" y="2311635"/>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49" name="Straight Connector 348"/>
            <p:cNvCxnSpPr/>
            <p:nvPr/>
          </p:nvCxnSpPr>
          <p:spPr>
            <a:xfrm flipH="1">
              <a:off x="1484336" y="264195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50" name="Straight Connector 349"/>
            <p:cNvCxnSpPr/>
            <p:nvPr/>
          </p:nvCxnSpPr>
          <p:spPr>
            <a:xfrm flipH="1">
              <a:off x="1484336" y="2972282"/>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52" name="Straight Connector 351"/>
            <p:cNvCxnSpPr/>
            <p:nvPr/>
          </p:nvCxnSpPr>
          <p:spPr>
            <a:xfrm>
              <a:off x="4008449" y="319793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54" name="Straight Connector 353"/>
            <p:cNvCxnSpPr/>
            <p:nvPr/>
          </p:nvCxnSpPr>
          <p:spPr>
            <a:xfrm>
              <a:off x="5242822" y="3190096"/>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sp>
          <p:nvSpPr>
            <p:cNvPr id="355" name="TextBox 354"/>
            <p:cNvSpPr txBox="1"/>
            <p:nvPr/>
          </p:nvSpPr>
          <p:spPr>
            <a:xfrm>
              <a:off x="1100612" y="2811232"/>
              <a:ext cx="409296" cy="226806"/>
            </a:xfrm>
            <a:prstGeom prst="rect">
              <a:avLst/>
            </a:prstGeom>
            <a:noFill/>
          </p:spPr>
          <p:txBody>
            <a:bodyPr wrap="square" rtlCol="0">
              <a:spAutoFit/>
            </a:bodyPr>
            <a:lstStyle/>
            <a:p>
              <a:pPr algn="r"/>
              <a:r>
                <a:rPr lang="en-US" sz="1600" b="1">
                  <a:latin typeface="Arial"/>
                  <a:cs typeface="Arial"/>
                </a:rPr>
                <a:t>10</a:t>
              </a:r>
            </a:p>
          </p:txBody>
        </p:sp>
        <p:sp>
          <p:nvSpPr>
            <p:cNvPr id="356" name="TextBox 355"/>
            <p:cNvSpPr txBox="1"/>
            <p:nvPr/>
          </p:nvSpPr>
          <p:spPr>
            <a:xfrm>
              <a:off x="1100612" y="2480907"/>
              <a:ext cx="409296" cy="226806"/>
            </a:xfrm>
            <a:prstGeom prst="rect">
              <a:avLst/>
            </a:prstGeom>
            <a:noFill/>
          </p:spPr>
          <p:txBody>
            <a:bodyPr wrap="square" rtlCol="0">
              <a:spAutoFit/>
            </a:bodyPr>
            <a:lstStyle/>
            <a:p>
              <a:pPr algn="r"/>
              <a:r>
                <a:rPr lang="en-US" sz="1600" b="1">
                  <a:latin typeface="Arial"/>
                  <a:cs typeface="Arial"/>
                </a:rPr>
                <a:t>20</a:t>
              </a:r>
            </a:p>
          </p:txBody>
        </p:sp>
        <p:sp>
          <p:nvSpPr>
            <p:cNvPr id="357" name="TextBox 356"/>
            <p:cNvSpPr txBox="1"/>
            <p:nvPr/>
          </p:nvSpPr>
          <p:spPr>
            <a:xfrm>
              <a:off x="1100612" y="2150585"/>
              <a:ext cx="409296" cy="226806"/>
            </a:xfrm>
            <a:prstGeom prst="rect">
              <a:avLst/>
            </a:prstGeom>
            <a:noFill/>
          </p:spPr>
          <p:txBody>
            <a:bodyPr wrap="square" rtlCol="0">
              <a:spAutoFit/>
            </a:bodyPr>
            <a:lstStyle/>
            <a:p>
              <a:pPr algn="r"/>
              <a:r>
                <a:rPr lang="en-US" sz="1600" b="1">
                  <a:latin typeface="Arial"/>
                  <a:cs typeface="Arial"/>
                </a:rPr>
                <a:t>30</a:t>
              </a:r>
            </a:p>
          </p:txBody>
        </p:sp>
        <p:sp>
          <p:nvSpPr>
            <p:cNvPr id="358" name="TextBox 357"/>
            <p:cNvSpPr txBox="1"/>
            <p:nvPr/>
          </p:nvSpPr>
          <p:spPr>
            <a:xfrm>
              <a:off x="1100612" y="1862803"/>
              <a:ext cx="409296" cy="226806"/>
            </a:xfrm>
            <a:prstGeom prst="rect">
              <a:avLst/>
            </a:prstGeom>
            <a:noFill/>
          </p:spPr>
          <p:txBody>
            <a:bodyPr wrap="square" rtlCol="0">
              <a:spAutoFit/>
            </a:bodyPr>
            <a:lstStyle/>
            <a:p>
              <a:pPr algn="r"/>
              <a:r>
                <a:rPr lang="en-US" sz="1600" b="1">
                  <a:latin typeface="Arial"/>
                  <a:cs typeface="Arial"/>
                </a:rPr>
                <a:t>40</a:t>
              </a:r>
            </a:p>
          </p:txBody>
        </p:sp>
        <p:sp>
          <p:nvSpPr>
            <p:cNvPr id="359" name="TextBox 358"/>
            <p:cNvSpPr txBox="1"/>
            <p:nvPr/>
          </p:nvSpPr>
          <p:spPr>
            <a:xfrm>
              <a:off x="1022867" y="1532481"/>
              <a:ext cx="487041" cy="226806"/>
            </a:xfrm>
            <a:prstGeom prst="rect">
              <a:avLst/>
            </a:prstGeom>
            <a:noFill/>
          </p:spPr>
          <p:txBody>
            <a:bodyPr wrap="square" rtlCol="0">
              <a:spAutoFit/>
            </a:bodyPr>
            <a:lstStyle/>
            <a:p>
              <a:pPr algn="r"/>
              <a:r>
                <a:rPr lang="en-US" sz="1600" b="1">
                  <a:latin typeface="Arial"/>
                  <a:cs typeface="Arial"/>
                </a:rPr>
                <a:t>50</a:t>
              </a:r>
            </a:p>
          </p:txBody>
        </p:sp>
        <p:sp>
          <p:nvSpPr>
            <p:cNvPr id="360" name="TextBox 359"/>
            <p:cNvSpPr txBox="1"/>
            <p:nvPr/>
          </p:nvSpPr>
          <p:spPr>
            <a:xfrm>
              <a:off x="1022867" y="1202159"/>
              <a:ext cx="487041" cy="226806"/>
            </a:xfrm>
            <a:prstGeom prst="rect">
              <a:avLst/>
            </a:prstGeom>
            <a:noFill/>
          </p:spPr>
          <p:txBody>
            <a:bodyPr wrap="square" rtlCol="0">
              <a:spAutoFit/>
            </a:bodyPr>
            <a:lstStyle/>
            <a:p>
              <a:pPr algn="r"/>
              <a:r>
                <a:rPr lang="en-US" sz="1600" b="1">
                  <a:latin typeface="Arial"/>
                  <a:cs typeface="Arial"/>
                </a:rPr>
                <a:t>60</a:t>
              </a:r>
            </a:p>
          </p:txBody>
        </p:sp>
        <p:sp>
          <p:nvSpPr>
            <p:cNvPr id="362" name="TextBox 361"/>
            <p:cNvSpPr txBox="1"/>
            <p:nvPr/>
          </p:nvSpPr>
          <p:spPr>
            <a:xfrm>
              <a:off x="1022867" y="894387"/>
              <a:ext cx="487041" cy="226806"/>
            </a:xfrm>
            <a:prstGeom prst="rect">
              <a:avLst/>
            </a:prstGeom>
            <a:noFill/>
          </p:spPr>
          <p:txBody>
            <a:bodyPr wrap="square" rtlCol="0">
              <a:spAutoFit/>
            </a:bodyPr>
            <a:lstStyle/>
            <a:p>
              <a:pPr algn="r"/>
              <a:r>
                <a:rPr lang="en-US" sz="1600" b="1">
                  <a:latin typeface="Arial"/>
                  <a:cs typeface="Arial"/>
                </a:rPr>
                <a:t>70</a:t>
              </a:r>
            </a:p>
          </p:txBody>
        </p:sp>
      </p:grpSp>
      <p:sp>
        <p:nvSpPr>
          <p:cNvPr id="371" name="Rectangle 370"/>
          <p:cNvSpPr/>
          <p:nvPr/>
        </p:nvSpPr>
        <p:spPr>
          <a:xfrm>
            <a:off x="24791068" y="14405068"/>
            <a:ext cx="5913539" cy="270721"/>
          </a:xfrm>
          <a:prstGeom prst="rect">
            <a:avLst/>
          </a:prstGeom>
          <a:solidFill>
            <a:srgbClr val="FFFFFF"/>
          </a:solidFill>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2" name="Rectangle 371"/>
          <p:cNvSpPr/>
          <p:nvPr/>
        </p:nvSpPr>
        <p:spPr>
          <a:xfrm>
            <a:off x="30021277" y="15387768"/>
            <a:ext cx="254022" cy="1882986"/>
          </a:xfrm>
          <a:prstGeom prst="rect">
            <a:avLst/>
          </a:prstGeom>
          <a:solidFill>
            <a:srgbClr val="FFFFFF"/>
          </a:solidFill>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3" name="Rectangle 372"/>
          <p:cNvSpPr/>
          <p:nvPr/>
        </p:nvSpPr>
        <p:spPr>
          <a:xfrm>
            <a:off x="30021277" y="14344675"/>
            <a:ext cx="254022" cy="735295"/>
          </a:xfrm>
          <a:prstGeom prst="rect">
            <a:avLst/>
          </a:prstGeom>
          <a:solidFill>
            <a:srgbClr val="FFFFFF"/>
          </a:solidFill>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7" name="Rectangle 376"/>
          <p:cNvSpPr/>
          <p:nvPr/>
        </p:nvSpPr>
        <p:spPr>
          <a:xfrm>
            <a:off x="21348701" y="20396208"/>
            <a:ext cx="2305938" cy="4469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a:latin typeface="Arial"/>
                <a:cs typeface="Arial"/>
              </a:rPr>
              <a:t>App B (G4)</a:t>
            </a:r>
            <a:endParaRPr lang="en-US" sz="1400" b="1">
              <a:latin typeface="Arial"/>
              <a:cs typeface="Arial"/>
            </a:endParaRPr>
          </a:p>
        </p:txBody>
      </p:sp>
      <p:pic>
        <p:nvPicPr>
          <p:cNvPr id="384" name="Shape 65"/>
          <p:cNvPicPr preferRelativeResize="0"/>
          <p:nvPr/>
        </p:nvPicPr>
        <p:blipFill>
          <a:blip r:embed="rId15">
            <a:alphaModFix/>
            <a:duotone>
              <a:prstClr val="black"/>
              <a:srgbClr val="A9D2D2">
                <a:tint val="45000"/>
                <a:satMod val="400000"/>
              </a:srgbClr>
            </a:duotone>
            <a:extLst>
              <a:ext uri="{BEBA8EAE-BF5A-486C-A8C5-ECC9F3942E4B}">
                <a14:imgProps xmlns:a14="http://schemas.microsoft.com/office/drawing/2010/main">
                  <a14:imgLayer r:embed="rId16">
                    <a14:imgEffect>
                      <a14:saturation sat="400000"/>
                    </a14:imgEffect>
                  </a14:imgLayer>
                </a14:imgProps>
              </a:ext>
            </a:extLst>
          </a:blip>
          <a:stretch>
            <a:fillRect/>
          </a:stretch>
        </p:blipFill>
        <p:spPr>
          <a:xfrm>
            <a:off x="18721907" y="20815976"/>
            <a:ext cx="3625836" cy="2096488"/>
          </a:xfrm>
          <a:prstGeom prst="rect">
            <a:avLst/>
          </a:prstGeom>
          <a:noFill/>
          <a:ln>
            <a:noFill/>
          </a:ln>
        </p:spPr>
      </p:pic>
      <p:cxnSp>
        <p:nvCxnSpPr>
          <p:cNvPr id="388" name="Straight Connector 387"/>
          <p:cNvCxnSpPr/>
          <p:nvPr/>
        </p:nvCxnSpPr>
        <p:spPr>
          <a:xfrm flipV="1">
            <a:off x="18825864" y="21305869"/>
            <a:ext cx="4841474" cy="3171380"/>
          </a:xfrm>
          <a:prstGeom prst="line">
            <a:avLst/>
          </a:prstGeom>
          <a:ln w="38100" cmpd="sng"/>
        </p:spPr>
        <p:style>
          <a:lnRef idx="1">
            <a:schemeClr val="dk1"/>
          </a:lnRef>
          <a:fillRef idx="0">
            <a:schemeClr val="dk1"/>
          </a:fillRef>
          <a:effectRef idx="0">
            <a:schemeClr val="dk1"/>
          </a:effectRef>
          <a:fontRef idx="minor">
            <a:schemeClr val="tx1"/>
          </a:fontRef>
        </p:style>
      </p:cxnSp>
      <p:sp>
        <p:nvSpPr>
          <p:cNvPr id="392" name="Rectangle 391"/>
          <p:cNvSpPr/>
          <p:nvPr/>
        </p:nvSpPr>
        <p:spPr>
          <a:xfrm rot="19597441">
            <a:off x="18793208" y="23131500"/>
            <a:ext cx="1586436" cy="461665"/>
          </a:xfrm>
          <a:prstGeom prst="rect">
            <a:avLst/>
          </a:prstGeom>
        </p:spPr>
        <p:txBody>
          <a:bodyPr wrap="square">
            <a:spAutoFit/>
          </a:bodyPr>
          <a:lstStyle/>
          <a:p>
            <a:pPr algn="ctr"/>
            <a:r>
              <a:rPr lang="en-US" sz="2400">
                <a:latin typeface="Arial"/>
                <a:cs typeface="Arial"/>
              </a:rPr>
              <a:t>CGroups</a:t>
            </a:r>
            <a:endParaRPr lang="en-US" sz="2800">
              <a:latin typeface="Arial"/>
              <a:cs typeface="Arial"/>
            </a:endParaRPr>
          </a:p>
        </p:txBody>
      </p:sp>
      <p:sp>
        <p:nvSpPr>
          <p:cNvPr id="395" name="Rectangle 394"/>
          <p:cNvSpPr/>
          <p:nvPr/>
        </p:nvSpPr>
        <p:spPr>
          <a:xfrm rot="19599272">
            <a:off x="21762422" y="21820093"/>
            <a:ext cx="2115836" cy="461665"/>
          </a:xfrm>
          <a:prstGeom prst="rect">
            <a:avLst/>
          </a:prstGeom>
        </p:spPr>
        <p:txBody>
          <a:bodyPr wrap="square">
            <a:spAutoFit/>
          </a:bodyPr>
          <a:lstStyle/>
          <a:p>
            <a:pPr algn="ctr"/>
            <a:r>
              <a:rPr lang="en-US" sz="2400">
                <a:latin typeface="Arial"/>
                <a:cs typeface="Arial"/>
              </a:rPr>
              <a:t>Namespaces</a:t>
            </a:r>
            <a:endParaRPr lang="en-US" sz="2800">
              <a:latin typeface="Arial"/>
              <a:cs typeface="Arial"/>
            </a:endParaRPr>
          </a:p>
        </p:txBody>
      </p:sp>
      <p:pic>
        <p:nvPicPr>
          <p:cNvPr id="404" name="Picture 403"/>
          <p:cNvPicPr>
            <a:picLocks noChangeAspect="1"/>
          </p:cNvPicPr>
          <p:nvPr/>
        </p:nvPicPr>
        <p:blipFill>
          <a:blip r:embed="rId17">
            <a:duotone>
              <a:prstClr val="black"/>
              <a:srgbClr val="93C6C5">
                <a:tint val="45000"/>
                <a:satMod val="400000"/>
              </a:srgbClr>
            </a:duotone>
            <a:extLst>
              <a:ext uri="{BEBA8EAE-BF5A-486C-A8C5-ECC9F3942E4B}">
                <a14:imgProps xmlns:a14="http://schemas.microsoft.com/office/drawing/2010/main">
                  <a14:imgLayer r:embed="rId18">
                    <a14:imgEffect>
                      <a14:saturation sat="400000"/>
                    </a14:imgEffect>
                  </a14:imgLayer>
                </a14:imgProps>
              </a:ext>
            </a:extLst>
          </a:blip>
          <a:stretch>
            <a:fillRect/>
          </a:stretch>
        </p:blipFill>
        <p:spPr>
          <a:xfrm>
            <a:off x="20047761" y="22665400"/>
            <a:ext cx="3249071" cy="1773611"/>
          </a:xfrm>
          <a:prstGeom prst="rect">
            <a:avLst/>
          </a:prstGeom>
        </p:spPr>
      </p:pic>
    </p:spTree>
    <p:extLst>
      <p:ext uri="{BB962C8B-B14F-4D97-AF65-F5344CB8AC3E}">
        <p14:creationId xmlns:p14="http://schemas.microsoft.com/office/powerpoint/2010/main" val="11641227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1730</TotalTime>
  <Words>830</Words>
  <Application>Microsoft Macintosh PowerPoint</Application>
  <PresentationFormat>Custom</PresentationFormat>
  <Paragraphs>146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The Role of Container Technology in Reproducible CS Research Ivo Jimenez, Carlos Maltzahn (UCSC) | Adam Moody, Kathryn Mohror (LLNL) | Jay Lofstead (Sandia) | Andrea Arpaci-Dusseau, Remzi Arpaci-Dusseau (UW)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 Jimenez</dc:creator>
  <cp:lastModifiedBy>Ivo Jimenez</cp:lastModifiedBy>
  <cp:revision>119</cp:revision>
  <dcterms:created xsi:type="dcterms:W3CDTF">2015-02-25T22:54:54Z</dcterms:created>
  <dcterms:modified xsi:type="dcterms:W3CDTF">2015-02-27T03:49:02Z</dcterms:modified>
</cp:coreProperties>
</file>