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49" r:id="rId2"/>
    <p:sldId id="447" r:id="rId3"/>
    <p:sldId id="44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5E63"/>
    <a:srgbClr val="FF4346"/>
    <a:srgbClr val="2696FF"/>
    <a:srgbClr val="92E1E3"/>
    <a:srgbClr val="2CD067"/>
    <a:srgbClr val="32E270"/>
    <a:srgbClr val="208E45"/>
    <a:srgbClr val="F8FF67"/>
    <a:srgbClr val="73EA6D"/>
    <a:srgbClr val="39C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1693" autoAdjust="0"/>
  </p:normalViewPr>
  <p:slideViewPr>
    <p:cSldViewPr snapToGrid="0" snapToObjects="1">
      <p:cViewPr>
        <p:scale>
          <a:sx n="140" d="100"/>
          <a:sy n="140" d="100"/>
        </p:scale>
        <p:origin x="-1400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2DDCF-779C-174C-9903-D8CDFA9DE0D5}" type="datetimeFigureOut"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111D-2E47-AC4F-AF18-1A024835CC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0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96A91-CB56-B448-9BE5-6B82A9A9167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B027-39E9-D347-8F39-FE6A1C58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1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Runtime, speedup, throughput, latency,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1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 minute talk. One minute per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6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7CF8-60B4-4B41-9022-CA2E56C40FE7}" type="datetime1"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B700-AB6C-C54B-8541-F91F2AAC58B9}" type="datetime1"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9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554-DE2A-3049-92ED-FAFD01348C82}" type="datetime1"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E1AB-A474-7A40-BB1D-6E856520ED68}" type="datetime1"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6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5471-D6B2-6C46-894C-E1FF45FF9BE5}" type="datetime1"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B-7B68-2048-9AE6-F2B9EBF611AD}" type="datetime1"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49AD-57CA-4E4D-A889-55DA7D41FDFC}" type="datetime1">
              <a:t>2/25/15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5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C67F-13BF-FC48-8202-8808171AAEF7}" type="datetime1"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3880-780E-FC4D-A874-0A074EE1040D}" type="datetime1">
              <a:t>2/25/15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0EC2-155A-AE4A-99FB-4697F428BC72}" type="datetime1"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D05F-DF73-BD40-84DB-6ABB86D728D1}" type="datetime1"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B095-F282-564F-AEB7-18382424AB33}" type="datetime1"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929" y="1586165"/>
            <a:ext cx="8291285" cy="1470025"/>
          </a:xfrm>
        </p:spPr>
        <p:txBody>
          <a:bodyPr>
            <a:noAutofit/>
          </a:bodyPr>
          <a:lstStyle/>
          <a:p>
            <a:r>
              <a:rPr lang="en-US" b="1">
                <a:latin typeface="PT Sans"/>
                <a:cs typeface="PT Sans"/>
              </a:rPr>
              <a:t>The Role of Container Technology in Reproducible CS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65736"/>
            <a:ext cx="7772400" cy="2730500"/>
          </a:xfrm>
        </p:spPr>
        <p:txBody>
          <a:bodyPr>
            <a:normAutofit fontScale="70000" lnSpcReduction="20000"/>
          </a:bodyPr>
          <a:lstStyle/>
          <a:p>
            <a:r>
              <a:rPr lang="en-US" sz="3800">
                <a:solidFill>
                  <a:schemeClr val="tx1"/>
                </a:solidFill>
                <a:latin typeface="PT Sans"/>
                <a:cs typeface="PT Sans"/>
              </a:rPr>
              <a:t>Ivo Jimenez</a:t>
            </a:r>
            <a:endParaRPr lang="en-US" sz="3800">
              <a:solidFill>
                <a:schemeClr val="tx1"/>
              </a:solidFill>
              <a:latin typeface="PT Sans"/>
              <a:cs typeface="PT Sans"/>
            </a:endParaRPr>
          </a:p>
          <a:p>
            <a:r>
              <a:rPr lang="en-US" sz="3800" i="1">
                <a:solidFill>
                  <a:schemeClr val="tx1"/>
                </a:solidFill>
                <a:latin typeface="PT Sans"/>
                <a:cs typeface="PT Sans"/>
              </a:rPr>
              <a:t>Computer Science Department</a:t>
            </a:r>
          </a:p>
          <a:p>
            <a:endParaRPr lang="en-US">
              <a:solidFill>
                <a:schemeClr val="bg1">
                  <a:lumMod val="50000"/>
                </a:schemeClr>
              </a:solidFill>
              <a:latin typeface="PT Sans"/>
              <a:cs typeface="PT Sans"/>
            </a:endParaRPr>
          </a:p>
          <a:p>
            <a:r>
              <a:rPr lang="en-US" sz="2900">
                <a:solidFill>
                  <a:schemeClr val="bg1">
                    <a:lumMod val="50000"/>
                  </a:schemeClr>
                </a:solidFill>
                <a:latin typeface="PT Sans"/>
                <a:cs typeface="PT Sans"/>
              </a:rPr>
              <a:t>Co-authors:</a:t>
            </a:r>
          </a:p>
          <a:p>
            <a:r>
              <a:rPr lang="en-US" sz="2900">
                <a:solidFill>
                  <a:schemeClr val="bg1">
                    <a:lumMod val="50000"/>
                  </a:schemeClr>
                </a:solidFill>
                <a:latin typeface="PT Sans"/>
                <a:cs typeface="PT Sans"/>
              </a:rPr>
              <a:t>Carlos Maltzahn (UCSC), </a:t>
            </a:r>
          </a:p>
          <a:p>
            <a:r>
              <a:rPr lang="en-US" sz="2900">
                <a:solidFill>
                  <a:schemeClr val="bg1">
                    <a:lumMod val="50000"/>
                  </a:schemeClr>
                </a:solidFill>
                <a:latin typeface="PT Sans"/>
                <a:cs typeface="PT Sans"/>
              </a:rPr>
              <a:t>Adam Moody, Kathryn Mohror (LLNL)</a:t>
            </a:r>
          </a:p>
          <a:p>
            <a:r>
              <a:rPr lang="en-US" sz="2900">
                <a:solidFill>
                  <a:schemeClr val="bg1">
                    <a:lumMod val="50000"/>
                  </a:schemeClr>
                </a:solidFill>
                <a:latin typeface="PT Sans"/>
                <a:cs typeface="PT Sans"/>
              </a:rPr>
              <a:t>Jay Lofstead (Sandia)</a:t>
            </a:r>
          </a:p>
          <a:p>
            <a:r>
              <a:rPr lang="en-US" sz="2900">
                <a:solidFill>
                  <a:schemeClr val="bg1">
                    <a:lumMod val="50000"/>
                  </a:schemeClr>
                </a:solidFill>
                <a:latin typeface="PT Sans"/>
                <a:cs typeface="PT Sans"/>
              </a:rPr>
              <a:t>Andrea Arpaci-Dusseau, Remzi Arpaci-Dusseau (UW)</a:t>
            </a:r>
          </a:p>
        </p:txBody>
      </p:sp>
    </p:spTree>
    <p:extLst>
      <p:ext uri="{BB962C8B-B14F-4D97-AF65-F5344CB8AC3E}">
        <p14:creationId xmlns:p14="http://schemas.microsoft.com/office/powerpoint/2010/main" val="264148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5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latin typeface="PT Sans"/>
                <a:cs typeface="PT Sans"/>
              </a:rPr>
              <a:t>Reproducibility in Computer Science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728886" y="2413942"/>
            <a:ext cx="1060364" cy="0"/>
          </a:xfrm>
          <a:prstGeom prst="straightConnector1">
            <a:avLst/>
          </a:prstGeom>
          <a:ln w="12700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Screen Shot 2015-02-25 at 10.42.5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0" t="7746" r="10421" b="3842"/>
          <a:stretch/>
        </p:blipFill>
        <p:spPr>
          <a:xfrm>
            <a:off x="5101045" y="1483692"/>
            <a:ext cx="3091461" cy="1909032"/>
          </a:xfrm>
          <a:prstGeom prst="rect">
            <a:avLst/>
          </a:prstGeom>
          <a:ln>
            <a:noFill/>
          </a:ln>
          <a:effectLst>
            <a:softEdge rad="177800"/>
          </a:effectLst>
        </p:spPr>
      </p:pic>
      <p:cxnSp>
        <p:nvCxnSpPr>
          <p:cNvPr id="30" name="Straight Connector 29"/>
          <p:cNvCxnSpPr/>
          <p:nvPr/>
        </p:nvCxnSpPr>
        <p:spPr>
          <a:xfrm>
            <a:off x="0" y="380207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1101647" y="4628173"/>
            <a:ext cx="1693527" cy="1830085"/>
            <a:chOff x="603784" y="4357218"/>
            <a:chExt cx="1693527" cy="1830085"/>
          </a:xfrm>
        </p:grpSpPr>
        <p:grpSp>
          <p:nvGrpSpPr>
            <p:cNvPr id="49" name="Group 48"/>
            <p:cNvGrpSpPr/>
            <p:nvPr/>
          </p:nvGrpSpPr>
          <p:grpSpPr>
            <a:xfrm>
              <a:off x="814285" y="4525214"/>
              <a:ext cx="1272525" cy="1276058"/>
              <a:chOff x="812982" y="4452646"/>
              <a:chExt cx="1272525" cy="1276058"/>
            </a:xfrm>
          </p:grpSpPr>
          <p:grpSp>
            <p:nvGrpSpPr>
              <p:cNvPr id="32" name="Group 31"/>
              <p:cNvGrpSpPr/>
              <p:nvPr/>
            </p:nvGrpSpPr>
            <p:grpSpPr>
              <a:xfrm rot="2801577">
                <a:off x="829563" y="4472760"/>
                <a:ext cx="1276058" cy="1235830"/>
                <a:chOff x="3583751" y="863959"/>
                <a:chExt cx="4983632" cy="4905135"/>
              </a:xfrm>
            </p:grpSpPr>
            <p:sp>
              <p:nvSpPr>
                <p:cNvPr id="38" name="Block Arc 37"/>
                <p:cNvSpPr/>
                <p:nvPr/>
              </p:nvSpPr>
              <p:spPr>
                <a:xfrm rot="5400000">
                  <a:off x="3662248" y="785462"/>
                  <a:ext cx="4748141" cy="4905135"/>
                </a:xfrm>
                <a:prstGeom prst="blockArc">
                  <a:avLst>
                    <a:gd name="adj1" fmla="val 10803400"/>
                    <a:gd name="adj2" fmla="val 16217197"/>
                    <a:gd name="adj3" fmla="val 29560"/>
                  </a:avLst>
                </a:prstGeom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Block Arc 39"/>
                <p:cNvSpPr/>
                <p:nvPr/>
              </p:nvSpPr>
              <p:spPr>
                <a:xfrm rot="16200000">
                  <a:off x="3740745" y="873366"/>
                  <a:ext cx="4748141" cy="4905135"/>
                </a:xfrm>
                <a:prstGeom prst="blockArc">
                  <a:avLst>
                    <a:gd name="adj1" fmla="val 10803400"/>
                    <a:gd name="adj2" fmla="val 16217197"/>
                    <a:gd name="adj3" fmla="val 29560"/>
                  </a:avLst>
                </a:prstGeom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Block Arc 40"/>
                <p:cNvSpPr/>
                <p:nvPr/>
              </p:nvSpPr>
              <p:spPr>
                <a:xfrm>
                  <a:off x="3662247" y="863959"/>
                  <a:ext cx="4748141" cy="4905135"/>
                </a:xfrm>
                <a:prstGeom prst="blockArc">
                  <a:avLst>
                    <a:gd name="adj1" fmla="val 10803400"/>
                    <a:gd name="adj2" fmla="val 16217197"/>
                    <a:gd name="adj3" fmla="val 29560"/>
                  </a:avLst>
                </a:prstGeom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1274535" y="4522477"/>
                <a:ext cx="399220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>
                    <a:latin typeface="PT Sans"/>
                    <a:cs typeface="PT Sans"/>
                  </a:rPr>
                  <a:t>libs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729295" y="4924976"/>
                <a:ext cx="356056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50">
                    <a:latin typeface="PT Sans"/>
                    <a:cs typeface="PT Sans"/>
                  </a:rPr>
                  <a:t>OS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12982" y="4924976"/>
                <a:ext cx="448309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>
                    <a:latin typeface="PT Sans"/>
                    <a:cs typeface="PT Sans"/>
                  </a:rPr>
                  <a:t>data</a:t>
                </a: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206412" y="4829300"/>
                <a:ext cx="538600" cy="5188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38422" y="4924976"/>
                <a:ext cx="471446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>
                    <a:latin typeface="PT Sans"/>
                    <a:cs typeface="PT Sans"/>
                  </a:rPr>
                  <a:t>code</a:t>
                </a:r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603784" y="4357218"/>
              <a:ext cx="1693527" cy="1830085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4"/>
            <a:srcRect l="11302" t="12712" r="10052" b="35410"/>
            <a:stretch/>
          </p:blipFill>
          <p:spPr>
            <a:xfrm>
              <a:off x="620552" y="5719796"/>
              <a:ext cx="585860" cy="344787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156442" y="5703888"/>
              <a:ext cx="1011956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>
                  <a:latin typeface="PT Sans"/>
                  <a:cs typeface="PT Sans"/>
                </a:rPr>
                <a:t>container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02511" y="1239605"/>
            <a:ext cx="2400650" cy="2382401"/>
            <a:chOff x="5143501" y="1417637"/>
            <a:chExt cx="2514300" cy="2514659"/>
          </a:xfrm>
        </p:grpSpPr>
        <p:grpSp>
          <p:nvGrpSpPr>
            <p:cNvPr id="5" name="Group 4"/>
            <p:cNvGrpSpPr/>
            <p:nvPr/>
          </p:nvGrpSpPr>
          <p:grpSpPr>
            <a:xfrm rot="2801577">
              <a:off x="5143321" y="1417817"/>
              <a:ext cx="2514659" cy="2514300"/>
              <a:chOff x="3583751" y="794869"/>
              <a:chExt cx="4983632" cy="4974225"/>
            </a:xfrm>
          </p:grpSpPr>
          <p:sp>
            <p:nvSpPr>
              <p:cNvPr id="11" name="Block Arc 10"/>
              <p:cNvSpPr/>
              <p:nvPr/>
            </p:nvSpPr>
            <p:spPr>
              <a:xfrm rot="5400000">
                <a:off x="3662248" y="785462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Block Arc 11"/>
              <p:cNvSpPr/>
              <p:nvPr/>
            </p:nvSpPr>
            <p:spPr>
              <a:xfrm rot="10800000">
                <a:off x="3740745" y="79486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Block Arc 12"/>
              <p:cNvSpPr/>
              <p:nvPr/>
            </p:nvSpPr>
            <p:spPr>
              <a:xfrm rot="16200000">
                <a:off x="3740745" y="873366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Block Arc 13"/>
              <p:cNvSpPr/>
              <p:nvPr/>
            </p:nvSpPr>
            <p:spPr>
              <a:xfrm>
                <a:off x="3662247" y="86395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098435" y="1623739"/>
              <a:ext cx="605316" cy="4023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latin typeface="PT Sans"/>
                  <a:cs typeface="PT Sans"/>
                </a:rPr>
                <a:t>libs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07396" y="2416920"/>
              <a:ext cx="525514" cy="4023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latin typeface="PT Sans"/>
                  <a:cs typeface="PT Sans"/>
                </a:rPr>
                <a:t>OS</a:t>
              </a:r>
              <a:endParaRPr lang="en-US" sz="1600">
                <a:latin typeface="PT Sans"/>
                <a:cs typeface="PT San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76308" y="2416920"/>
              <a:ext cx="696074" cy="4023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latin typeface="PT Sans"/>
                  <a:cs typeface="PT Sans"/>
                </a:rPr>
                <a:t>data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5173" y="3281124"/>
              <a:ext cx="1251840" cy="4023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latin typeface="PT Sans"/>
                  <a:cs typeface="PT Sans"/>
                </a:rPr>
                <a:t>hardware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5855606" y="2148947"/>
              <a:ext cx="1065894" cy="10432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PT Sans"/>
                  <a:cs typeface="PT Sans"/>
                </a:rPr>
                <a:t>code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728886" y="4300744"/>
            <a:ext cx="4614479" cy="2157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sz="2200">
                <a:latin typeface="PT Sans"/>
                <a:cs typeface="PT Sans"/>
              </a:rPr>
              <a:t>Types of experiments:</a:t>
            </a:r>
          </a:p>
          <a:p>
            <a:pPr>
              <a:lnSpc>
                <a:spcPct val="70000"/>
              </a:lnSpc>
            </a:pPr>
            <a:endParaRPr lang="en-US" sz="2200">
              <a:latin typeface="PT Sans"/>
              <a:cs typeface="PT Sans"/>
            </a:endParaRPr>
          </a:p>
          <a:p>
            <a:pPr marL="342900" indent="-342900">
              <a:lnSpc>
                <a:spcPct val="70000"/>
              </a:lnSpc>
              <a:buFont typeface="Wingdings" charset="2"/>
              <a:buChar char="ü"/>
            </a:pPr>
            <a:r>
              <a:rPr lang="en-US" sz="2200">
                <a:latin typeface="PT Sans"/>
                <a:cs typeface="PT Sans"/>
              </a:rPr>
              <a:t>Analyze properties of output data.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200">
                <a:latin typeface="PT Sans"/>
                <a:cs typeface="PT Sans"/>
              </a:rPr>
              <a:t>Evaluate analytic models.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200">
                <a:latin typeface="PT Sans"/>
                <a:cs typeface="PT Sans"/>
              </a:rPr>
              <a:t>Handle small amounts of data.</a:t>
            </a:r>
          </a:p>
          <a:p>
            <a:pPr marL="342900" indent="-342900">
              <a:buFont typeface="Lucida Grande"/>
              <a:buChar char="×"/>
            </a:pPr>
            <a:r>
              <a:rPr lang="en-US" sz="2200">
                <a:latin typeface="PT Sans"/>
                <a:cs typeface="PT Sans"/>
              </a:rPr>
              <a:t>Depend on special hardware.</a:t>
            </a:r>
            <a:endParaRPr lang="en-US" sz="2200" b="1">
              <a:latin typeface="PT Sans"/>
              <a:cs typeface="PT Sans"/>
            </a:endParaRPr>
          </a:p>
          <a:p>
            <a:pPr marL="342900" indent="-342900">
              <a:buFont typeface="Lucida Grande"/>
              <a:buChar char="×"/>
            </a:pPr>
            <a:r>
              <a:rPr lang="en-US" sz="2200" b="1">
                <a:latin typeface="PT Sans"/>
                <a:cs typeface="PT Sans"/>
              </a:rPr>
              <a:t>Observe performance metrics</a:t>
            </a:r>
            <a:r>
              <a:rPr lang="en-US" sz="2200">
                <a:latin typeface="PT Sans"/>
                <a:cs typeface="PT Sans"/>
              </a:rPr>
              <a:t>.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206934" y="3880469"/>
            <a:ext cx="3303082" cy="54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PT Sans"/>
                <a:cs typeface="PT Sans"/>
              </a:rPr>
              <a:t>A Potential Solution</a:t>
            </a:r>
          </a:p>
        </p:txBody>
      </p:sp>
    </p:spTree>
    <p:extLst>
      <p:ext uri="{BB962C8B-B14F-4D97-AF65-F5344CB8AC3E}">
        <p14:creationId xmlns:p14="http://schemas.microsoft.com/office/powerpoint/2010/main" val="304467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PT Sans"/>
                <a:cs typeface="PT Sans"/>
              </a:rPr>
              <a:t>Our Goal: Complement Container Technology to Enhance Reproucibility Capabilities</a:t>
            </a:r>
            <a:endParaRPr lang="en-US" sz="3600">
              <a:latin typeface="PT Sans"/>
              <a:cs typeface="PT San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85790" y="1732285"/>
            <a:ext cx="2963799" cy="1881878"/>
            <a:chOff x="2339328" y="2415278"/>
            <a:chExt cx="5225474" cy="3145779"/>
          </a:xfrm>
        </p:grpSpPr>
        <p:sp>
          <p:nvSpPr>
            <p:cNvPr id="37" name="Rectangle 36"/>
            <p:cNvSpPr/>
            <p:nvPr/>
          </p:nvSpPr>
          <p:spPr>
            <a:xfrm>
              <a:off x="2339328" y="4848125"/>
              <a:ext cx="5225469" cy="7129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Server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39328" y="4135194"/>
              <a:ext cx="5225469" cy="7129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Host OS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39330" y="3128209"/>
              <a:ext cx="5225472" cy="1006984"/>
            </a:xfrm>
            <a:prstGeom prst="rect">
              <a:avLst/>
            </a:prstGeom>
            <a:solidFill>
              <a:srgbClr val="2696FF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Docker</a:t>
              </a:r>
            </a:p>
            <a:p>
              <a:pPr algn="ctr"/>
              <a:r>
                <a:rPr lang="en-US" sz="1200">
                  <a:latin typeface="PT Sans"/>
                  <a:cs typeface="PT Sans"/>
                </a:rPr>
                <a:t>(container engine)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39330" y="2415278"/>
              <a:ext cx="5225470" cy="7129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Experiment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997160" y="1680834"/>
            <a:ext cx="5028911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>
                <a:latin typeface="PT Sans"/>
                <a:cs typeface="PT Sans"/>
              </a:rPr>
              <a:t>Required functionality:</a:t>
            </a:r>
          </a:p>
          <a:p>
            <a:pPr>
              <a:lnSpc>
                <a:spcPct val="60000"/>
              </a:lnSpc>
            </a:pPr>
            <a:endParaRPr lang="en-US" sz="2000">
              <a:latin typeface="PT Sans"/>
              <a:cs typeface="PT Sans"/>
            </a:endParaRPr>
          </a:p>
          <a:p>
            <a:pPr marL="274320" indent="-182880">
              <a:lnSpc>
                <a:spcPct val="110000"/>
              </a:lnSpc>
              <a:buSzPct val="85000"/>
              <a:buFont typeface="Lucida Grande"/>
              <a:buChar char="-"/>
            </a:pPr>
            <a:r>
              <a:rPr lang="en-US" sz="2000">
                <a:latin typeface="PT Sans"/>
                <a:cs typeface="PT Sans"/>
              </a:rPr>
              <a:t>Capture contextual information</a:t>
            </a:r>
          </a:p>
          <a:p>
            <a:pPr marL="274320" indent="-182880">
              <a:lnSpc>
                <a:spcPct val="110000"/>
              </a:lnSpc>
              <a:buSzPct val="85000"/>
              <a:buFont typeface="Lucida Grande"/>
              <a:buChar char="-"/>
            </a:pPr>
            <a:r>
              <a:rPr lang="en-US" sz="2000">
                <a:latin typeface="PT Sans"/>
                <a:cs typeface="PT Sans"/>
              </a:rPr>
              <a:t>Create experiment profiles</a:t>
            </a:r>
          </a:p>
          <a:p>
            <a:pPr marL="274320" indent="-182880">
              <a:lnSpc>
                <a:spcPct val="110000"/>
              </a:lnSpc>
              <a:buSzPct val="85000"/>
              <a:buFont typeface="Lucida Grande"/>
              <a:buChar char="-"/>
            </a:pPr>
            <a:r>
              <a:rPr lang="en-US" sz="2000">
                <a:latin typeface="PT Sans"/>
                <a:cs typeface="PT Sans"/>
              </a:rPr>
              <a:t>Maintain repository of executions</a:t>
            </a:r>
          </a:p>
          <a:p>
            <a:pPr marL="274320" indent="-182880">
              <a:lnSpc>
                <a:spcPct val="110000"/>
              </a:lnSpc>
              <a:buSzPct val="85000"/>
              <a:buFont typeface="Lucida Grande"/>
              <a:buChar char="-"/>
            </a:pPr>
            <a:r>
              <a:rPr lang="en-US" sz="2000">
                <a:latin typeface="PT Sans"/>
                <a:cs typeface="PT Sans"/>
              </a:rPr>
              <a:t>Make info accessible to reviewers/readers</a:t>
            </a:r>
          </a:p>
          <a:p>
            <a:pPr marL="342900" indent="-342900">
              <a:buFont typeface="Wingdings" charset="2"/>
              <a:buChar char="ü"/>
            </a:pPr>
            <a:endParaRPr lang="en-US" sz="2000">
              <a:latin typeface="PT Sans"/>
              <a:cs typeface="PT Sans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97160" y="3764642"/>
            <a:ext cx="1253330" cy="535138"/>
          </a:xfrm>
          <a:prstGeom prst="straightConnector1">
            <a:avLst/>
          </a:prstGeom>
          <a:ln w="12700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37504" y="5194063"/>
            <a:ext cx="3175844" cy="1409847"/>
            <a:chOff x="155310" y="5202309"/>
            <a:chExt cx="3175844" cy="1409847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/>
            <a:srcRect t="23574" r="50580"/>
            <a:stretch/>
          </p:blipFill>
          <p:spPr>
            <a:xfrm>
              <a:off x="155310" y="5202602"/>
              <a:ext cx="1328068" cy="11044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7" name="Rectangle 56"/>
            <p:cNvSpPr/>
            <p:nvPr/>
          </p:nvSpPr>
          <p:spPr>
            <a:xfrm>
              <a:off x="213942" y="6185664"/>
              <a:ext cx="1210805" cy="426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PT Sans"/>
                  <a:cs typeface="PT Sans"/>
                </a:rPr>
                <a:t>Original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l="50114" t="23574"/>
            <a:stretch/>
          </p:blipFill>
          <p:spPr>
            <a:xfrm>
              <a:off x="2003086" y="5202309"/>
              <a:ext cx="1328068" cy="11044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9" name="Rectangle 58"/>
            <p:cNvSpPr/>
            <p:nvPr/>
          </p:nvSpPr>
          <p:spPr>
            <a:xfrm>
              <a:off x="2061718" y="6185664"/>
              <a:ext cx="1210805" cy="426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PT Sans"/>
                  <a:cs typeface="PT Sans"/>
                </a:rPr>
                <a:t>Re-execution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534374" y="4739244"/>
            <a:ext cx="3511468" cy="1855685"/>
          </a:xfrm>
          <a:prstGeom prst="roundRect">
            <a:avLst/>
          </a:prstGeom>
          <a:noFill/>
          <a:ln w="381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4003605" y="4864790"/>
            <a:ext cx="586522" cy="792103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947508" y="5073335"/>
            <a:ext cx="161297" cy="143831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rot="3226678">
            <a:off x="3871026" y="4922015"/>
            <a:ext cx="223487" cy="10819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19798761">
            <a:off x="3807501" y="6440265"/>
            <a:ext cx="223487" cy="10819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53556" y="4733516"/>
            <a:ext cx="3561508" cy="426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PT Sans"/>
                <a:cs typeface="PT Sans"/>
              </a:rPr>
              <a:t>Ease validation of results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822492" y="6240162"/>
            <a:ext cx="767635" cy="35130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609691" y="4417703"/>
            <a:ext cx="4035535" cy="1927562"/>
            <a:chOff x="449750" y="2415278"/>
            <a:chExt cx="7115050" cy="3222145"/>
          </a:xfrm>
        </p:grpSpPr>
        <p:sp>
          <p:nvSpPr>
            <p:cNvPr id="17" name="Rectangle 16"/>
            <p:cNvSpPr/>
            <p:nvPr/>
          </p:nvSpPr>
          <p:spPr>
            <a:xfrm>
              <a:off x="2339328" y="4848125"/>
              <a:ext cx="5225469" cy="7129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Server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39328" y="4135194"/>
              <a:ext cx="5225469" cy="7129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Host OS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92842" y="3128210"/>
              <a:ext cx="2671958" cy="1006984"/>
            </a:xfrm>
            <a:prstGeom prst="rect">
              <a:avLst/>
            </a:prstGeom>
            <a:solidFill>
              <a:srgbClr val="2696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Docker</a:t>
              </a:r>
            </a:p>
            <a:p>
              <a:pPr algn="ctr"/>
              <a:r>
                <a:rPr lang="en-US" sz="1200">
                  <a:latin typeface="PT Sans"/>
                  <a:cs typeface="PT Sans"/>
                </a:rPr>
                <a:t>(container engine)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39330" y="2415278"/>
              <a:ext cx="5225470" cy="7129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Experiment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39326" y="3128210"/>
              <a:ext cx="2553515" cy="1010835"/>
            </a:xfrm>
            <a:prstGeom prst="rect">
              <a:avLst/>
            </a:prstGeom>
            <a:solidFill>
              <a:srgbClr val="F65E6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PT Sans"/>
                  <a:cs typeface="PT Sans"/>
                </a:rPr>
                <a:t>Monitor</a:t>
              </a:r>
            </a:p>
            <a:p>
              <a:pPr algn="ctr"/>
              <a:r>
                <a:rPr lang="en-US" sz="1100">
                  <a:latin typeface="PT Sans"/>
                  <a:cs typeface="PT Sans"/>
                </a:rPr>
                <a:t>(profiling engine)</a:t>
              </a:r>
            </a:p>
          </p:txBody>
        </p:sp>
        <p:sp>
          <p:nvSpPr>
            <p:cNvPr id="24" name="Can 23"/>
            <p:cNvSpPr/>
            <p:nvPr/>
          </p:nvSpPr>
          <p:spPr>
            <a:xfrm>
              <a:off x="449750" y="4486729"/>
              <a:ext cx="1552838" cy="1150694"/>
            </a:xfrm>
            <a:prstGeom prst="can">
              <a:avLst/>
            </a:prstGeom>
            <a:solidFill>
              <a:srgbClr val="F65E6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PT Sans"/>
                  <a:cs typeface="PT Sans"/>
                </a:rPr>
                <a:t>Profile</a:t>
              </a:r>
            </a:p>
            <a:p>
              <a:pPr algn="ctr"/>
              <a:r>
                <a:rPr lang="en-US" sz="1200" b="1">
                  <a:latin typeface="PT Sans"/>
                  <a:cs typeface="PT Sans"/>
                </a:rPr>
                <a:t>Repository</a:t>
              </a:r>
            </a:p>
          </p:txBody>
        </p:sp>
        <p:cxnSp>
          <p:nvCxnSpPr>
            <p:cNvPr id="25" name="Curved Connector 24"/>
            <p:cNvCxnSpPr>
              <a:stCxn id="23" idx="1"/>
              <a:endCxn id="24" idx="1"/>
            </p:cNvCxnSpPr>
            <p:nvPr/>
          </p:nvCxnSpPr>
          <p:spPr>
            <a:xfrm rot="10800000" flipV="1">
              <a:off x="1226171" y="3633626"/>
              <a:ext cx="1113156" cy="853101"/>
            </a:xfrm>
            <a:prstGeom prst="bentConnector2">
              <a:avLst/>
            </a:prstGeom>
            <a:ln w="381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2002283" y="5464242"/>
            <a:ext cx="670892" cy="51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PT Sans"/>
                <a:cs typeface="PT Sans"/>
              </a:rPr>
              <a:t>=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012443" y="5210242"/>
            <a:ext cx="670892" cy="51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903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26193</TotalTime>
  <Words>181</Words>
  <Application>Microsoft Macintosh PowerPoint</Application>
  <PresentationFormat>On-screen Show (4:3)</PresentationFormat>
  <Paragraphs>58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Role of Container Technology in Reproducible CS Research</vt:lpstr>
      <vt:lpstr>Reproducibility in Computer Science</vt:lpstr>
      <vt:lpstr>Our Goal: Complement Container Technology to Enhance Reproucibility Capabilities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475</cp:revision>
  <dcterms:created xsi:type="dcterms:W3CDTF">2014-07-28T20:55:09Z</dcterms:created>
  <dcterms:modified xsi:type="dcterms:W3CDTF">2015-02-25T22:37:04Z</dcterms:modified>
</cp:coreProperties>
</file>