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449" r:id="rId2"/>
    <p:sldId id="462" r:id="rId3"/>
    <p:sldId id="530" r:id="rId4"/>
    <p:sldId id="531" r:id="rId5"/>
    <p:sldId id="529" r:id="rId6"/>
    <p:sldId id="527" r:id="rId7"/>
    <p:sldId id="528" r:id="rId8"/>
    <p:sldId id="442" r:id="rId9"/>
    <p:sldId id="548" r:id="rId10"/>
    <p:sldId id="547" r:id="rId11"/>
    <p:sldId id="535" r:id="rId12"/>
    <p:sldId id="536" r:id="rId13"/>
    <p:sldId id="565" r:id="rId14"/>
    <p:sldId id="549" r:id="rId15"/>
    <p:sldId id="495" r:id="rId16"/>
    <p:sldId id="550" r:id="rId17"/>
    <p:sldId id="539" r:id="rId18"/>
    <p:sldId id="556" r:id="rId19"/>
    <p:sldId id="544" r:id="rId20"/>
    <p:sldId id="545" r:id="rId21"/>
    <p:sldId id="546" r:id="rId22"/>
    <p:sldId id="551" r:id="rId23"/>
    <p:sldId id="515" r:id="rId24"/>
    <p:sldId id="566" r:id="rId25"/>
    <p:sldId id="567" r:id="rId26"/>
    <p:sldId id="568" r:id="rId27"/>
    <p:sldId id="523" r:id="rId28"/>
    <p:sldId id="552" r:id="rId29"/>
    <p:sldId id="553" r:id="rId30"/>
    <p:sldId id="569" r:id="rId31"/>
    <p:sldId id="521" r:id="rId32"/>
    <p:sldId id="506" r:id="rId33"/>
    <p:sldId id="508" r:id="rId34"/>
    <p:sldId id="509" r:id="rId35"/>
    <p:sldId id="507" r:id="rId36"/>
    <p:sldId id="562" r:id="rId37"/>
    <p:sldId id="563" r:id="rId38"/>
    <p:sldId id="485" r:id="rId39"/>
    <p:sldId id="475" r:id="rId40"/>
    <p:sldId id="512" r:id="rId41"/>
    <p:sldId id="514" r:id="rId42"/>
    <p:sldId id="513" r:id="rId43"/>
    <p:sldId id="510" r:id="rId44"/>
    <p:sldId id="511" r:id="rId45"/>
    <p:sldId id="478" r:id="rId46"/>
    <p:sldId id="491" r:id="rId47"/>
    <p:sldId id="492" r:id="rId48"/>
    <p:sldId id="479" r:id="rId49"/>
    <p:sldId id="488" r:id="rId50"/>
    <p:sldId id="493" r:id="rId51"/>
    <p:sldId id="560" r:id="rId52"/>
    <p:sldId id="489" r:id="rId53"/>
    <p:sldId id="570" r:id="rId54"/>
    <p:sldId id="571" r:id="rId55"/>
    <p:sldId id="574" r:id="rId56"/>
    <p:sldId id="575" r:id="rId57"/>
    <p:sldId id="525" r:id="rId58"/>
    <p:sldId id="526" r:id="rId59"/>
    <p:sldId id="502" r:id="rId60"/>
    <p:sldId id="481" r:id="rId61"/>
    <p:sldId id="503" r:id="rId62"/>
    <p:sldId id="497" r:id="rId63"/>
    <p:sldId id="498" r:id="rId64"/>
    <p:sldId id="499" r:id="rId65"/>
    <p:sldId id="557" r:id="rId66"/>
    <p:sldId id="482" r:id="rId67"/>
    <p:sldId id="561" r:id="rId68"/>
    <p:sldId id="564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4D4D5"/>
    <a:srgbClr val="2CD067"/>
    <a:srgbClr val="32E270"/>
    <a:srgbClr val="208E45"/>
    <a:srgbClr val="F8FF67"/>
    <a:srgbClr val="73EA6D"/>
    <a:srgbClr val="39C336"/>
    <a:srgbClr val="249A18"/>
    <a:srgbClr val="396828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81693" autoAdjust="0"/>
  </p:normalViewPr>
  <p:slideViewPr>
    <p:cSldViewPr snapToGrid="0" snapToObjects="1">
      <p:cViewPr>
        <p:scale>
          <a:sx n="95" d="100"/>
          <a:sy n="95" d="100"/>
        </p:scale>
        <p:origin x="-2144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notesMaster" Target="notesMasters/notesMaster1.xml"/><Relationship Id="rId71" Type="http://schemas.openxmlformats.org/officeDocument/2006/relationships/handoutMaster" Target="handoutMasters/handoutMaster1.xml"/><Relationship Id="rId72" Type="http://schemas.openxmlformats.org/officeDocument/2006/relationships/printerSettings" Target="printerSettings/printerSettings1.bin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2DDCF-779C-174C-9903-D8CDFA9DE0D5}" type="datetimeFigureOut">
              <a:t>3/6/15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E111D-2E47-AC4F-AF18-1A024835CC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505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96A91-CB56-B448-9BE5-6B82A9A9167E}" type="datetimeFigureOut">
              <a:rPr lang="en-US" smtClean="0"/>
              <a:t>3/6/15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EB027-39E9-D347-8F39-FE6A1C586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183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is it impracticably</a:t>
            </a:r>
            <a:r>
              <a:rPr lang="en-US" baseline="0"/>
              <a:t> hard? Continual stream of changes, etc.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B027-39E9-D347-8F39-FE6A1C586B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34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B027-39E9-D347-8F39-FE6A1C586B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2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Many</a:t>
            </a:r>
            <a:r>
              <a:rPr lang="en-US" baseline="0"/>
              <a:t> (if not all) of this metrics depend heavily on the hardware that they are running on.</a:t>
            </a:r>
          </a:p>
          <a:p>
            <a:endParaRPr lang="en-US" baseline="0"/>
          </a:p>
          <a:p>
            <a:r>
              <a:rPr lang="en-US" baseline="0"/>
              <a:t>It also depends on the kernel version, but I will assume that you have the ability to pin the kernel to a particular version and leave it like that. Or alternatively, I only consider experiments for which the kernel doesn’t influence results.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B027-39E9-D347-8F39-FE6A1C586B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2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/>
              <a:t>And of course, the hardware</a:t>
            </a:r>
            <a:r>
              <a:rPr lang="en-US" baseline="0"/>
              <a:t> cannot be captured in a container. Thus:</a:t>
            </a:r>
            <a:endParaRPr lang="en-US"/>
          </a:p>
          <a:p>
            <a:pPr marL="171450" indent="-171450">
              <a:buFont typeface="Arial"/>
              <a:buChar char="•"/>
            </a:pP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/>
              <a:t>We won’t be able</a:t>
            </a:r>
            <a:r>
              <a:rPr lang="en-US" baseline="0"/>
              <a:t> to reproduce experiments right out of the box.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/>
              <a:t>So there will be </a:t>
            </a:r>
            <a:r>
              <a:rPr lang="en-US" baseline="0"/>
              <a:t>challenges in trying to repeat system research experiments.</a:t>
            </a:r>
          </a:p>
          <a:p>
            <a:pPr marL="171450" indent="-171450">
              <a:buFont typeface="Arial"/>
              <a:buChar char="•"/>
            </a:pPr>
            <a:r>
              <a:rPr lang="en-US" baseline="0"/>
              <a:t>And we also expect to need to complement container technology.</a:t>
            </a:r>
          </a:p>
          <a:p>
            <a:pPr marL="171450" indent="-171450">
              <a:buFont typeface="Arial"/>
              <a:buChar char="•"/>
            </a:pPr>
            <a:r>
              <a:rPr lang="en-US" baseline="0"/>
              <a:t>The question is: what is container technology missing? W.r.t. reproducibility in systems research</a:t>
            </a:r>
            <a:endParaRPr lang="en-US"/>
          </a:p>
          <a:p>
            <a:endParaRPr lang="en-US"/>
          </a:p>
          <a:p>
            <a:r>
              <a:rPr lang="en-US"/>
              <a:t>Time:</a:t>
            </a:r>
            <a:r>
              <a:rPr lang="en-US" baseline="0"/>
              <a:t> around 10-12 mins.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B027-39E9-D347-8F39-FE6A1C586B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2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took</a:t>
            </a:r>
            <a:r>
              <a:rPr lang="en-US" baseline="0"/>
              <a:t> an empirical approach....</a:t>
            </a:r>
          </a:p>
          <a:p>
            <a:endParaRPr lang="en-US" baseline="0"/>
          </a:p>
          <a:p>
            <a:r>
              <a:rPr lang="en-US" baseline="0"/>
              <a:t>Ceph distributed storage system. Object-storage system.</a:t>
            </a:r>
          </a:p>
          <a:p>
            <a:endParaRPr lang="en-US" baseline="0"/>
          </a:p>
          <a:p>
            <a:r>
              <a:rPr lang="en-US" baseline="0"/>
              <a:t>Why this experiment? We have the ideal conditions to reproduce it: same hardware, contextual information, access to original author.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B027-39E9-D347-8F39-FE6A1C586B1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2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B027-39E9-D347-8F39-FE6A1C586B1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2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B027-39E9-D347-8F39-FE6A1C586B1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2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B027-39E9-D347-8F39-FE6A1C586B1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2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B027-39E9-D347-8F39-FE6A1C586B1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2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B027-39E9-D347-8F39-FE6A1C586B1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2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B027-39E9-D347-8F39-FE6A1C586B1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2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the purposes of this talk, the content of the figure is irrelevant. So please</a:t>
            </a:r>
            <a:r>
              <a:rPr lang="en-US" baseline="0"/>
              <a:t> ignore the graph and think of it as the graphical representation of an experiment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B027-39E9-D347-8F39-FE6A1C586B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937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Solid line represents throttled I/O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B027-39E9-D347-8F39-FE6A1C586B1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21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Solid line represents throttled I/O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B027-39E9-D347-8F39-FE6A1C586B1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2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So</a:t>
            </a:r>
            <a:r>
              <a:rPr lang="en-US" baseline="0"/>
              <a:t> the Ceph experiments gave us some insights. In general, that the accounting/limiting capabilities are a powerful mechanism to tweak the environment w.r.t. reproducing original results.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That there is info that it’s not captured in a container image.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“Stuff not in paper” what paper.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B027-39E9-D347-8F39-FE6A1C586B1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21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B027-39E9-D347-8F39-FE6A1C586B1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27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B027-39E9-D347-8F39-FE6A1C586B1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270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B027-39E9-D347-8F39-FE6A1C586B1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270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B027-39E9-D347-8F39-FE6A1C586B1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27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Images taken from Mairin Duffy’s blog https://mairin.wordpress.com/2011/05/13/ideas-for-a-cgroups-ui/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B027-39E9-D347-8F39-FE6A1C586B1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270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B027-39E9-D347-8F39-FE6A1C586B1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270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order to understand the differences that we observe when re-executing experiments</a:t>
            </a:r>
            <a:r>
              <a:rPr lang="en-US" baseline="0"/>
              <a:t> that are implemented in containers, we’re going to need to have access to the hosts’s hardware specification</a:t>
            </a:r>
          </a:p>
          <a:p>
            <a:endParaRPr lang="en-US" baseline="0"/>
          </a:p>
          <a:p>
            <a:r>
              <a:rPr lang="en-US" baseline="0"/>
              <a:t>If we are running multiple containers in the same host, then we need access to the ACTUAL resources that the experiment container observes. E.g. if the host is giving 200/400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B027-39E9-D347-8F39-FE6A1C586B1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57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 if you are aware of this</a:t>
            </a:r>
            <a:r>
              <a:rPr lang="en-US" baseline="0"/>
              <a:t> problem in CS, and have experience user containers, you kind of naturally ask. Why don’t we use containers to solve this problem?</a:t>
            </a:r>
          </a:p>
          <a:p>
            <a:endParaRPr lang="en-US" baseline="0"/>
          </a:p>
          <a:p>
            <a:r>
              <a:rPr lang="en-US" baseline="0"/>
              <a:t>This begs the question...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B027-39E9-D347-8F39-FE6A1C586B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160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B027-39E9-D347-8F39-FE6A1C586B1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931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B027-39E9-D347-8F39-FE6A1C586B1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931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B027-39E9-D347-8F39-FE6A1C586B1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931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B027-39E9-D347-8F39-FE6A1C586B1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931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B027-39E9-D347-8F39-FE6A1C586B1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931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B027-39E9-D347-8F39-FE6A1C586B1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931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B027-39E9-D347-8F39-FE6A1C586B1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158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Static is usually</a:t>
            </a:r>
            <a:r>
              <a:rPr lang="en-US" baseline="0"/>
              <a:t> the output of `lshw` or `/proc/cpuinfo`.</a:t>
            </a:r>
          </a:p>
          <a:p>
            <a:endParaRPr lang="en-US" baseline="0"/>
          </a:p>
          <a:p>
            <a:r>
              <a:rPr lang="en-US" baseline="0"/>
              <a:t>But sometimes this is not enough, as we saw with the Ceph experiments, the fact that a hard disk or switch specifies 100 MB/s doesn’t mean it will actually be that what it’s observed in practice.</a:t>
            </a:r>
          </a:p>
          <a:p>
            <a:endParaRPr lang="en-US" baseline="0"/>
          </a:p>
          <a:p>
            <a:r>
              <a:rPr lang="en-US" baseline="0"/>
              <a:t>hyperthreading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B027-39E9-D347-8F39-FE6A1C586B1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159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 taken from DataDog blog https://www.datadoghq.com/2014/06/monitor-docker-datadog/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B027-39E9-D347-8F39-FE6A1C586B1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580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make a pause and mention</a:t>
            </a:r>
            <a:r>
              <a:rPr lang="en-US" baseline="0"/>
              <a:t> how we can make use of this information to try to recreate a system on another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B027-39E9-D347-8F39-FE6A1C586B1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4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B027-39E9-D347-8F39-FE6A1C586B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21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B027-39E9-D347-8F39-FE6A1C586B1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010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B027-39E9-D347-8F39-FE6A1C586B1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010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B027-39E9-D347-8F39-FE6A1C586B1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010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B027-39E9-D347-8F39-FE6A1C586B1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010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B027-39E9-D347-8F39-FE6A1C586B1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010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won’t work in general</a:t>
            </a:r>
            <a:r>
              <a:rPr lang="en-US" baseline="0"/>
              <a:t> for resources for which the isolation guarantees of containers aren’t strong.</a:t>
            </a:r>
            <a:endParaRPr lang="en-US"/>
          </a:p>
          <a:p>
            <a:pPr marL="0" indent="0">
              <a:buFont typeface="+mj-lt"/>
              <a:buNone/>
            </a:pPr>
            <a:endParaRPr lang="en-US"/>
          </a:p>
          <a:p>
            <a:pPr marL="0" indent="0">
              <a:buFont typeface="+mj-lt"/>
              <a:buNone/>
            </a:pPr>
            <a:r>
              <a:rPr lang="en-US"/>
              <a:t>We showed how</a:t>
            </a:r>
            <a:r>
              <a:rPr lang="en-US" baseline="0"/>
              <a:t> the mapping works for synchronous block I/O.</a:t>
            </a:r>
          </a:p>
          <a:p>
            <a:pPr marL="0" indent="0">
              <a:buFont typeface="+mj-lt"/>
              <a:buNone/>
            </a:pPr>
            <a:r>
              <a:rPr lang="en-US" baseline="0"/>
              <a:t>Can this also work for other things like CPU, memory, network?</a:t>
            </a:r>
          </a:p>
          <a:p>
            <a:pPr marL="0" indent="0">
              <a:buFont typeface="+mj-lt"/>
              <a:buNone/>
            </a:pPr>
            <a:endParaRPr lang="en-US" baseline="0"/>
          </a:p>
          <a:p>
            <a:pPr marL="0" indent="0">
              <a:buFont typeface="+mj-lt"/>
              <a:buNone/>
            </a:pPr>
            <a:r>
              <a:rPr lang="en-US" baseline="0"/>
              <a:t>Environments with high degree of sharing will be sensible to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B027-39E9-D347-8F39-FE6A1C586B1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30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</a:t>
            </a:r>
            <a:r>
              <a:rPr lang="en-US" baseline="0"/>
              <a:t> is the outline of the talk.</a:t>
            </a:r>
          </a:p>
          <a:p>
            <a:endParaRPr lang="en-US" baseline="0"/>
          </a:p>
          <a:p>
            <a:r>
              <a:rPr lang="en-US" baseline="0"/>
              <a:t>So now, let’s look at each in this order.</a:t>
            </a:r>
          </a:p>
          <a:p>
            <a:endParaRPr lang="en-US" baseline="0"/>
          </a:p>
          <a:p>
            <a:r>
              <a:rPr lang="en-US" baseline="0"/>
              <a:t>Time: 5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B027-39E9-D347-8F39-FE6A1C586B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2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B027-39E9-D347-8F39-FE6A1C586B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04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B027-39E9-D347-8F39-FE6A1C586B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04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B027-39E9-D347-8F39-FE6A1C586B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2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B027-39E9-D347-8F39-FE6A1C586B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2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DBF0-47E0-BE47-B4CA-0F4DC14547B3}" type="datetime1"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4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0967-C488-C94E-BE8E-6B9B358F724E}" type="datetime1"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9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B4C9-2719-5840-93A7-D889F4C6EDA8}" type="datetime1"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6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FDD-146F-4941-9C78-5A035CE168DE}" type="datetime1"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6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3495-8071-374F-9859-2D3DC28B5938}" type="datetime1"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2278B-0BB3-AB43-BBBE-3C3DE9440F56}" type="datetime1">
              <a:t>3/6/15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5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BE12-50FC-7145-946E-5F1EF83EFF08}" type="datetime1">
              <a:t>3/6/15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5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2710-1ED8-B64D-8440-85EB73D8E535}" type="datetime1">
              <a:t>3/6/15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6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2438-C4FD-AE4F-B1F1-27A10034CCBD}" type="datetime1">
              <a:t>3/6/15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8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05F0-6483-504A-8157-BD141BCF00BD}" type="datetime1">
              <a:t>3/6/15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6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E995-9BDF-9D48-83DB-0E6179517282}" type="datetime1">
              <a:t>3/6/15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ACE6A-CD82-FF42-A376-B2C029B71D82}" type="datetime1"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338FA-16C6-9C42-9987-80EFEA67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5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PT Sans"/>
                <a:cs typeface="PT Sans"/>
              </a:rPr>
              <a:t>The Role of Container Technology in Reproducible Computer Systems Research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>
                <a:latin typeface="PT Sans"/>
                <a:cs typeface="PT Sans"/>
              </a:rPr>
              <a:t>Ivo Jimenez</a:t>
            </a:r>
            <a:r>
              <a:rPr lang="en-US">
                <a:latin typeface="PT Sans"/>
                <a:cs typeface="PT Sans"/>
              </a:rPr>
              <a:t>, Carlos Maltzahn (</a:t>
            </a:r>
            <a:r>
              <a:rPr lang="en-US" i="1">
                <a:latin typeface="PT Sans"/>
                <a:cs typeface="PT Sans"/>
              </a:rPr>
              <a:t>UCSC</a:t>
            </a:r>
            <a:r>
              <a:rPr lang="en-US">
                <a:latin typeface="PT Sans"/>
                <a:cs typeface="PT Sans"/>
              </a:rPr>
              <a:t>)</a:t>
            </a:r>
          </a:p>
          <a:p>
            <a:r>
              <a:rPr lang="en-US">
                <a:latin typeface="PT Sans"/>
                <a:cs typeface="PT Sans"/>
              </a:rPr>
              <a:t>Adam Moody, Kathryn Mohror (</a:t>
            </a:r>
            <a:r>
              <a:rPr lang="en-US" i="1">
                <a:latin typeface="PT Sans"/>
                <a:cs typeface="PT Sans"/>
              </a:rPr>
              <a:t>LLNL</a:t>
            </a:r>
            <a:r>
              <a:rPr lang="en-US">
                <a:latin typeface="PT Sans"/>
                <a:cs typeface="PT Sans"/>
              </a:rPr>
              <a:t>)</a:t>
            </a:r>
          </a:p>
          <a:p>
            <a:r>
              <a:rPr lang="en-US">
                <a:latin typeface="PT Sans"/>
                <a:cs typeface="PT Sans"/>
              </a:rPr>
              <a:t>Jay Lofstead (</a:t>
            </a:r>
            <a:r>
              <a:rPr lang="en-US" i="1">
                <a:latin typeface="PT Sans"/>
                <a:cs typeface="PT Sans"/>
              </a:rPr>
              <a:t>Sandia</a:t>
            </a:r>
            <a:r>
              <a:rPr lang="en-US">
                <a:latin typeface="PT Sans"/>
                <a:cs typeface="PT Sans"/>
              </a:rPr>
              <a:t>)</a:t>
            </a:r>
          </a:p>
          <a:p>
            <a:r>
              <a:rPr lang="en-US">
                <a:latin typeface="PT Sans"/>
                <a:cs typeface="PT Sans"/>
              </a:rPr>
              <a:t>Andrea Arpaci-Dusseau, Remzi Arpaci-Dusseau (</a:t>
            </a:r>
            <a:r>
              <a:rPr lang="en-US" i="1">
                <a:latin typeface="PT Sans"/>
                <a:cs typeface="PT Sans"/>
              </a:rPr>
              <a:t>UW</a:t>
            </a:r>
            <a:r>
              <a:rPr lang="en-US">
                <a:latin typeface="PT Sans"/>
                <a:cs typeface="PT San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4148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>
            <a:off x="1149574" y="2673502"/>
            <a:ext cx="1177636" cy="12238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>
                <a:latin typeface="PT Sans"/>
                <a:cs typeface="PT Sans"/>
              </a:rPr>
              <a:t>Results Rely on Complete Context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10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382093" y="3149206"/>
            <a:ext cx="1060364" cy="0"/>
          </a:xfrm>
          <a:prstGeom prst="straightConnector1">
            <a:avLst/>
          </a:prstGeom>
          <a:ln w="127000" cmpd="sng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Screen Shot 2015-02-25 at 10.42.50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0" t="7746" r="10421" b="3842"/>
          <a:stretch/>
        </p:blipFill>
        <p:spPr>
          <a:xfrm>
            <a:off x="4442457" y="1911684"/>
            <a:ext cx="4221485" cy="2606842"/>
          </a:xfrm>
          <a:prstGeom prst="rect">
            <a:avLst/>
          </a:prstGeom>
          <a:ln>
            <a:noFill/>
          </a:ln>
          <a:effectLst>
            <a:softEdge rad="177800"/>
          </a:effectLst>
        </p:spPr>
      </p:pic>
      <p:grpSp>
        <p:nvGrpSpPr>
          <p:cNvPr id="7" name="Group 6"/>
          <p:cNvGrpSpPr/>
          <p:nvPr/>
        </p:nvGrpSpPr>
        <p:grpSpPr>
          <a:xfrm>
            <a:off x="276501" y="1821635"/>
            <a:ext cx="2935770" cy="2935329"/>
            <a:chOff x="2511667" y="2055503"/>
            <a:chExt cx="4252161" cy="4274163"/>
          </a:xfrm>
        </p:grpSpPr>
        <p:grpSp>
          <p:nvGrpSpPr>
            <p:cNvPr id="8" name="Group 7"/>
            <p:cNvGrpSpPr/>
            <p:nvPr/>
          </p:nvGrpSpPr>
          <p:grpSpPr>
            <a:xfrm rot="2801577">
              <a:off x="2500666" y="2066504"/>
              <a:ext cx="4274163" cy="4252161"/>
              <a:chOff x="3583751" y="794869"/>
              <a:chExt cx="4983632" cy="4974225"/>
            </a:xfrm>
          </p:grpSpPr>
          <p:sp>
            <p:nvSpPr>
              <p:cNvPr id="14" name="Block Arc 13"/>
              <p:cNvSpPr/>
              <p:nvPr/>
            </p:nvSpPr>
            <p:spPr>
              <a:xfrm rot="5400000">
                <a:off x="3662248" y="785462"/>
                <a:ext cx="4748141" cy="4905135"/>
              </a:xfrm>
              <a:prstGeom prst="blockArc">
                <a:avLst>
                  <a:gd name="adj1" fmla="val 10803400"/>
                  <a:gd name="adj2" fmla="val 16217197"/>
                  <a:gd name="adj3" fmla="val 29560"/>
                </a:avLst>
              </a:prstGeom>
              <a:solidFill>
                <a:srgbClr val="A6A6A6"/>
              </a:solidFill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Block Arc 14"/>
              <p:cNvSpPr/>
              <p:nvPr/>
            </p:nvSpPr>
            <p:spPr>
              <a:xfrm rot="10800000">
                <a:off x="3740745" y="794869"/>
                <a:ext cx="4748141" cy="4905135"/>
              </a:xfrm>
              <a:prstGeom prst="blockArc">
                <a:avLst>
                  <a:gd name="adj1" fmla="val 10803400"/>
                  <a:gd name="adj2" fmla="val 16217197"/>
                  <a:gd name="adj3" fmla="val 29560"/>
                </a:avLst>
              </a:prstGeom>
              <a:solidFill>
                <a:srgbClr val="A6A6A6"/>
              </a:solidFill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Block Arc 16"/>
              <p:cNvSpPr/>
              <p:nvPr/>
            </p:nvSpPr>
            <p:spPr>
              <a:xfrm rot="16200000">
                <a:off x="3740745" y="873366"/>
                <a:ext cx="4748141" cy="4905135"/>
              </a:xfrm>
              <a:prstGeom prst="blockArc">
                <a:avLst>
                  <a:gd name="adj1" fmla="val 10803400"/>
                  <a:gd name="adj2" fmla="val 16217197"/>
                  <a:gd name="adj3" fmla="val 29560"/>
                </a:avLst>
              </a:prstGeom>
              <a:solidFill>
                <a:srgbClr val="A6A6A6"/>
              </a:solidFill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Block Arc 17"/>
              <p:cNvSpPr/>
              <p:nvPr/>
            </p:nvSpPr>
            <p:spPr>
              <a:xfrm>
                <a:off x="3662247" y="863959"/>
                <a:ext cx="4748141" cy="4905135"/>
              </a:xfrm>
              <a:prstGeom prst="blockArc">
                <a:avLst>
                  <a:gd name="adj1" fmla="val 10803400"/>
                  <a:gd name="adj2" fmla="val 16217197"/>
                  <a:gd name="adj3" fmla="val 29560"/>
                </a:avLst>
              </a:prstGeom>
              <a:solidFill>
                <a:srgbClr val="A6A6A6"/>
              </a:solidFill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312104" y="2516959"/>
              <a:ext cx="65278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>
                  <a:latin typeface="PT Sans"/>
                  <a:cs typeface="PT Sans"/>
                </a:rPr>
                <a:t>libs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60099" y="3895905"/>
              <a:ext cx="49628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>
                  <a:latin typeface="PT Sans"/>
                  <a:cs typeface="PT Sans"/>
                </a:rPr>
                <a:t>OS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33307" y="3865128"/>
              <a:ext cx="81036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>
                  <a:latin typeface="PT Sans"/>
                  <a:cs typeface="PT Sans"/>
                </a:rPr>
                <a:t>code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75803" y="3865128"/>
              <a:ext cx="759887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>
                  <a:latin typeface="PT Sans"/>
                  <a:cs typeface="PT Sans"/>
                </a:rPr>
                <a:t>data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0620" y="5334013"/>
              <a:ext cx="141575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>
                  <a:latin typeface="PT Sans"/>
                  <a:cs typeface="PT Sans"/>
                </a:rPr>
                <a:t>hardware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1857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PT Sans"/>
                <a:cs typeface="PT Sans"/>
              </a:rPr>
              <a:t>Potential Solution: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>
              <a:latin typeface="PT Sans"/>
              <a:cs typeface="PT Sans"/>
            </a:endParaRPr>
          </a:p>
          <a:p>
            <a:endParaRPr lang="en-US">
              <a:latin typeface="PT Sans"/>
              <a:cs typeface="PT Sans"/>
            </a:endParaRPr>
          </a:p>
          <a:p>
            <a:pPr marL="0" indent="0">
              <a:buNone/>
            </a:pPr>
            <a:endParaRPr lang="en-US">
              <a:latin typeface="PT Sans"/>
              <a:cs typeface="PT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18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PT Sans"/>
                <a:cs typeface="PT Sans"/>
              </a:rPr>
              <a:t>Potential Solution: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latin typeface="PT Sans"/>
                <a:cs typeface="PT Sans"/>
              </a:rPr>
              <a:t>Can containers reproduce any experiment?</a:t>
            </a:r>
          </a:p>
          <a:p>
            <a:pPr lvl="1"/>
            <a:r>
              <a:rPr lang="en-US">
                <a:latin typeface="PT Sans"/>
                <a:cs typeface="PT Sans"/>
              </a:rPr>
              <a:t>Taxonomize CS experiments. </a:t>
            </a:r>
          </a:p>
          <a:p>
            <a:pPr lvl="1"/>
            <a:r>
              <a:rPr lang="en-US">
                <a:latin typeface="PT Sans"/>
                <a:cs typeface="PT Sans"/>
              </a:rPr>
              <a:t>Determine challenging ones.</a:t>
            </a:r>
          </a:p>
          <a:p>
            <a:pPr marL="342900" lvl="1" indent="-342900">
              <a:buFont typeface="Arial"/>
              <a:buChar char="•"/>
            </a:pPr>
            <a:r>
              <a:rPr lang="en-US">
                <a:latin typeface="PT Sans"/>
                <a:cs typeface="PT Sans"/>
              </a:rPr>
              <a:t>What is container technology missing?</a:t>
            </a:r>
          </a:p>
          <a:p>
            <a:pPr lvl="1"/>
            <a:r>
              <a:rPr lang="en-US">
                <a:latin typeface="PT Sans"/>
                <a:cs typeface="PT Sans"/>
              </a:rPr>
              <a:t>Answer empirically by reproducing an already-published experiment.</a:t>
            </a:r>
          </a:p>
          <a:p>
            <a:r>
              <a:rPr lang="en-US">
                <a:latin typeface="PT Sans"/>
                <a:cs typeface="PT Sans"/>
              </a:rPr>
              <a:t>Delineate missing components.</a:t>
            </a:r>
          </a:p>
          <a:p>
            <a:pPr lvl="1"/>
            <a:r>
              <a:rPr lang="en-US">
                <a:latin typeface="PT Sans"/>
                <a:cs typeface="PT Sans"/>
              </a:rPr>
              <a:t>Based on learned lessons, define characteristics that enhance reproucibility capabilities.</a:t>
            </a:r>
          </a:p>
          <a:p>
            <a:pPr lvl="1"/>
            <a:endParaRPr lang="en-US">
              <a:latin typeface="PT Sans"/>
              <a:cs typeface="PT Sans"/>
            </a:endParaRPr>
          </a:p>
          <a:p>
            <a:pPr marL="0" indent="0">
              <a:buNone/>
            </a:pPr>
            <a:endParaRPr lang="en-US">
              <a:latin typeface="PT Sans"/>
              <a:cs typeface="PT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44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>
              <a:latin typeface="PT Sans"/>
              <a:cs typeface="PT Sans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13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382093" y="3149206"/>
            <a:ext cx="1060364" cy="0"/>
          </a:xfrm>
          <a:prstGeom prst="straightConnector1">
            <a:avLst/>
          </a:prstGeom>
          <a:ln w="127000" cmpd="sng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Screen Shot 2015-02-25 at 10.42.50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0" t="7746" r="10421" b="3842"/>
          <a:stretch/>
        </p:blipFill>
        <p:spPr>
          <a:xfrm>
            <a:off x="4442457" y="1911684"/>
            <a:ext cx="4221485" cy="2606842"/>
          </a:xfrm>
          <a:prstGeom prst="rect">
            <a:avLst/>
          </a:prstGeom>
          <a:ln>
            <a:noFill/>
          </a:ln>
          <a:effectLst>
            <a:softEdge rad="177800"/>
          </a:effectLst>
        </p:spPr>
      </p:pic>
      <p:grpSp>
        <p:nvGrpSpPr>
          <p:cNvPr id="7" name="Group 6"/>
          <p:cNvGrpSpPr/>
          <p:nvPr/>
        </p:nvGrpSpPr>
        <p:grpSpPr>
          <a:xfrm>
            <a:off x="276501" y="1821635"/>
            <a:ext cx="2935770" cy="2935329"/>
            <a:chOff x="2511667" y="2055503"/>
            <a:chExt cx="4252161" cy="4274163"/>
          </a:xfrm>
        </p:grpSpPr>
        <p:grpSp>
          <p:nvGrpSpPr>
            <p:cNvPr id="8" name="Group 7"/>
            <p:cNvGrpSpPr/>
            <p:nvPr/>
          </p:nvGrpSpPr>
          <p:grpSpPr>
            <a:xfrm rot="2801577">
              <a:off x="2500666" y="2066504"/>
              <a:ext cx="4274163" cy="4252161"/>
              <a:chOff x="3583751" y="794869"/>
              <a:chExt cx="4983632" cy="4974225"/>
            </a:xfrm>
          </p:grpSpPr>
          <p:sp>
            <p:nvSpPr>
              <p:cNvPr id="14" name="Block Arc 13"/>
              <p:cNvSpPr/>
              <p:nvPr/>
            </p:nvSpPr>
            <p:spPr>
              <a:xfrm rot="5400000">
                <a:off x="3662248" y="785462"/>
                <a:ext cx="4748141" cy="4905135"/>
              </a:xfrm>
              <a:prstGeom prst="blockArc">
                <a:avLst>
                  <a:gd name="adj1" fmla="val 10803400"/>
                  <a:gd name="adj2" fmla="val 16217197"/>
                  <a:gd name="adj3" fmla="val 29560"/>
                </a:avLst>
              </a:prstGeom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Block Arc 14"/>
              <p:cNvSpPr/>
              <p:nvPr/>
            </p:nvSpPr>
            <p:spPr>
              <a:xfrm rot="10800000">
                <a:off x="3740745" y="794869"/>
                <a:ext cx="4748141" cy="4905135"/>
              </a:xfrm>
              <a:prstGeom prst="blockArc">
                <a:avLst>
                  <a:gd name="adj1" fmla="val 10803400"/>
                  <a:gd name="adj2" fmla="val 16217197"/>
                  <a:gd name="adj3" fmla="val 29560"/>
                </a:avLst>
              </a:prstGeom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Block Arc 16"/>
              <p:cNvSpPr/>
              <p:nvPr/>
            </p:nvSpPr>
            <p:spPr>
              <a:xfrm rot="16200000">
                <a:off x="3740745" y="873366"/>
                <a:ext cx="4748141" cy="4905135"/>
              </a:xfrm>
              <a:prstGeom prst="blockArc">
                <a:avLst>
                  <a:gd name="adj1" fmla="val 10803400"/>
                  <a:gd name="adj2" fmla="val 16217197"/>
                  <a:gd name="adj3" fmla="val 29560"/>
                </a:avLst>
              </a:prstGeom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Block Arc 17"/>
              <p:cNvSpPr/>
              <p:nvPr/>
            </p:nvSpPr>
            <p:spPr>
              <a:xfrm>
                <a:off x="3662247" y="863959"/>
                <a:ext cx="4748141" cy="4905135"/>
              </a:xfrm>
              <a:prstGeom prst="blockArc">
                <a:avLst>
                  <a:gd name="adj1" fmla="val 10803400"/>
                  <a:gd name="adj2" fmla="val 16217197"/>
                  <a:gd name="adj3" fmla="val 29560"/>
                </a:avLst>
              </a:prstGeom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312104" y="2516959"/>
              <a:ext cx="65278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>
                  <a:latin typeface="PT Sans"/>
                  <a:cs typeface="PT Sans"/>
                </a:rPr>
                <a:t>libs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60099" y="3895905"/>
              <a:ext cx="49628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>
                  <a:latin typeface="PT Sans"/>
                  <a:cs typeface="PT Sans"/>
                </a:rPr>
                <a:t>OS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33307" y="3865128"/>
              <a:ext cx="81036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>
                  <a:latin typeface="PT Sans"/>
                  <a:cs typeface="PT Sans"/>
                </a:rPr>
                <a:t>code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75803" y="3865128"/>
              <a:ext cx="759887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>
                  <a:latin typeface="PT Sans"/>
                  <a:cs typeface="PT Sans"/>
                </a:rPr>
                <a:t>data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0620" y="5334013"/>
              <a:ext cx="141575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>
                  <a:latin typeface="PT Sans"/>
                  <a:cs typeface="PT Sans"/>
                </a:rPr>
                <a:t>hardware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5272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800">
                <a:latin typeface="PT Sans"/>
                <a:cs typeface="PT Sans"/>
              </a:rPr>
              <a:t>Effects of </a:t>
            </a:r>
            <a:r>
              <a:rPr lang="en-US" sz="3800">
                <a:latin typeface="PT Sans"/>
                <a:cs typeface="PT Sans"/>
              </a:rPr>
              <a:t>Containerizing Experiments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14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224369" y="1538698"/>
            <a:ext cx="3352798" cy="3842980"/>
            <a:chOff x="639419" y="4357218"/>
            <a:chExt cx="1605889" cy="1830085"/>
          </a:xfrm>
        </p:grpSpPr>
        <p:grpSp>
          <p:nvGrpSpPr>
            <p:cNvPr id="20" name="Group 19"/>
            <p:cNvGrpSpPr/>
            <p:nvPr/>
          </p:nvGrpSpPr>
          <p:grpSpPr>
            <a:xfrm>
              <a:off x="850980" y="4525214"/>
              <a:ext cx="1235830" cy="1276058"/>
              <a:chOff x="849677" y="4452646"/>
              <a:chExt cx="1235830" cy="1276058"/>
            </a:xfrm>
          </p:grpSpPr>
          <p:grpSp>
            <p:nvGrpSpPr>
              <p:cNvPr id="24" name="Group 23"/>
              <p:cNvGrpSpPr/>
              <p:nvPr/>
            </p:nvGrpSpPr>
            <p:grpSpPr>
              <a:xfrm rot="2801577">
                <a:off x="829563" y="4472760"/>
                <a:ext cx="1276058" cy="1235830"/>
                <a:chOff x="3583751" y="863959"/>
                <a:chExt cx="4983632" cy="4905135"/>
              </a:xfrm>
            </p:grpSpPr>
            <p:sp>
              <p:nvSpPr>
                <p:cNvPr id="30" name="Block Arc 29"/>
                <p:cNvSpPr/>
                <p:nvPr/>
              </p:nvSpPr>
              <p:spPr>
                <a:xfrm rot="5400000">
                  <a:off x="3662248" y="785462"/>
                  <a:ext cx="4748141" cy="4905135"/>
                </a:xfrm>
                <a:prstGeom prst="blockArc">
                  <a:avLst>
                    <a:gd name="adj1" fmla="val 10803400"/>
                    <a:gd name="adj2" fmla="val 16217197"/>
                    <a:gd name="adj3" fmla="val 29560"/>
                  </a:avLst>
                </a:prstGeom>
                <a:effec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Block Arc 30"/>
                <p:cNvSpPr/>
                <p:nvPr/>
              </p:nvSpPr>
              <p:spPr>
                <a:xfrm rot="16200000">
                  <a:off x="3740745" y="873366"/>
                  <a:ext cx="4748141" cy="4905135"/>
                </a:xfrm>
                <a:prstGeom prst="blockArc">
                  <a:avLst>
                    <a:gd name="adj1" fmla="val 10803400"/>
                    <a:gd name="adj2" fmla="val 16217197"/>
                    <a:gd name="adj3" fmla="val 29560"/>
                  </a:avLst>
                </a:prstGeom>
                <a:effec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Block Arc 31"/>
                <p:cNvSpPr/>
                <p:nvPr/>
              </p:nvSpPr>
              <p:spPr>
                <a:xfrm>
                  <a:off x="3662247" y="863959"/>
                  <a:ext cx="4748141" cy="4905135"/>
                </a:xfrm>
                <a:prstGeom prst="blockArc">
                  <a:avLst>
                    <a:gd name="adj1" fmla="val 10803400"/>
                    <a:gd name="adj2" fmla="val 16217197"/>
                    <a:gd name="adj3" fmla="val 29560"/>
                  </a:avLst>
                </a:prstGeom>
                <a:effec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5" name="TextBox 24"/>
              <p:cNvSpPr txBox="1"/>
              <p:nvPr/>
            </p:nvSpPr>
            <p:spPr>
              <a:xfrm>
                <a:off x="1338941" y="4559202"/>
                <a:ext cx="270407" cy="18816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000">
                    <a:latin typeface="PT Sans"/>
                    <a:cs typeface="PT Sans"/>
                  </a:rPr>
                  <a:t>libs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797911" y="4968938"/>
                <a:ext cx="218825" cy="17368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>
                    <a:latin typeface="PT Sans"/>
                    <a:cs typeface="PT Sans"/>
                  </a:rPr>
                  <a:t>OS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80939" y="4961701"/>
                <a:ext cx="312398" cy="18816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000">
                    <a:latin typeface="PT Sans"/>
                    <a:cs typeface="PT Sans"/>
                  </a:rPr>
                  <a:t>data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206412" y="4822934"/>
                <a:ext cx="538600" cy="5188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308050" y="4961701"/>
                <a:ext cx="332189" cy="18816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000">
                    <a:latin typeface="PT Sans"/>
                    <a:cs typeface="PT Sans"/>
                  </a:rPr>
                  <a:t>code</a:t>
                </a:r>
              </a:p>
            </p:txBody>
          </p:sp>
        </p:grpSp>
        <p:sp>
          <p:nvSpPr>
            <p:cNvPr id="21" name="Rounded Rectangle 20"/>
            <p:cNvSpPr/>
            <p:nvPr/>
          </p:nvSpPr>
          <p:spPr>
            <a:xfrm>
              <a:off x="667927" y="4357218"/>
              <a:ext cx="1577381" cy="1830085"/>
            </a:xfrm>
            <a:prstGeom prst="roundRect">
              <a:avLst>
                <a:gd name="adj" fmla="val 6284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2"/>
            <a:srcRect l="11302" t="12712" r="10052" b="35410"/>
            <a:stretch/>
          </p:blipFill>
          <p:spPr>
            <a:xfrm>
              <a:off x="639419" y="5719796"/>
              <a:ext cx="585860" cy="344787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242345" y="5735663"/>
              <a:ext cx="865304" cy="27500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3200">
                  <a:latin typeface="PT Sans"/>
                  <a:cs typeface="PT Sans"/>
                </a:rPr>
                <a:t>container</a:t>
              </a: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>
            <a:off x="3707076" y="3149206"/>
            <a:ext cx="1060364" cy="0"/>
          </a:xfrm>
          <a:prstGeom prst="straightConnector1">
            <a:avLst/>
          </a:prstGeom>
          <a:ln w="127000" cmpd="sng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276501" y="1821635"/>
            <a:ext cx="2935770" cy="2935329"/>
            <a:chOff x="2511667" y="2055503"/>
            <a:chExt cx="4252161" cy="4274163"/>
          </a:xfrm>
        </p:grpSpPr>
        <p:grpSp>
          <p:nvGrpSpPr>
            <p:cNvPr id="35" name="Group 34"/>
            <p:cNvGrpSpPr/>
            <p:nvPr/>
          </p:nvGrpSpPr>
          <p:grpSpPr>
            <a:xfrm rot="2801577">
              <a:off x="2500666" y="2066504"/>
              <a:ext cx="4274163" cy="4252161"/>
              <a:chOff x="3583751" y="794869"/>
              <a:chExt cx="4983632" cy="4974225"/>
            </a:xfrm>
          </p:grpSpPr>
          <p:sp>
            <p:nvSpPr>
              <p:cNvPr id="41" name="Block Arc 40"/>
              <p:cNvSpPr/>
              <p:nvPr/>
            </p:nvSpPr>
            <p:spPr>
              <a:xfrm rot="5400000">
                <a:off x="3662248" y="785462"/>
                <a:ext cx="4748141" cy="4905135"/>
              </a:xfrm>
              <a:prstGeom prst="blockArc">
                <a:avLst>
                  <a:gd name="adj1" fmla="val 10803400"/>
                  <a:gd name="adj2" fmla="val 16217197"/>
                  <a:gd name="adj3" fmla="val 29560"/>
                </a:avLst>
              </a:prstGeom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Block Arc 41"/>
              <p:cNvSpPr/>
              <p:nvPr/>
            </p:nvSpPr>
            <p:spPr>
              <a:xfrm rot="10800000">
                <a:off x="3740745" y="794869"/>
                <a:ext cx="4748141" cy="4905135"/>
              </a:xfrm>
              <a:prstGeom prst="blockArc">
                <a:avLst>
                  <a:gd name="adj1" fmla="val 10803400"/>
                  <a:gd name="adj2" fmla="val 16217197"/>
                  <a:gd name="adj3" fmla="val 29560"/>
                </a:avLst>
              </a:prstGeom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Block Arc 42"/>
              <p:cNvSpPr/>
              <p:nvPr/>
            </p:nvSpPr>
            <p:spPr>
              <a:xfrm rot="16200000">
                <a:off x="3740745" y="873366"/>
                <a:ext cx="4748141" cy="4905135"/>
              </a:xfrm>
              <a:prstGeom prst="blockArc">
                <a:avLst>
                  <a:gd name="adj1" fmla="val 10803400"/>
                  <a:gd name="adj2" fmla="val 16217197"/>
                  <a:gd name="adj3" fmla="val 29560"/>
                </a:avLst>
              </a:prstGeom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Block Arc 43"/>
              <p:cNvSpPr/>
              <p:nvPr/>
            </p:nvSpPr>
            <p:spPr>
              <a:xfrm>
                <a:off x="3662247" y="863959"/>
                <a:ext cx="4748141" cy="4905135"/>
              </a:xfrm>
              <a:prstGeom prst="blockArc">
                <a:avLst>
                  <a:gd name="adj1" fmla="val 10803400"/>
                  <a:gd name="adj2" fmla="val 16217197"/>
                  <a:gd name="adj3" fmla="val 29560"/>
                </a:avLst>
              </a:prstGeom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312104" y="2516959"/>
              <a:ext cx="65278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>
                  <a:latin typeface="PT Sans"/>
                  <a:cs typeface="PT Sans"/>
                </a:rPr>
                <a:t>libs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860099" y="3895905"/>
              <a:ext cx="49628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>
                  <a:latin typeface="PT Sans"/>
                  <a:cs typeface="PT Sans"/>
                </a:rPr>
                <a:t>OS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33307" y="3865128"/>
              <a:ext cx="81036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>
                  <a:latin typeface="PT Sans"/>
                  <a:cs typeface="PT Sans"/>
                </a:rPr>
                <a:t>code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75803" y="3865128"/>
              <a:ext cx="759887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>
                  <a:latin typeface="PT Sans"/>
                  <a:cs typeface="PT Sans"/>
                </a:rPr>
                <a:t>data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930620" y="5334013"/>
              <a:ext cx="141575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>
                  <a:latin typeface="PT Sans"/>
                  <a:cs typeface="PT Sans"/>
                </a:rPr>
                <a:t>hardware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0112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>
                <a:latin typeface="PT Sans"/>
                <a:cs typeface="PT Sans"/>
              </a:rPr>
              <a:t>Does it work for any experiment?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15</a:t>
            </a:fld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2148" y="2438960"/>
            <a:ext cx="5171641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en-US" sz="2800">
                <a:latin typeface="PT Sans"/>
                <a:cs typeface="PT Sans"/>
              </a:rPr>
              <a:t>Analyze output data.</a:t>
            </a:r>
          </a:p>
          <a:p>
            <a:pPr marL="342900" indent="-342900">
              <a:buFont typeface="Wingdings" charset="2"/>
              <a:buChar char="ü"/>
            </a:pPr>
            <a:r>
              <a:rPr lang="en-US" sz="2800">
                <a:latin typeface="PT Sans"/>
                <a:cs typeface="PT Sans"/>
              </a:rPr>
              <a:t>Evaluate analytic models.</a:t>
            </a:r>
          </a:p>
          <a:p>
            <a:pPr marL="342900" indent="-342900">
              <a:buFont typeface="Wingdings" charset="2"/>
              <a:buChar char="ü"/>
            </a:pPr>
            <a:r>
              <a:rPr lang="en-US" sz="2800">
                <a:latin typeface="PT Sans"/>
                <a:cs typeface="PT Sans"/>
              </a:rPr>
              <a:t>Handle small amounts of data.</a:t>
            </a:r>
          </a:p>
          <a:p>
            <a:pPr marL="342900" indent="-342900">
              <a:buFont typeface="Lucida Grande"/>
              <a:buChar char="×"/>
            </a:pPr>
            <a:r>
              <a:rPr lang="en-US" sz="2800">
                <a:latin typeface="PT Sans"/>
                <a:cs typeface="PT Sans"/>
              </a:rPr>
              <a:t>Depend on special hardware.</a:t>
            </a:r>
            <a:endParaRPr lang="en-US" sz="2800" b="1">
              <a:latin typeface="PT Sans"/>
              <a:cs typeface="PT Sans"/>
            </a:endParaRPr>
          </a:p>
          <a:p>
            <a:pPr marL="342900" indent="-342900">
              <a:buFont typeface="Lucida Grande"/>
              <a:buChar char="×"/>
            </a:pPr>
            <a:r>
              <a:rPr lang="en-US" sz="2800">
                <a:latin typeface="PT Sans"/>
                <a:cs typeface="PT Sans"/>
              </a:rPr>
              <a:t>Observe performance metrics.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224369" y="1538698"/>
            <a:ext cx="3352798" cy="3842980"/>
            <a:chOff x="639419" y="4357218"/>
            <a:chExt cx="1605889" cy="1830085"/>
          </a:xfrm>
        </p:grpSpPr>
        <p:grpSp>
          <p:nvGrpSpPr>
            <p:cNvPr id="34" name="Group 33"/>
            <p:cNvGrpSpPr/>
            <p:nvPr/>
          </p:nvGrpSpPr>
          <p:grpSpPr>
            <a:xfrm>
              <a:off x="850980" y="4525214"/>
              <a:ext cx="1235830" cy="1276058"/>
              <a:chOff x="849677" y="4452646"/>
              <a:chExt cx="1235830" cy="1276058"/>
            </a:xfrm>
          </p:grpSpPr>
          <p:grpSp>
            <p:nvGrpSpPr>
              <p:cNvPr id="38" name="Group 37"/>
              <p:cNvGrpSpPr/>
              <p:nvPr/>
            </p:nvGrpSpPr>
            <p:grpSpPr>
              <a:xfrm rot="2801577">
                <a:off x="829563" y="4472760"/>
                <a:ext cx="1276058" cy="1235830"/>
                <a:chOff x="3583751" y="863959"/>
                <a:chExt cx="4983632" cy="4905135"/>
              </a:xfrm>
            </p:grpSpPr>
            <p:sp>
              <p:nvSpPr>
                <p:cNvPr id="44" name="Block Arc 43"/>
                <p:cNvSpPr/>
                <p:nvPr/>
              </p:nvSpPr>
              <p:spPr>
                <a:xfrm rot="5400000">
                  <a:off x="3662248" y="785462"/>
                  <a:ext cx="4748141" cy="4905135"/>
                </a:xfrm>
                <a:prstGeom prst="blockArc">
                  <a:avLst>
                    <a:gd name="adj1" fmla="val 10803400"/>
                    <a:gd name="adj2" fmla="val 16217197"/>
                    <a:gd name="adj3" fmla="val 29560"/>
                  </a:avLst>
                </a:prstGeom>
                <a:effec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Block Arc 44"/>
                <p:cNvSpPr/>
                <p:nvPr/>
              </p:nvSpPr>
              <p:spPr>
                <a:xfrm rot="16200000">
                  <a:off x="3740745" y="873366"/>
                  <a:ext cx="4748141" cy="4905135"/>
                </a:xfrm>
                <a:prstGeom prst="blockArc">
                  <a:avLst>
                    <a:gd name="adj1" fmla="val 10803400"/>
                    <a:gd name="adj2" fmla="val 16217197"/>
                    <a:gd name="adj3" fmla="val 29560"/>
                  </a:avLst>
                </a:prstGeom>
                <a:effec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Block Arc 45"/>
                <p:cNvSpPr/>
                <p:nvPr/>
              </p:nvSpPr>
              <p:spPr>
                <a:xfrm>
                  <a:off x="3662247" y="863959"/>
                  <a:ext cx="4748141" cy="4905135"/>
                </a:xfrm>
                <a:prstGeom prst="blockArc">
                  <a:avLst>
                    <a:gd name="adj1" fmla="val 10803400"/>
                    <a:gd name="adj2" fmla="val 16217197"/>
                    <a:gd name="adj3" fmla="val 29560"/>
                  </a:avLst>
                </a:prstGeom>
                <a:effec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1338941" y="4559202"/>
                <a:ext cx="270407" cy="18816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000">
                    <a:latin typeface="PT Sans"/>
                    <a:cs typeface="PT Sans"/>
                  </a:rPr>
                  <a:t>libs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797911" y="4968938"/>
                <a:ext cx="218825" cy="17368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>
                    <a:latin typeface="PT Sans"/>
                    <a:cs typeface="PT Sans"/>
                  </a:rPr>
                  <a:t>OS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80939" y="4961701"/>
                <a:ext cx="312398" cy="18816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000">
                    <a:latin typeface="PT Sans"/>
                    <a:cs typeface="PT Sans"/>
                  </a:rPr>
                  <a:t>data</a:t>
                </a: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206412" y="4822934"/>
                <a:ext cx="538600" cy="5188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308050" y="4961701"/>
                <a:ext cx="332189" cy="18816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000">
                    <a:latin typeface="PT Sans"/>
                    <a:cs typeface="PT Sans"/>
                  </a:rPr>
                  <a:t>code</a:t>
                </a:r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667927" y="4357218"/>
              <a:ext cx="1577381" cy="1830085"/>
            </a:xfrm>
            <a:prstGeom prst="roundRect">
              <a:avLst>
                <a:gd name="adj" fmla="val 6284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3"/>
            <a:srcRect l="11302" t="12712" r="10052" b="35410"/>
            <a:stretch/>
          </p:blipFill>
          <p:spPr>
            <a:xfrm>
              <a:off x="639419" y="5719796"/>
              <a:ext cx="585860" cy="344787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242345" y="5735663"/>
              <a:ext cx="865304" cy="27500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3200">
                  <a:latin typeface="PT Sans"/>
                  <a:cs typeface="PT Sans"/>
                </a:rPr>
                <a:t>container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0628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>
                <a:latin typeface="PT Sans"/>
                <a:cs typeface="PT Sans"/>
              </a:rPr>
              <a:t>Does it work for any experiment?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16</a:t>
            </a:fld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2148" y="2438960"/>
            <a:ext cx="5171641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en-US" sz="2800">
                <a:latin typeface="PT Sans"/>
                <a:cs typeface="PT Sans"/>
              </a:rPr>
              <a:t>Analyze output data.</a:t>
            </a:r>
          </a:p>
          <a:p>
            <a:pPr marL="342900" indent="-342900">
              <a:buFont typeface="Wingdings" charset="2"/>
              <a:buChar char="ü"/>
            </a:pPr>
            <a:r>
              <a:rPr lang="en-US" sz="2800">
                <a:latin typeface="PT Sans"/>
                <a:cs typeface="PT Sans"/>
              </a:rPr>
              <a:t>Evaluate analytic models.</a:t>
            </a:r>
          </a:p>
          <a:p>
            <a:pPr marL="342900" indent="-342900">
              <a:buFont typeface="Wingdings" charset="2"/>
              <a:buChar char="ü"/>
            </a:pPr>
            <a:r>
              <a:rPr lang="en-US" sz="2800">
                <a:latin typeface="PT Sans"/>
                <a:cs typeface="PT Sans"/>
              </a:rPr>
              <a:t>Handle small amounts of data.</a:t>
            </a:r>
          </a:p>
          <a:p>
            <a:pPr marL="342900" indent="-342900">
              <a:buFont typeface="Lucida Grande"/>
              <a:buChar char="×"/>
            </a:pPr>
            <a:r>
              <a:rPr lang="en-US" sz="2800">
                <a:latin typeface="PT Sans"/>
                <a:cs typeface="PT Sans"/>
              </a:rPr>
              <a:t>Depend on special hardware.</a:t>
            </a:r>
            <a:endParaRPr lang="en-US" sz="2800" b="1">
              <a:latin typeface="PT Sans"/>
              <a:cs typeface="PT Sans"/>
            </a:endParaRPr>
          </a:p>
          <a:p>
            <a:pPr marL="342900" indent="-342900">
              <a:buFont typeface="Lucida Grande"/>
              <a:buChar char="×"/>
            </a:pPr>
            <a:r>
              <a:rPr lang="en-US" sz="2800" b="1">
                <a:latin typeface="PT Sans"/>
                <a:cs typeface="PT Sans"/>
              </a:rPr>
              <a:t>Observe performance metrics.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224369" y="1538698"/>
            <a:ext cx="3352798" cy="3842980"/>
            <a:chOff x="639419" y="4357218"/>
            <a:chExt cx="1605889" cy="1830085"/>
          </a:xfrm>
        </p:grpSpPr>
        <p:grpSp>
          <p:nvGrpSpPr>
            <p:cNvPr id="34" name="Group 33"/>
            <p:cNvGrpSpPr/>
            <p:nvPr/>
          </p:nvGrpSpPr>
          <p:grpSpPr>
            <a:xfrm>
              <a:off x="850980" y="4525214"/>
              <a:ext cx="1235830" cy="1276058"/>
              <a:chOff x="849677" y="4452646"/>
              <a:chExt cx="1235830" cy="1276058"/>
            </a:xfrm>
          </p:grpSpPr>
          <p:grpSp>
            <p:nvGrpSpPr>
              <p:cNvPr id="38" name="Group 37"/>
              <p:cNvGrpSpPr/>
              <p:nvPr/>
            </p:nvGrpSpPr>
            <p:grpSpPr>
              <a:xfrm rot="2801577">
                <a:off x="829563" y="4472760"/>
                <a:ext cx="1276058" cy="1235830"/>
                <a:chOff x="3583751" y="863959"/>
                <a:chExt cx="4983632" cy="4905135"/>
              </a:xfrm>
            </p:grpSpPr>
            <p:sp>
              <p:nvSpPr>
                <p:cNvPr id="44" name="Block Arc 43"/>
                <p:cNvSpPr/>
                <p:nvPr/>
              </p:nvSpPr>
              <p:spPr>
                <a:xfrm rot="5400000">
                  <a:off x="3662248" y="785462"/>
                  <a:ext cx="4748141" cy="4905135"/>
                </a:xfrm>
                <a:prstGeom prst="blockArc">
                  <a:avLst>
                    <a:gd name="adj1" fmla="val 10803400"/>
                    <a:gd name="adj2" fmla="val 16217197"/>
                    <a:gd name="adj3" fmla="val 29560"/>
                  </a:avLst>
                </a:prstGeom>
                <a:effec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Block Arc 44"/>
                <p:cNvSpPr/>
                <p:nvPr/>
              </p:nvSpPr>
              <p:spPr>
                <a:xfrm rot="16200000">
                  <a:off x="3740745" y="873366"/>
                  <a:ext cx="4748141" cy="4905135"/>
                </a:xfrm>
                <a:prstGeom prst="blockArc">
                  <a:avLst>
                    <a:gd name="adj1" fmla="val 10803400"/>
                    <a:gd name="adj2" fmla="val 16217197"/>
                    <a:gd name="adj3" fmla="val 29560"/>
                  </a:avLst>
                </a:prstGeom>
                <a:effec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Block Arc 45"/>
                <p:cNvSpPr/>
                <p:nvPr/>
              </p:nvSpPr>
              <p:spPr>
                <a:xfrm>
                  <a:off x="3662247" y="863959"/>
                  <a:ext cx="4748141" cy="4905135"/>
                </a:xfrm>
                <a:prstGeom prst="blockArc">
                  <a:avLst>
                    <a:gd name="adj1" fmla="val 10803400"/>
                    <a:gd name="adj2" fmla="val 16217197"/>
                    <a:gd name="adj3" fmla="val 29560"/>
                  </a:avLst>
                </a:prstGeom>
                <a:effec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1338941" y="4559202"/>
                <a:ext cx="270407" cy="18816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000">
                    <a:latin typeface="PT Sans"/>
                    <a:cs typeface="PT Sans"/>
                  </a:rPr>
                  <a:t>libs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797911" y="4968938"/>
                <a:ext cx="218825" cy="17368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>
                    <a:latin typeface="PT Sans"/>
                    <a:cs typeface="PT Sans"/>
                  </a:rPr>
                  <a:t>OS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80939" y="4961701"/>
                <a:ext cx="312398" cy="18816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000">
                    <a:latin typeface="PT Sans"/>
                    <a:cs typeface="PT Sans"/>
                  </a:rPr>
                  <a:t>data</a:t>
                </a: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206412" y="4822934"/>
                <a:ext cx="538600" cy="5188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308050" y="4961701"/>
                <a:ext cx="332189" cy="18816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000">
                    <a:latin typeface="PT Sans"/>
                    <a:cs typeface="PT Sans"/>
                  </a:rPr>
                  <a:t>code</a:t>
                </a:r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667927" y="4357218"/>
              <a:ext cx="1577381" cy="1830085"/>
            </a:xfrm>
            <a:prstGeom prst="roundRect">
              <a:avLst>
                <a:gd name="adj" fmla="val 6284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3"/>
            <a:srcRect l="11302" t="12712" r="10052" b="35410"/>
            <a:stretch/>
          </p:blipFill>
          <p:spPr>
            <a:xfrm>
              <a:off x="639419" y="5719796"/>
              <a:ext cx="585860" cy="344787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242345" y="5735663"/>
              <a:ext cx="865304" cy="27500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3200">
                  <a:latin typeface="PT Sans"/>
                  <a:cs typeface="PT Sans"/>
                </a:rPr>
                <a:t>container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1850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PT Sans"/>
                <a:cs typeface="PT Sans"/>
              </a:rPr>
              <a:t>Experiments in systems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PT Sans"/>
                <a:cs typeface="PT Sans"/>
              </a:rPr>
              <a:t>Runtime.</a:t>
            </a:r>
          </a:p>
          <a:p>
            <a:r>
              <a:rPr lang="en-US">
                <a:latin typeface="PT Sans"/>
                <a:cs typeface="PT Sans"/>
              </a:rPr>
              <a:t>Throughput.</a:t>
            </a:r>
          </a:p>
          <a:p>
            <a:r>
              <a:rPr lang="en-US">
                <a:latin typeface="PT Sans"/>
                <a:cs typeface="PT Sans"/>
              </a:rPr>
              <a:t>Latency.</a:t>
            </a:r>
          </a:p>
          <a:p>
            <a:r>
              <a:rPr lang="en-US">
                <a:latin typeface="PT Sans"/>
                <a:cs typeface="PT Sans"/>
              </a:rPr>
              <a:t>Caching effects.</a:t>
            </a:r>
          </a:p>
          <a:p>
            <a:r>
              <a:rPr lang="en-US">
                <a:latin typeface="PT Sans"/>
                <a:cs typeface="PT Sans"/>
              </a:rPr>
              <a:t>Performance model.</a:t>
            </a:r>
          </a:p>
          <a:p>
            <a:r>
              <a:rPr lang="en-US">
                <a:latin typeface="PT Sans"/>
                <a:cs typeface="PT Sans"/>
              </a:rPr>
              <a:t>etc.</a:t>
            </a:r>
          </a:p>
          <a:p>
            <a:endParaRPr lang="en-US">
              <a:latin typeface="PT Sans"/>
              <a:cs typeface="PT Sans"/>
            </a:endParaRPr>
          </a:p>
          <a:p>
            <a:pPr lvl="1"/>
            <a:endParaRPr lang="en-US">
              <a:latin typeface="PT Sans"/>
              <a:cs typeface="PT Sans"/>
            </a:endParaRPr>
          </a:p>
          <a:p>
            <a:pPr marL="0" indent="0">
              <a:buNone/>
            </a:pPr>
            <a:endParaRPr lang="en-US">
              <a:latin typeface="PT Sans"/>
              <a:cs typeface="PT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59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PT Sans"/>
                <a:cs typeface="PT Sans"/>
              </a:rPr>
              <a:t>Experiments in systems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PT Sans"/>
                <a:cs typeface="PT Sans"/>
              </a:rPr>
              <a:t>Runtime.</a:t>
            </a:r>
          </a:p>
          <a:p>
            <a:r>
              <a:rPr lang="en-US">
                <a:latin typeface="PT Sans"/>
                <a:cs typeface="PT Sans"/>
              </a:rPr>
              <a:t>Throughput.</a:t>
            </a:r>
          </a:p>
          <a:p>
            <a:r>
              <a:rPr lang="en-US">
                <a:latin typeface="PT Sans"/>
                <a:cs typeface="PT Sans"/>
              </a:rPr>
              <a:t>Latency.</a:t>
            </a:r>
          </a:p>
          <a:p>
            <a:r>
              <a:rPr lang="en-US">
                <a:latin typeface="PT Sans"/>
                <a:cs typeface="PT Sans"/>
              </a:rPr>
              <a:t>Caching effects.</a:t>
            </a:r>
          </a:p>
          <a:p>
            <a:r>
              <a:rPr lang="en-US">
                <a:latin typeface="PT Sans"/>
                <a:cs typeface="PT Sans"/>
              </a:rPr>
              <a:t>Performance model.</a:t>
            </a:r>
          </a:p>
          <a:p>
            <a:r>
              <a:rPr lang="en-US">
                <a:latin typeface="PT Sans"/>
                <a:cs typeface="PT Sans"/>
              </a:rPr>
              <a:t>etc.</a:t>
            </a:r>
          </a:p>
          <a:p>
            <a:endParaRPr lang="en-US">
              <a:latin typeface="PT Sans"/>
              <a:cs typeface="PT Sans"/>
            </a:endParaRPr>
          </a:p>
          <a:p>
            <a:pPr lvl="1"/>
            <a:endParaRPr lang="en-US">
              <a:latin typeface="PT Sans"/>
              <a:cs typeface="PT Sans"/>
            </a:endParaRPr>
          </a:p>
          <a:p>
            <a:pPr marL="0" indent="0">
              <a:buNone/>
            </a:pPr>
            <a:endParaRPr lang="en-US">
              <a:latin typeface="PT Sans"/>
              <a:cs typeface="PT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18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612104" y="1953118"/>
            <a:ext cx="4211053" cy="2739197"/>
          </a:xfrm>
          <a:prstGeom prst="roundRect">
            <a:avLst>
              <a:gd name="adj" fmla="val 2842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>
                <a:latin typeface="PT Sans"/>
                <a:cs typeface="PT Sans"/>
              </a:rPr>
              <a:t>Sample of 100 papers from 10 distinct venues spanning 5 years: ~80% have one or more experiments measuring runtime.</a:t>
            </a:r>
          </a:p>
        </p:txBody>
      </p:sp>
    </p:spTree>
    <p:extLst>
      <p:ext uri="{BB962C8B-B14F-4D97-AF65-F5344CB8AC3E}">
        <p14:creationId xmlns:p14="http://schemas.microsoft.com/office/powerpoint/2010/main" val="3341059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PT Sans"/>
                <a:cs typeface="PT Sans"/>
              </a:rPr>
              <a:t>Experiments in systems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PT Sans"/>
                <a:cs typeface="PT Sans"/>
              </a:rPr>
              <a:t>Runtime.</a:t>
            </a:r>
          </a:p>
          <a:p>
            <a:r>
              <a:rPr lang="en-US">
                <a:latin typeface="PT Sans"/>
                <a:cs typeface="PT Sans"/>
              </a:rPr>
              <a:t>Throughput.</a:t>
            </a:r>
          </a:p>
          <a:p>
            <a:r>
              <a:rPr lang="en-US">
                <a:latin typeface="PT Sans"/>
                <a:cs typeface="PT Sans"/>
              </a:rPr>
              <a:t>Latency.</a:t>
            </a:r>
          </a:p>
          <a:p>
            <a:r>
              <a:rPr lang="en-US">
                <a:latin typeface="PT Sans"/>
                <a:cs typeface="PT Sans"/>
              </a:rPr>
              <a:t>Caching effects.</a:t>
            </a:r>
          </a:p>
          <a:p>
            <a:r>
              <a:rPr lang="en-US">
                <a:latin typeface="PT Sans"/>
                <a:cs typeface="PT Sans"/>
              </a:rPr>
              <a:t>Performance model.</a:t>
            </a:r>
          </a:p>
          <a:p>
            <a:r>
              <a:rPr lang="en-US">
                <a:latin typeface="PT Sans"/>
                <a:cs typeface="PT Sans"/>
              </a:rPr>
              <a:t>etc.</a:t>
            </a:r>
          </a:p>
          <a:p>
            <a:endParaRPr lang="en-US">
              <a:latin typeface="PT Sans"/>
              <a:cs typeface="PT Sans"/>
            </a:endParaRPr>
          </a:p>
          <a:p>
            <a:pPr lvl="1"/>
            <a:endParaRPr lang="en-US">
              <a:latin typeface="PT Sans"/>
              <a:cs typeface="PT Sans"/>
            </a:endParaRPr>
          </a:p>
          <a:p>
            <a:pPr marL="0" indent="0">
              <a:buNone/>
            </a:pPr>
            <a:endParaRPr lang="en-US">
              <a:latin typeface="PT Sans"/>
              <a:cs typeface="PT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19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2185" y="1892667"/>
            <a:ext cx="2935770" cy="2935329"/>
            <a:chOff x="2511667" y="2055503"/>
            <a:chExt cx="4252161" cy="4274163"/>
          </a:xfrm>
        </p:grpSpPr>
        <p:grpSp>
          <p:nvGrpSpPr>
            <p:cNvPr id="6" name="Group 5"/>
            <p:cNvGrpSpPr/>
            <p:nvPr/>
          </p:nvGrpSpPr>
          <p:grpSpPr>
            <a:xfrm rot="2801577">
              <a:off x="2500666" y="2066504"/>
              <a:ext cx="4274163" cy="4252161"/>
              <a:chOff x="3583751" y="794869"/>
              <a:chExt cx="4983632" cy="4974225"/>
            </a:xfrm>
          </p:grpSpPr>
          <p:sp>
            <p:nvSpPr>
              <p:cNvPr id="12" name="Block Arc 11"/>
              <p:cNvSpPr/>
              <p:nvPr/>
            </p:nvSpPr>
            <p:spPr>
              <a:xfrm rot="5400000">
                <a:off x="3662248" y="785462"/>
                <a:ext cx="4748141" cy="4905135"/>
              </a:xfrm>
              <a:prstGeom prst="blockArc">
                <a:avLst>
                  <a:gd name="adj1" fmla="val 10803400"/>
                  <a:gd name="adj2" fmla="val 16217197"/>
                  <a:gd name="adj3" fmla="val 29560"/>
                </a:avLst>
              </a:prstGeom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Block Arc 12"/>
              <p:cNvSpPr/>
              <p:nvPr/>
            </p:nvSpPr>
            <p:spPr>
              <a:xfrm rot="10800000">
                <a:off x="3740745" y="794869"/>
                <a:ext cx="4748141" cy="4905135"/>
              </a:xfrm>
              <a:prstGeom prst="blockArc">
                <a:avLst>
                  <a:gd name="adj1" fmla="val 10803400"/>
                  <a:gd name="adj2" fmla="val 16217197"/>
                  <a:gd name="adj3" fmla="val 29560"/>
                </a:avLst>
              </a:prstGeom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Block Arc 13"/>
              <p:cNvSpPr/>
              <p:nvPr/>
            </p:nvSpPr>
            <p:spPr>
              <a:xfrm rot="16200000">
                <a:off x="3740745" y="873366"/>
                <a:ext cx="4748141" cy="4905135"/>
              </a:xfrm>
              <a:prstGeom prst="blockArc">
                <a:avLst>
                  <a:gd name="adj1" fmla="val 10803400"/>
                  <a:gd name="adj2" fmla="val 16217197"/>
                  <a:gd name="adj3" fmla="val 29560"/>
                </a:avLst>
              </a:prstGeom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Block Arc 14"/>
              <p:cNvSpPr/>
              <p:nvPr/>
            </p:nvSpPr>
            <p:spPr>
              <a:xfrm>
                <a:off x="3662247" y="863959"/>
                <a:ext cx="4748141" cy="4905135"/>
              </a:xfrm>
              <a:prstGeom prst="blockArc">
                <a:avLst>
                  <a:gd name="adj1" fmla="val 10803400"/>
                  <a:gd name="adj2" fmla="val 16217197"/>
                  <a:gd name="adj3" fmla="val 29560"/>
                </a:avLst>
              </a:prstGeom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312104" y="2516959"/>
              <a:ext cx="65278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>
                  <a:latin typeface="PT Sans"/>
                  <a:cs typeface="PT Sans"/>
                </a:rPr>
                <a:t>libs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0099" y="3895905"/>
              <a:ext cx="49628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>
                  <a:latin typeface="PT Sans"/>
                  <a:cs typeface="PT Sans"/>
                </a:rPr>
                <a:t>OS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33307" y="3865128"/>
              <a:ext cx="81036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>
                  <a:latin typeface="PT Sans"/>
                  <a:cs typeface="PT Sans"/>
                </a:rPr>
                <a:t>code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75803" y="3865128"/>
              <a:ext cx="759887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>
                  <a:latin typeface="PT Sans"/>
                  <a:cs typeface="PT Sans"/>
                </a:rPr>
                <a:t>data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30620" y="5334013"/>
              <a:ext cx="141575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>
                  <a:latin typeface="PT Sans"/>
                  <a:cs typeface="PT Sans"/>
                </a:rPr>
                <a:t>hardware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1090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PT Sans"/>
                <a:cs typeface="PT Sans"/>
              </a:rPr>
              <a:t>Why Care About Reproducibility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PT Sans"/>
                <a:cs typeface="PT Sans"/>
              </a:rPr>
              <a:t>Theoretical, Experimental, Computational, Data-intensive research.</a:t>
            </a:r>
          </a:p>
          <a:p>
            <a:r>
              <a:rPr lang="en-US">
                <a:latin typeface="PT Sans"/>
                <a:cs typeface="PT Sans"/>
              </a:rPr>
              <a:t>Reproducibility well established for the first two, but impracticably hard for the last two.</a:t>
            </a:r>
          </a:p>
          <a:p>
            <a:r>
              <a:rPr lang="en-US">
                <a:latin typeface="PT Sans"/>
                <a:cs typeface="PT Sans"/>
              </a:rPr>
              <a:t>Negative impact on science, engineering, and education.</a:t>
            </a:r>
          </a:p>
          <a:p>
            <a:endParaRPr lang="en-US">
              <a:latin typeface="PT Sans"/>
              <a:cs typeface="PT Sans"/>
            </a:endParaRPr>
          </a:p>
          <a:p>
            <a:endParaRPr lang="en-US">
              <a:latin typeface="PT Sans"/>
              <a:cs typeface="PT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68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PT Sans"/>
                <a:cs typeface="PT Sans"/>
              </a:rPr>
              <a:t>Experiments in systems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PT Sans"/>
                <a:cs typeface="PT Sans"/>
              </a:rPr>
              <a:t>Runtime.</a:t>
            </a:r>
          </a:p>
          <a:p>
            <a:r>
              <a:rPr lang="en-US">
                <a:latin typeface="PT Sans"/>
                <a:cs typeface="PT Sans"/>
              </a:rPr>
              <a:t>Throughput.</a:t>
            </a:r>
          </a:p>
          <a:p>
            <a:r>
              <a:rPr lang="en-US">
                <a:latin typeface="PT Sans"/>
                <a:cs typeface="PT Sans"/>
              </a:rPr>
              <a:t>Latency.</a:t>
            </a:r>
          </a:p>
          <a:p>
            <a:r>
              <a:rPr lang="en-US">
                <a:latin typeface="PT Sans"/>
                <a:cs typeface="PT Sans"/>
              </a:rPr>
              <a:t>Caching effects.</a:t>
            </a:r>
          </a:p>
          <a:p>
            <a:r>
              <a:rPr lang="en-US">
                <a:latin typeface="PT Sans"/>
                <a:cs typeface="PT Sans"/>
              </a:rPr>
              <a:t>Performance model.</a:t>
            </a:r>
          </a:p>
          <a:p>
            <a:r>
              <a:rPr lang="en-US">
                <a:latin typeface="PT Sans"/>
                <a:cs typeface="PT Sans"/>
              </a:rPr>
              <a:t>etc.</a:t>
            </a:r>
          </a:p>
          <a:p>
            <a:endParaRPr lang="en-US">
              <a:latin typeface="PT Sans"/>
              <a:cs typeface="PT Sans"/>
            </a:endParaRPr>
          </a:p>
          <a:p>
            <a:pPr lvl="1"/>
            <a:endParaRPr lang="en-US">
              <a:latin typeface="PT Sans"/>
              <a:cs typeface="PT Sans"/>
            </a:endParaRPr>
          </a:p>
          <a:p>
            <a:pPr marL="0" indent="0">
              <a:buNone/>
            </a:pPr>
            <a:endParaRPr lang="en-US">
              <a:latin typeface="PT Sans"/>
              <a:cs typeface="PT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20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2185" y="1892667"/>
            <a:ext cx="2935770" cy="2935329"/>
            <a:chOff x="2511667" y="2055503"/>
            <a:chExt cx="4252161" cy="4274163"/>
          </a:xfrm>
        </p:grpSpPr>
        <p:grpSp>
          <p:nvGrpSpPr>
            <p:cNvPr id="6" name="Group 5"/>
            <p:cNvGrpSpPr/>
            <p:nvPr/>
          </p:nvGrpSpPr>
          <p:grpSpPr>
            <a:xfrm rot="2801577">
              <a:off x="2500666" y="2066504"/>
              <a:ext cx="4274163" cy="4252161"/>
              <a:chOff x="3583751" y="794869"/>
              <a:chExt cx="4983632" cy="4974225"/>
            </a:xfrm>
          </p:grpSpPr>
          <p:sp>
            <p:nvSpPr>
              <p:cNvPr id="12" name="Block Arc 11"/>
              <p:cNvSpPr/>
              <p:nvPr/>
            </p:nvSpPr>
            <p:spPr>
              <a:xfrm rot="5400000">
                <a:off x="3662248" y="785462"/>
                <a:ext cx="4748141" cy="4905135"/>
              </a:xfrm>
              <a:prstGeom prst="blockArc">
                <a:avLst>
                  <a:gd name="adj1" fmla="val 10803400"/>
                  <a:gd name="adj2" fmla="val 16217197"/>
                  <a:gd name="adj3" fmla="val 29560"/>
                </a:avLst>
              </a:prstGeom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Block Arc 12"/>
              <p:cNvSpPr/>
              <p:nvPr/>
            </p:nvSpPr>
            <p:spPr>
              <a:xfrm rot="10800000">
                <a:off x="3740745" y="794869"/>
                <a:ext cx="4748141" cy="4905135"/>
              </a:xfrm>
              <a:prstGeom prst="blockArc">
                <a:avLst>
                  <a:gd name="adj1" fmla="val 10803400"/>
                  <a:gd name="adj2" fmla="val 16217197"/>
                  <a:gd name="adj3" fmla="val 29560"/>
                </a:avLst>
              </a:prstGeom>
              <a:solidFill>
                <a:srgbClr val="A6A6A6"/>
              </a:solidFill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Block Arc 13"/>
              <p:cNvSpPr/>
              <p:nvPr/>
            </p:nvSpPr>
            <p:spPr>
              <a:xfrm rot="16200000">
                <a:off x="3740745" y="873366"/>
                <a:ext cx="4748141" cy="4905135"/>
              </a:xfrm>
              <a:prstGeom prst="blockArc">
                <a:avLst>
                  <a:gd name="adj1" fmla="val 10803400"/>
                  <a:gd name="adj2" fmla="val 16217197"/>
                  <a:gd name="adj3" fmla="val 29560"/>
                </a:avLst>
              </a:prstGeom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Block Arc 14"/>
              <p:cNvSpPr/>
              <p:nvPr/>
            </p:nvSpPr>
            <p:spPr>
              <a:xfrm>
                <a:off x="3662247" y="863959"/>
                <a:ext cx="4748141" cy="4905135"/>
              </a:xfrm>
              <a:prstGeom prst="blockArc">
                <a:avLst>
                  <a:gd name="adj1" fmla="val 10803400"/>
                  <a:gd name="adj2" fmla="val 16217197"/>
                  <a:gd name="adj3" fmla="val 29560"/>
                </a:avLst>
              </a:prstGeom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312104" y="2516959"/>
              <a:ext cx="65278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>
                  <a:latin typeface="PT Sans"/>
                  <a:cs typeface="PT Sans"/>
                </a:rPr>
                <a:t>libs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0099" y="3895905"/>
              <a:ext cx="49628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>
                  <a:latin typeface="PT Sans"/>
                  <a:cs typeface="PT Sans"/>
                </a:rPr>
                <a:t>OS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33307" y="3865128"/>
              <a:ext cx="81036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>
                  <a:latin typeface="PT Sans"/>
                  <a:cs typeface="PT Sans"/>
                </a:rPr>
                <a:t>code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75803" y="3865128"/>
              <a:ext cx="759887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>
                  <a:latin typeface="PT Sans"/>
                  <a:cs typeface="PT Sans"/>
                </a:rPr>
                <a:t>data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30620" y="5334013"/>
              <a:ext cx="141575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>
                  <a:latin typeface="PT Sans"/>
                  <a:cs typeface="PT Sans"/>
                </a:rPr>
                <a:t>hardware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7402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PT Sans"/>
                <a:cs typeface="PT Sans"/>
              </a:rPr>
              <a:t>Experiments in systems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PT Sans"/>
                <a:cs typeface="PT Sans"/>
              </a:rPr>
              <a:t>Runtime.</a:t>
            </a:r>
          </a:p>
          <a:p>
            <a:r>
              <a:rPr lang="en-US">
                <a:latin typeface="PT Sans"/>
                <a:cs typeface="PT Sans"/>
              </a:rPr>
              <a:t>Throughput.</a:t>
            </a:r>
          </a:p>
          <a:p>
            <a:r>
              <a:rPr lang="en-US">
                <a:latin typeface="PT Sans"/>
                <a:cs typeface="PT Sans"/>
              </a:rPr>
              <a:t>Latency.</a:t>
            </a:r>
          </a:p>
          <a:p>
            <a:r>
              <a:rPr lang="en-US">
                <a:latin typeface="PT Sans"/>
                <a:cs typeface="PT Sans"/>
              </a:rPr>
              <a:t>Caching effects.</a:t>
            </a:r>
          </a:p>
          <a:p>
            <a:r>
              <a:rPr lang="en-US">
                <a:latin typeface="PT Sans"/>
                <a:cs typeface="PT Sans"/>
              </a:rPr>
              <a:t>Performance model.</a:t>
            </a:r>
          </a:p>
          <a:p>
            <a:r>
              <a:rPr lang="en-US">
                <a:latin typeface="PT Sans"/>
                <a:cs typeface="PT Sans"/>
              </a:rPr>
              <a:t>etc.</a:t>
            </a:r>
          </a:p>
          <a:p>
            <a:endParaRPr lang="en-US">
              <a:latin typeface="PT Sans"/>
              <a:cs typeface="PT Sans"/>
            </a:endParaRPr>
          </a:p>
          <a:p>
            <a:pPr lvl="1"/>
            <a:endParaRPr lang="en-US">
              <a:latin typeface="PT Sans"/>
              <a:cs typeface="PT Sans"/>
            </a:endParaRPr>
          </a:p>
          <a:p>
            <a:pPr marL="0" indent="0">
              <a:buNone/>
            </a:pPr>
            <a:endParaRPr lang="en-US">
              <a:latin typeface="PT Sans"/>
              <a:cs typeface="PT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21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876801" y="1538698"/>
            <a:ext cx="3352798" cy="3842980"/>
            <a:chOff x="639419" y="4357218"/>
            <a:chExt cx="1605889" cy="1830085"/>
          </a:xfrm>
        </p:grpSpPr>
        <p:grpSp>
          <p:nvGrpSpPr>
            <p:cNvPr id="17" name="Group 16"/>
            <p:cNvGrpSpPr/>
            <p:nvPr/>
          </p:nvGrpSpPr>
          <p:grpSpPr>
            <a:xfrm>
              <a:off x="850980" y="4525214"/>
              <a:ext cx="1235830" cy="1276058"/>
              <a:chOff x="849677" y="4452646"/>
              <a:chExt cx="1235830" cy="1276058"/>
            </a:xfrm>
          </p:grpSpPr>
          <p:grpSp>
            <p:nvGrpSpPr>
              <p:cNvPr id="21" name="Group 20"/>
              <p:cNvGrpSpPr/>
              <p:nvPr/>
            </p:nvGrpSpPr>
            <p:grpSpPr>
              <a:xfrm rot="2801577">
                <a:off x="829563" y="4472760"/>
                <a:ext cx="1276058" cy="1235830"/>
                <a:chOff x="3583751" y="863959"/>
                <a:chExt cx="4983632" cy="4905135"/>
              </a:xfrm>
            </p:grpSpPr>
            <p:sp>
              <p:nvSpPr>
                <p:cNvPr id="27" name="Block Arc 26"/>
                <p:cNvSpPr/>
                <p:nvPr/>
              </p:nvSpPr>
              <p:spPr>
                <a:xfrm rot="5400000">
                  <a:off x="3662248" y="785462"/>
                  <a:ext cx="4748141" cy="4905135"/>
                </a:xfrm>
                <a:prstGeom prst="blockArc">
                  <a:avLst>
                    <a:gd name="adj1" fmla="val 10803400"/>
                    <a:gd name="adj2" fmla="val 16217197"/>
                    <a:gd name="adj3" fmla="val 29560"/>
                  </a:avLst>
                </a:prstGeom>
                <a:effec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Block Arc 27"/>
                <p:cNvSpPr/>
                <p:nvPr/>
              </p:nvSpPr>
              <p:spPr>
                <a:xfrm rot="16200000">
                  <a:off x="3740745" y="873366"/>
                  <a:ext cx="4748141" cy="4905135"/>
                </a:xfrm>
                <a:prstGeom prst="blockArc">
                  <a:avLst>
                    <a:gd name="adj1" fmla="val 10803400"/>
                    <a:gd name="adj2" fmla="val 16217197"/>
                    <a:gd name="adj3" fmla="val 29560"/>
                  </a:avLst>
                </a:prstGeom>
                <a:effec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Block Arc 28"/>
                <p:cNvSpPr/>
                <p:nvPr/>
              </p:nvSpPr>
              <p:spPr>
                <a:xfrm>
                  <a:off x="3662247" y="863959"/>
                  <a:ext cx="4748141" cy="4905135"/>
                </a:xfrm>
                <a:prstGeom prst="blockArc">
                  <a:avLst>
                    <a:gd name="adj1" fmla="val 10803400"/>
                    <a:gd name="adj2" fmla="val 16217197"/>
                    <a:gd name="adj3" fmla="val 29560"/>
                  </a:avLst>
                </a:prstGeom>
                <a:effec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1338941" y="4559202"/>
                <a:ext cx="270407" cy="18816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000">
                    <a:latin typeface="PT Sans"/>
                    <a:cs typeface="PT Sans"/>
                  </a:rPr>
                  <a:t>libs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797911" y="4968938"/>
                <a:ext cx="218825" cy="17368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>
                    <a:latin typeface="PT Sans"/>
                    <a:cs typeface="PT Sans"/>
                  </a:rPr>
                  <a:t>OS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80939" y="4961701"/>
                <a:ext cx="312398" cy="18816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000">
                    <a:latin typeface="PT Sans"/>
                    <a:cs typeface="PT Sans"/>
                  </a:rPr>
                  <a:t>data</a:t>
                </a: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206412" y="4822934"/>
                <a:ext cx="538600" cy="5188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308050" y="4961701"/>
                <a:ext cx="332189" cy="18816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000">
                    <a:latin typeface="PT Sans"/>
                    <a:cs typeface="PT Sans"/>
                  </a:rPr>
                  <a:t>code</a:t>
                </a:r>
              </a:p>
            </p:txBody>
          </p:sp>
        </p:grpSp>
        <p:sp>
          <p:nvSpPr>
            <p:cNvPr id="18" name="Rounded Rectangle 17"/>
            <p:cNvSpPr/>
            <p:nvPr/>
          </p:nvSpPr>
          <p:spPr>
            <a:xfrm>
              <a:off x="667927" y="4357218"/>
              <a:ext cx="1577381" cy="1830085"/>
            </a:xfrm>
            <a:prstGeom prst="roundRect">
              <a:avLst>
                <a:gd name="adj" fmla="val 6284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/>
            <a:srcRect l="11302" t="12712" r="10052" b="35410"/>
            <a:stretch/>
          </p:blipFill>
          <p:spPr>
            <a:xfrm>
              <a:off x="639419" y="5719796"/>
              <a:ext cx="585860" cy="344787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242345" y="5735663"/>
              <a:ext cx="865304" cy="27500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3200">
                  <a:latin typeface="PT Sans"/>
                  <a:cs typeface="PT Sans"/>
                </a:rPr>
                <a:t>container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9852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PT Sans"/>
                <a:cs typeface="PT Sans"/>
              </a:rPr>
              <a:t>Ceph OSDI ‘06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PT Sans"/>
                <a:cs typeface="PT Sans"/>
              </a:rPr>
              <a:t>Select scalability experiment.</a:t>
            </a:r>
          </a:p>
          <a:p>
            <a:pPr lvl="1"/>
            <a:r>
              <a:rPr lang="en-US">
                <a:latin typeface="PT Sans"/>
                <a:cs typeface="PT Sans"/>
              </a:rPr>
              <a:t>Distrubuted; makes use of all resources.</a:t>
            </a:r>
          </a:p>
          <a:p>
            <a:r>
              <a:rPr lang="en-US">
                <a:latin typeface="PT Sans"/>
                <a:cs typeface="PT Sans"/>
              </a:rPr>
              <a:t>Scaled-down version of original.</a:t>
            </a:r>
          </a:p>
          <a:p>
            <a:pPr lvl="1"/>
            <a:r>
              <a:rPr lang="en-US">
                <a:latin typeface="PT Sans"/>
                <a:cs typeface="PT Sans"/>
              </a:rPr>
              <a:t>1 client instead of 20</a:t>
            </a:r>
          </a:p>
          <a:p>
            <a:r>
              <a:rPr lang="en-US">
                <a:latin typeface="PT Sans"/>
                <a:cs typeface="PT Sans"/>
              </a:rPr>
              <a:t>Implement experiment in containers.</a:t>
            </a:r>
          </a:p>
          <a:p>
            <a:pPr lvl="1"/>
            <a:r>
              <a:rPr lang="en-US">
                <a:latin typeface="PT Sans"/>
                <a:cs typeface="PT Sans"/>
              </a:rPr>
              <a:t>Docker 1.3 and LXC 1.0.6</a:t>
            </a:r>
            <a:endParaRPr lang="en-US">
              <a:latin typeface="PT Sans"/>
              <a:cs typeface="PT Sans"/>
            </a:endParaRPr>
          </a:p>
          <a:p>
            <a:r>
              <a:rPr lang="en-US">
                <a:latin typeface="PT Sans"/>
                <a:cs typeface="PT Sans"/>
              </a:rPr>
              <a:t>Experiment goal: system scales linearly.</a:t>
            </a:r>
          </a:p>
          <a:p>
            <a:pPr lvl="1"/>
            <a:r>
              <a:rPr lang="en-US">
                <a:latin typeface="PT Sans"/>
                <a:cs typeface="PT Sans"/>
              </a:rPr>
              <a:t>This is the reproducibility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59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PT Sans"/>
                <a:cs typeface="PT Sans"/>
              </a:rPr>
              <a:t>Ceph OSDI ‘06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23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973796" y="1527249"/>
            <a:ext cx="6362371" cy="4730110"/>
            <a:chOff x="683534" y="789188"/>
            <a:chExt cx="4471347" cy="3168815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1564534" y="852323"/>
              <a:ext cx="13345" cy="2473278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1568841" y="3312439"/>
              <a:ext cx="3586040" cy="13162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860416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117785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404630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375154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632523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889892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147261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661999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919370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1484336" y="990347"/>
              <a:ext cx="173962" cy="0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1484336" y="1320669"/>
              <a:ext cx="173962" cy="0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1484336" y="1650991"/>
              <a:ext cx="173962" cy="0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1484336" y="1981313"/>
              <a:ext cx="173962" cy="0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1484336" y="2311635"/>
              <a:ext cx="173962" cy="0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1484336" y="2641957"/>
              <a:ext cx="173962" cy="0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1484336" y="2972282"/>
              <a:ext cx="173962" cy="0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426466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169097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683835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41206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100612" y="2811232"/>
              <a:ext cx="409296" cy="271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100612" y="2480907"/>
              <a:ext cx="409296" cy="271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100612" y="2150585"/>
              <a:ext cx="409296" cy="271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100612" y="1820263"/>
              <a:ext cx="409296" cy="271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22867" y="1489941"/>
              <a:ext cx="487041" cy="271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22867" y="1159619"/>
              <a:ext cx="487041" cy="271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80" name="Title 1"/>
            <p:cNvSpPr txBox="1">
              <a:spLocks/>
            </p:cNvSpPr>
            <p:nvPr/>
          </p:nvSpPr>
          <p:spPr>
            <a:xfrm>
              <a:off x="1640932" y="3513151"/>
              <a:ext cx="3375458" cy="44485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800" b="1">
                  <a:latin typeface="PT Sans"/>
                  <a:cs typeface="PT Sans"/>
                </a:rPr>
                <a:t>OSD cluster size</a:t>
              </a:r>
            </a:p>
          </p:txBody>
        </p:sp>
        <p:sp>
          <p:nvSpPr>
            <p:cNvPr id="81" name="Title 1"/>
            <p:cNvSpPr txBox="1">
              <a:spLocks/>
            </p:cNvSpPr>
            <p:nvPr/>
          </p:nvSpPr>
          <p:spPr>
            <a:xfrm rot="16200000">
              <a:off x="-326203" y="1798925"/>
              <a:ext cx="2464326" cy="44485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800" b="1">
                  <a:latin typeface="PT Sans"/>
                  <a:cs typeface="PT Sans"/>
                </a:rPr>
                <a:t>Throughput (MB/s)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22867" y="851847"/>
              <a:ext cx="487041" cy="271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>
                  <a:latin typeface="Arial"/>
                  <a:cs typeface="Arial"/>
                </a:rPr>
                <a:t>140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 flipV="1">
              <a:off x="1849684" y="1386737"/>
              <a:ext cx="1166952" cy="1094173"/>
            </a:xfrm>
            <a:prstGeom prst="line">
              <a:avLst/>
            </a:prstGeom>
            <a:ln w="38100" cmpd="sng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3010261" y="1363716"/>
              <a:ext cx="1152460" cy="23021"/>
            </a:xfrm>
            <a:prstGeom prst="line">
              <a:avLst/>
            </a:prstGeom>
            <a:ln w="38100" cmpd="sng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>
            <a:off x="2424448" y="5424049"/>
            <a:ext cx="5144079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/>
                <a:cs typeface="Arial"/>
              </a:rPr>
              <a:t> 1</a:t>
            </a:r>
            <a:r>
              <a:rPr lang="en-US" sz="800" b="1">
                <a:latin typeface="Arial"/>
                <a:cs typeface="Arial"/>
              </a:rPr>
              <a:t>         </a:t>
            </a:r>
            <a:r>
              <a:rPr lang="en-US" sz="1600" b="1">
                <a:latin typeface="Arial"/>
                <a:cs typeface="Arial"/>
              </a:rPr>
              <a:t>2</a:t>
            </a:r>
            <a:r>
              <a:rPr lang="en-US" sz="900" b="1">
                <a:latin typeface="Arial"/>
                <a:cs typeface="Arial"/>
              </a:rPr>
              <a:t>        </a:t>
            </a:r>
            <a:r>
              <a:rPr lang="en-US" sz="1600" b="1">
                <a:latin typeface="Arial"/>
                <a:cs typeface="Arial"/>
              </a:rPr>
              <a:t>3</a:t>
            </a:r>
            <a:r>
              <a:rPr lang="en-US" sz="1050" b="1">
                <a:latin typeface="Arial"/>
                <a:cs typeface="Arial"/>
              </a:rPr>
              <a:t>       </a:t>
            </a:r>
            <a:r>
              <a:rPr lang="en-US" sz="1600" b="1">
                <a:latin typeface="Arial"/>
                <a:cs typeface="Arial"/>
              </a:rPr>
              <a:t>4</a:t>
            </a:r>
            <a:r>
              <a:rPr lang="en-US" sz="900" b="1">
                <a:latin typeface="Arial"/>
                <a:cs typeface="Arial"/>
              </a:rPr>
              <a:t> </a:t>
            </a:r>
            <a:r>
              <a:rPr lang="en-US" sz="800" b="1">
                <a:latin typeface="Arial"/>
                <a:cs typeface="Arial"/>
              </a:rPr>
              <a:t>        </a:t>
            </a:r>
            <a:r>
              <a:rPr lang="en-US" sz="1600" b="1">
                <a:latin typeface="Arial"/>
                <a:cs typeface="Arial"/>
              </a:rPr>
              <a:t>5</a:t>
            </a:r>
            <a:r>
              <a:rPr lang="en-US" sz="800" b="1">
                <a:latin typeface="Arial"/>
                <a:cs typeface="Arial"/>
              </a:rPr>
              <a:t>         </a:t>
            </a:r>
            <a:r>
              <a:rPr lang="en-US" sz="1600" b="1">
                <a:latin typeface="Arial"/>
                <a:cs typeface="Arial"/>
              </a:rPr>
              <a:t>6</a:t>
            </a:r>
            <a:r>
              <a:rPr lang="en-US" sz="800" b="1">
                <a:latin typeface="Arial"/>
                <a:cs typeface="Arial"/>
              </a:rPr>
              <a:t>         </a:t>
            </a:r>
            <a:r>
              <a:rPr lang="en-US" sz="1600" b="1">
                <a:latin typeface="Arial"/>
                <a:cs typeface="Arial"/>
              </a:rPr>
              <a:t>7</a:t>
            </a:r>
            <a:r>
              <a:rPr lang="en-US" sz="900" b="1">
                <a:latin typeface="Arial"/>
                <a:cs typeface="Arial"/>
              </a:rPr>
              <a:t>        </a:t>
            </a:r>
            <a:r>
              <a:rPr lang="en-US" sz="1600" b="1">
                <a:latin typeface="Arial"/>
                <a:cs typeface="Arial"/>
              </a:rPr>
              <a:t>8</a:t>
            </a:r>
            <a:r>
              <a:rPr lang="en-US" sz="900" b="1">
                <a:latin typeface="Arial"/>
                <a:cs typeface="Arial"/>
              </a:rPr>
              <a:t>       </a:t>
            </a:r>
            <a:r>
              <a:rPr lang="en-US" sz="1600" b="1">
                <a:latin typeface="Arial"/>
                <a:cs typeface="Arial"/>
              </a:rPr>
              <a:t>9    10  11</a:t>
            </a:r>
            <a:r>
              <a:rPr lang="en-US" sz="1100" b="1">
                <a:latin typeface="Arial"/>
                <a:cs typeface="Arial"/>
              </a:rPr>
              <a:t>    </a:t>
            </a:r>
            <a:r>
              <a:rPr lang="en-US" sz="1600" b="1">
                <a:latin typeface="Arial"/>
                <a:cs typeface="Arial"/>
              </a:rPr>
              <a:t>12</a:t>
            </a:r>
            <a:r>
              <a:rPr lang="en-US" sz="1050" b="1">
                <a:latin typeface="Arial"/>
                <a:cs typeface="Arial"/>
              </a:rPr>
              <a:t>    </a:t>
            </a:r>
            <a:r>
              <a:rPr lang="en-US" sz="1600" b="1">
                <a:latin typeface="Arial"/>
                <a:cs typeface="Arial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767506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PT Sans"/>
                <a:cs typeface="PT Sans"/>
              </a:rPr>
              <a:t>Ceph OSDI ‘06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24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973796" y="1527249"/>
            <a:ext cx="6362371" cy="4730110"/>
            <a:chOff x="683534" y="789188"/>
            <a:chExt cx="4471347" cy="3168815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1564534" y="852323"/>
              <a:ext cx="13345" cy="2473278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1568841" y="3312439"/>
              <a:ext cx="3586040" cy="13162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860416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117785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404630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375154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632523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889892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147261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661999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919370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1484336" y="990347"/>
              <a:ext cx="173962" cy="0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1484336" y="1320669"/>
              <a:ext cx="173962" cy="0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1484336" y="1650991"/>
              <a:ext cx="173962" cy="0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1484336" y="1981313"/>
              <a:ext cx="173962" cy="0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1484336" y="2311635"/>
              <a:ext cx="173962" cy="0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1484336" y="2641957"/>
              <a:ext cx="173962" cy="0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1484336" y="2972282"/>
              <a:ext cx="173962" cy="0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426466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169097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683835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41206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100612" y="2811232"/>
              <a:ext cx="409296" cy="271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100612" y="2480907"/>
              <a:ext cx="409296" cy="271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100612" y="2150585"/>
              <a:ext cx="409296" cy="271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100612" y="1820263"/>
              <a:ext cx="409296" cy="271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22867" y="1489941"/>
              <a:ext cx="487041" cy="271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22867" y="1159619"/>
              <a:ext cx="487041" cy="271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80" name="Title 1"/>
            <p:cNvSpPr txBox="1">
              <a:spLocks/>
            </p:cNvSpPr>
            <p:nvPr/>
          </p:nvSpPr>
          <p:spPr>
            <a:xfrm>
              <a:off x="1640932" y="3513151"/>
              <a:ext cx="3375458" cy="44485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800" b="1">
                  <a:latin typeface="PT Sans"/>
                  <a:cs typeface="PT Sans"/>
                </a:rPr>
                <a:t>OSD cluster size</a:t>
              </a:r>
            </a:p>
          </p:txBody>
        </p:sp>
        <p:sp>
          <p:nvSpPr>
            <p:cNvPr id="81" name="Title 1"/>
            <p:cNvSpPr txBox="1">
              <a:spLocks/>
            </p:cNvSpPr>
            <p:nvPr/>
          </p:nvSpPr>
          <p:spPr>
            <a:xfrm rot="16200000">
              <a:off x="-326203" y="1798925"/>
              <a:ext cx="2464326" cy="44485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800" b="1">
                  <a:latin typeface="PT Sans"/>
                  <a:cs typeface="PT Sans"/>
                </a:rPr>
                <a:t>Throughput (MB/s)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22867" y="851847"/>
              <a:ext cx="487041" cy="271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>
                  <a:latin typeface="Arial"/>
                  <a:cs typeface="Arial"/>
                </a:rPr>
                <a:t>140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 flipV="1">
              <a:off x="1849684" y="1386737"/>
              <a:ext cx="1166952" cy="1094173"/>
            </a:xfrm>
            <a:prstGeom prst="line">
              <a:avLst/>
            </a:prstGeom>
            <a:ln w="38100" cmpd="sng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3010261" y="1363716"/>
              <a:ext cx="1152460" cy="23021"/>
            </a:xfrm>
            <a:prstGeom prst="line">
              <a:avLst/>
            </a:prstGeom>
            <a:ln w="38100" cmpd="sng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Curved Connector 80"/>
            <p:cNvCxnSpPr/>
            <p:nvPr/>
          </p:nvCxnSpPr>
          <p:spPr>
            <a:xfrm>
              <a:off x="2475867" y="1334695"/>
              <a:ext cx="155076" cy="389223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triangl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2008541" y="1104254"/>
              <a:ext cx="730651" cy="22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>
                  <a:latin typeface="PT Sans"/>
                  <a:cs typeface="PT Sans"/>
                </a:rPr>
                <a:t>Original</a:t>
              </a: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2424448" y="5424049"/>
            <a:ext cx="5144079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/>
                <a:cs typeface="Arial"/>
              </a:rPr>
              <a:t> 1</a:t>
            </a:r>
            <a:r>
              <a:rPr lang="en-US" sz="800" b="1">
                <a:latin typeface="Arial"/>
                <a:cs typeface="Arial"/>
              </a:rPr>
              <a:t>         </a:t>
            </a:r>
            <a:r>
              <a:rPr lang="en-US" sz="1600" b="1">
                <a:latin typeface="Arial"/>
                <a:cs typeface="Arial"/>
              </a:rPr>
              <a:t>2</a:t>
            </a:r>
            <a:r>
              <a:rPr lang="en-US" sz="900" b="1">
                <a:latin typeface="Arial"/>
                <a:cs typeface="Arial"/>
              </a:rPr>
              <a:t>        </a:t>
            </a:r>
            <a:r>
              <a:rPr lang="en-US" sz="1600" b="1">
                <a:latin typeface="Arial"/>
                <a:cs typeface="Arial"/>
              </a:rPr>
              <a:t>3</a:t>
            </a:r>
            <a:r>
              <a:rPr lang="en-US" sz="1050" b="1">
                <a:latin typeface="Arial"/>
                <a:cs typeface="Arial"/>
              </a:rPr>
              <a:t>       </a:t>
            </a:r>
            <a:r>
              <a:rPr lang="en-US" sz="1600" b="1">
                <a:latin typeface="Arial"/>
                <a:cs typeface="Arial"/>
              </a:rPr>
              <a:t>4</a:t>
            </a:r>
            <a:r>
              <a:rPr lang="en-US" sz="900" b="1">
                <a:latin typeface="Arial"/>
                <a:cs typeface="Arial"/>
              </a:rPr>
              <a:t> </a:t>
            </a:r>
            <a:r>
              <a:rPr lang="en-US" sz="800" b="1">
                <a:latin typeface="Arial"/>
                <a:cs typeface="Arial"/>
              </a:rPr>
              <a:t>        </a:t>
            </a:r>
            <a:r>
              <a:rPr lang="en-US" sz="1600" b="1">
                <a:latin typeface="Arial"/>
                <a:cs typeface="Arial"/>
              </a:rPr>
              <a:t>5</a:t>
            </a:r>
            <a:r>
              <a:rPr lang="en-US" sz="800" b="1">
                <a:latin typeface="Arial"/>
                <a:cs typeface="Arial"/>
              </a:rPr>
              <a:t>         </a:t>
            </a:r>
            <a:r>
              <a:rPr lang="en-US" sz="1600" b="1">
                <a:latin typeface="Arial"/>
                <a:cs typeface="Arial"/>
              </a:rPr>
              <a:t>6</a:t>
            </a:r>
            <a:r>
              <a:rPr lang="en-US" sz="800" b="1">
                <a:latin typeface="Arial"/>
                <a:cs typeface="Arial"/>
              </a:rPr>
              <a:t>         </a:t>
            </a:r>
            <a:r>
              <a:rPr lang="en-US" sz="1600" b="1">
                <a:latin typeface="Arial"/>
                <a:cs typeface="Arial"/>
              </a:rPr>
              <a:t>7</a:t>
            </a:r>
            <a:r>
              <a:rPr lang="en-US" sz="900" b="1">
                <a:latin typeface="Arial"/>
                <a:cs typeface="Arial"/>
              </a:rPr>
              <a:t>        </a:t>
            </a:r>
            <a:r>
              <a:rPr lang="en-US" sz="1600" b="1">
                <a:latin typeface="Arial"/>
                <a:cs typeface="Arial"/>
              </a:rPr>
              <a:t>8</a:t>
            </a:r>
            <a:r>
              <a:rPr lang="en-US" sz="900" b="1">
                <a:latin typeface="Arial"/>
                <a:cs typeface="Arial"/>
              </a:rPr>
              <a:t>       </a:t>
            </a:r>
            <a:r>
              <a:rPr lang="en-US" sz="1600" b="1">
                <a:latin typeface="Arial"/>
                <a:cs typeface="Arial"/>
              </a:rPr>
              <a:t>9    10  11</a:t>
            </a:r>
            <a:r>
              <a:rPr lang="en-US" sz="1100" b="1">
                <a:latin typeface="Arial"/>
                <a:cs typeface="Arial"/>
              </a:rPr>
              <a:t>    </a:t>
            </a:r>
            <a:r>
              <a:rPr lang="en-US" sz="1600" b="1">
                <a:latin typeface="Arial"/>
                <a:cs typeface="Arial"/>
              </a:rPr>
              <a:t>12</a:t>
            </a:r>
            <a:r>
              <a:rPr lang="en-US" sz="1050" b="1">
                <a:latin typeface="Arial"/>
                <a:cs typeface="Arial"/>
              </a:rPr>
              <a:t>    </a:t>
            </a:r>
            <a:r>
              <a:rPr lang="en-US" sz="1600" b="1">
                <a:latin typeface="Arial"/>
                <a:cs typeface="Arial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994804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PT Sans"/>
                <a:cs typeface="PT Sans"/>
              </a:rPr>
              <a:t>Ceph OSDI ‘06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25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973796" y="1527249"/>
            <a:ext cx="6362371" cy="4730110"/>
            <a:chOff x="683534" y="789188"/>
            <a:chExt cx="4471347" cy="3168815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1564534" y="852323"/>
              <a:ext cx="13345" cy="2473278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1568841" y="3312439"/>
              <a:ext cx="3586040" cy="13162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860416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117785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404630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375154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632523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889892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147261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661999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919370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1484336" y="990347"/>
              <a:ext cx="173962" cy="0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1484336" y="1320669"/>
              <a:ext cx="173962" cy="0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1484336" y="1650991"/>
              <a:ext cx="173962" cy="0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1484336" y="1981313"/>
              <a:ext cx="173962" cy="0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1484336" y="2311635"/>
              <a:ext cx="173962" cy="0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1484336" y="2641957"/>
              <a:ext cx="173962" cy="0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1484336" y="2972282"/>
              <a:ext cx="173962" cy="0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426466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169097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683835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41206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100612" y="2811232"/>
              <a:ext cx="409296" cy="271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100612" y="2480907"/>
              <a:ext cx="409296" cy="271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100612" y="2150585"/>
              <a:ext cx="409296" cy="271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100612" y="1820263"/>
              <a:ext cx="409296" cy="271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22867" y="1489941"/>
              <a:ext cx="487041" cy="271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22867" y="1159619"/>
              <a:ext cx="487041" cy="271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80" name="Title 1"/>
            <p:cNvSpPr txBox="1">
              <a:spLocks/>
            </p:cNvSpPr>
            <p:nvPr/>
          </p:nvSpPr>
          <p:spPr>
            <a:xfrm>
              <a:off x="1640932" y="3513151"/>
              <a:ext cx="3375458" cy="44485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800" b="1">
                  <a:latin typeface="PT Sans"/>
                  <a:cs typeface="PT Sans"/>
                </a:rPr>
                <a:t>OSD cluster size</a:t>
              </a:r>
            </a:p>
          </p:txBody>
        </p:sp>
        <p:sp>
          <p:nvSpPr>
            <p:cNvPr id="81" name="Title 1"/>
            <p:cNvSpPr txBox="1">
              <a:spLocks/>
            </p:cNvSpPr>
            <p:nvPr/>
          </p:nvSpPr>
          <p:spPr>
            <a:xfrm rot="16200000">
              <a:off x="-326203" y="1798925"/>
              <a:ext cx="2464326" cy="44485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800" b="1">
                  <a:latin typeface="PT Sans"/>
                  <a:cs typeface="PT Sans"/>
                </a:rPr>
                <a:t>Throughput (MB/s)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22867" y="851847"/>
              <a:ext cx="487041" cy="271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>
                  <a:latin typeface="Arial"/>
                  <a:cs typeface="Arial"/>
                </a:rPr>
                <a:t>140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 flipV="1">
              <a:off x="1849684" y="1386737"/>
              <a:ext cx="1166952" cy="1094173"/>
            </a:xfrm>
            <a:prstGeom prst="line">
              <a:avLst/>
            </a:prstGeom>
            <a:ln w="38100" cmpd="sng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3010261" y="1363716"/>
              <a:ext cx="1152460" cy="23021"/>
            </a:xfrm>
            <a:prstGeom prst="line">
              <a:avLst/>
            </a:prstGeom>
            <a:ln w="38100" cmpd="sng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Freeform 84"/>
            <p:cNvSpPr/>
            <p:nvPr/>
          </p:nvSpPr>
          <p:spPr>
            <a:xfrm>
              <a:off x="1860416" y="1379307"/>
              <a:ext cx="3127764" cy="1262650"/>
            </a:xfrm>
            <a:custGeom>
              <a:avLst/>
              <a:gdLst>
                <a:gd name="connsiteX0" fmla="*/ 0 w 3179409"/>
                <a:gd name="connsiteY0" fmla="*/ 1653506 h 1653506"/>
                <a:gd name="connsiteX1" fmla="*/ 238668 w 3179409"/>
                <a:gd name="connsiteY1" fmla="*/ 1372239 h 1653506"/>
                <a:gd name="connsiteX2" fmla="*/ 528481 w 3179409"/>
                <a:gd name="connsiteY2" fmla="*/ 1056880 h 1653506"/>
                <a:gd name="connsiteX3" fmla="*/ 741578 w 3179409"/>
                <a:gd name="connsiteY3" fmla="*/ 818230 h 1653506"/>
                <a:gd name="connsiteX4" fmla="*/ 1031390 w 3179409"/>
                <a:gd name="connsiteY4" fmla="*/ 1227344 h 1653506"/>
                <a:gd name="connsiteX5" fmla="*/ 1278583 w 3179409"/>
                <a:gd name="connsiteY5" fmla="*/ 852323 h 1653506"/>
                <a:gd name="connsiteX6" fmla="*/ 1517251 w 3179409"/>
                <a:gd name="connsiteY6" fmla="*/ 1039833 h 1653506"/>
                <a:gd name="connsiteX7" fmla="*/ 1764444 w 3179409"/>
                <a:gd name="connsiteY7" fmla="*/ 545486 h 1653506"/>
                <a:gd name="connsiteX8" fmla="*/ 2062780 w 3179409"/>
                <a:gd name="connsiteY8" fmla="*/ 494347 h 1653506"/>
                <a:gd name="connsiteX9" fmla="*/ 2412260 w 3179409"/>
                <a:gd name="connsiteY9" fmla="*/ 8523 h 1653506"/>
                <a:gd name="connsiteX10" fmla="*/ 2761739 w 3179409"/>
                <a:gd name="connsiteY10" fmla="*/ 0 h 1653506"/>
                <a:gd name="connsiteX11" fmla="*/ 3179409 w 3179409"/>
                <a:gd name="connsiteY11" fmla="*/ 25570 h 1653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9409" h="1653506">
                  <a:moveTo>
                    <a:pt x="0" y="1653506"/>
                  </a:moveTo>
                  <a:lnTo>
                    <a:pt x="238668" y="1372239"/>
                  </a:lnTo>
                  <a:lnTo>
                    <a:pt x="528481" y="1056880"/>
                  </a:lnTo>
                  <a:lnTo>
                    <a:pt x="741578" y="818230"/>
                  </a:lnTo>
                  <a:lnTo>
                    <a:pt x="1031390" y="1227344"/>
                  </a:lnTo>
                  <a:lnTo>
                    <a:pt x="1278583" y="852323"/>
                  </a:lnTo>
                  <a:lnTo>
                    <a:pt x="1517251" y="1039833"/>
                  </a:lnTo>
                  <a:lnTo>
                    <a:pt x="1764444" y="545486"/>
                  </a:lnTo>
                  <a:lnTo>
                    <a:pt x="2062780" y="494347"/>
                  </a:lnTo>
                  <a:lnTo>
                    <a:pt x="2412260" y="8523"/>
                  </a:lnTo>
                  <a:lnTo>
                    <a:pt x="2761739" y="0"/>
                  </a:lnTo>
                  <a:lnTo>
                    <a:pt x="3179409" y="25570"/>
                  </a:lnTo>
                </a:path>
              </a:pathLst>
            </a:custGeom>
            <a:ln w="38100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9600"/>
            </a:p>
          </p:txBody>
        </p:sp>
        <p:cxnSp>
          <p:nvCxnSpPr>
            <p:cNvPr id="86" name="Curved Connector 80"/>
            <p:cNvCxnSpPr/>
            <p:nvPr/>
          </p:nvCxnSpPr>
          <p:spPr>
            <a:xfrm>
              <a:off x="2475867" y="1334695"/>
              <a:ext cx="155076" cy="389223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triangl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2008541" y="1104254"/>
              <a:ext cx="730651" cy="22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>
                  <a:latin typeface="PT Sans"/>
                  <a:cs typeface="PT Sans"/>
                </a:rPr>
                <a:t>Original</a:t>
              </a:r>
            </a:p>
          </p:txBody>
        </p:sp>
        <p:cxnSp>
          <p:nvCxnSpPr>
            <p:cNvPr id="88" name="Curved Connector 80"/>
            <p:cNvCxnSpPr/>
            <p:nvPr/>
          </p:nvCxnSpPr>
          <p:spPr>
            <a:xfrm>
              <a:off x="4349108" y="1128846"/>
              <a:ext cx="90664" cy="19628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triangl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4146499" y="978475"/>
              <a:ext cx="988023" cy="22680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>
                  <a:latin typeface="PT Sans"/>
                  <a:cs typeface="PT Sans"/>
                </a:rPr>
                <a:t>Reproduced</a:t>
              </a: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2424448" y="5424049"/>
            <a:ext cx="5144079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/>
                <a:cs typeface="Arial"/>
              </a:rPr>
              <a:t> 1</a:t>
            </a:r>
            <a:r>
              <a:rPr lang="en-US" sz="800" b="1">
                <a:latin typeface="Arial"/>
                <a:cs typeface="Arial"/>
              </a:rPr>
              <a:t>         </a:t>
            </a:r>
            <a:r>
              <a:rPr lang="en-US" sz="1600" b="1">
                <a:latin typeface="Arial"/>
                <a:cs typeface="Arial"/>
              </a:rPr>
              <a:t>2</a:t>
            </a:r>
            <a:r>
              <a:rPr lang="en-US" sz="900" b="1">
                <a:latin typeface="Arial"/>
                <a:cs typeface="Arial"/>
              </a:rPr>
              <a:t>        </a:t>
            </a:r>
            <a:r>
              <a:rPr lang="en-US" sz="1600" b="1">
                <a:latin typeface="Arial"/>
                <a:cs typeface="Arial"/>
              </a:rPr>
              <a:t>3</a:t>
            </a:r>
            <a:r>
              <a:rPr lang="en-US" sz="1050" b="1">
                <a:latin typeface="Arial"/>
                <a:cs typeface="Arial"/>
              </a:rPr>
              <a:t>       </a:t>
            </a:r>
            <a:r>
              <a:rPr lang="en-US" sz="1600" b="1">
                <a:latin typeface="Arial"/>
                <a:cs typeface="Arial"/>
              </a:rPr>
              <a:t>4</a:t>
            </a:r>
            <a:r>
              <a:rPr lang="en-US" sz="900" b="1">
                <a:latin typeface="Arial"/>
                <a:cs typeface="Arial"/>
              </a:rPr>
              <a:t> </a:t>
            </a:r>
            <a:r>
              <a:rPr lang="en-US" sz="800" b="1">
                <a:latin typeface="Arial"/>
                <a:cs typeface="Arial"/>
              </a:rPr>
              <a:t>        </a:t>
            </a:r>
            <a:r>
              <a:rPr lang="en-US" sz="1600" b="1">
                <a:latin typeface="Arial"/>
                <a:cs typeface="Arial"/>
              </a:rPr>
              <a:t>5</a:t>
            </a:r>
            <a:r>
              <a:rPr lang="en-US" sz="800" b="1">
                <a:latin typeface="Arial"/>
                <a:cs typeface="Arial"/>
              </a:rPr>
              <a:t>         </a:t>
            </a:r>
            <a:r>
              <a:rPr lang="en-US" sz="1600" b="1">
                <a:latin typeface="Arial"/>
                <a:cs typeface="Arial"/>
              </a:rPr>
              <a:t>6</a:t>
            </a:r>
            <a:r>
              <a:rPr lang="en-US" sz="800" b="1">
                <a:latin typeface="Arial"/>
                <a:cs typeface="Arial"/>
              </a:rPr>
              <a:t>         </a:t>
            </a:r>
            <a:r>
              <a:rPr lang="en-US" sz="1600" b="1">
                <a:latin typeface="Arial"/>
                <a:cs typeface="Arial"/>
              </a:rPr>
              <a:t>7</a:t>
            </a:r>
            <a:r>
              <a:rPr lang="en-US" sz="900" b="1">
                <a:latin typeface="Arial"/>
                <a:cs typeface="Arial"/>
              </a:rPr>
              <a:t>        </a:t>
            </a:r>
            <a:r>
              <a:rPr lang="en-US" sz="1600" b="1">
                <a:latin typeface="Arial"/>
                <a:cs typeface="Arial"/>
              </a:rPr>
              <a:t>8</a:t>
            </a:r>
            <a:r>
              <a:rPr lang="en-US" sz="900" b="1">
                <a:latin typeface="Arial"/>
                <a:cs typeface="Arial"/>
              </a:rPr>
              <a:t>       </a:t>
            </a:r>
            <a:r>
              <a:rPr lang="en-US" sz="1600" b="1">
                <a:latin typeface="Arial"/>
                <a:cs typeface="Arial"/>
              </a:rPr>
              <a:t>9    10  11</a:t>
            </a:r>
            <a:r>
              <a:rPr lang="en-US" sz="1100" b="1">
                <a:latin typeface="Arial"/>
                <a:cs typeface="Arial"/>
              </a:rPr>
              <a:t>    </a:t>
            </a:r>
            <a:r>
              <a:rPr lang="en-US" sz="1600" b="1">
                <a:latin typeface="Arial"/>
                <a:cs typeface="Arial"/>
              </a:rPr>
              <a:t>12</a:t>
            </a:r>
            <a:r>
              <a:rPr lang="en-US" sz="1050" b="1">
                <a:latin typeface="Arial"/>
                <a:cs typeface="Arial"/>
              </a:rPr>
              <a:t>    </a:t>
            </a:r>
            <a:r>
              <a:rPr lang="en-US" sz="1600" b="1">
                <a:latin typeface="Arial"/>
                <a:cs typeface="Arial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042611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PT Sans"/>
                <a:cs typeface="PT Sans"/>
              </a:rPr>
              <a:t>Ceph OSDI ‘06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26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973796" y="1527249"/>
            <a:ext cx="6362371" cy="4730110"/>
            <a:chOff x="683534" y="789188"/>
            <a:chExt cx="4471347" cy="3168815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1564534" y="852323"/>
              <a:ext cx="13345" cy="2473278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1568841" y="3312439"/>
              <a:ext cx="3586040" cy="13162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860416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117785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404630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375154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632523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889892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147261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661999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919370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1484336" y="990347"/>
              <a:ext cx="173962" cy="0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1484336" y="1320669"/>
              <a:ext cx="173962" cy="0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1484336" y="1650991"/>
              <a:ext cx="173962" cy="0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1484336" y="1981313"/>
              <a:ext cx="173962" cy="0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1484336" y="2311635"/>
              <a:ext cx="173962" cy="0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1484336" y="2641957"/>
              <a:ext cx="173962" cy="0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1484336" y="2972282"/>
              <a:ext cx="173962" cy="0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426466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169097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683835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41206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100612" y="2811232"/>
              <a:ext cx="409296" cy="271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100612" y="2480907"/>
              <a:ext cx="409296" cy="271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100612" y="2150585"/>
              <a:ext cx="409296" cy="271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100612" y="1820263"/>
              <a:ext cx="409296" cy="271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22867" y="1489941"/>
              <a:ext cx="487041" cy="271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22867" y="1159619"/>
              <a:ext cx="487041" cy="271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80" name="Title 1"/>
            <p:cNvSpPr txBox="1">
              <a:spLocks/>
            </p:cNvSpPr>
            <p:nvPr/>
          </p:nvSpPr>
          <p:spPr>
            <a:xfrm>
              <a:off x="1640932" y="3513151"/>
              <a:ext cx="3375458" cy="44485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800" b="1">
                  <a:latin typeface="PT Sans"/>
                  <a:cs typeface="PT Sans"/>
                </a:rPr>
                <a:t>OSD cluster size</a:t>
              </a:r>
            </a:p>
          </p:txBody>
        </p:sp>
        <p:sp>
          <p:nvSpPr>
            <p:cNvPr id="81" name="Title 1"/>
            <p:cNvSpPr txBox="1">
              <a:spLocks/>
            </p:cNvSpPr>
            <p:nvPr/>
          </p:nvSpPr>
          <p:spPr>
            <a:xfrm rot="16200000">
              <a:off x="-326203" y="1798925"/>
              <a:ext cx="2464326" cy="44485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800" b="1">
                  <a:latin typeface="PT Sans"/>
                  <a:cs typeface="PT Sans"/>
                </a:rPr>
                <a:t>Throughput (MB/s)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22867" y="851847"/>
              <a:ext cx="487041" cy="271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>
                  <a:latin typeface="Arial"/>
                  <a:cs typeface="Arial"/>
                </a:rPr>
                <a:t>140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 flipV="1">
              <a:off x="1849684" y="1386737"/>
              <a:ext cx="1166952" cy="1094173"/>
            </a:xfrm>
            <a:prstGeom prst="line">
              <a:avLst/>
            </a:prstGeom>
            <a:ln w="38100" cmpd="sng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3010261" y="1363716"/>
              <a:ext cx="1152460" cy="23021"/>
            </a:xfrm>
            <a:prstGeom prst="line">
              <a:avLst/>
            </a:prstGeom>
            <a:ln w="38100" cmpd="sng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Freeform 84"/>
            <p:cNvSpPr/>
            <p:nvPr/>
          </p:nvSpPr>
          <p:spPr>
            <a:xfrm>
              <a:off x="1860416" y="1379307"/>
              <a:ext cx="3127764" cy="1262650"/>
            </a:xfrm>
            <a:custGeom>
              <a:avLst/>
              <a:gdLst>
                <a:gd name="connsiteX0" fmla="*/ 0 w 3179409"/>
                <a:gd name="connsiteY0" fmla="*/ 1653506 h 1653506"/>
                <a:gd name="connsiteX1" fmla="*/ 238668 w 3179409"/>
                <a:gd name="connsiteY1" fmla="*/ 1372239 h 1653506"/>
                <a:gd name="connsiteX2" fmla="*/ 528481 w 3179409"/>
                <a:gd name="connsiteY2" fmla="*/ 1056880 h 1653506"/>
                <a:gd name="connsiteX3" fmla="*/ 741578 w 3179409"/>
                <a:gd name="connsiteY3" fmla="*/ 818230 h 1653506"/>
                <a:gd name="connsiteX4" fmla="*/ 1031390 w 3179409"/>
                <a:gd name="connsiteY4" fmla="*/ 1227344 h 1653506"/>
                <a:gd name="connsiteX5" fmla="*/ 1278583 w 3179409"/>
                <a:gd name="connsiteY5" fmla="*/ 852323 h 1653506"/>
                <a:gd name="connsiteX6" fmla="*/ 1517251 w 3179409"/>
                <a:gd name="connsiteY6" fmla="*/ 1039833 h 1653506"/>
                <a:gd name="connsiteX7" fmla="*/ 1764444 w 3179409"/>
                <a:gd name="connsiteY7" fmla="*/ 545486 h 1653506"/>
                <a:gd name="connsiteX8" fmla="*/ 2062780 w 3179409"/>
                <a:gd name="connsiteY8" fmla="*/ 494347 h 1653506"/>
                <a:gd name="connsiteX9" fmla="*/ 2412260 w 3179409"/>
                <a:gd name="connsiteY9" fmla="*/ 8523 h 1653506"/>
                <a:gd name="connsiteX10" fmla="*/ 2761739 w 3179409"/>
                <a:gd name="connsiteY10" fmla="*/ 0 h 1653506"/>
                <a:gd name="connsiteX11" fmla="*/ 3179409 w 3179409"/>
                <a:gd name="connsiteY11" fmla="*/ 25570 h 1653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9409" h="1653506">
                  <a:moveTo>
                    <a:pt x="0" y="1653506"/>
                  </a:moveTo>
                  <a:lnTo>
                    <a:pt x="238668" y="1372239"/>
                  </a:lnTo>
                  <a:lnTo>
                    <a:pt x="528481" y="1056880"/>
                  </a:lnTo>
                  <a:lnTo>
                    <a:pt x="741578" y="818230"/>
                  </a:lnTo>
                  <a:lnTo>
                    <a:pt x="1031390" y="1227344"/>
                  </a:lnTo>
                  <a:lnTo>
                    <a:pt x="1278583" y="852323"/>
                  </a:lnTo>
                  <a:lnTo>
                    <a:pt x="1517251" y="1039833"/>
                  </a:lnTo>
                  <a:lnTo>
                    <a:pt x="1764444" y="545486"/>
                  </a:lnTo>
                  <a:lnTo>
                    <a:pt x="2062780" y="494347"/>
                  </a:lnTo>
                  <a:lnTo>
                    <a:pt x="2412260" y="8523"/>
                  </a:lnTo>
                  <a:lnTo>
                    <a:pt x="2761739" y="0"/>
                  </a:lnTo>
                  <a:lnTo>
                    <a:pt x="3179409" y="25570"/>
                  </a:lnTo>
                </a:path>
              </a:pathLst>
            </a:custGeom>
            <a:ln w="38100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9600"/>
            </a:p>
          </p:txBody>
        </p:sp>
        <p:cxnSp>
          <p:nvCxnSpPr>
            <p:cNvPr id="86" name="Curved Connector 80"/>
            <p:cNvCxnSpPr/>
            <p:nvPr/>
          </p:nvCxnSpPr>
          <p:spPr>
            <a:xfrm>
              <a:off x="2475867" y="1334695"/>
              <a:ext cx="155076" cy="389223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triangl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2008541" y="1104254"/>
              <a:ext cx="730651" cy="22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>
                  <a:latin typeface="PT Sans"/>
                  <a:cs typeface="PT Sans"/>
                </a:rPr>
                <a:t>Original</a:t>
              </a:r>
            </a:p>
          </p:txBody>
        </p:sp>
        <p:cxnSp>
          <p:nvCxnSpPr>
            <p:cNvPr id="88" name="Curved Connector 80"/>
            <p:cNvCxnSpPr/>
            <p:nvPr/>
          </p:nvCxnSpPr>
          <p:spPr>
            <a:xfrm>
              <a:off x="4349108" y="1128846"/>
              <a:ext cx="90664" cy="19628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triangl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4146499" y="978475"/>
              <a:ext cx="988023" cy="22680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>
                  <a:latin typeface="PT Sans"/>
                  <a:cs typeface="PT Sans"/>
                </a:rPr>
                <a:t>Reproduced</a:t>
              </a:r>
            </a:p>
          </p:txBody>
        </p:sp>
        <p:sp>
          <p:nvSpPr>
            <p:cNvPr id="90" name="Oval 89"/>
            <p:cNvSpPr/>
            <p:nvPr/>
          </p:nvSpPr>
          <p:spPr>
            <a:xfrm rot="19299790">
              <a:off x="2623869" y="1673818"/>
              <a:ext cx="1495895" cy="589569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60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981394" y="2381071"/>
              <a:ext cx="1126514" cy="39175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>
                  <a:latin typeface="PT Sans"/>
                  <a:cs typeface="PT Sans"/>
                </a:rPr>
                <a:t>Non-scalable</a:t>
              </a:r>
            </a:p>
            <a:p>
              <a:pPr algn="ctr"/>
              <a:r>
                <a:rPr lang="en-US" sz="1600">
                  <a:latin typeface="PT Sans"/>
                  <a:cs typeface="PT Sans"/>
                </a:rPr>
                <a:t>behavior</a:t>
              </a:r>
            </a:p>
          </p:txBody>
        </p:sp>
        <p:cxnSp>
          <p:nvCxnSpPr>
            <p:cNvPr id="92" name="Curved Connector 80"/>
            <p:cNvCxnSpPr>
              <a:stCxn id="91" idx="1"/>
            </p:cNvCxnSpPr>
            <p:nvPr/>
          </p:nvCxnSpPr>
          <p:spPr>
            <a:xfrm flipH="1" flipV="1">
              <a:off x="3566970" y="2245120"/>
              <a:ext cx="414422" cy="33183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>
            <a:off x="2424448" y="5424049"/>
            <a:ext cx="5144079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/>
                <a:cs typeface="Arial"/>
              </a:rPr>
              <a:t> 1</a:t>
            </a:r>
            <a:r>
              <a:rPr lang="en-US" sz="800" b="1">
                <a:latin typeface="Arial"/>
                <a:cs typeface="Arial"/>
              </a:rPr>
              <a:t>         </a:t>
            </a:r>
            <a:r>
              <a:rPr lang="en-US" sz="1600" b="1">
                <a:latin typeface="Arial"/>
                <a:cs typeface="Arial"/>
              </a:rPr>
              <a:t>2</a:t>
            </a:r>
            <a:r>
              <a:rPr lang="en-US" sz="900" b="1">
                <a:latin typeface="Arial"/>
                <a:cs typeface="Arial"/>
              </a:rPr>
              <a:t>        </a:t>
            </a:r>
            <a:r>
              <a:rPr lang="en-US" sz="1600" b="1">
                <a:latin typeface="Arial"/>
                <a:cs typeface="Arial"/>
              </a:rPr>
              <a:t>3</a:t>
            </a:r>
            <a:r>
              <a:rPr lang="en-US" sz="1050" b="1">
                <a:latin typeface="Arial"/>
                <a:cs typeface="Arial"/>
              </a:rPr>
              <a:t>       </a:t>
            </a:r>
            <a:r>
              <a:rPr lang="en-US" sz="1600" b="1">
                <a:latin typeface="Arial"/>
                <a:cs typeface="Arial"/>
              </a:rPr>
              <a:t>4</a:t>
            </a:r>
            <a:r>
              <a:rPr lang="en-US" sz="900" b="1">
                <a:latin typeface="Arial"/>
                <a:cs typeface="Arial"/>
              </a:rPr>
              <a:t> </a:t>
            </a:r>
            <a:r>
              <a:rPr lang="en-US" sz="800" b="1">
                <a:latin typeface="Arial"/>
                <a:cs typeface="Arial"/>
              </a:rPr>
              <a:t>        </a:t>
            </a:r>
            <a:r>
              <a:rPr lang="en-US" sz="1600" b="1">
                <a:latin typeface="Arial"/>
                <a:cs typeface="Arial"/>
              </a:rPr>
              <a:t>5</a:t>
            </a:r>
            <a:r>
              <a:rPr lang="en-US" sz="800" b="1">
                <a:latin typeface="Arial"/>
                <a:cs typeface="Arial"/>
              </a:rPr>
              <a:t>         </a:t>
            </a:r>
            <a:r>
              <a:rPr lang="en-US" sz="1600" b="1">
                <a:latin typeface="Arial"/>
                <a:cs typeface="Arial"/>
              </a:rPr>
              <a:t>6</a:t>
            </a:r>
            <a:r>
              <a:rPr lang="en-US" sz="800" b="1">
                <a:latin typeface="Arial"/>
                <a:cs typeface="Arial"/>
              </a:rPr>
              <a:t>         </a:t>
            </a:r>
            <a:r>
              <a:rPr lang="en-US" sz="1600" b="1">
                <a:latin typeface="Arial"/>
                <a:cs typeface="Arial"/>
              </a:rPr>
              <a:t>7</a:t>
            </a:r>
            <a:r>
              <a:rPr lang="en-US" sz="900" b="1">
                <a:latin typeface="Arial"/>
                <a:cs typeface="Arial"/>
              </a:rPr>
              <a:t>        </a:t>
            </a:r>
            <a:r>
              <a:rPr lang="en-US" sz="1600" b="1">
                <a:latin typeface="Arial"/>
                <a:cs typeface="Arial"/>
              </a:rPr>
              <a:t>8</a:t>
            </a:r>
            <a:r>
              <a:rPr lang="en-US" sz="900" b="1">
                <a:latin typeface="Arial"/>
                <a:cs typeface="Arial"/>
              </a:rPr>
              <a:t>       </a:t>
            </a:r>
            <a:r>
              <a:rPr lang="en-US" sz="1600" b="1">
                <a:latin typeface="Arial"/>
                <a:cs typeface="Arial"/>
              </a:rPr>
              <a:t>9    10  11</a:t>
            </a:r>
            <a:r>
              <a:rPr lang="en-US" sz="1100" b="1">
                <a:latin typeface="Arial"/>
                <a:cs typeface="Arial"/>
              </a:rPr>
              <a:t>    </a:t>
            </a:r>
            <a:r>
              <a:rPr lang="en-US" sz="1600" b="1">
                <a:latin typeface="Arial"/>
                <a:cs typeface="Arial"/>
              </a:rPr>
              <a:t>12</a:t>
            </a:r>
            <a:r>
              <a:rPr lang="en-US" sz="1050" b="1">
                <a:latin typeface="Arial"/>
                <a:cs typeface="Arial"/>
              </a:rPr>
              <a:t>    </a:t>
            </a:r>
            <a:r>
              <a:rPr lang="en-US" sz="1600" b="1">
                <a:latin typeface="Arial"/>
                <a:cs typeface="Arial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35071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PT Sans"/>
                <a:cs typeface="PT Sans"/>
              </a:rPr>
              <a:t>Repeatability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>
                <a:latin typeface="PT Sans"/>
                <a:cs typeface="PT Sans"/>
              </a:rPr>
              <a:t>High variability in old disk drives.</a:t>
            </a:r>
          </a:p>
          <a:p>
            <a:pPr lvl="1"/>
            <a:r>
              <a:rPr lang="en-US">
                <a:latin typeface="PT Sans"/>
                <a:cs typeface="PT Sans"/>
              </a:rPr>
              <a:t>Causes cluster to be unbalanced.</a:t>
            </a:r>
            <a:endParaRPr lang="en-US">
              <a:latin typeface="PT Sans"/>
              <a:cs typeface="PT Sans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PT Sans"/>
                <a:cs typeface="PT Sans"/>
              </a:rPr>
              <a:t>Paper assumes uniform behavior.</a:t>
            </a:r>
          </a:p>
          <a:p>
            <a:pPr lvl="1"/>
            <a:r>
              <a:rPr lang="en-US">
                <a:latin typeface="PT Sans"/>
                <a:cs typeface="PT Sans"/>
              </a:rPr>
              <a:t>Original author (Sage Weil) had to filter disks out in order to get stable behavior.</a:t>
            </a:r>
          </a:p>
          <a:p>
            <a:endParaRPr lang="en-US">
              <a:latin typeface="PT Sans"/>
              <a:cs typeface="PT Sans"/>
            </a:endParaRPr>
          </a:p>
          <a:p>
            <a:endParaRPr lang="en-US">
              <a:latin typeface="PT Sans"/>
              <a:cs typeface="PT Sans"/>
            </a:endParaRPr>
          </a:p>
          <a:p>
            <a:pPr marL="0" indent="0">
              <a:buNone/>
            </a:pPr>
            <a:endParaRPr lang="en-US">
              <a:latin typeface="PT Sans"/>
              <a:cs typeface="PT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8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PT Sans"/>
                <a:cs typeface="PT Sans"/>
              </a:rPr>
              <a:t>Repeatability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>
                <a:latin typeface="PT Sans"/>
                <a:cs typeface="PT Sans"/>
              </a:rPr>
              <a:t>High variability in old disk drives.</a:t>
            </a:r>
          </a:p>
          <a:p>
            <a:pPr lvl="1"/>
            <a:r>
              <a:rPr lang="en-US">
                <a:latin typeface="PT Sans"/>
                <a:cs typeface="PT Sans"/>
              </a:rPr>
              <a:t>Causes cluster to be unbalanced.</a:t>
            </a:r>
            <a:endParaRPr lang="en-US">
              <a:latin typeface="PT Sans"/>
              <a:cs typeface="PT Sans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PT Sans"/>
                <a:cs typeface="PT Sans"/>
              </a:rPr>
              <a:t>Paper assumes uniform behavior.</a:t>
            </a:r>
          </a:p>
          <a:p>
            <a:pPr lvl="1"/>
            <a:r>
              <a:rPr lang="en-US">
                <a:latin typeface="PT Sans"/>
                <a:cs typeface="PT Sans"/>
              </a:rPr>
              <a:t>Original author (Sage Weil) had to filter disks out in order to get stable behavior.</a:t>
            </a:r>
          </a:p>
          <a:p>
            <a:pPr marL="0" indent="0">
              <a:buNone/>
            </a:pPr>
            <a:r>
              <a:rPr lang="en-US" b="1">
                <a:latin typeface="PT Sans"/>
                <a:cs typeface="PT Sans"/>
              </a:rPr>
              <a:t>Solution</a:t>
            </a:r>
            <a:r>
              <a:rPr lang="en-US">
                <a:latin typeface="PT Sans"/>
                <a:cs typeface="PT Sans"/>
              </a:rPr>
              <a:t>: throttle I/O to get uniform raw-disk</a:t>
            </a:r>
          </a:p>
          <a:p>
            <a:pPr marL="0" indent="0">
              <a:buNone/>
            </a:pPr>
            <a:r>
              <a:rPr lang="en-US">
                <a:latin typeface="PT Sans"/>
                <a:cs typeface="PT Sans"/>
              </a:rPr>
              <a:t>               performance. 30 MB/s as the lowest</a:t>
            </a:r>
          </a:p>
          <a:p>
            <a:pPr marL="0" indent="0">
              <a:buNone/>
            </a:pPr>
            <a:r>
              <a:rPr lang="en-US">
                <a:latin typeface="PT Sans"/>
                <a:cs typeface="PT Sans"/>
              </a:rPr>
              <a:t>               common denominator.</a:t>
            </a:r>
          </a:p>
          <a:p>
            <a:pPr lvl="1"/>
            <a:endParaRPr lang="en-US">
              <a:latin typeface="PT Sans"/>
              <a:cs typeface="PT Sans"/>
            </a:endParaRPr>
          </a:p>
          <a:p>
            <a:endParaRPr lang="en-US">
              <a:latin typeface="PT Sans"/>
              <a:cs typeface="PT Sans"/>
            </a:endParaRPr>
          </a:p>
          <a:p>
            <a:endParaRPr lang="en-US">
              <a:latin typeface="PT Sans"/>
              <a:cs typeface="PT Sans"/>
            </a:endParaRPr>
          </a:p>
          <a:p>
            <a:pPr marL="0" indent="0">
              <a:buNone/>
            </a:pPr>
            <a:endParaRPr lang="en-US">
              <a:latin typeface="PT Sans"/>
              <a:cs typeface="PT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48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PT Sans"/>
                <a:cs typeface="PT Sans"/>
              </a:rPr>
              <a:t>Ceph OSDI </a:t>
            </a:r>
            <a:r>
              <a:rPr lang="fr-FR">
                <a:latin typeface="PT Sans"/>
                <a:cs typeface="PT Sans"/>
              </a:rPr>
              <a:t>’</a:t>
            </a:r>
            <a:r>
              <a:rPr lang="en-US">
                <a:latin typeface="PT Sans"/>
                <a:cs typeface="PT Sans"/>
              </a:rPr>
              <a:t>06 (throttled I/O)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29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973796" y="1527249"/>
            <a:ext cx="6362371" cy="4730110"/>
            <a:chOff x="683534" y="789188"/>
            <a:chExt cx="4471347" cy="3168815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1564534" y="852323"/>
              <a:ext cx="13345" cy="2473278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1568841" y="3312439"/>
              <a:ext cx="3586040" cy="13162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860416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117785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404630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375154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632523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889892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147261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661999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919370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1484336" y="990347"/>
              <a:ext cx="173962" cy="0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1484336" y="1320669"/>
              <a:ext cx="173962" cy="0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1484336" y="1650991"/>
              <a:ext cx="173962" cy="0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1484336" y="1981313"/>
              <a:ext cx="173962" cy="0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1484336" y="2311635"/>
              <a:ext cx="173962" cy="0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1484336" y="2641957"/>
              <a:ext cx="173962" cy="0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1484336" y="2972282"/>
              <a:ext cx="173962" cy="0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426466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169097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683835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41206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100612" y="2811232"/>
              <a:ext cx="409296" cy="271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100612" y="2480907"/>
              <a:ext cx="409296" cy="271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100612" y="2150585"/>
              <a:ext cx="409296" cy="271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100612" y="1820263"/>
              <a:ext cx="409296" cy="271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22867" y="1489941"/>
              <a:ext cx="487041" cy="271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22867" y="1159619"/>
              <a:ext cx="487041" cy="271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80" name="Title 1"/>
            <p:cNvSpPr txBox="1">
              <a:spLocks/>
            </p:cNvSpPr>
            <p:nvPr/>
          </p:nvSpPr>
          <p:spPr>
            <a:xfrm>
              <a:off x="1640932" y="3513151"/>
              <a:ext cx="3375458" cy="44485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800" b="1">
                  <a:latin typeface="PT Sans"/>
                  <a:cs typeface="PT Sans"/>
                </a:rPr>
                <a:t>OSD cluster size</a:t>
              </a:r>
            </a:p>
          </p:txBody>
        </p:sp>
        <p:sp>
          <p:nvSpPr>
            <p:cNvPr id="81" name="Title 1"/>
            <p:cNvSpPr txBox="1">
              <a:spLocks/>
            </p:cNvSpPr>
            <p:nvPr/>
          </p:nvSpPr>
          <p:spPr>
            <a:xfrm rot="16200000">
              <a:off x="-326203" y="1798925"/>
              <a:ext cx="2464326" cy="44485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800" b="1">
                  <a:latin typeface="PT Sans"/>
                  <a:cs typeface="PT Sans"/>
                </a:rPr>
                <a:t>Throughput (MB/s)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22867" y="851847"/>
              <a:ext cx="487041" cy="271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>
                  <a:latin typeface="Arial"/>
                  <a:cs typeface="Arial"/>
                </a:rPr>
                <a:t>140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 flipV="1">
              <a:off x="1849684" y="1386737"/>
              <a:ext cx="1166952" cy="1094173"/>
            </a:xfrm>
            <a:prstGeom prst="line">
              <a:avLst/>
            </a:prstGeom>
            <a:ln w="38100" cmpd="sng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3010261" y="1363716"/>
              <a:ext cx="1152460" cy="23021"/>
            </a:xfrm>
            <a:prstGeom prst="line">
              <a:avLst/>
            </a:prstGeom>
            <a:ln w="38100" cmpd="sng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Freeform 84"/>
            <p:cNvSpPr/>
            <p:nvPr/>
          </p:nvSpPr>
          <p:spPr>
            <a:xfrm>
              <a:off x="1860416" y="1379307"/>
              <a:ext cx="3127764" cy="1262650"/>
            </a:xfrm>
            <a:custGeom>
              <a:avLst/>
              <a:gdLst>
                <a:gd name="connsiteX0" fmla="*/ 0 w 3179409"/>
                <a:gd name="connsiteY0" fmla="*/ 1653506 h 1653506"/>
                <a:gd name="connsiteX1" fmla="*/ 238668 w 3179409"/>
                <a:gd name="connsiteY1" fmla="*/ 1372239 h 1653506"/>
                <a:gd name="connsiteX2" fmla="*/ 528481 w 3179409"/>
                <a:gd name="connsiteY2" fmla="*/ 1056880 h 1653506"/>
                <a:gd name="connsiteX3" fmla="*/ 741578 w 3179409"/>
                <a:gd name="connsiteY3" fmla="*/ 818230 h 1653506"/>
                <a:gd name="connsiteX4" fmla="*/ 1031390 w 3179409"/>
                <a:gd name="connsiteY4" fmla="*/ 1227344 h 1653506"/>
                <a:gd name="connsiteX5" fmla="*/ 1278583 w 3179409"/>
                <a:gd name="connsiteY5" fmla="*/ 852323 h 1653506"/>
                <a:gd name="connsiteX6" fmla="*/ 1517251 w 3179409"/>
                <a:gd name="connsiteY6" fmla="*/ 1039833 h 1653506"/>
                <a:gd name="connsiteX7" fmla="*/ 1764444 w 3179409"/>
                <a:gd name="connsiteY7" fmla="*/ 545486 h 1653506"/>
                <a:gd name="connsiteX8" fmla="*/ 2062780 w 3179409"/>
                <a:gd name="connsiteY8" fmla="*/ 494347 h 1653506"/>
                <a:gd name="connsiteX9" fmla="*/ 2412260 w 3179409"/>
                <a:gd name="connsiteY9" fmla="*/ 8523 h 1653506"/>
                <a:gd name="connsiteX10" fmla="*/ 2761739 w 3179409"/>
                <a:gd name="connsiteY10" fmla="*/ 0 h 1653506"/>
                <a:gd name="connsiteX11" fmla="*/ 3179409 w 3179409"/>
                <a:gd name="connsiteY11" fmla="*/ 25570 h 1653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9409" h="1653506">
                  <a:moveTo>
                    <a:pt x="0" y="1653506"/>
                  </a:moveTo>
                  <a:lnTo>
                    <a:pt x="238668" y="1372239"/>
                  </a:lnTo>
                  <a:lnTo>
                    <a:pt x="528481" y="1056880"/>
                  </a:lnTo>
                  <a:lnTo>
                    <a:pt x="741578" y="818230"/>
                  </a:lnTo>
                  <a:lnTo>
                    <a:pt x="1031390" y="1227344"/>
                  </a:lnTo>
                  <a:lnTo>
                    <a:pt x="1278583" y="852323"/>
                  </a:lnTo>
                  <a:lnTo>
                    <a:pt x="1517251" y="1039833"/>
                  </a:lnTo>
                  <a:lnTo>
                    <a:pt x="1764444" y="545486"/>
                  </a:lnTo>
                  <a:lnTo>
                    <a:pt x="2062780" y="494347"/>
                  </a:lnTo>
                  <a:lnTo>
                    <a:pt x="2412260" y="8523"/>
                  </a:lnTo>
                  <a:lnTo>
                    <a:pt x="2761739" y="0"/>
                  </a:lnTo>
                  <a:lnTo>
                    <a:pt x="3179409" y="25570"/>
                  </a:lnTo>
                </a:path>
              </a:pathLst>
            </a:custGeom>
            <a:ln w="12700" cmpd="sng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9600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2424448" y="5424049"/>
            <a:ext cx="5144079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/>
                <a:cs typeface="Arial"/>
              </a:rPr>
              <a:t> 1</a:t>
            </a:r>
            <a:r>
              <a:rPr lang="en-US" sz="800" b="1">
                <a:latin typeface="Arial"/>
                <a:cs typeface="Arial"/>
              </a:rPr>
              <a:t>         </a:t>
            </a:r>
            <a:r>
              <a:rPr lang="en-US" sz="1600" b="1">
                <a:latin typeface="Arial"/>
                <a:cs typeface="Arial"/>
              </a:rPr>
              <a:t>2</a:t>
            </a:r>
            <a:r>
              <a:rPr lang="en-US" sz="900" b="1">
                <a:latin typeface="Arial"/>
                <a:cs typeface="Arial"/>
              </a:rPr>
              <a:t>        </a:t>
            </a:r>
            <a:r>
              <a:rPr lang="en-US" sz="1600" b="1">
                <a:latin typeface="Arial"/>
                <a:cs typeface="Arial"/>
              </a:rPr>
              <a:t>3</a:t>
            </a:r>
            <a:r>
              <a:rPr lang="en-US" sz="1050" b="1">
                <a:latin typeface="Arial"/>
                <a:cs typeface="Arial"/>
              </a:rPr>
              <a:t>       </a:t>
            </a:r>
            <a:r>
              <a:rPr lang="en-US" sz="1600" b="1">
                <a:latin typeface="Arial"/>
                <a:cs typeface="Arial"/>
              </a:rPr>
              <a:t>4</a:t>
            </a:r>
            <a:r>
              <a:rPr lang="en-US" sz="900" b="1">
                <a:latin typeface="Arial"/>
                <a:cs typeface="Arial"/>
              </a:rPr>
              <a:t> </a:t>
            </a:r>
            <a:r>
              <a:rPr lang="en-US" sz="800" b="1">
                <a:latin typeface="Arial"/>
                <a:cs typeface="Arial"/>
              </a:rPr>
              <a:t>        </a:t>
            </a:r>
            <a:r>
              <a:rPr lang="en-US" sz="1600" b="1">
                <a:latin typeface="Arial"/>
                <a:cs typeface="Arial"/>
              </a:rPr>
              <a:t>5</a:t>
            </a:r>
            <a:r>
              <a:rPr lang="en-US" sz="800" b="1">
                <a:latin typeface="Arial"/>
                <a:cs typeface="Arial"/>
              </a:rPr>
              <a:t>         </a:t>
            </a:r>
            <a:r>
              <a:rPr lang="en-US" sz="1600" b="1">
                <a:latin typeface="Arial"/>
                <a:cs typeface="Arial"/>
              </a:rPr>
              <a:t>6</a:t>
            </a:r>
            <a:r>
              <a:rPr lang="en-US" sz="800" b="1">
                <a:latin typeface="Arial"/>
                <a:cs typeface="Arial"/>
              </a:rPr>
              <a:t>         </a:t>
            </a:r>
            <a:r>
              <a:rPr lang="en-US" sz="1600" b="1">
                <a:latin typeface="Arial"/>
                <a:cs typeface="Arial"/>
              </a:rPr>
              <a:t>7</a:t>
            </a:r>
            <a:r>
              <a:rPr lang="en-US" sz="900" b="1">
                <a:latin typeface="Arial"/>
                <a:cs typeface="Arial"/>
              </a:rPr>
              <a:t>        </a:t>
            </a:r>
            <a:r>
              <a:rPr lang="en-US" sz="1600" b="1">
                <a:latin typeface="Arial"/>
                <a:cs typeface="Arial"/>
              </a:rPr>
              <a:t>8</a:t>
            </a:r>
            <a:r>
              <a:rPr lang="en-US" sz="900" b="1">
                <a:latin typeface="Arial"/>
                <a:cs typeface="Arial"/>
              </a:rPr>
              <a:t>       </a:t>
            </a:r>
            <a:r>
              <a:rPr lang="en-US" sz="1600" b="1">
                <a:latin typeface="Arial"/>
                <a:cs typeface="Arial"/>
              </a:rPr>
              <a:t>9    10  11</a:t>
            </a:r>
            <a:r>
              <a:rPr lang="en-US" sz="1100" b="1">
                <a:latin typeface="Arial"/>
                <a:cs typeface="Arial"/>
              </a:rPr>
              <a:t>    </a:t>
            </a:r>
            <a:r>
              <a:rPr lang="en-US" sz="1600" b="1">
                <a:latin typeface="Arial"/>
                <a:cs typeface="Arial"/>
              </a:rPr>
              <a:t>12</a:t>
            </a:r>
            <a:r>
              <a:rPr lang="en-US" sz="1050" b="1">
                <a:latin typeface="Arial"/>
                <a:cs typeface="Arial"/>
              </a:rPr>
              <a:t>    </a:t>
            </a:r>
            <a:r>
              <a:rPr lang="en-US" sz="1600" b="1">
                <a:latin typeface="Arial"/>
                <a:cs typeface="Arial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773681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PT Sans"/>
                <a:cs typeface="PT Sans"/>
              </a:rPr>
              <a:t>Status Quo of Reproducibility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Screen Shot 2015-03-05 at 11.00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28" y="1791954"/>
            <a:ext cx="3360274" cy="43987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34956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PT Sans"/>
                <a:cs typeface="PT Sans"/>
              </a:rPr>
              <a:t>Ceph OSDI </a:t>
            </a:r>
            <a:r>
              <a:rPr lang="fr-FR">
                <a:latin typeface="PT Sans"/>
                <a:cs typeface="PT Sans"/>
              </a:rPr>
              <a:t>’</a:t>
            </a:r>
            <a:r>
              <a:rPr lang="en-US">
                <a:latin typeface="PT Sans"/>
                <a:cs typeface="PT Sans"/>
              </a:rPr>
              <a:t>06 (throttled I/O)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30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973796" y="1527249"/>
            <a:ext cx="6362371" cy="4730110"/>
            <a:chOff x="683534" y="789188"/>
            <a:chExt cx="4471347" cy="3168815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1564534" y="852323"/>
              <a:ext cx="13345" cy="2473278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1568841" y="3312439"/>
              <a:ext cx="3586040" cy="13162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860416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117785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404630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375154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632523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889892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147261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661999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919370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1484336" y="990347"/>
              <a:ext cx="173962" cy="0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1484336" y="1320669"/>
              <a:ext cx="173962" cy="0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1484336" y="1650991"/>
              <a:ext cx="173962" cy="0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1484336" y="1981313"/>
              <a:ext cx="173962" cy="0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1484336" y="2311635"/>
              <a:ext cx="173962" cy="0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1484336" y="2641957"/>
              <a:ext cx="173962" cy="0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1484336" y="2972282"/>
              <a:ext cx="173962" cy="0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426466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169097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683835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41206" y="3240477"/>
              <a:ext cx="0" cy="167124"/>
            </a:xfrm>
            <a:prstGeom prst="line">
              <a:avLst/>
            </a:prstGeom>
            <a:ln w="38100" cmpd="sng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100612" y="2811232"/>
              <a:ext cx="409296" cy="271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100612" y="2480907"/>
              <a:ext cx="409296" cy="271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100612" y="2150585"/>
              <a:ext cx="409296" cy="271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100612" y="1820263"/>
              <a:ext cx="409296" cy="271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22867" y="1489941"/>
              <a:ext cx="487041" cy="271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22867" y="1159619"/>
              <a:ext cx="487041" cy="271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80" name="Title 1"/>
            <p:cNvSpPr txBox="1">
              <a:spLocks/>
            </p:cNvSpPr>
            <p:nvPr/>
          </p:nvSpPr>
          <p:spPr>
            <a:xfrm>
              <a:off x="1640932" y="3513151"/>
              <a:ext cx="3375458" cy="44485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800" b="1">
                  <a:latin typeface="PT Sans"/>
                  <a:cs typeface="PT Sans"/>
                </a:rPr>
                <a:t>OSD cluster size</a:t>
              </a:r>
            </a:p>
          </p:txBody>
        </p:sp>
        <p:sp>
          <p:nvSpPr>
            <p:cNvPr id="81" name="Title 1"/>
            <p:cNvSpPr txBox="1">
              <a:spLocks/>
            </p:cNvSpPr>
            <p:nvPr/>
          </p:nvSpPr>
          <p:spPr>
            <a:xfrm rot="16200000">
              <a:off x="-326203" y="1798925"/>
              <a:ext cx="2464326" cy="44485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800" b="1">
                  <a:latin typeface="PT Sans"/>
                  <a:cs typeface="PT Sans"/>
                </a:rPr>
                <a:t>Throughput (MB/s)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22867" y="851847"/>
              <a:ext cx="487041" cy="271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>
                  <a:latin typeface="Arial"/>
                  <a:cs typeface="Arial"/>
                </a:rPr>
                <a:t>140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 flipV="1">
              <a:off x="1849684" y="1386737"/>
              <a:ext cx="1166952" cy="1094173"/>
            </a:xfrm>
            <a:prstGeom prst="line">
              <a:avLst/>
            </a:prstGeom>
            <a:ln w="38100" cmpd="sng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3010261" y="1363716"/>
              <a:ext cx="1152460" cy="23021"/>
            </a:xfrm>
            <a:prstGeom prst="line">
              <a:avLst/>
            </a:prstGeom>
            <a:ln w="38100" cmpd="sng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Freeform 84"/>
            <p:cNvSpPr/>
            <p:nvPr/>
          </p:nvSpPr>
          <p:spPr>
            <a:xfrm>
              <a:off x="1860416" y="1379307"/>
              <a:ext cx="3127764" cy="1262650"/>
            </a:xfrm>
            <a:custGeom>
              <a:avLst/>
              <a:gdLst>
                <a:gd name="connsiteX0" fmla="*/ 0 w 3179409"/>
                <a:gd name="connsiteY0" fmla="*/ 1653506 h 1653506"/>
                <a:gd name="connsiteX1" fmla="*/ 238668 w 3179409"/>
                <a:gd name="connsiteY1" fmla="*/ 1372239 h 1653506"/>
                <a:gd name="connsiteX2" fmla="*/ 528481 w 3179409"/>
                <a:gd name="connsiteY2" fmla="*/ 1056880 h 1653506"/>
                <a:gd name="connsiteX3" fmla="*/ 741578 w 3179409"/>
                <a:gd name="connsiteY3" fmla="*/ 818230 h 1653506"/>
                <a:gd name="connsiteX4" fmla="*/ 1031390 w 3179409"/>
                <a:gd name="connsiteY4" fmla="*/ 1227344 h 1653506"/>
                <a:gd name="connsiteX5" fmla="*/ 1278583 w 3179409"/>
                <a:gd name="connsiteY5" fmla="*/ 852323 h 1653506"/>
                <a:gd name="connsiteX6" fmla="*/ 1517251 w 3179409"/>
                <a:gd name="connsiteY6" fmla="*/ 1039833 h 1653506"/>
                <a:gd name="connsiteX7" fmla="*/ 1764444 w 3179409"/>
                <a:gd name="connsiteY7" fmla="*/ 545486 h 1653506"/>
                <a:gd name="connsiteX8" fmla="*/ 2062780 w 3179409"/>
                <a:gd name="connsiteY8" fmla="*/ 494347 h 1653506"/>
                <a:gd name="connsiteX9" fmla="*/ 2412260 w 3179409"/>
                <a:gd name="connsiteY9" fmla="*/ 8523 h 1653506"/>
                <a:gd name="connsiteX10" fmla="*/ 2761739 w 3179409"/>
                <a:gd name="connsiteY10" fmla="*/ 0 h 1653506"/>
                <a:gd name="connsiteX11" fmla="*/ 3179409 w 3179409"/>
                <a:gd name="connsiteY11" fmla="*/ 25570 h 1653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9409" h="1653506">
                  <a:moveTo>
                    <a:pt x="0" y="1653506"/>
                  </a:moveTo>
                  <a:lnTo>
                    <a:pt x="238668" y="1372239"/>
                  </a:lnTo>
                  <a:lnTo>
                    <a:pt x="528481" y="1056880"/>
                  </a:lnTo>
                  <a:lnTo>
                    <a:pt x="741578" y="818230"/>
                  </a:lnTo>
                  <a:lnTo>
                    <a:pt x="1031390" y="1227344"/>
                  </a:lnTo>
                  <a:lnTo>
                    <a:pt x="1278583" y="852323"/>
                  </a:lnTo>
                  <a:lnTo>
                    <a:pt x="1517251" y="1039833"/>
                  </a:lnTo>
                  <a:lnTo>
                    <a:pt x="1764444" y="545486"/>
                  </a:lnTo>
                  <a:lnTo>
                    <a:pt x="2062780" y="494347"/>
                  </a:lnTo>
                  <a:lnTo>
                    <a:pt x="2412260" y="8523"/>
                  </a:lnTo>
                  <a:lnTo>
                    <a:pt x="2761739" y="0"/>
                  </a:lnTo>
                  <a:lnTo>
                    <a:pt x="3179409" y="25570"/>
                  </a:lnTo>
                </a:path>
              </a:pathLst>
            </a:custGeom>
            <a:ln w="12700" cmpd="sng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9600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2424448" y="5424049"/>
            <a:ext cx="5144079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/>
                <a:cs typeface="Arial"/>
              </a:rPr>
              <a:t> 1</a:t>
            </a:r>
            <a:r>
              <a:rPr lang="en-US" sz="800" b="1">
                <a:latin typeface="Arial"/>
                <a:cs typeface="Arial"/>
              </a:rPr>
              <a:t>         </a:t>
            </a:r>
            <a:r>
              <a:rPr lang="en-US" sz="1600" b="1">
                <a:latin typeface="Arial"/>
                <a:cs typeface="Arial"/>
              </a:rPr>
              <a:t>2</a:t>
            </a:r>
            <a:r>
              <a:rPr lang="en-US" sz="900" b="1">
                <a:latin typeface="Arial"/>
                <a:cs typeface="Arial"/>
              </a:rPr>
              <a:t>        </a:t>
            </a:r>
            <a:r>
              <a:rPr lang="en-US" sz="1600" b="1">
                <a:latin typeface="Arial"/>
                <a:cs typeface="Arial"/>
              </a:rPr>
              <a:t>3</a:t>
            </a:r>
            <a:r>
              <a:rPr lang="en-US" sz="1050" b="1">
                <a:latin typeface="Arial"/>
                <a:cs typeface="Arial"/>
              </a:rPr>
              <a:t>       </a:t>
            </a:r>
            <a:r>
              <a:rPr lang="en-US" sz="1600" b="1">
                <a:latin typeface="Arial"/>
                <a:cs typeface="Arial"/>
              </a:rPr>
              <a:t>4</a:t>
            </a:r>
            <a:r>
              <a:rPr lang="en-US" sz="900" b="1">
                <a:latin typeface="Arial"/>
                <a:cs typeface="Arial"/>
              </a:rPr>
              <a:t> </a:t>
            </a:r>
            <a:r>
              <a:rPr lang="en-US" sz="800" b="1">
                <a:latin typeface="Arial"/>
                <a:cs typeface="Arial"/>
              </a:rPr>
              <a:t>        </a:t>
            </a:r>
            <a:r>
              <a:rPr lang="en-US" sz="1600" b="1">
                <a:latin typeface="Arial"/>
                <a:cs typeface="Arial"/>
              </a:rPr>
              <a:t>5</a:t>
            </a:r>
            <a:r>
              <a:rPr lang="en-US" sz="800" b="1">
                <a:latin typeface="Arial"/>
                <a:cs typeface="Arial"/>
              </a:rPr>
              <a:t>         </a:t>
            </a:r>
            <a:r>
              <a:rPr lang="en-US" sz="1600" b="1">
                <a:latin typeface="Arial"/>
                <a:cs typeface="Arial"/>
              </a:rPr>
              <a:t>6</a:t>
            </a:r>
            <a:r>
              <a:rPr lang="en-US" sz="800" b="1">
                <a:latin typeface="Arial"/>
                <a:cs typeface="Arial"/>
              </a:rPr>
              <a:t>         </a:t>
            </a:r>
            <a:r>
              <a:rPr lang="en-US" sz="1600" b="1">
                <a:latin typeface="Arial"/>
                <a:cs typeface="Arial"/>
              </a:rPr>
              <a:t>7</a:t>
            </a:r>
            <a:r>
              <a:rPr lang="en-US" sz="900" b="1">
                <a:latin typeface="Arial"/>
                <a:cs typeface="Arial"/>
              </a:rPr>
              <a:t>        </a:t>
            </a:r>
            <a:r>
              <a:rPr lang="en-US" sz="1600" b="1">
                <a:latin typeface="Arial"/>
                <a:cs typeface="Arial"/>
              </a:rPr>
              <a:t>8</a:t>
            </a:r>
            <a:r>
              <a:rPr lang="en-US" sz="900" b="1">
                <a:latin typeface="Arial"/>
                <a:cs typeface="Arial"/>
              </a:rPr>
              <a:t>       </a:t>
            </a:r>
            <a:r>
              <a:rPr lang="en-US" sz="1600" b="1">
                <a:latin typeface="Arial"/>
                <a:cs typeface="Arial"/>
              </a:rPr>
              <a:t>9    10  11</a:t>
            </a:r>
            <a:r>
              <a:rPr lang="en-US" sz="1100" b="1">
                <a:latin typeface="Arial"/>
                <a:cs typeface="Arial"/>
              </a:rPr>
              <a:t>    </a:t>
            </a:r>
            <a:r>
              <a:rPr lang="en-US" sz="1600" b="1">
                <a:latin typeface="Arial"/>
                <a:cs typeface="Arial"/>
              </a:rPr>
              <a:t>12</a:t>
            </a:r>
            <a:r>
              <a:rPr lang="en-US" sz="1050" b="1">
                <a:latin typeface="Arial"/>
                <a:cs typeface="Arial"/>
              </a:rPr>
              <a:t>    </a:t>
            </a:r>
            <a:r>
              <a:rPr lang="en-US" sz="1600" b="1">
                <a:latin typeface="Arial"/>
                <a:cs typeface="Arial"/>
              </a:rPr>
              <a:t>13</a:t>
            </a:r>
          </a:p>
        </p:txBody>
      </p:sp>
      <p:sp>
        <p:nvSpPr>
          <p:cNvPr id="3" name="Freeform 2"/>
          <p:cNvSpPr/>
          <p:nvPr/>
        </p:nvSpPr>
        <p:spPr>
          <a:xfrm>
            <a:off x="2660316" y="2352842"/>
            <a:ext cx="4411579" cy="2326105"/>
          </a:xfrm>
          <a:custGeom>
            <a:avLst/>
            <a:gdLst>
              <a:gd name="connsiteX0" fmla="*/ 0 w 4411579"/>
              <a:gd name="connsiteY0" fmla="*/ 2326105 h 2326105"/>
              <a:gd name="connsiteX1" fmla="*/ 374316 w 4411579"/>
              <a:gd name="connsiteY1" fmla="*/ 1938421 h 2326105"/>
              <a:gd name="connsiteX2" fmla="*/ 721895 w 4411579"/>
              <a:gd name="connsiteY2" fmla="*/ 1524000 h 2326105"/>
              <a:gd name="connsiteX3" fmla="*/ 1069473 w 4411579"/>
              <a:gd name="connsiteY3" fmla="*/ 1176421 h 2326105"/>
              <a:gd name="connsiteX4" fmla="*/ 1510631 w 4411579"/>
              <a:gd name="connsiteY4" fmla="*/ 922421 h 2326105"/>
              <a:gd name="connsiteX5" fmla="*/ 1884947 w 4411579"/>
              <a:gd name="connsiteY5" fmla="*/ 588211 h 2326105"/>
              <a:gd name="connsiteX6" fmla="*/ 2245895 w 4411579"/>
              <a:gd name="connsiteY6" fmla="*/ 561474 h 2326105"/>
              <a:gd name="connsiteX7" fmla="*/ 2646947 w 4411579"/>
              <a:gd name="connsiteY7" fmla="*/ 187158 h 2326105"/>
              <a:gd name="connsiteX8" fmla="*/ 3021263 w 4411579"/>
              <a:gd name="connsiteY8" fmla="*/ 93579 h 2326105"/>
              <a:gd name="connsiteX9" fmla="*/ 3408947 w 4411579"/>
              <a:gd name="connsiteY9" fmla="*/ 160421 h 2326105"/>
              <a:gd name="connsiteX10" fmla="*/ 3703052 w 4411579"/>
              <a:gd name="connsiteY10" fmla="*/ 53474 h 2326105"/>
              <a:gd name="connsiteX11" fmla="*/ 4050631 w 4411579"/>
              <a:gd name="connsiteY11" fmla="*/ 53474 h 2326105"/>
              <a:gd name="connsiteX12" fmla="*/ 4411579 w 4411579"/>
              <a:gd name="connsiteY12" fmla="*/ 0 h 232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11579" h="2326105">
                <a:moveTo>
                  <a:pt x="0" y="2326105"/>
                </a:moveTo>
                <a:lnTo>
                  <a:pt x="374316" y="1938421"/>
                </a:lnTo>
                <a:lnTo>
                  <a:pt x="721895" y="1524000"/>
                </a:lnTo>
                <a:lnTo>
                  <a:pt x="1069473" y="1176421"/>
                </a:lnTo>
                <a:lnTo>
                  <a:pt x="1510631" y="922421"/>
                </a:lnTo>
                <a:lnTo>
                  <a:pt x="1884947" y="588211"/>
                </a:lnTo>
                <a:lnTo>
                  <a:pt x="2245895" y="561474"/>
                </a:lnTo>
                <a:lnTo>
                  <a:pt x="2646947" y="187158"/>
                </a:lnTo>
                <a:lnTo>
                  <a:pt x="3021263" y="93579"/>
                </a:lnTo>
                <a:lnTo>
                  <a:pt x="3408947" y="160421"/>
                </a:lnTo>
                <a:lnTo>
                  <a:pt x="3703052" y="53474"/>
                </a:lnTo>
                <a:lnTo>
                  <a:pt x="4050631" y="53474"/>
                </a:lnTo>
                <a:lnTo>
                  <a:pt x="4411579" y="0"/>
                </a:lnTo>
              </a:path>
            </a:pathLst>
          </a:custGeom>
          <a:ln w="381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06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PT Sans"/>
                <a:cs typeface="PT Sans"/>
              </a:rPr>
              <a:t>Lessons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>
                <a:latin typeface="PT Sans"/>
                <a:cs typeface="PT Sans"/>
              </a:rPr>
              <a:t>Resource management feature of containers makes it easier to control sources of noise.</a:t>
            </a:r>
          </a:p>
          <a:p>
            <a:pPr lvl="1"/>
            <a:r>
              <a:rPr lang="en-US">
                <a:latin typeface="PT Sans"/>
                <a:cs typeface="PT Sans"/>
              </a:rPr>
              <a:t>I/O and network bandwidth, CPU allocation, amount of available memory,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PT Sans"/>
                <a:cs typeface="PT Sans"/>
              </a:rPr>
              <a:t>Stuff that is not in the original paper but it’s important for reproducibility cannot be captured in container images.</a:t>
            </a:r>
          </a:p>
          <a:p>
            <a:pPr marL="914400" lvl="1" indent="-514350"/>
            <a:r>
              <a:rPr lang="en-US">
                <a:latin typeface="PT Sans"/>
                <a:cs typeface="PT Sans"/>
              </a:rPr>
              <a:t>Details about the context matter.</a:t>
            </a:r>
            <a:endParaRPr lang="en-US">
              <a:latin typeface="PT Sans"/>
              <a:cs typeface="PT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4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PT Sans"/>
                <a:cs typeface="PT Sans"/>
              </a:rPr>
              <a:t>Container Execution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97018" y="4851977"/>
            <a:ext cx="3856179" cy="712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PT Sans"/>
                <a:cs typeface="PT Sans"/>
              </a:rPr>
              <a:t>Host</a:t>
            </a:r>
          </a:p>
        </p:txBody>
      </p:sp>
      <p:sp>
        <p:nvSpPr>
          <p:cNvPr id="7" name="Rectangle 6"/>
          <p:cNvSpPr/>
          <p:nvPr/>
        </p:nvSpPr>
        <p:spPr>
          <a:xfrm>
            <a:off x="2697018" y="4139046"/>
            <a:ext cx="3856179" cy="712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PT Sans"/>
                <a:cs typeface="PT Sans"/>
              </a:rPr>
              <a:t>Linux Kernel</a:t>
            </a:r>
          </a:p>
        </p:txBody>
      </p:sp>
    </p:spTree>
    <p:extLst>
      <p:ext uri="{BB962C8B-B14F-4D97-AF65-F5344CB8AC3E}">
        <p14:creationId xmlns:p14="http://schemas.microsoft.com/office/powerpoint/2010/main" val="91011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PT Sans"/>
                <a:cs typeface="PT Sans"/>
              </a:rPr>
              <a:t>Container Execution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33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97018" y="4851977"/>
            <a:ext cx="3856179" cy="712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PT Sans"/>
                <a:cs typeface="PT Sans"/>
              </a:rPr>
              <a:t>Host</a:t>
            </a:r>
          </a:p>
        </p:txBody>
      </p:sp>
      <p:sp>
        <p:nvSpPr>
          <p:cNvPr id="7" name="Rectangle 6"/>
          <p:cNvSpPr/>
          <p:nvPr/>
        </p:nvSpPr>
        <p:spPr>
          <a:xfrm>
            <a:off x="2697018" y="4139046"/>
            <a:ext cx="3856179" cy="712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PT Sans"/>
                <a:cs typeface="PT Sans"/>
              </a:rPr>
              <a:t>Linux Kernel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97021" y="2938319"/>
            <a:ext cx="3856179" cy="1200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PT Sans"/>
                <a:cs typeface="PT Sans"/>
              </a:rPr>
              <a:t>Container Execution</a:t>
            </a:r>
          </a:p>
          <a:p>
            <a:pPr algn="ctr"/>
            <a:r>
              <a:rPr lang="en-US" sz="2800" b="1">
                <a:latin typeface="PT Sans"/>
                <a:cs typeface="PT Sans"/>
              </a:rPr>
              <a:t>Engine</a:t>
            </a:r>
          </a:p>
        </p:txBody>
      </p:sp>
    </p:spTree>
    <p:extLst>
      <p:ext uri="{BB962C8B-B14F-4D97-AF65-F5344CB8AC3E}">
        <p14:creationId xmlns:p14="http://schemas.microsoft.com/office/powerpoint/2010/main" val="3655768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PT Sans"/>
                <a:cs typeface="PT Sans"/>
              </a:rPr>
              <a:t>Container Execution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34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97018" y="4851977"/>
            <a:ext cx="3856179" cy="712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PT Sans"/>
                <a:cs typeface="PT Sans"/>
              </a:rPr>
              <a:t>Host</a:t>
            </a:r>
          </a:p>
        </p:txBody>
      </p:sp>
      <p:sp>
        <p:nvSpPr>
          <p:cNvPr id="7" name="Rectangle 6"/>
          <p:cNvSpPr/>
          <p:nvPr/>
        </p:nvSpPr>
        <p:spPr>
          <a:xfrm>
            <a:off x="2697018" y="4139046"/>
            <a:ext cx="3856179" cy="712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PT Sans"/>
                <a:cs typeface="PT Sans"/>
              </a:rPr>
              <a:t>Linux Kernel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97021" y="2938319"/>
            <a:ext cx="3856179" cy="1200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PT Sans"/>
                <a:cs typeface="PT Sans"/>
              </a:rPr>
              <a:t>Container Execution</a:t>
            </a:r>
          </a:p>
          <a:p>
            <a:pPr algn="ctr"/>
            <a:r>
              <a:rPr lang="en-US" sz="2800" b="1">
                <a:latin typeface="PT Sans"/>
                <a:cs typeface="PT Sans"/>
              </a:rPr>
              <a:t>Engine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97021" y="2225387"/>
            <a:ext cx="3856179" cy="712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PT Sans"/>
                <a:cs typeface="PT Sans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952763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PT Sans"/>
                <a:cs typeface="PT Sans"/>
              </a:rPr>
              <a:t>Container Execution Engine (LXC)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35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97018" y="4851977"/>
            <a:ext cx="3856179" cy="712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PT Sans"/>
                <a:cs typeface="PT Sans"/>
              </a:rPr>
              <a:t>Host</a:t>
            </a:r>
          </a:p>
        </p:txBody>
      </p:sp>
      <p:sp>
        <p:nvSpPr>
          <p:cNvPr id="7" name="Rectangle 6"/>
          <p:cNvSpPr/>
          <p:nvPr/>
        </p:nvSpPr>
        <p:spPr>
          <a:xfrm>
            <a:off x="2697018" y="4139046"/>
            <a:ext cx="3856179" cy="712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PT Sans"/>
                <a:cs typeface="PT Sans"/>
              </a:rPr>
              <a:t>Linux Kernel</a:t>
            </a:r>
          </a:p>
        </p:txBody>
      </p:sp>
      <p:sp>
        <p:nvSpPr>
          <p:cNvPr id="8" name="Rectangle 7"/>
          <p:cNvSpPr/>
          <p:nvPr/>
        </p:nvSpPr>
        <p:spPr>
          <a:xfrm>
            <a:off x="2697021" y="3426114"/>
            <a:ext cx="1832983" cy="712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PT Sans"/>
                <a:cs typeface="PT Sans"/>
              </a:rPr>
              <a:t>cgroups</a:t>
            </a:r>
          </a:p>
        </p:txBody>
      </p:sp>
      <p:sp>
        <p:nvSpPr>
          <p:cNvPr id="9" name="Rectangle 8"/>
          <p:cNvSpPr/>
          <p:nvPr/>
        </p:nvSpPr>
        <p:spPr>
          <a:xfrm>
            <a:off x="4530002" y="3429966"/>
            <a:ext cx="2023196" cy="712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PT Sans"/>
                <a:cs typeface="PT Sans"/>
              </a:rPr>
              <a:t>namespace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97021" y="2713182"/>
            <a:ext cx="3856179" cy="712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PT Sans"/>
                <a:cs typeface="PT Sans"/>
              </a:rPr>
              <a:t>LXC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97018" y="2000250"/>
            <a:ext cx="3856179" cy="712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PT Sans"/>
                <a:cs typeface="PT Sans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088356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PT Sans"/>
                <a:cs typeface="PT Sans"/>
              </a:rPr>
              <a:t>cgroups</a:t>
            </a:r>
            <a:endParaRPr lang="en-US">
              <a:latin typeface="PT Sans"/>
              <a:cs typeface="PT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36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b="56140"/>
          <a:stretch/>
        </p:blipFill>
        <p:spPr>
          <a:xfrm>
            <a:off x="508000" y="1524000"/>
            <a:ext cx="8128000" cy="167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19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PT Sans"/>
                <a:cs typeface="PT Sans"/>
              </a:rPr>
              <a:t>cgroups</a:t>
            </a:r>
            <a:endParaRPr lang="en-US">
              <a:latin typeface="PT Sans"/>
              <a:cs typeface="PT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37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1524000"/>
            <a:ext cx="8128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55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PT Sans"/>
                <a:cs typeface="PT Sans"/>
              </a:rPr>
              <a:t>Container “Virtual Machine”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00050" lvl="1" indent="0" algn="ctr">
              <a:buNone/>
            </a:pPr>
            <a:endParaRPr lang="en-US" sz="3600">
              <a:latin typeface="PT Sans"/>
              <a:cs typeface="PT Sans"/>
            </a:endParaRPr>
          </a:p>
          <a:p>
            <a:pPr marL="0" indent="0" algn="ctr">
              <a:buNone/>
            </a:pPr>
            <a:r>
              <a:rPr lang="en-US" sz="4000">
                <a:latin typeface="PT Sans"/>
                <a:cs typeface="PT Sans"/>
              </a:rPr>
              <a:t>host’s raw performance</a:t>
            </a:r>
          </a:p>
          <a:p>
            <a:pPr marL="0" indent="0" algn="ctr">
              <a:buNone/>
            </a:pPr>
            <a:r>
              <a:rPr lang="en-US" sz="4000">
                <a:latin typeface="PT Sans"/>
                <a:cs typeface="PT Sans"/>
              </a:rPr>
              <a:t>+</a:t>
            </a:r>
          </a:p>
          <a:p>
            <a:pPr marL="0" indent="0" algn="ctr">
              <a:buNone/>
            </a:pPr>
            <a:r>
              <a:rPr lang="en-US" sz="4000">
                <a:latin typeface="PT Sans"/>
                <a:cs typeface="PT Sans"/>
              </a:rPr>
              <a:t>cgroups configuration</a:t>
            </a:r>
          </a:p>
          <a:p>
            <a:pPr marL="0" indent="0" algn="ctr">
              <a:buNone/>
            </a:pPr>
            <a:r>
              <a:rPr lang="en-US" sz="4000">
                <a:latin typeface="PT Sans"/>
                <a:cs typeface="PT Sans"/>
              </a:rPr>
              <a:t>=</a:t>
            </a:r>
          </a:p>
          <a:p>
            <a:pPr marL="0" indent="0" algn="ctr">
              <a:buNone/>
            </a:pPr>
            <a:r>
              <a:rPr lang="en-US" sz="4000">
                <a:latin typeface="PT Sans"/>
                <a:cs typeface="PT Sans"/>
              </a:rPr>
              <a:t>“virtual machine”</a:t>
            </a:r>
          </a:p>
          <a:p>
            <a:pPr marL="0" indent="0">
              <a:buNone/>
            </a:pPr>
            <a:r>
              <a:rPr lang="en-US">
                <a:latin typeface="PT Sans"/>
                <a:cs typeface="PT Sans"/>
              </a:rPr>
              <a:t>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43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>
                <a:latin typeface="PT Sans"/>
                <a:cs typeface="PT Sans"/>
              </a:rPr>
              <a:t>Experiment Execution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39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39328" y="4848125"/>
            <a:ext cx="5225469" cy="712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PT Sans"/>
                <a:cs typeface="PT Sans"/>
              </a:rPr>
              <a:t>Host</a:t>
            </a:r>
          </a:p>
        </p:txBody>
      </p:sp>
      <p:sp>
        <p:nvSpPr>
          <p:cNvPr id="7" name="Rectangle 6"/>
          <p:cNvSpPr/>
          <p:nvPr/>
        </p:nvSpPr>
        <p:spPr>
          <a:xfrm>
            <a:off x="2339328" y="4135194"/>
            <a:ext cx="5225469" cy="712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PT Sans"/>
                <a:cs typeface="PT Sans"/>
              </a:rPr>
              <a:t>Linux Kernel</a:t>
            </a:r>
          </a:p>
        </p:txBody>
      </p:sp>
      <p:sp>
        <p:nvSpPr>
          <p:cNvPr id="8" name="Rectangle 7"/>
          <p:cNvSpPr/>
          <p:nvPr/>
        </p:nvSpPr>
        <p:spPr>
          <a:xfrm>
            <a:off x="2334930" y="3422262"/>
            <a:ext cx="2622686" cy="712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PT Sans"/>
                <a:cs typeface="PT Sans"/>
              </a:rPr>
              <a:t>cgroups</a:t>
            </a:r>
          </a:p>
        </p:txBody>
      </p:sp>
      <p:sp>
        <p:nvSpPr>
          <p:cNvPr id="9" name="Rectangle 8"/>
          <p:cNvSpPr/>
          <p:nvPr/>
        </p:nvSpPr>
        <p:spPr>
          <a:xfrm>
            <a:off x="4957617" y="3426114"/>
            <a:ext cx="2607182" cy="712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PT Sans"/>
                <a:cs typeface="PT Sans"/>
              </a:rPr>
              <a:t>namespace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39329" y="2709330"/>
            <a:ext cx="5225472" cy="712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PT Sans"/>
                <a:cs typeface="PT Sans"/>
              </a:rPr>
              <a:t>LXC</a:t>
            </a:r>
          </a:p>
        </p:txBody>
      </p:sp>
    </p:spTree>
    <p:extLst>
      <p:ext uri="{BB962C8B-B14F-4D97-AF65-F5344CB8AC3E}">
        <p14:creationId xmlns:p14="http://schemas.microsoft.com/office/powerpoint/2010/main" val="1178033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PT Sans"/>
                <a:cs typeface="PT Sans"/>
              </a:rPr>
              <a:t>Status Quo of Reproducibility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Screen Shot 2015-02-25 at 10.42.50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0" t="7746" r="10421" b="3842"/>
          <a:stretch/>
        </p:blipFill>
        <p:spPr>
          <a:xfrm>
            <a:off x="4442457" y="1911684"/>
            <a:ext cx="4221485" cy="2606842"/>
          </a:xfrm>
          <a:prstGeom prst="rect">
            <a:avLst/>
          </a:prstGeom>
          <a:ln>
            <a:noFill/>
          </a:ln>
          <a:effectLst>
            <a:softEdge rad="177800"/>
          </a:effectLst>
        </p:spPr>
      </p:pic>
      <p:pic>
        <p:nvPicPr>
          <p:cNvPr id="4" name="Picture 3" descr="Screen Shot 2015-03-05 at 11.00.1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28" y="1791954"/>
            <a:ext cx="3360274" cy="43987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7" name="Straight Connector 6"/>
          <p:cNvCxnSpPr/>
          <p:nvPr/>
        </p:nvCxnSpPr>
        <p:spPr>
          <a:xfrm flipV="1">
            <a:off x="2981168" y="1791954"/>
            <a:ext cx="1510632" cy="213309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87579" y="2887579"/>
            <a:ext cx="1697789" cy="1497263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189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>
                <a:latin typeface="PT Sans"/>
                <a:cs typeface="PT Sans"/>
              </a:rPr>
              <a:t>Experiment Execution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40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39328" y="4848125"/>
            <a:ext cx="5225469" cy="712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PT Sans"/>
                <a:cs typeface="PT Sans"/>
              </a:rPr>
              <a:t>Host</a:t>
            </a:r>
          </a:p>
        </p:txBody>
      </p:sp>
      <p:sp>
        <p:nvSpPr>
          <p:cNvPr id="7" name="Rectangle 6"/>
          <p:cNvSpPr/>
          <p:nvPr/>
        </p:nvSpPr>
        <p:spPr>
          <a:xfrm>
            <a:off x="2339328" y="4135194"/>
            <a:ext cx="5225469" cy="712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PT Sans"/>
                <a:cs typeface="PT Sans"/>
              </a:rPr>
              <a:t>Linux Kernel</a:t>
            </a:r>
          </a:p>
        </p:txBody>
      </p:sp>
      <p:sp>
        <p:nvSpPr>
          <p:cNvPr id="8" name="Rectangle 7"/>
          <p:cNvSpPr/>
          <p:nvPr/>
        </p:nvSpPr>
        <p:spPr>
          <a:xfrm>
            <a:off x="3708621" y="3422262"/>
            <a:ext cx="1832983" cy="712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PT Sans"/>
                <a:cs typeface="PT Sans"/>
              </a:rPr>
              <a:t>cgroups</a:t>
            </a:r>
          </a:p>
        </p:txBody>
      </p:sp>
      <p:sp>
        <p:nvSpPr>
          <p:cNvPr id="9" name="Rectangle 8"/>
          <p:cNvSpPr/>
          <p:nvPr/>
        </p:nvSpPr>
        <p:spPr>
          <a:xfrm>
            <a:off x="5541602" y="3426114"/>
            <a:ext cx="2023196" cy="712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PT Sans"/>
                <a:cs typeface="PT Sans"/>
              </a:rPr>
              <a:t>namespace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08621" y="2709330"/>
            <a:ext cx="3856179" cy="712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PT Sans"/>
                <a:cs typeface="PT Sans"/>
              </a:rPr>
              <a:t>LXC</a:t>
            </a:r>
          </a:p>
        </p:txBody>
      </p:sp>
    </p:spTree>
    <p:extLst>
      <p:ext uri="{BB962C8B-B14F-4D97-AF65-F5344CB8AC3E}">
        <p14:creationId xmlns:p14="http://schemas.microsoft.com/office/powerpoint/2010/main" val="4294803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>
                <a:latin typeface="PT Sans"/>
                <a:cs typeface="PT Sans"/>
              </a:rPr>
              <a:t>Experiment Execution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41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39328" y="4848125"/>
            <a:ext cx="5225469" cy="712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PT Sans"/>
                <a:cs typeface="PT Sans"/>
              </a:rPr>
              <a:t>Host</a:t>
            </a:r>
          </a:p>
        </p:txBody>
      </p:sp>
      <p:sp>
        <p:nvSpPr>
          <p:cNvPr id="7" name="Rectangle 6"/>
          <p:cNvSpPr/>
          <p:nvPr/>
        </p:nvSpPr>
        <p:spPr>
          <a:xfrm>
            <a:off x="2339328" y="4135194"/>
            <a:ext cx="5225469" cy="712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PT Sans"/>
                <a:cs typeface="PT Sans"/>
              </a:rPr>
              <a:t>Linux Kernel</a:t>
            </a:r>
          </a:p>
        </p:txBody>
      </p:sp>
      <p:sp>
        <p:nvSpPr>
          <p:cNvPr id="8" name="Rectangle 7"/>
          <p:cNvSpPr/>
          <p:nvPr/>
        </p:nvSpPr>
        <p:spPr>
          <a:xfrm>
            <a:off x="3708621" y="3422262"/>
            <a:ext cx="1832983" cy="712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PT Sans"/>
                <a:cs typeface="PT Sans"/>
              </a:rPr>
              <a:t>cgroups</a:t>
            </a:r>
          </a:p>
        </p:txBody>
      </p:sp>
      <p:sp>
        <p:nvSpPr>
          <p:cNvPr id="9" name="Rectangle 8"/>
          <p:cNvSpPr/>
          <p:nvPr/>
        </p:nvSpPr>
        <p:spPr>
          <a:xfrm>
            <a:off x="5541602" y="3426114"/>
            <a:ext cx="2023196" cy="712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PT Sans"/>
                <a:cs typeface="PT Sans"/>
              </a:rPr>
              <a:t>namespace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08621" y="2709330"/>
            <a:ext cx="3856179" cy="712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PT Sans"/>
                <a:cs typeface="PT Sans"/>
              </a:rPr>
              <a:t>LXC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39327" y="2713182"/>
            <a:ext cx="1369294" cy="1425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PT Sans"/>
                <a:cs typeface="PT Sans"/>
              </a:rPr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4091145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>
                <a:latin typeface="PT Sans"/>
                <a:cs typeface="PT Sans"/>
              </a:rPr>
              <a:t>Experiment Execution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42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39328" y="4848125"/>
            <a:ext cx="5225469" cy="712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PT Sans"/>
                <a:cs typeface="PT Sans"/>
              </a:rPr>
              <a:t>Host</a:t>
            </a:r>
          </a:p>
        </p:txBody>
      </p:sp>
      <p:sp>
        <p:nvSpPr>
          <p:cNvPr id="7" name="Rectangle 6"/>
          <p:cNvSpPr/>
          <p:nvPr/>
        </p:nvSpPr>
        <p:spPr>
          <a:xfrm>
            <a:off x="2339328" y="4135194"/>
            <a:ext cx="5225469" cy="712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PT Sans"/>
                <a:cs typeface="PT Sans"/>
              </a:rPr>
              <a:t>Linux Kernel</a:t>
            </a:r>
          </a:p>
        </p:txBody>
      </p:sp>
      <p:sp>
        <p:nvSpPr>
          <p:cNvPr id="8" name="Rectangle 7"/>
          <p:cNvSpPr/>
          <p:nvPr/>
        </p:nvSpPr>
        <p:spPr>
          <a:xfrm>
            <a:off x="3708621" y="3422262"/>
            <a:ext cx="1832983" cy="712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PT Sans"/>
                <a:cs typeface="PT Sans"/>
              </a:rPr>
              <a:t>cgroups</a:t>
            </a:r>
          </a:p>
        </p:txBody>
      </p:sp>
      <p:sp>
        <p:nvSpPr>
          <p:cNvPr id="9" name="Rectangle 8"/>
          <p:cNvSpPr/>
          <p:nvPr/>
        </p:nvSpPr>
        <p:spPr>
          <a:xfrm>
            <a:off x="5541602" y="3426114"/>
            <a:ext cx="2023196" cy="712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PT Sans"/>
                <a:cs typeface="PT Sans"/>
              </a:rPr>
              <a:t>namespace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08621" y="2709330"/>
            <a:ext cx="3856179" cy="712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PT Sans"/>
                <a:cs typeface="PT Sans"/>
              </a:rPr>
              <a:t>LXC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39328" y="1996398"/>
            <a:ext cx="5225470" cy="712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PT Sans"/>
                <a:cs typeface="PT Sans"/>
              </a:rPr>
              <a:t>Experiment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39327" y="2713182"/>
            <a:ext cx="1369294" cy="1425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PT Sans"/>
                <a:cs typeface="PT Sans"/>
              </a:rPr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140645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>
                <a:latin typeface="PT Sans"/>
                <a:cs typeface="PT Sans"/>
              </a:rPr>
              <a:t>Experiment Execution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43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39328" y="4848125"/>
            <a:ext cx="5225469" cy="712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PT Sans"/>
                <a:cs typeface="PT Sans"/>
              </a:rPr>
              <a:t>Host</a:t>
            </a:r>
          </a:p>
        </p:txBody>
      </p:sp>
      <p:sp>
        <p:nvSpPr>
          <p:cNvPr id="7" name="Rectangle 6"/>
          <p:cNvSpPr/>
          <p:nvPr/>
        </p:nvSpPr>
        <p:spPr>
          <a:xfrm>
            <a:off x="2339328" y="4135194"/>
            <a:ext cx="5225469" cy="712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PT Sans"/>
                <a:cs typeface="PT Sans"/>
              </a:rPr>
              <a:t>Linux Kernel</a:t>
            </a:r>
          </a:p>
        </p:txBody>
      </p:sp>
      <p:sp>
        <p:nvSpPr>
          <p:cNvPr id="8" name="Rectangle 7"/>
          <p:cNvSpPr/>
          <p:nvPr/>
        </p:nvSpPr>
        <p:spPr>
          <a:xfrm>
            <a:off x="3708621" y="3422262"/>
            <a:ext cx="1832983" cy="712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PT Sans"/>
                <a:cs typeface="PT Sans"/>
              </a:rPr>
              <a:t>cgroups</a:t>
            </a:r>
          </a:p>
        </p:txBody>
      </p:sp>
      <p:sp>
        <p:nvSpPr>
          <p:cNvPr id="9" name="Rectangle 8"/>
          <p:cNvSpPr/>
          <p:nvPr/>
        </p:nvSpPr>
        <p:spPr>
          <a:xfrm>
            <a:off x="5541602" y="3426114"/>
            <a:ext cx="2023196" cy="712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PT Sans"/>
                <a:cs typeface="PT Sans"/>
              </a:rPr>
              <a:t>namespace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08621" y="2709330"/>
            <a:ext cx="3856179" cy="712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PT Sans"/>
                <a:cs typeface="PT Sans"/>
              </a:rPr>
              <a:t>LXC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39328" y="1996398"/>
            <a:ext cx="5225470" cy="712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PT Sans"/>
                <a:cs typeface="PT Sans"/>
              </a:rPr>
              <a:t>Experiment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39327" y="2713182"/>
            <a:ext cx="1369294" cy="1425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PT Sans"/>
                <a:cs typeface="PT Sans"/>
              </a:rPr>
              <a:t>Monitor</a:t>
            </a:r>
          </a:p>
        </p:txBody>
      </p:sp>
      <p:sp>
        <p:nvSpPr>
          <p:cNvPr id="13" name="Can 12"/>
          <p:cNvSpPr/>
          <p:nvPr/>
        </p:nvSpPr>
        <p:spPr>
          <a:xfrm>
            <a:off x="826864" y="5201805"/>
            <a:ext cx="1270000" cy="1150693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PT Sans"/>
                <a:cs typeface="PT Sans"/>
              </a:rPr>
              <a:t>Profile</a:t>
            </a:r>
          </a:p>
          <a:p>
            <a:pPr algn="ctr"/>
            <a:r>
              <a:rPr lang="en-US">
                <a:latin typeface="PT Sans"/>
                <a:cs typeface="PT Sans"/>
              </a:rPr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4294803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>
                <a:latin typeface="PT Sans"/>
                <a:cs typeface="PT Sans"/>
              </a:rPr>
              <a:t>Experiment Execution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44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39328" y="4848125"/>
            <a:ext cx="5225469" cy="712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PT Sans"/>
                <a:cs typeface="PT Sans"/>
              </a:rPr>
              <a:t>Host</a:t>
            </a:r>
          </a:p>
        </p:txBody>
      </p:sp>
      <p:sp>
        <p:nvSpPr>
          <p:cNvPr id="7" name="Rectangle 6"/>
          <p:cNvSpPr/>
          <p:nvPr/>
        </p:nvSpPr>
        <p:spPr>
          <a:xfrm>
            <a:off x="2339328" y="4135194"/>
            <a:ext cx="5225469" cy="712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PT Sans"/>
                <a:cs typeface="PT Sans"/>
              </a:rPr>
              <a:t>Linux Kernel</a:t>
            </a:r>
          </a:p>
        </p:txBody>
      </p:sp>
      <p:sp>
        <p:nvSpPr>
          <p:cNvPr id="8" name="Rectangle 7"/>
          <p:cNvSpPr/>
          <p:nvPr/>
        </p:nvSpPr>
        <p:spPr>
          <a:xfrm>
            <a:off x="3708621" y="3422262"/>
            <a:ext cx="1832983" cy="712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PT Sans"/>
                <a:cs typeface="PT Sans"/>
              </a:rPr>
              <a:t>cgroups</a:t>
            </a:r>
          </a:p>
        </p:txBody>
      </p:sp>
      <p:sp>
        <p:nvSpPr>
          <p:cNvPr id="9" name="Rectangle 8"/>
          <p:cNvSpPr/>
          <p:nvPr/>
        </p:nvSpPr>
        <p:spPr>
          <a:xfrm>
            <a:off x="5541602" y="3426114"/>
            <a:ext cx="2023196" cy="712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PT Sans"/>
                <a:cs typeface="PT Sans"/>
              </a:rPr>
              <a:t>namespace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08621" y="2709330"/>
            <a:ext cx="3856179" cy="712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PT Sans"/>
                <a:cs typeface="PT Sans"/>
              </a:rPr>
              <a:t>LXC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39328" y="1996398"/>
            <a:ext cx="5225470" cy="712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PT Sans"/>
                <a:cs typeface="PT Sans"/>
              </a:rPr>
              <a:t>Experiment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39327" y="2713182"/>
            <a:ext cx="1369294" cy="1425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PT Sans"/>
                <a:cs typeface="PT Sans"/>
              </a:rPr>
              <a:t>Monitor</a:t>
            </a:r>
          </a:p>
        </p:txBody>
      </p:sp>
      <p:sp>
        <p:nvSpPr>
          <p:cNvPr id="13" name="Can 12"/>
          <p:cNvSpPr/>
          <p:nvPr/>
        </p:nvSpPr>
        <p:spPr>
          <a:xfrm>
            <a:off x="826864" y="5201805"/>
            <a:ext cx="1270000" cy="1150693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PT Sans"/>
                <a:cs typeface="PT Sans"/>
              </a:rPr>
              <a:t>Profile</a:t>
            </a:r>
          </a:p>
          <a:p>
            <a:pPr algn="ctr"/>
            <a:r>
              <a:rPr lang="en-US">
                <a:latin typeface="PT Sans"/>
                <a:cs typeface="PT Sans"/>
              </a:rPr>
              <a:t>Repository</a:t>
            </a:r>
          </a:p>
        </p:txBody>
      </p:sp>
      <p:cxnSp>
        <p:nvCxnSpPr>
          <p:cNvPr id="15" name="Curved Connector 14"/>
          <p:cNvCxnSpPr>
            <a:stCxn id="12" idx="1"/>
            <a:endCxn id="13" idx="1"/>
          </p:cNvCxnSpPr>
          <p:nvPr/>
        </p:nvCxnSpPr>
        <p:spPr>
          <a:xfrm rot="10800000" flipV="1">
            <a:off x="1461865" y="3426113"/>
            <a:ext cx="877463" cy="1775691"/>
          </a:xfrm>
          <a:prstGeom prst="curvedConnector2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803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PT Sans"/>
                <a:cs typeface="PT Sans"/>
              </a:rPr>
              <a:t>Experiment 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>
                <a:latin typeface="PT Sans"/>
                <a:cs typeface="PT Sans"/>
              </a:rPr>
              <a:t>Container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PT Sans"/>
                <a:cs typeface="PT Sans"/>
              </a:rPr>
              <a:t>Platform profile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PT Sans"/>
                <a:cs typeface="PT Sans"/>
              </a:rPr>
              <a:t>Container configuration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PT Sans"/>
                <a:cs typeface="PT Sans"/>
              </a:rPr>
              <a:t>Execution profile</a:t>
            </a:r>
          </a:p>
          <a:p>
            <a:endParaRPr lang="en-US">
              <a:latin typeface="PT Sans"/>
              <a:cs typeface="PT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33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PT Sans"/>
                <a:cs typeface="PT Sans"/>
              </a:rPr>
              <a:t>Platform 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PT Sans"/>
                <a:cs typeface="PT Sans"/>
              </a:rPr>
              <a:t>Host characteristics</a:t>
            </a:r>
            <a:endParaRPr lang="en-US">
              <a:latin typeface="PT Sans"/>
              <a:cs typeface="PT Sans"/>
            </a:endParaRPr>
          </a:p>
          <a:p>
            <a:pPr lvl="1"/>
            <a:r>
              <a:rPr lang="en-US">
                <a:latin typeface="PT Sans"/>
                <a:cs typeface="PT Sans"/>
              </a:rPr>
              <a:t>Hardware specs</a:t>
            </a:r>
          </a:p>
          <a:p>
            <a:pPr lvl="1"/>
            <a:r>
              <a:rPr lang="en-US">
                <a:latin typeface="PT Sans"/>
                <a:cs typeface="PT Sans"/>
              </a:rPr>
              <a:t>Age of system</a:t>
            </a:r>
          </a:p>
          <a:p>
            <a:pPr lvl="1"/>
            <a:r>
              <a:rPr lang="en-US">
                <a:latin typeface="PT Sans"/>
                <a:cs typeface="PT Sans"/>
              </a:rPr>
              <a:t>OS/BIOS conf.</a:t>
            </a:r>
            <a:endParaRPr lang="en-US">
              <a:latin typeface="PT Sans"/>
              <a:cs typeface="PT Sans"/>
            </a:endParaRPr>
          </a:p>
          <a:p>
            <a:pPr lvl="1"/>
            <a:r>
              <a:rPr lang="en-US">
                <a:latin typeface="PT Sans"/>
                <a:cs typeface="PT Sans"/>
              </a:rPr>
              <a:t>etc.</a:t>
            </a:r>
          </a:p>
          <a:p>
            <a:r>
              <a:rPr lang="en-US">
                <a:latin typeface="PT Sans"/>
                <a:cs typeface="PT Sans"/>
              </a:rPr>
              <a:t>Baseline behavior</a:t>
            </a:r>
          </a:p>
          <a:p>
            <a:pPr lvl="1"/>
            <a:r>
              <a:rPr lang="en-US">
                <a:latin typeface="PT Sans"/>
                <a:cs typeface="PT Sans"/>
              </a:rPr>
              <a:t>Microbenchmarks</a:t>
            </a:r>
          </a:p>
          <a:p>
            <a:pPr lvl="1"/>
            <a:r>
              <a:rPr lang="en-US">
                <a:latin typeface="PT Sans"/>
                <a:cs typeface="PT Sans"/>
              </a:rPr>
              <a:t>Raw performance characterization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4" descr="Screen Shot 2015-02-25 at 9.55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158" y="2255253"/>
            <a:ext cx="4529897" cy="2592889"/>
          </a:xfrm>
          <a:prstGeom prst="rect">
            <a:avLst/>
          </a:prstGeom>
          <a:ln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3603406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PT Sans"/>
                <a:cs typeface="PT Sans"/>
              </a:rPr>
              <a:t>Container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PT Sans"/>
                <a:cs typeface="PT Sans"/>
              </a:rPr>
              <a:t>cgroups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47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28285" y="2460186"/>
            <a:ext cx="7260663" cy="3148058"/>
            <a:chOff x="11788708" y="14862256"/>
            <a:chExt cx="5267392" cy="2063543"/>
          </a:xfrm>
        </p:grpSpPr>
        <p:grpSp>
          <p:nvGrpSpPr>
            <p:cNvPr id="6" name="Group 5"/>
            <p:cNvGrpSpPr/>
            <p:nvPr/>
          </p:nvGrpSpPr>
          <p:grpSpPr>
            <a:xfrm>
              <a:off x="11917818" y="15543528"/>
              <a:ext cx="5003992" cy="1253560"/>
              <a:chOff x="24369528" y="17775815"/>
              <a:chExt cx="5003992" cy="1253560"/>
            </a:xfrm>
          </p:grpSpPr>
          <p:sp>
            <p:nvSpPr>
              <p:cNvPr id="8" name="Rectangle 7"/>
              <p:cNvSpPr/>
              <p:nvPr/>
            </p:nvSpPr>
            <p:spPr>
              <a:xfrm rot="5400000">
                <a:off x="28556141" y="17769388"/>
                <a:ext cx="712186" cy="725043"/>
              </a:xfrm>
              <a:prstGeom prst="rect">
                <a:avLst/>
              </a:prstGeom>
              <a:solidFill>
                <a:srgbClr val="B9DADB"/>
              </a:solidFill>
              <a:ln w="3175" cmpd="sng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b="1">
                  <a:latin typeface="PT Sans"/>
                  <a:cs typeface="PT Sans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 rot="5400000">
                <a:off x="25648249" y="17916289"/>
                <a:ext cx="712186" cy="431237"/>
              </a:xfrm>
              <a:prstGeom prst="rect">
                <a:avLst/>
              </a:prstGeom>
              <a:solidFill>
                <a:srgbClr val="B9DADB"/>
              </a:solidFill>
              <a:ln w="3175" cmpd="sng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b="1">
                  <a:latin typeface="PT Sans"/>
                  <a:cs typeface="PT Sans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5400000">
                <a:off x="24541241" y="17952744"/>
                <a:ext cx="712186" cy="358332"/>
              </a:xfrm>
              <a:prstGeom prst="rect">
                <a:avLst/>
              </a:prstGeom>
              <a:solidFill>
                <a:srgbClr val="B9DADB"/>
              </a:solidFill>
              <a:ln w="3175" cmpd="sng">
                <a:solidFill>
                  <a:srgbClr val="0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b="1">
                  <a:latin typeface="PT Sans"/>
                  <a:cs typeface="PT Sans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5476805" y="18706462"/>
                <a:ext cx="3047508" cy="322913"/>
              </a:xfrm>
              <a:prstGeom prst="rect">
                <a:avLst/>
              </a:prstGeom>
              <a:solidFill>
                <a:srgbClr val="B9DADB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>
                    <a:latin typeface="PT Sans"/>
                    <a:cs typeface="PT Sans"/>
                  </a:rPr>
                  <a:t>Experiment Container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24369528" y="17775816"/>
                <a:ext cx="1132676" cy="712185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>
                    <a:latin typeface="PT Sans"/>
                    <a:cs typeface="PT Sans"/>
                  </a:rPr>
                  <a:t>CPU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5654604" y="17775816"/>
                <a:ext cx="1132676" cy="712185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>
                    <a:latin typeface="PT Sans"/>
                    <a:cs typeface="PT Sans"/>
                  </a:rPr>
                  <a:t>Memory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6939680" y="17775816"/>
                <a:ext cx="1132676" cy="712185"/>
              </a:xfrm>
              <a:prstGeom prst="roundRect">
                <a:avLst/>
              </a:prstGeom>
              <a:solidFill>
                <a:srgbClr val="B9DA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>
                    <a:latin typeface="PT Sans"/>
                    <a:cs typeface="PT Sans"/>
                  </a:rPr>
                  <a:t>Network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8240844" y="17775816"/>
                <a:ext cx="1132676" cy="712185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>
                    <a:latin typeface="PT Sans"/>
                    <a:cs typeface="PT Sans"/>
                  </a:rPr>
                  <a:t>Block IO</a:t>
                </a:r>
              </a:p>
            </p:txBody>
          </p:sp>
        </p:grpSp>
        <p:sp>
          <p:nvSpPr>
            <p:cNvPr id="7" name="Rounded Rectangle 6"/>
            <p:cNvSpPr/>
            <p:nvPr/>
          </p:nvSpPr>
          <p:spPr>
            <a:xfrm>
              <a:off x="11788708" y="14862256"/>
              <a:ext cx="5267392" cy="2063543"/>
            </a:xfrm>
            <a:prstGeom prst="roundRect">
              <a:avLst>
                <a:gd name="adj" fmla="val 0"/>
              </a:avLst>
            </a:prstGeom>
            <a:noFill/>
            <a:ln w="3175" cmpd="sng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/>
            </a:p>
          </p:txBody>
        </p:sp>
      </p:grpSp>
    </p:spTree>
    <p:extLst>
      <p:ext uri="{BB962C8B-B14F-4D97-AF65-F5344CB8AC3E}">
        <p14:creationId xmlns:p14="http://schemas.microsoft.com/office/powerpoint/2010/main" val="1427770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PT Sans"/>
                <a:cs typeface="PT Sans"/>
              </a:rPr>
              <a:t>Execution 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PT Sans"/>
                <a:cs typeface="PT Sans"/>
              </a:rPr>
              <a:t>Container metrics</a:t>
            </a:r>
          </a:p>
          <a:p>
            <a:pPr lvl="1"/>
            <a:r>
              <a:rPr lang="en-US">
                <a:latin typeface="PT Sans"/>
                <a:cs typeface="PT Sans"/>
              </a:rPr>
              <a:t>Usage statistics (overall)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33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PT Sans"/>
                <a:cs typeface="PT Sans"/>
              </a:rPr>
              <a:t>Execution 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PT Sans"/>
                <a:cs typeface="PT Sans"/>
              </a:rPr>
              <a:t>Container metrics</a:t>
            </a:r>
          </a:p>
          <a:p>
            <a:pPr lvl="1"/>
            <a:r>
              <a:rPr lang="en-US">
                <a:latin typeface="PT Sans"/>
                <a:cs typeface="PT Sans"/>
              </a:rPr>
              <a:t>Usage statistics (overall)</a:t>
            </a:r>
          </a:p>
          <a:p>
            <a:pPr lvl="1"/>
            <a:r>
              <a:rPr lang="en-US">
                <a:latin typeface="PT Sans"/>
                <a:cs typeface="PT Sans"/>
              </a:rPr>
              <a:t>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3574"/>
          <a:stretch/>
        </p:blipFill>
        <p:spPr>
          <a:xfrm>
            <a:off x="681182" y="3281015"/>
            <a:ext cx="7781636" cy="319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58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PT Sans"/>
                <a:cs typeface="PT Sans"/>
              </a:rPr>
              <a:t>Status Quo of Reproducibility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Screen Shot 2015-02-25 at 10.42.50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0" t="7746" r="10421" b="3842"/>
          <a:stretch/>
        </p:blipFill>
        <p:spPr>
          <a:xfrm>
            <a:off x="4442457" y="1911684"/>
            <a:ext cx="4221485" cy="2606842"/>
          </a:xfrm>
          <a:prstGeom prst="rect">
            <a:avLst/>
          </a:prstGeom>
          <a:ln>
            <a:noFill/>
          </a:ln>
          <a:effectLst>
            <a:softEdge rad="177800"/>
          </a:effectLst>
        </p:spPr>
      </p:pic>
    </p:spTree>
    <p:extLst>
      <p:ext uri="{BB962C8B-B14F-4D97-AF65-F5344CB8AC3E}">
        <p14:creationId xmlns:p14="http://schemas.microsoft.com/office/powerpoint/2010/main" val="2804639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PT Sans"/>
                <a:cs typeface="PT Sans"/>
              </a:rPr>
              <a:t>Experiment 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>
                <a:latin typeface="PT Sans"/>
                <a:cs typeface="PT Sans"/>
              </a:rPr>
              <a:t>Container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PT Sans"/>
                <a:cs typeface="PT Sans"/>
              </a:rPr>
              <a:t>Platform profile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PT Sans"/>
                <a:cs typeface="PT Sans"/>
              </a:rPr>
              <a:t>Container configuration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PT Sans"/>
                <a:cs typeface="PT Sans"/>
              </a:rPr>
              <a:t>Execution profile</a:t>
            </a:r>
          </a:p>
          <a:p>
            <a:endParaRPr lang="en-US">
              <a:latin typeface="PT Sans"/>
              <a:cs typeface="PT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50</a:t>
            </a:fld>
            <a:endParaRPr lang="en-US"/>
          </a:p>
        </p:txBody>
      </p:sp>
      <p:pic>
        <p:nvPicPr>
          <p:cNvPr id="6" name="Picture 5" descr="Screen Shot 2015-02-25 at 9.55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882" y="1600200"/>
            <a:ext cx="3193055" cy="1827688"/>
          </a:xfrm>
          <a:prstGeom prst="rect">
            <a:avLst/>
          </a:prstGeom>
          <a:ln>
            <a:solidFill>
              <a:srgbClr val="BFBFBF"/>
            </a:solidFill>
          </a:ln>
        </p:spPr>
      </p:pic>
      <p:grpSp>
        <p:nvGrpSpPr>
          <p:cNvPr id="7" name="Group 6"/>
          <p:cNvGrpSpPr/>
          <p:nvPr/>
        </p:nvGrpSpPr>
        <p:grpSpPr>
          <a:xfrm>
            <a:off x="699633" y="4092593"/>
            <a:ext cx="3750025" cy="1470519"/>
            <a:chOff x="11788708" y="14862256"/>
            <a:chExt cx="5267392" cy="2063543"/>
          </a:xfrm>
        </p:grpSpPr>
        <p:grpSp>
          <p:nvGrpSpPr>
            <p:cNvPr id="8" name="Group 7"/>
            <p:cNvGrpSpPr/>
            <p:nvPr/>
          </p:nvGrpSpPr>
          <p:grpSpPr>
            <a:xfrm>
              <a:off x="11917818" y="15543528"/>
              <a:ext cx="5003992" cy="1253560"/>
              <a:chOff x="24369528" y="17775815"/>
              <a:chExt cx="5003992" cy="1253560"/>
            </a:xfrm>
          </p:grpSpPr>
          <p:sp>
            <p:nvSpPr>
              <p:cNvPr id="10" name="Rectangle 9"/>
              <p:cNvSpPr/>
              <p:nvPr/>
            </p:nvSpPr>
            <p:spPr>
              <a:xfrm rot="5400000">
                <a:off x="28556141" y="17769388"/>
                <a:ext cx="712186" cy="725043"/>
              </a:xfrm>
              <a:prstGeom prst="rect">
                <a:avLst/>
              </a:prstGeom>
              <a:solidFill>
                <a:srgbClr val="B9DADB"/>
              </a:solidFill>
              <a:ln w="3175" cmpd="sng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b="1">
                  <a:latin typeface="PT Sans"/>
                  <a:cs typeface="PT Sans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25648249" y="17916289"/>
                <a:ext cx="712186" cy="431237"/>
              </a:xfrm>
              <a:prstGeom prst="rect">
                <a:avLst/>
              </a:prstGeom>
              <a:solidFill>
                <a:srgbClr val="B9DADB"/>
              </a:solidFill>
              <a:ln w="3175" cmpd="sng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b="1">
                  <a:latin typeface="PT Sans"/>
                  <a:cs typeface="PT Sans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5400000">
                <a:off x="24541241" y="17952744"/>
                <a:ext cx="712186" cy="358332"/>
              </a:xfrm>
              <a:prstGeom prst="rect">
                <a:avLst/>
              </a:prstGeom>
              <a:solidFill>
                <a:srgbClr val="B9DADB"/>
              </a:solidFill>
              <a:ln w="3175" cmpd="sng">
                <a:solidFill>
                  <a:srgbClr val="0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b="1">
                  <a:latin typeface="PT Sans"/>
                  <a:cs typeface="PT Sans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5476805" y="18706462"/>
                <a:ext cx="3047508" cy="322913"/>
              </a:xfrm>
              <a:prstGeom prst="rect">
                <a:avLst/>
              </a:prstGeom>
              <a:solidFill>
                <a:srgbClr val="B9DADB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>
                    <a:latin typeface="PT Sans"/>
                    <a:cs typeface="PT Sans"/>
                  </a:rPr>
                  <a:t>Experiment Container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4369528" y="17775816"/>
                <a:ext cx="1132676" cy="712185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>
                    <a:latin typeface="PT Sans"/>
                    <a:cs typeface="PT Sans"/>
                  </a:rPr>
                  <a:t>CPU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5654604" y="17775816"/>
                <a:ext cx="1132676" cy="712185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>
                    <a:latin typeface="PT Sans"/>
                    <a:cs typeface="PT Sans"/>
                  </a:rPr>
                  <a:t>Memory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26939680" y="17775816"/>
                <a:ext cx="1132676" cy="712185"/>
              </a:xfrm>
              <a:prstGeom prst="roundRect">
                <a:avLst/>
              </a:prstGeom>
              <a:solidFill>
                <a:srgbClr val="B9DA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>
                    <a:latin typeface="PT Sans"/>
                    <a:cs typeface="PT Sans"/>
                  </a:rPr>
                  <a:t>Network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28240844" y="17775816"/>
                <a:ext cx="1132676" cy="712185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>
                    <a:latin typeface="PT Sans"/>
                    <a:cs typeface="PT Sans"/>
                  </a:rPr>
                  <a:t>Block IO</a:t>
                </a: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11788708" y="14862256"/>
              <a:ext cx="5267392" cy="2063543"/>
            </a:xfrm>
            <a:prstGeom prst="roundRect">
              <a:avLst>
                <a:gd name="adj" fmla="val 0"/>
              </a:avLst>
            </a:prstGeom>
            <a:noFill/>
            <a:ln w="3175" cmpd="sng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t="23574"/>
          <a:stretch/>
        </p:blipFill>
        <p:spPr>
          <a:xfrm>
            <a:off x="5090087" y="3859121"/>
            <a:ext cx="3596713" cy="174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0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PT Sans"/>
                <a:cs typeface="PT Sans"/>
              </a:rPr>
              <a:t>Experiment 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>
                <a:latin typeface="PT Sans"/>
                <a:cs typeface="PT Sans"/>
              </a:rPr>
              <a:t>Container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PT Sans"/>
                <a:cs typeface="PT Sans"/>
              </a:rPr>
              <a:t>Platform profile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PT Sans"/>
                <a:cs typeface="PT Sans"/>
              </a:rPr>
              <a:t>Container configuration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PT Sans"/>
                <a:cs typeface="PT Sans"/>
              </a:rPr>
              <a:t>Execution profile</a:t>
            </a:r>
          </a:p>
          <a:p>
            <a:endParaRPr lang="en-US">
              <a:latin typeface="PT Sans"/>
              <a:cs typeface="PT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5" descr="Screen Shot 2015-02-25 at 9.55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882" y="1600200"/>
            <a:ext cx="3193055" cy="1827688"/>
          </a:xfrm>
          <a:prstGeom prst="rect">
            <a:avLst/>
          </a:prstGeom>
          <a:ln>
            <a:solidFill>
              <a:srgbClr val="BFBFBF"/>
            </a:solidFill>
          </a:ln>
        </p:spPr>
      </p:pic>
      <p:grpSp>
        <p:nvGrpSpPr>
          <p:cNvPr id="7" name="Group 6"/>
          <p:cNvGrpSpPr/>
          <p:nvPr/>
        </p:nvGrpSpPr>
        <p:grpSpPr>
          <a:xfrm>
            <a:off x="699633" y="4092593"/>
            <a:ext cx="3750025" cy="1470519"/>
            <a:chOff x="11788708" y="14862256"/>
            <a:chExt cx="5267392" cy="2063543"/>
          </a:xfrm>
        </p:grpSpPr>
        <p:grpSp>
          <p:nvGrpSpPr>
            <p:cNvPr id="8" name="Group 7"/>
            <p:cNvGrpSpPr/>
            <p:nvPr/>
          </p:nvGrpSpPr>
          <p:grpSpPr>
            <a:xfrm>
              <a:off x="11917818" y="15543528"/>
              <a:ext cx="5003992" cy="1253560"/>
              <a:chOff x="24369528" y="17775815"/>
              <a:chExt cx="5003992" cy="1253560"/>
            </a:xfrm>
          </p:grpSpPr>
          <p:sp>
            <p:nvSpPr>
              <p:cNvPr id="10" name="Rectangle 9"/>
              <p:cNvSpPr/>
              <p:nvPr/>
            </p:nvSpPr>
            <p:spPr>
              <a:xfrm rot="5400000">
                <a:off x="28556141" y="17769388"/>
                <a:ext cx="712186" cy="725043"/>
              </a:xfrm>
              <a:prstGeom prst="rect">
                <a:avLst/>
              </a:prstGeom>
              <a:solidFill>
                <a:srgbClr val="B9DADB"/>
              </a:solidFill>
              <a:ln w="3175" cmpd="sng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b="1">
                  <a:latin typeface="PT Sans"/>
                  <a:cs typeface="PT Sans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25648249" y="17916289"/>
                <a:ext cx="712186" cy="431237"/>
              </a:xfrm>
              <a:prstGeom prst="rect">
                <a:avLst/>
              </a:prstGeom>
              <a:solidFill>
                <a:srgbClr val="B9DADB"/>
              </a:solidFill>
              <a:ln w="3175" cmpd="sng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b="1">
                  <a:latin typeface="PT Sans"/>
                  <a:cs typeface="PT Sans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5400000">
                <a:off x="24541241" y="17952744"/>
                <a:ext cx="712186" cy="358332"/>
              </a:xfrm>
              <a:prstGeom prst="rect">
                <a:avLst/>
              </a:prstGeom>
              <a:solidFill>
                <a:srgbClr val="B9DADB"/>
              </a:solidFill>
              <a:ln w="3175" cmpd="sng">
                <a:solidFill>
                  <a:srgbClr val="0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b="1">
                  <a:latin typeface="PT Sans"/>
                  <a:cs typeface="PT Sans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5476805" y="18706462"/>
                <a:ext cx="3047508" cy="322913"/>
              </a:xfrm>
              <a:prstGeom prst="rect">
                <a:avLst/>
              </a:prstGeom>
              <a:solidFill>
                <a:srgbClr val="B9DADB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>
                    <a:latin typeface="PT Sans"/>
                    <a:cs typeface="PT Sans"/>
                  </a:rPr>
                  <a:t>Experiment Container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4369528" y="17775816"/>
                <a:ext cx="1132676" cy="712185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>
                    <a:latin typeface="PT Sans"/>
                    <a:cs typeface="PT Sans"/>
                  </a:rPr>
                  <a:t>CPU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5654604" y="17775816"/>
                <a:ext cx="1132676" cy="712185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>
                    <a:latin typeface="PT Sans"/>
                    <a:cs typeface="PT Sans"/>
                  </a:rPr>
                  <a:t>Memory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26939680" y="17775816"/>
                <a:ext cx="1132676" cy="712185"/>
              </a:xfrm>
              <a:prstGeom prst="roundRect">
                <a:avLst/>
              </a:prstGeom>
              <a:solidFill>
                <a:srgbClr val="B9DA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>
                    <a:latin typeface="PT Sans"/>
                    <a:cs typeface="PT Sans"/>
                  </a:rPr>
                  <a:t>Network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28240844" y="17775816"/>
                <a:ext cx="1132676" cy="712185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>
                    <a:latin typeface="PT Sans"/>
                    <a:cs typeface="PT Sans"/>
                  </a:rPr>
                  <a:t>Block IO</a:t>
                </a: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11788708" y="14862256"/>
              <a:ext cx="5267392" cy="2063543"/>
            </a:xfrm>
            <a:prstGeom prst="roundRect">
              <a:avLst>
                <a:gd name="adj" fmla="val 0"/>
              </a:avLst>
            </a:prstGeom>
            <a:noFill/>
            <a:ln w="3175" cmpd="sng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t="23574"/>
          <a:stretch/>
        </p:blipFill>
        <p:spPr>
          <a:xfrm>
            <a:off x="5090087" y="3859121"/>
            <a:ext cx="3596713" cy="17465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rot="20641696">
            <a:off x="2636729" y="2384432"/>
            <a:ext cx="5767590" cy="3416320"/>
          </a:xfrm>
          <a:prstGeom prst="rect">
            <a:avLst/>
          </a:prstGeom>
          <a:ln w="57150" cmpd="sng">
            <a:solidFill>
              <a:srgbClr val="FD424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" algn="ctr"/>
            <a:r>
              <a:rPr lang="en-US" sz="3600" b="1">
                <a:latin typeface="PT Sans"/>
                <a:cs typeface="PT Sans"/>
              </a:rPr>
              <a:t>Having all this information at hand is invaluable when validating an experimental result and is usually not found in an academic article.</a:t>
            </a:r>
          </a:p>
        </p:txBody>
      </p:sp>
    </p:spTree>
    <p:extLst>
      <p:ext uri="{BB962C8B-B14F-4D97-AF65-F5344CB8AC3E}">
        <p14:creationId xmlns:p14="http://schemas.microsoft.com/office/powerpoint/2010/main" val="1477432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>
                <a:latin typeface="PT Sans"/>
                <a:cs typeface="PT Sans"/>
              </a:rPr>
              <a:t>Mapping Between Hosts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76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>
                <a:latin typeface="PT Sans"/>
                <a:cs typeface="PT Sans"/>
              </a:rPr>
              <a:t>Reproduce on host B (original ran on host A): </a:t>
            </a:r>
          </a:p>
          <a:p>
            <a:pPr marL="0" indent="0">
              <a:buNone/>
            </a:pPr>
            <a:endParaRPr lang="en-US">
              <a:latin typeface="PT Sans"/>
              <a:cs typeface="PT Sans"/>
            </a:endParaRPr>
          </a:p>
          <a:p>
            <a:pPr marL="512064" indent="-420624">
              <a:spcBef>
                <a:spcPts val="768"/>
              </a:spcBef>
              <a:buFont typeface="+mj-lt"/>
              <a:buAutoNum type="arabicPeriod"/>
            </a:pPr>
            <a:r>
              <a:rPr lang="en-US">
                <a:latin typeface="PT Sans"/>
                <a:cs typeface="PT Sans"/>
              </a:rPr>
              <a:t>Obtain the platform profile of A.</a:t>
            </a:r>
          </a:p>
          <a:p>
            <a:pPr marL="512064" indent="-420624">
              <a:spcBef>
                <a:spcPts val="768"/>
              </a:spcBef>
              <a:buFont typeface="+mj-lt"/>
              <a:buAutoNum type="arabicPeriod"/>
            </a:pPr>
            <a:r>
              <a:rPr lang="en-US">
                <a:latin typeface="PT Sans"/>
                <a:cs typeface="PT Sans"/>
              </a:rPr>
              <a:t>Obtain the container configuration on A.</a:t>
            </a:r>
          </a:p>
          <a:p>
            <a:pPr marL="512064" indent="-420624">
              <a:spcBef>
                <a:spcPts val="768"/>
              </a:spcBef>
              <a:buFont typeface="+mj-lt"/>
              <a:buAutoNum type="arabicPeriod"/>
            </a:pPr>
            <a:r>
              <a:rPr lang="en-US">
                <a:latin typeface="PT Sans"/>
                <a:cs typeface="PT Sans"/>
              </a:rPr>
              <a:t>Obtain the platform profile of B.</a:t>
            </a:r>
          </a:p>
          <a:p>
            <a:pPr marL="512064" indent="-420624">
              <a:spcBef>
                <a:spcPts val="768"/>
              </a:spcBef>
              <a:buFont typeface="+mj-lt"/>
              <a:buAutoNum type="arabicPeriod"/>
            </a:pPr>
            <a:r>
              <a:rPr lang="en-US">
                <a:latin typeface="PT Sans"/>
                <a:cs typeface="PT Sans"/>
              </a:rPr>
              <a:t>Using 1-3, generate configuration for B.</a:t>
            </a:r>
          </a:p>
          <a:p>
            <a:pPr marL="91440" indent="0">
              <a:spcBef>
                <a:spcPts val="768"/>
              </a:spcBef>
              <a:buNone/>
            </a:pPr>
            <a:endParaRPr lang="en-US">
              <a:latin typeface="PT Sans"/>
              <a:cs typeface="PT Sans"/>
            </a:endParaRPr>
          </a:p>
          <a:p>
            <a:pPr marL="91440" indent="0">
              <a:spcBef>
                <a:spcPts val="768"/>
              </a:spcBef>
              <a:buNone/>
            </a:pPr>
            <a:r>
              <a:rPr lang="en-US">
                <a:latin typeface="PT Sans"/>
                <a:cs typeface="PT Sans"/>
              </a:rPr>
              <a:t>Example: emulate memory/io/network on B so that characteristics of A are reflected.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00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>
                <a:latin typeface="PT Sans"/>
                <a:cs typeface="PT Sans"/>
              </a:rPr>
              <a:t>Mapping Between Hosts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53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99632" y="1512500"/>
            <a:ext cx="6546051" cy="1869723"/>
            <a:chOff x="11788708" y="14862256"/>
            <a:chExt cx="5267392" cy="2063543"/>
          </a:xfrm>
        </p:grpSpPr>
        <p:grpSp>
          <p:nvGrpSpPr>
            <p:cNvPr id="6" name="Group 5"/>
            <p:cNvGrpSpPr/>
            <p:nvPr/>
          </p:nvGrpSpPr>
          <p:grpSpPr>
            <a:xfrm>
              <a:off x="11917818" y="15543529"/>
              <a:ext cx="5003992" cy="712185"/>
              <a:chOff x="24369528" y="17775816"/>
              <a:chExt cx="5003992" cy="712185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24369528" y="17775816"/>
                <a:ext cx="1132676" cy="712185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latin typeface="PT Sans"/>
                    <a:cs typeface="PT Sans"/>
                  </a:rPr>
                  <a:t>CPU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5654604" y="17775816"/>
                <a:ext cx="1132676" cy="712185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latin typeface="PT Sans"/>
                    <a:cs typeface="PT Sans"/>
                  </a:rPr>
                  <a:t>Memory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6939680" y="17775816"/>
                <a:ext cx="1132676" cy="712185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latin typeface="PT Sans"/>
                    <a:cs typeface="PT Sans"/>
                  </a:rPr>
                  <a:t>Network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8240844" y="17775816"/>
                <a:ext cx="1132676" cy="712185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latin typeface="PT Sans"/>
                    <a:cs typeface="PT Sans"/>
                  </a:rPr>
                  <a:t>Block IO</a:t>
                </a:r>
              </a:p>
            </p:txBody>
          </p:sp>
        </p:grpSp>
        <p:sp>
          <p:nvSpPr>
            <p:cNvPr id="7" name="Rounded Rectangle 6"/>
            <p:cNvSpPr/>
            <p:nvPr/>
          </p:nvSpPr>
          <p:spPr>
            <a:xfrm>
              <a:off x="11788708" y="14862256"/>
              <a:ext cx="5267392" cy="2063543"/>
            </a:xfrm>
            <a:prstGeom prst="roundRect">
              <a:avLst>
                <a:gd name="adj" fmla="val 0"/>
              </a:avLst>
            </a:prstGeom>
            <a:noFill/>
            <a:ln w="3175" cmpd="sng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860083" y="1512500"/>
            <a:ext cx="1096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PT Sans"/>
                <a:cs typeface="PT Sans"/>
              </a:rPr>
              <a:t>System A</a:t>
            </a:r>
          </a:p>
        </p:txBody>
      </p:sp>
    </p:spTree>
    <p:extLst>
      <p:ext uri="{BB962C8B-B14F-4D97-AF65-F5344CB8AC3E}">
        <p14:creationId xmlns:p14="http://schemas.microsoft.com/office/powerpoint/2010/main" val="317117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>
                <a:latin typeface="PT Sans"/>
                <a:cs typeface="PT Sans"/>
              </a:rPr>
              <a:t>Mapping Between Hosts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54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99632" y="1512500"/>
            <a:ext cx="6546051" cy="1869723"/>
            <a:chOff x="11788708" y="14862256"/>
            <a:chExt cx="5267392" cy="2063543"/>
          </a:xfrm>
        </p:grpSpPr>
        <p:grpSp>
          <p:nvGrpSpPr>
            <p:cNvPr id="6" name="Group 5"/>
            <p:cNvGrpSpPr/>
            <p:nvPr/>
          </p:nvGrpSpPr>
          <p:grpSpPr>
            <a:xfrm>
              <a:off x="11917818" y="15543528"/>
              <a:ext cx="5003992" cy="712188"/>
              <a:chOff x="24369528" y="17775815"/>
              <a:chExt cx="5003992" cy="712188"/>
            </a:xfrm>
          </p:grpSpPr>
          <p:sp>
            <p:nvSpPr>
              <p:cNvPr id="8" name="Rectangle 7"/>
              <p:cNvSpPr/>
              <p:nvPr/>
            </p:nvSpPr>
            <p:spPr>
              <a:xfrm rot="5400000">
                <a:off x="28556141" y="17769388"/>
                <a:ext cx="712186" cy="725043"/>
              </a:xfrm>
              <a:prstGeom prst="rect">
                <a:avLst/>
              </a:prstGeom>
              <a:solidFill>
                <a:srgbClr val="B9DADB"/>
              </a:solidFill>
              <a:ln w="3175" cmpd="sng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PT Sans"/>
                  <a:cs typeface="PT Sans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 rot="5400000">
                <a:off x="25648249" y="17916289"/>
                <a:ext cx="712186" cy="431237"/>
              </a:xfrm>
              <a:prstGeom prst="rect">
                <a:avLst/>
              </a:prstGeom>
              <a:solidFill>
                <a:srgbClr val="B9DADB"/>
              </a:solidFill>
              <a:ln w="3175" cmpd="sng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PT Sans"/>
                  <a:cs typeface="PT Sans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5400000">
                <a:off x="24541241" y="17952744"/>
                <a:ext cx="712186" cy="358332"/>
              </a:xfrm>
              <a:prstGeom prst="rect">
                <a:avLst/>
              </a:prstGeom>
              <a:solidFill>
                <a:srgbClr val="B9DADB"/>
              </a:solidFill>
              <a:ln w="3175" cmpd="sng">
                <a:solidFill>
                  <a:srgbClr val="0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PT Sans"/>
                  <a:cs typeface="PT Sans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24369528" y="17775816"/>
                <a:ext cx="1132676" cy="712185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latin typeface="PT Sans"/>
                    <a:cs typeface="PT Sans"/>
                  </a:rPr>
                  <a:t>CPU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5654604" y="17775816"/>
                <a:ext cx="1132676" cy="712185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latin typeface="PT Sans"/>
                    <a:cs typeface="PT Sans"/>
                  </a:rPr>
                  <a:t>Memory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6939680" y="17775816"/>
                <a:ext cx="1132676" cy="712185"/>
              </a:xfrm>
              <a:prstGeom prst="roundRect">
                <a:avLst/>
              </a:prstGeom>
              <a:solidFill>
                <a:srgbClr val="B9DA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latin typeface="PT Sans"/>
                    <a:cs typeface="PT Sans"/>
                  </a:rPr>
                  <a:t>Network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8240844" y="17775816"/>
                <a:ext cx="1132676" cy="712185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latin typeface="PT Sans"/>
                    <a:cs typeface="PT Sans"/>
                  </a:rPr>
                  <a:t>Block IO</a:t>
                </a:r>
              </a:p>
            </p:txBody>
          </p:sp>
        </p:grpSp>
        <p:sp>
          <p:nvSpPr>
            <p:cNvPr id="7" name="Rounded Rectangle 6"/>
            <p:cNvSpPr/>
            <p:nvPr/>
          </p:nvSpPr>
          <p:spPr>
            <a:xfrm>
              <a:off x="11788708" y="14862256"/>
              <a:ext cx="5267392" cy="2063543"/>
            </a:xfrm>
            <a:prstGeom prst="roundRect">
              <a:avLst>
                <a:gd name="adj" fmla="val 0"/>
              </a:avLst>
            </a:prstGeom>
            <a:noFill/>
            <a:ln w="3175" cmpd="sng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860083" y="1512500"/>
            <a:ext cx="1096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PT Sans"/>
                <a:cs typeface="PT Sans"/>
              </a:rPr>
              <a:t>System 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267716" y="3668182"/>
            <a:ext cx="3787291" cy="292583"/>
          </a:xfrm>
          <a:prstGeom prst="rect">
            <a:avLst/>
          </a:prstGeom>
          <a:solidFill>
            <a:srgbClr val="B9DADB"/>
          </a:solidFill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PT Sans"/>
                <a:cs typeface="PT Sans"/>
              </a:rPr>
              <a:t>Experiment Container</a:t>
            </a:r>
          </a:p>
        </p:txBody>
      </p:sp>
    </p:spTree>
    <p:extLst>
      <p:ext uri="{BB962C8B-B14F-4D97-AF65-F5344CB8AC3E}">
        <p14:creationId xmlns:p14="http://schemas.microsoft.com/office/powerpoint/2010/main" val="4225683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>
                <a:latin typeface="PT Sans"/>
                <a:cs typeface="PT Sans"/>
              </a:rPr>
              <a:t>Mapping Between Hosts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55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99632" y="1512500"/>
            <a:ext cx="6546051" cy="1869723"/>
            <a:chOff x="11788708" y="14862256"/>
            <a:chExt cx="5267392" cy="2063543"/>
          </a:xfrm>
        </p:grpSpPr>
        <p:grpSp>
          <p:nvGrpSpPr>
            <p:cNvPr id="6" name="Group 5"/>
            <p:cNvGrpSpPr/>
            <p:nvPr/>
          </p:nvGrpSpPr>
          <p:grpSpPr>
            <a:xfrm>
              <a:off x="11917818" y="15543528"/>
              <a:ext cx="5003992" cy="712188"/>
              <a:chOff x="24369528" y="17775815"/>
              <a:chExt cx="5003992" cy="712188"/>
            </a:xfrm>
          </p:grpSpPr>
          <p:sp>
            <p:nvSpPr>
              <p:cNvPr id="8" name="Rectangle 7"/>
              <p:cNvSpPr/>
              <p:nvPr/>
            </p:nvSpPr>
            <p:spPr>
              <a:xfrm rot="5400000">
                <a:off x="28556141" y="17769388"/>
                <a:ext cx="712186" cy="725043"/>
              </a:xfrm>
              <a:prstGeom prst="rect">
                <a:avLst/>
              </a:prstGeom>
              <a:solidFill>
                <a:srgbClr val="B9DADB"/>
              </a:solidFill>
              <a:ln w="3175" cmpd="sng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PT Sans"/>
                  <a:cs typeface="PT Sans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 rot="5400000">
                <a:off x="25648249" y="17916289"/>
                <a:ext cx="712186" cy="431237"/>
              </a:xfrm>
              <a:prstGeom prst="rect">
                <a:avLst/>
              </a:prstGeom>
              <a:solidFill>
                <a:srgbClr val="B9DADB"/>
              </a:solidFill>
              <a:ln w="3175" cmpd="sng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PT Sans"/>
                  <a:cs typeface="PT Sans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5400000">
                <a:off x="24541241" y="17952744"/>
                <a:ext cx="712186" cy="358332"/>
              </a:xfrm>
              <a:prstGeom prst="rect">
                <a:avLst/>
              </a:prstGeom>
              <a:solidFill>
                <a:srgbClr val="B9DADB"/>
              </a:solidFill>
              <a:ln w="3175" cmpd="sng">
                <a:solidFill>
                  <a:srgbClr val="0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PT Sans"/>
                  <a:cs typeface="PT Sans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24369528" y="17775816"/>
                <a:ext cx="1132676" cy="712185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latin typeface="PT Sans"/>
                    <a:cs typeface="PT Sans"/>
                  </a:rPr>
                  <a:t>CPU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5654604" y="17775816"/>
                <a:ext cx="1132676" cy="712185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latin typeface="PT Sans"/>
                    <a:cs typeface="PT Sans"/>
                  </a:rPr>
                  <a:t>Memory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6939680" y="17775816"/>
                <a:ext cx="1132676" cy="712185"/>
              </a:xfrm>
              <a:prstGeom prst="roundRect">
                <a:avLst/>
              </a:prstGeom>
              <a:solidFill>
                <a:srgbClr val="B9DA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latin typeface="PT Sans"/>
                    <a:cs typeface="PT Sans"/>
                  </a:rPr>
                  <a:t>Network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8240844" y="17775816"/>
                <a:ext cx="1132676" cy="712185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latin typeface="PT Sans"/>
                    <a:cs typeface="PT Sans"/>
                  </a:rPr>
                  <a:t>Block IO</a:t>
                </a:r>
              </a:p>
            </p:txBody>
          </p:sp>
        </p:grpSp>
        <p:sp>
          <p:nvSpPr>
            <p:cNvPr id="7" name="Rounded Rectangle 6"/>
            <p:cNvSpPr/>
            <p:nvPr/>
          </p:nvSpPr>
          <p:spPr>
            <a:xfrm>
              <a:off x="11788708" y="14862256"/>
              <a:ext cx="5267392" cy="2063543"/>
            </a:xfrm>
            <a:prstGeom prst="roundRect">
              <a:avLst>
                <a:gd name="adj" fmla="val 0"/>
              </a:avLst>
            </a:prstGeom>
            <a:noFill/>
            <a:ln w="3175" cmpd="sng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860083" y="1512500"/>
            <a:ext cx="1096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PT Sans"/>
                <a:cs typeface="PT Sans"/>
              </a:rPr>
              <a:t>System 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267716" y="3668182"/>
            <a:ext cx="3787291" cy="292583"/>
          </a:xfrm>
          <a:prstGeom prst="rect">
            <a:avLst/>
          </a:prstGeom>
          <a:solidFill>
            <a:srgbClr val="B9DADB"/>
          </a:solidFill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PT Sans"/>
                <a:cs typeface="PT Sans"/>
              </a:rPr>
              <a:t>Experiment Container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99632" y="4351953"/>
            <a:ext cx="6546051" cy="1869723"/>
            <a:chOff x="11788708" y="14862256"/>
            <a:chExt cx="5267392" cy="2063543"/>
          </a:xfrm>
          <a:noFill/>
        </p:grpSpPr>
        <p:grpSp>
          <p:nvGrpSpPr>
            <p:cNvPr id="26" name="Group 25"/>
            <p:cNvGrpSpPr/>
            <p:nvPr/>
          </p:nvGrpSpPr>
          <p:grpSpPr>
            <a:xfrm>
              <a:off x="11917818" y="15543529"/>
              <a:ext cx="5003992" cy="712185"/>
              <a:chOff x="24369528" y="17775816"/>
              <a:chExt cx="5003992" cy="712185"/>
            </a:xfrm>
            <a:grpFill/>
          </p:grpSpPr>
          <p:sp>
            <p:nvSpPr>
              <p:cNvPr id="32" name="Rounded Rectangle 31"/>
              <p:cNvSpPr/>
              <p:nvPr/>
            </p:nvSpPr>
            <p:spPr>
              <a:xfrm>
                <a:off x="24369528" y="17775816"/>
                <a:ext cx="1132676" cy="712185"/>
              </a:xfrm>
              <a:prstGeom prst="round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latin typeface="PT Sans"/>
                    <a:cs typeface="PT Sans"/>
                  </a:rPr>
                  <a:t>CPU</a:t>
                </a: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25654604" y="17775816"/>
                <a:ext cx="1132676" cy="712185"/>
              </a:xfrm>
              <a:prstGeom prst="round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latin typeface="PT Sans"/>
                    <a:cs typeface="PT Sans"/>
                  </a:rPr>
                  <a:t>Memory</a:t>
                </a: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6939680" y="17775816"/>
                <a:ext cx="1132676" cy="712185"/>
              </a:xfrm>
              <a:prstGeom prst="round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latin typeface="PT Sans"/>
                    <a:cs typeface="PT Sans"/>
                  </a:rPr>
                  <a:t>Network</a:t>
                </a: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8240844" y="17775816"/>
                <a:ext cx="1132676" cy="712185"/>
              </a:xfrm>
              <a:prstGeom prst="round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latin typeface="PT Sans"/>
                    <a:cs typeface="PT Sans"/>
                  </a:rPr>
                  <a:t>Block IO</a:t>
                </a:r>
              </a:p>
            </p:txBody>
          </p:sp>
        </p:grpSp>
        <p:sp>
          <p:nvSpPr>
            <p:cNvPr id="27" name="Rounded Rectangle 26"/>
            <p:cNvSpPr/>
            <p:nvPr/>
          </p:nvSpPr>
          <p:spPr>
            <a:xfrm>
              <a:off x="11788708" y="14862256"/>
              <a:ext cx="5267392" cy="2063543"/>
            </a:xfrm>
            <a:prstGeom prst="roundRect">
              <a:avLst>
                <a:gd name="adj" fmla="val 0"/>
              </a:avLst>
            </a:prstGeom>
            <a:grpFill/>
            <a:ln w="3175" cmpd="sng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860083" y="4380922"/>
            <a:ext cx="1093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PT Sans"/>
                <a:cs typeface="PT Sans"/>
              </a:rPr>
              <a:t>System B</a:t>
            </a:r>
          </a:p>
        </p:txBody>
      </p:sp>
    </p:spTree>
    <p:extLst>
      <p:ext uri="{BB962C8B-B14F-4D97-AF65-F5344CB8AC3E}">
        <p14:creationId xmlns:p14="http://schemas.microsoft.com/office/powerpoint/2010/main" val="2936358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 rot="5400000">
            <a:off x="4367448" y="4915346"/>
            <a:ext cx="645293" cy="753073"/>
          </a:xfrm>
          <a:prstGeom prst="rect">
            <a:avLst/>
          </a:prstGeom>
          <a:solidFill>
            <a:srgbClr val="B9DADB"/>
          </a:solidFill>
          <a:ln w="31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atin typeface="PT Sans"/>
              <a:cs typeface="PT San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>
                <a:latin typeface="PT Sans"/>
                <a:cs typeface="PT Sans"/>
              </a:rPr>
              <a:t>Mapping Between Hosts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56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99632" y="1512500"/>
            <a:ext cx="6546051" cy="1869723"/>
            <a:chOff x="11788708" y="14862256"/>
            <a:chExt cx="5267392" cy="2063543"/>
          </a:xfrm>
        </p:grpSpPr>
        <p:grpSp>
          <p:nvGrpSpPr>
            <p:cNvPr id="6" name="Group 5"/>
            <p:cNvGrpSpPr/>
            <p:nvPr/>
          </p:nvGrpSpPr>
          <p:grpSpPr>
            <a:xfrm>
              <a:off x="11917818" y="15543528"/>
              <a:ext cx="5003992" cy="712188"/>
              <a:chOff x="24369528" y="17775815"/>
              <a:chExt cx="5003992" cy="712188"/>
            </a:xfrm>
          </p:grpSpPr>
          <p:sp>
            <p:nvSpPr>
              <p:cNvPr id="8" name="Rectangle 7"/>
              <p:cNvSpPr/>
              <p:nvPr/>
            </p:nvSpPr>
            <p:spPr>
              <a:xfrm rot="5400000">
                <a:off x="28556141" y="17769388"/>
                <a:ext cx="712186" cy="725043"/>
              </a:xfrm>
              <a:prstGeom prst="rect">
                <a:avLst/>
              </a:prstGeom>
              <a:solidFill>
                <a:srgbClr val="B9DADB"/>
              </a:solidFill>
              <a:ln w="3175" cmpd="sng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PT Sans"/>
                  <a:cs typeface="PT Sans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 rot="5400000">
                <a:off x="25648249" y="17916289"/>
                <a:ext cx="712186" cy="431237"/>
              </a:xfrm>
              <a:prstGeom prst="rect">
                <a:avLst/>
              </a:prstGeom>
              <a:solidFill>
                <a:srgbClr val="B9DADB"/>
              </a:solidFill>
              <a:ln w="3175" cmpd="sng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PT Sans"/>
                  <a:cs typeface="PT Sans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5400000">
                <a:off x="24541241" y="17952744"/>
                <a:ext cx="712186" cy="358332"/>
              </a:xfrm>
              <a:prstGeom prst="rect">
                <a:avLst/>
              </a:prstGeom>
              <a:solidFill>
                <a:srgbClr val="B9DADB"/>
              </a:solidFill>
              <a:ln w="3175" cmpd="sng">
                <a:solidFill>
                  <a:srgbClr val="0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PT Sans"/>
                  <a:cs typeface="PT Sans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24369528" y="17775816"/>
                <a:ext cx="1132676" cy="712185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latin typeface="PT Sans"/>
                    <a:cs typeface="PT Sans"/>
                  </a:rPr>
                  <a:t>CPU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5654604" y="17775816"/>
                <a:ext cx="1132676" cy="712185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latin typeface="PT Sans"/>
                    <a:cs typeface="PT Sans"/>
                  </a:rPr>
                  <a:t>Memory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6939680" y="17775816"/>
                <a:ext cx="1132676" cy="712185"/>
              </a:xfrm>
              <a:prstGeom prst="roundRect">
                <a:avLst/>
              </a:prstGeom>
              <a:solidFill>
                <a:srgbClr val="B9DA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latin typeface="PT Sans"/>
                    <a:cs typeface="PT Sans"/>
                  </a:rPr>
                  <a:t>Network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8240844" y="17775816"/>
                <a:ext cx="1132676" cy="712185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latin typeface="PT Sans"/>
                    <a:cs typeface="PT Sans"/>
                  </a:rPr>
                  <a:t>Block IO</a:t>
                </a:r>
              </a:p>
            </p:txBody>
          </p:sp>
        </p:grpSp>
        <p:sp>
          <p:nvSpPr>
            <p:cNvPr id="7" name="Rounded Rectangle 6"/>
            <p:cNvSpPr/>
            <p:nvPr/>
          </p:nvSpPr>
          <p:spPr>
            <a:xfrm>
              <a:off x="11788708" y="14862256"/>
              <a:ext cx="5267392" cy="2063543"/>
            </a:xfrm>
            <a:prstGeom prst="roundRect">
              <a:avLst>
                <a:gd name="adj" fmla="val 0"/>
              </a:avLst>
            </a:prstGeom>
            <a:noFill/>
            <a:ln w="3175" cmpd="sng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860083" y="1512500"/>
            <a:ext cx="1096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PT Sans"/>
                <a:cs typeface="PT Sans"/>
              </a:rPr>
              <a:t>System 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267716" y="3668182"/>
            <a:ext cx="3787291" cy="292583"/>
          </a:xfrm>
          <a:prstGeom prst="rect">
            <a:avLst/>
          </a:prstGeom>
          <a:solidFill>
            <a:srgbClr val="B9DADB"/>
          </a:solidFill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PT Sans"/>
                <a:cs typeface="PT Sans"/>
              </a:rPr>
              <a:t>Experiment Container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99632" y="4351953"/>
            <a:ext cx="6546051" cy="1869723"/>
            <a:chOff x="11788708" y="14862256"/>
            <a:chExt cx="5267392" cy="2063543"/>
          </a:xfrm>
        </p:grpSpPr>
        <p:grpSp>
          <p:nvGrpSpPr>
            <p:cNvPr id="26" name="Group 25"/>
            <p:cNvGrpSpPr/>
            <p:nvPr/>
          </p:nvGrpSpPr>
          <p:grpSpPr>
            <a:xfrm>
              <a:off x="11917818" y="15543529"/>
              <a:ext cx="5003992" cy="712187"/>
              <a:chOff x="24369528" y="17775816"/>
              <a:chExt cx="5003992" cy="712187"/>
            </a:xfrm>
          </p:grpSpPr>
          <p:sp>
            <p:nvSpPr>
              <p:cNvPr id="28" name="Rectangle 27"/>
              <p:cNvSpPr/>
              <p:nvPr/>
            </p:nvSpPr>
            <p:spPr>
              <a:xfrm rot="5400000">
                <a:off x="28756579" y="17969828"/>
                <a:ext cx="712186" cy="324163"/>
              </a:xfrm>
              <a:prstGeom prst="rect">
                <a:avLst/>
              </a:prstGeom>
              <a:solidFill>
                <a:srgbClr val="B9DADB"/>
              </a:solidFill>
              <a:ln w="3175" cmpd="sng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PT Sans"/>
                  <a:cs typeface="PT Sans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26116418" y="18026128"/>
                <a:ext cx="712186" cy="211564"/>
              </a:xfrm>
              <a:prstGeom prst="rect">
                <a:avLst/>
              </a:prstGeom>
              <a:solidFill>
                <a:srgbClr val="B9DADB"/>
              </a:solidFill>
              <a:ln w="3175" cmpd="sng">
                <a:solidFill>
                  <a:srgbClr val="0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PT Sans"/>
                  <a:cs typeface="PT Sans"/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24369528" y="17775816"/>
                <a:ext cx="1132676" cy="712185"/>
              </a:xfrm>
              <a:prstGeom prst="roundRect">
                <a:avLst/>
              </a:prstGeom>
              <a:solidFill>
                <a:srgbClr val="B4D4D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latin typeface="PT Sans"/>
                    <a:cs typeface="PT Sans"/>
                  </a:rPr>
                  <a:t>CPU</a:t>
                </a: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25654604" y="17775816"/>
                <a:ext cx="1132676" cy="712185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latin typeface="PT Sans"/>
                    <a:cs typeface="PT Sans"/>
                  </a:rPr>
                  <a:t>Memory</a:t>
                </a: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6939680" y="17775816"/>
                <a:ext cx="1132676" cy="712185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latin typeface="PT Sans"/>
                    <a:cs typeface="PT Sans"/>
                  </a:rPr>
                  <a:t>Network</a:t>
                </a: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8240844" y="17775816"/>
                <a:ext cx="1132676" cy="712185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latin typeface="PT Sans"/>
                    <a:cs typeface="PT Sans"/>
                  </a:rPr>
                  <a:t>Block IO</a:t>
                </a:r>
              </a:p>
            </p:txBody>
          </p:sp>
        </p:grpSp>
        <p:sp>
          <p:nvSpPr>
            <p:cNvPr id="27" name="Rounded Rectangle 26"/>
            <p:cNvSpPr/>
            <p:nvPr/>
          </p:nvSpPr>
          <p:spPr>
            <a:xfrm>
              <a:off x="11788708" y="14862256"/>
              <a:ext cx="5267392" cy="2063543"/>
            </a:xfrm>
            <a:prstGeom prst="roundRect">
              <a:avLst>
                <a:gd name="adj" fmla="val 0"/>
              </a:avLst>
            </a:prstGeom>
            <a:noFill/>
            <a:ln w="3175" cmpd="sng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860083" y="4380922"/>
            <a:ext cx="1093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PT Sans"/>
                <a:cs typeface="PT Sans"/>
              </a:rPr>
              <a:t>System B</a:t>
            </a:r>
          </a:p>
        </p:txBody>
      </p:sp>
    </p:spTree>
    <p:extLst>
      <p:ext uri="{BB962C8B-B14F-4D97-AF65-F5344CB8AC3E}">
        <p14:creationId xmlns:p14="http://schemas.microsoft.com/office/powerpoint/2010/main" val="3306929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PT Sans"/>
                <a:cs typeface="PT Sans"/>
              </a:rPr>
              <a:t>Does it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77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PT Sans"/>
                <a:cs typeface="PT Sans"/>
              </a:rPr>
              <a:t>Does it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58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7053"/>
            <a:ext cx="7973425" cy="471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63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PT Sans"/>
                <a:cs typeface="PT Sans"/>
              </a:rPr>
              <a:t>Mapping doesn’t always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59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>
                <a:latin typeface="PT Sans"/>
                <a:cs typeface="PT Sans"/>
              </a:rPr>
              <a:t>Experiments that rely on unmanaged operations and resources.</a:t>
            </a:r>
          </a:p>
          <a:p>
            <a:pPr lvl="1"/>
            <a:r>
              <a:rPr lang="en-US">
                <a:latin typeface="PT Sans"/>
                <a:cs typeface="PT Sans"/>
              </a:rPr>
              <a:t>Asynchronous I/O, memory bandwidth, L3 cache, etc.</a:t>
            </a:r>
          </a:p>
          <a:p>
            <a:r>
              <a:rPr lang="en-US">
                <a:latin typeface="PT Sans"/>
                <a:cs typeface="PT Sans"/>
              </a:rPr>
              <a:t>Enhancing isolation guarantees of container execution engine results in supporting more of these cases.</a:t>
            </a:r>
          </a:p>
          <a:p>
            <a:pPr lvl="1"/>
            <a:r>
              <a:rPr lang="en-US">
                <a:latin typeface="PT Sans"/>
                <a:cs typeface="PT Sans"/>
              </a:rPr>
              <a:t>E.g. if cgroups now isolate asynchronous I/O for every distinct group.</a:t>
            </a:r>
          </a:p>
          <a:p>
            <a:pPr marL="457200" lvl="1" indent="0">
              <a:buNone/>
            </a:pPr>
            <a:endParaRPr lang="en-US">
              <a:latin typeface="PT Sans"/>
              <a:cs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1677274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PT Sans"/>
                <a:cs typeface="PT Sans"/>
              </a:rPr>
              <a:t>Status Quo of Reproducibility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6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382093" y="3149206"/>
            <a:ext cx="1060364" cy="0"/>
          </a:xfrm>
          <a:prstGeom prst="straightConnector1">
            <a:avLst/>
          </a:prstGeom>
          <a:ln w="127000" cmpd="sng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Screen Shot 2015-02-25 at 10.42.50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0" t="7746" r="10421" b="3842"/>
          <a:stretch/>
        </p:blipFill>
        <p:spPr>
          <a:xfrm>
            <a:off x="4442457" y="1911684"/>
            <a:ext cx="4221485" cy="2606842"/>
          </a:xfrm>
          <a:prstGeom prst="rect">
            <a:avLst/>
          </a:prstGeom>
          <a:ln>
            <a:noFill/>
          </a:ln>
          <a:effectLst>
            <a:softEdge rad="177800"/>
          </a:effectLst>
        </p:spPr>
      </p:pic>
      <p:grpSp>
        <p:nvGrpSpPr>
          <p:cNvPr id="7" name="Group 6"/>
          <p:cNvGrpSpPr/>
          <p:nvPr/>
        </p:nvGrpSpPr>
        <p:grpSpPr>
          <a:xfrm>
            <a:off x="276501" y="1821635"/>
            <a:ext cx="2935770" cy="2935329"/>
            <a:chOff x="2511667" y="2055503"/>
            <a:chExt cx="4252161" cy="4274163"/>
          </a:xfrm>
        </p:grpSpPr>
        <p:grpSp>
          <p:nvGrpSpPr>
            <p:cNvPr id="8" name="Group 7"/>
            <p:cNvGrpSpPr/>
            <p:nvPr/>
          </p:nvGrpSpPr>
          <p:grpSpPr>
            <a:xfrm rot="2801577">
              <a:off x="2500666" y="2066504"/>
              <a:ext cx="4274163" cy="4252161"/>
              <a:chOff x="3583751" y="794869"/>
              <a:chExt cx="4983632" cy="4974225"/>
            </a:xfrm>
          </p:grpSpPr>
          <p:sp>
            <p:nvSpPr>
              <p:cNvPr id="14" name="Block Arc 13"/>
              <p:cNvSpPr/>
              <p:nvPr/>
            </p:nvSpPr>
            <p:spPr>
              <a:xfrm rot="5400000">
                <a:off x="3662248" y="785462"/>
                <a:ext cx="4748141" cy="4905135"/>
              </a:xfrm>
              <a:prstGeom prst="blockArc">
                <a:avLst>
                  <a:gd name="adj1" fmla="val 10803400"/>
                  <a:gd name="adj2" fmla="val 16217197"/>
                  <a:gd name="adj3" fmla="val 29560"/>
                </a:avLst>
              </a:prstGeom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Block Arc 14"/>
              <p:cNvSpPr/>
              <p:nvPr/>
            </p:nvSpPr>
            <p:spPr>
              <a:xfrm rot="10800000">
                <a:off x="3740745" y="794869"/>
                <a:ext cx="4748141" cy="4905135"/>
              </a:xfrm>
              <a:prstGeom prst="blockArc">
                <a:avLst>
                  <a:gd name="adj1" fmla="val 10803400"/>
                  <a:gd name="adj2" fmla="val 16217197"/>
                  <a:gd name="adj3" fmla="val 29560"/>
                </a:avLst>
              </a:prstGeom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Block Arc 16"/>
              <p:cNvSpPr/>
              <p:nvPr/>
            </p:nvSpPr>
            <p:spPr>
              <a:xfrm rot="16200000">
                <a:off x="3740745" y="873366"/>
                <a:ext cx="4748141" cy="4905135"/>
              </a:xfrm>
              <a:prstGeom prst="blockArc">
                <a:avLst>
                  <a:gd name="adj1" fmla="val 10803400"/>
                  <a:gd name="adj2" fmla="val 16217197"/>
                  <a:gd name="adj3" fmla="val 29560"/>
                </a:avLst>
              </a:prstGeom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Block Arc 17"/>
              <p:cNvSpPr/>
              <p:nvPr/>
            </p:nvSpPr>
            <p:spPr>
              <a:xfrm>
                <a:off x="3662247" y="863959"/>
                <a:ext cx="4748141" cy="4905135"/>
              </a:xfrm>
              <a:prstGeom prst="blockArc">
                <a:avLst>
                  <a:gd name="adj1" fmla="val 10803400"/>
                  <a:gd name="adj2" fmla="val 16217197"/>
                  <a:gd name="adj3" fmla="val 29560"/>
                </a:avLst>
              </a:prstGeom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312104" y="2516959"/>
              <a:ext cx="65278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>
                  <a:latin typeface="PT Sans"/>
                  <a:cs typeface="PT Sans"/>
                </a:rPr>
                <a:t>libs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60099" y="3895905"/>
              <a:ext cx="49628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>
                  <a:latin typeface="PT Sans"/>
                  <a:cs typeface="PT Sans"/>
                </a:rPr>
                <a:t>OS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33307" y="3865128"/>
              <a:ext cx="81036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>
                  <a:latin typeface="PT Sans"/>
                  <a:cs typeface="PT Sans"/>
                </a:rPr>
                <a:t>code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75803" y="3865128"/>
              <a:ext cx="759887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>
                  <a:latin typeface="PT Sans"/>
                  <a:cs typeface="PT Sans"/>
                </a:rPr>
                <a:t>data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0620" y="5334013"/>
              <a:ext cx="141575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>
                  <a:latin typeface="PT Sans"/>
                  <a:cs typeface="PT Sans"/>
                </a:rPr>
                <a:t>hardware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183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PT Sans"/>
                <a:cs typeface="PT Sans"/>
              </a:rPr>
              <a:t>Open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60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>
                <a:latin typeface="PT Sans"/>
                <a:cs typeface="PT Sans"/>
              </a:rPr>
              <a:t>Given strong isolation guarantees, can we </a:t>
            </a:r>
            <a:r>
              <a:rPr lang="en-US" i="1">
                <a:latin typeface="PT Sans"/>
                <a:cs typeface="PT Sans"/>
              </a:rPr>
              <a:t>automatically</a:t>
            </a:r>
            <a:r>
              <a:rPr lang="en-US">
                <a:latin typeface="PT Sans"/>
                <a:cs typeface="PT Sans"/>
              </a:rPr>
              <a:t> check for repeatability by looking at low-level metrics?</a:t>
            </a:r>
          </a:p>
        </p:txBody>
      </p:sp>
    </p:spTree>
    <p:extLst>
      <p:ext uri="{BB962C8B-B14F-4D97-AF65-F5344CB8AC3E}">
        <p14:creationId xmlns:p14="http://schemas.microsoft.com/office/powerpoint/2010/main" val="1178033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PT Sans"/>
                <a:cs typeface="PT Sans"/>
              </a:rPr>
              <a:t>Open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61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3574"/>
          <a:stretch/>
        </p:blipFill>
        <p:spPr>
          <a:xfrm>
            <a:off x="607285" y="4421909"/>
            <a:ext cx="3390724" cy="1934441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>
                <a:latin typeface="PT Sans"/>
                <a:cs typeface="PT Sans"/>
              </a:rPr>
              <a:t>Given strong isolation guarantees, can we </a:t>
            </a:r>
            <a:r>
              <a:rPr lang="en-US" i="1">
                <a:latin typeface="PT Sans"/>
                <a:cs typeface="PT Sans"/>
              </a:rPr>
              <a:t>automatically</a:t>
            </a:r>
            <a:r>
              <a:rPr lang="en-US">
                <a:latin typeface="PT Sans"/>
                <a:cs typeface="PT Sans"/>
              </a:rPr>
              <a:t> check for repeatability by looking at low-level metrics?</a:t>
            </a:r>
          </a:p>
        </p:txBody>
      </p:sp>
    </p:spTree>
    <p:extLst>
      <p:ext uri="{BB962C8B-B14F-4D97-AF65-F5344CB8AC3E}">
        <p14:creationId xmlns:p14="http://schemas.microsoft.com/office/powerpoint/2010/main" val="2344711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PT Sans"/>
                <a:cs typeface="PT Sans"/>
              </a:rPr>
              <a:t>Open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62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07285" y="4421909"/>
            <a:ext cx="3390724" cy="1934441"/>
            <a:chOff x="607285" y="4421909"/>
            <a:chExt cx="3390724" cy="193444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t="23574"/>
            <a:stretch/>
          </p:blipFill>
          <p:spPr>
            <a:xfrm>
              <a:off x="607285" y="4421909"/>
              <a:ext cx="3390724" cy="1934441"/>
            </a:xfrm>
            <a:prstGeom prst="rect">
              <a:avLst/>
            </a:prstGeom>
          </p:spPr>
        </p:pic>
        <p:sp>
          <p:nvSpPr>
            <p:cNvPr id="13" name="Title 1"/>
            <p:cNvSpPr txBox="1">
              <a:spLocks/>
            </p:cNvSpPr>
            <p:nvPr/>
          </p:nvSpPr>
          <p:spPr>
            <a:xfrm>
              <a:off x="932873" y="4821383"/>
              <a:ext cx="2727036" cy="1143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>
                  <a:latin typeface="PT Sans"/>
                  <a:cs typeface="PT Sans"/>
                </a:rPr>
                <a:t>System A</a:t>
              </a:r>
            </a:p>
          </p:txBody>
        </p:sp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>
                <a:latin typeface="PT Sans"/>
                <a:cs typeface="PT Sans"/>
              </a:rPr>
              <a:t>Given strong isolation guarantees, can we </a:t>
            </a:r>
            <a:r>
              <a:rPr lang="en-US" i="1">
                <a:latin typeface="PT Sans"/>
                <a:cs typeface="PT Sans"/>
              </a:rPr>
              <a:t>automatically</a:t>
            </a:r>
            <a:r>
              <a:rPr lang="en-US">
                <a:latin typeface="PT Sans"/>
                <a:cs typeface="PT Sans"/>
              </a:rPr>
              <a:t> check for repeatability by looking at low-level metrics?</a:t>
            </a:r>
          </a:p>
        </p:txBody>
      </p:sp>
    </p:spTree>
    <p:extLst>
      <p:ext uri="{BB962C8B-B14F-4D97-AF65-F5344CB8AC3E}">
        <p14:creationId xmlns:p14="http://schemas.microsoft.com/office/powerpoint/2010/main" val="2022489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PT Sans"/>
                <a:cs typeface="PT Sans"/>
              </a:rPr>
              <a:t>Open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63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07285" y="4421909"/>
            <a:ext cx="3390724" cy="1934441"/>
            <a:chOff x="607285" y="4421909"/>
            <a:chExt cx="3390724" cy="193444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/>
            <a:srcRect t="23574"/>
            <a:stretch/>
          </p:blipFill>
          <p:spPr>
            <a:xfrm>
              <a:off x="607285" y="4421909"/>
              <a:ext cx="3390724" cy="1934441"/>
            </a:xfrm>
            <a:prstGeom prst="rect">
              <a:avLst/>
            </a:prstGeom>
          </p:spPr>
        </p:pic>
        <p:sp>
          <p:nvSpPr>
            <p:cNvPr id="15" name="Title 1"/>
            <p:cNvSpPr txBox="1">
              <a:spLocks/>
            </p:cNvSpPr>
            <p:nvPr/>
          </p:nvSpPr>
          <p:spPr>
            <a:xfrm>
              <a:off x="932873" y="4821383"/>
              <a:ext cx="2727036" cy="1143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>
                  <a:latin typeface="PT Sans"/>
                  <a:cs typeface="PT Sans"/>
                </a:rPr>
                <a:t>System A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23867" y="4421909"/>
            <a:ext cx="3390724" cy="1934441"/>
            <a:chOff x="607285" y="4421909"/>
            <a:chExt cx="3390724" cy="193444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/>
            <a:srcRect t="23574"/>
            <a:stretch/>
          </p:blipFill>
          <p:spPr>
            <a:xfrm>
              <a:off x="607285" y="4421909"/>
              <a:ext cx="3390724" cy="1934441"/>
            </a:xfrm>
            <a:prstGeom prst="rect">
              <a:avLst/>
            </a:prstGeom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932873" y="4821383"/>
              <a:ext cx="2727036" cy="1143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lang="en-US">
                <a:latin typeface="PT Sans"/>
                <a:cs typeface="PT Sans"/>
              </a:endParaRPr>
            </a:p>
          </p:txBody>
        </p:sp>
      </p:grp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>
                <a:latin typeface="PT Sans"/>
                <a:cs typeface="PT Sans"/>
              </a:rPr>
              <a:t>Given strong isolation guarantees, can we </a:t>
            </a:r>
            <a:r>
              <a:rPr lang="en-US" i="1">
                <a:latin typeface="PT Sans"/>
                <a:cs typeface="PT Sans"/>
              </a:rPr>
              <a:t>automatically</a:t>
            </a:r>
            <a:r>
              <a:rPr lang="en-US">
                <a:latin typeface="PT Sans"/>
                <a:cs typeface="PT Sans"/>
              </a:rPr>
              <a:t> check for repeatability by looking at low-level metrics?</a:t>
            </a:r>
          </a:p>
        </p:txBody>
      </p:sp>
    </p:spTree>
    <p:extLst>
      <p:ext uri="{BB962C8B-B14F-4D97-AF65-F5344CB8AC3E}">
        <p14:creationId xmlns:p14="http://schemas.microsoft.com/office/powerpoint/2010/main" val="2022489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PT Sans"/>
                <a:cs typeface="PT Sans"/>
              </a:rPr>
              <a:t>Open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64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07285" y="4421909"/>
            <a:ext cx="3390724" cy="1934441"/>
            <a:chOff x="607285" y="4421909"/>
            <a:chExt cx="3390724" cy="193444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/>
            <a:srcRect t="23574"/>
            <a:stretch/>
          </p:blipFill>
          <p:spPr>
            <a:xfrm>
              <a:off x="607285" y="4421909"/>
              <a:ext cx="3390724" cy="1934441"/>
            </a:xfrm>
            <a:prstGeom prst="rect">
              <a:avLst/>
            </a:prstGeom>
          </p:spPr>
        </p:pic>
        <p:sp>
          <p:nvSpPr>
            <p:cNvPr id="15" name="Title 1"/>
            <p:cNvSpPr txBox="1">
              <a:spLocks/>
            </p:cNvSpPr>
            <p:nvPr/>
          </p:nvSpPr>
          <p:spPr>
            <a:xfrm>
              <a:off x="932873" y="4821383"/>
              <a:ext cx="2727036" cy="1143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>
                  <a:latin typeface="PT Sans"/>
                  <a:cs typeface="PT Sans"/>
                </a:rPr>
                <a:t>System A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23867" y="4421909"/>
            <a:ext cx="3390724" cy="1934441"/>
            <a:chOff x="607285" y="4421909"/>
            <a:chExt cx="3390724" cy="193444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/>
            <a:srcRect t="23574"/>
            <a:stretch/>
          </p:blipFill>
          <p:spPr>
            <a:xfrm>
              <a:off x="607285" y="4421909"/>
              <a:ext cx="3390724" cy="1934441"/>
            </a:xfrm>
            <a:prstGeom prst="rect">
              <a:avLst/>
            </a:prstGeom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932873" y="4821383"/>
              <a:ext cx="2727036" cy="1143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>
                  <a:latin typeface="PT Sans"/>
                  <a:cs typeface="PT Sans"/>
                </a:rPr>
                <a:t>System B</a:t>
              </a:r>
            </a:p>
          </p:txBody>
        </p:sp>
      </p:grp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>
                <a:latin typeface="PT Sans"/>
                <a:cs typeface="PT Sans"/>
              </a:rPr>
              <a:t>Given strong isolation guarantees, can we </a:t>
            </a:r>
            <a:r>
              <a:rPr lang="en-US" i="1">
                <a:latin typeface="PT Sans"/>
                <a:cs typeface="PT Sans"/>
              </a:rPr>
              <a:t>automatically</a:t>
            </a:r>
            <a:r>
              <a:rPr lang="en-US">
                <a:latin typeface="PT Sans"/>
                <a:cs typeface="PT Sans"/>
              </a:rPr>
              <a:t> check for repeatability by looking at low-level metrics?</a:t>
            </a:r>
          </a:p>
        </p:txBody>
      </p:sp>
    </p:spTree>
    <p:extLst>
      <p:ext uri="{BB962C8B-B14F-4D97-AF65-F5344CB8AC3E}">
        <p14:creationId xmlns:p14="http://schemas.microsoft.com/office/powerpoint/2010/main" val="2022489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PT Sans"/>
                <a:cs typeface="PT Sans"/>
              </a:rPr>
              <a:t>Open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65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07285" y="4421909"/>
            <a:ext cx="3390724" cy="1934441"/>
            <a:chOff x="607285" y="4421909"/>
            <a:chExt cx="3390724" cy="193444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/>
            <a:srcRect t="23574"/>
            <a:stretch/>
          </p:blipFill>
          <p:spPr>
            <a:xfrm>
              <a:off x="607285" y="4421909"/>
              <a:ext cx="3390724" cy="1934441"/>
            </a:xfrm>
            <a:prstGeom prst="rect">
              <a:avLst/>
            </a:prstGeom>
          </p:spPr>
        </p:pic>
        <p:sp>
          <p:nvSpPr>
            <p:cNvPr id="15" name="Title 1"/>
            <p:cNvSpPr txBox="1">
              <a:spLocks/>
            </p:cNvSpPr>
            <p:nvPr/>
          </p:nvSpPr>
          <p:spPr>
            <a:xfrm>
              <a:off x="932873" y="4821383"/>
              <a:ext cx="2727036" cy="1143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>
                  <a:latin typeface="PT Sans"/>
                  <a:cs typeface="PT Sans"/>
                </a:rPr>
                <a:t>System A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23867" y="4421909"/>
            <a:ext cx="3390724" cy="1934441"/>
            <a:chOff x="607285" y="4421909"/>
            <a:chExt cx="3390724" cy="193444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/>
            <a:srcRect t="23574"/>
            <a:stretch/>
          </p:blipFill>
          <p:spPr>
            <a:xfrm>
              <a:off x="607285" y="4421909"/>
              <a:ext cx="3390724" cy="1934441"/>
            </a:xfrm>
            <a:prstGeom prst="rect">
              <a:avLst/>
            </a:prstGeom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932873" y="4821383"/>
              <a:ext cx="2727036" cy="1143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>
                  <a:latin typeface="PT Sans"/>
                  <a:cs typeface="PT Sans"/>
                </a:rPr>
                <a:t>System B</a:t>
              </a:r>
            </a:p>
          </p:txBody>
        </p:sp>
      </p:grp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>
                <a:latin typeface="PT Sans"/>
                <a:cs typeface="PT Sans"/>
              </a:rPr>
              <a:t>Given strong isolation guarantees, can we </a:t>
            </a:r>
            <a:r>
              <a:rPr lang="en-US" i="1">
                <a:latin typeface="PT Sans"/>
                <a:cs typeface="PT Sans"/>
              </a:rPr>
              <a:t>automatically</a:t>
            </a:r>
            <a:r>
              <a:rPr lang="en-US">
                <a:latin typeface="PT Sans"/>
                <a:cs typeface="PT Sans"/>
              </a:rPr>
              <a:t> check for repeatability by looking at low-level metrics?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310819" y="4678947"/>
            <a:ext cx="1013568" cy="1285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60000"/>
              </a:lnSpc>
            </a:pPr>
            <a:r>
              <a:rPr lang="en-US">
                <a:latin typeface="PT Sans"/>
                <a:cs typeface="PT Sans"/>
              </a:rPr>
              <a:t>?</a:t>
            </a:r>
          </a:p>
          <a:p>
            <a:pPr algn="l">
              <a:lnSpc>
                <a:spcPct val="60000"/>
              </a:lnSpc>
            </a:pPr>
            <a:r>
              <a:rPr lang="en-US">
                <a:latin typeface="PT Sans"/>
                <a:cs typeface="PT Sans"/>
              </a:rPr>
              <a:t>=</a:t>
            </a:r>
            <a:endParaRPr lang="en-US">
              <a:latin typeface="PT Sans"/>
              <a:cs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2000973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PT Sans"/>
                <a:cs typeface="PT Sans"/>
              </a:rPr>
              <a:t>On-going and Future Work</a:t>
            </a:r>
            <a:endParaRPr lang="en-US">
              <a:latin typeface="PT Sans"/>
              <a:cs typeface="PT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PT Sans"/>
                <a:cs typeface="PT Sans"/>
              </a:rPr>
              <a:t>T</a:t>
            </a:r>
            <a:r>
              <a:rPr lang="en-US">
                <a:latin typeface="PT Sans"/>
                <a:cs typeface="PT Sans"/>
              </a:rPr>
              <a:t>aking more already-published experiments to test robustness of our approach.</a:t>
            </a:r>
          </a:p>
          <a:p>
            <a:r>
              <a:rPr lang="en-US">
                <a:latin typeface="PT Sans"/>
                <a:cs typeface="PT Sans"/>
              </a:rPr>
              <a:t>Integrate our profiling mechanism into container orchestration tools.</a:t>
            </a:r>
            <a:endParaRPr lang="en-US">
              <a:latin typeface="PT Sans"/>
              <a:cs typeface="PT Sans"/>
            </a:endParaRPr>
          </a:p>
          <a:p>
            <a:endParaRPr lang="en-US">
              <a:latin typeface="PT Sans"/>
              <a:cs typeface="PT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33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7691"/>
            <a:ext cx="8229600" cy="1143000"/>
          </a:xfrm>
        </p:spPr>
        <p:txBody>
          <a:bodyPr/>
          <a:lstStyle/>
          <a:p>
            <a:r>
              <a:rPr lang="en-US">
                <a:latin typeface="PT Sans"/>
                <a:cs typeface="PT Sans"/>
              </a:rPr>
              <a:t>Thanks!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12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>
              <a:latin typeface="PT Sans"/>
              <a:cs typeface="PT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PT Sans"/>
              <a:cs typeface="PT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18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>
            <a:off x="1149574" y="2673502"/>
            <a:ext cx="1177636" cy="12238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PT Sans"/>
                <a:cs typeface="PT Sans"/>
              </a:rPr>
              <a:t>Status Quo of Reproducibility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7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382093" y="3149206"/>
            <a:ext cx="1060364" cy="0"/>
          </a:xfrm>
          <a:prstGeom prst="straightConnector1">
            <a:avLst/>
          </a:prstGeom>
          <a:ln w="127000" cmpd="sng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Screen Shot 2015-02-25 at 10.42.50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0" t="7746" r="10421" b="3842"/>
          <a:stretch/>
        </p:blipFill>
        <p:spPr>
          <a:xfrm>
            <a:off x="4442457" y="1911684"/>
            <a:ext cx="4221485" cy="2606842"/>
          </a:xfrm>
          <a:prstGeom prst="rect">
            <a:avLst/>
          </a:prstGeom>
          <a:ln>
            <a:noFill/>
          </a:ln>
          <a:effectLst>
            <a:softEdge rad="177800"/>
          </a:effectLst>
        </p:spPr>
      </p:pic>
      <p:grpSp>
        <p:nvGrpSpPr>
          <p:cNvPr id="7" name="Group 6"/>
          <p:cNvGrpSpPr/>
          <p:nvPr/>
        </p:nvGrpSpPr>
        <p:grpSpPr>
          <a:xfrm>
            <a:off x="276501" y="1821635"/>
            <a:ext cx="2935770" cy="2935329"/>
            <a:chOff x="2511667" y="2055503"/>
            <a:chExt cx="4252161" cy="4274163"/>
          </a:xfrm>
        </p:grpSpPr>
        <p:grpSp>
          <p:nvGrpSpPr>
            <p:cNvPr id="8" name="Group 7"/>
            <p:cNvGrpSpPr/>
            <p:nvPr/>
          </p:nvGrpSpPr>
          <p:grpSpPr>
            <a:xfrm rot="2801577">
              <a:off x="2500666" y="2066504"/>
              <a:ext cx="4274163" cy="4252161"/>
              <a:chOff x="3583751" y="794869"/>
              <a:chExt cx="4983632" cy="4974225"/>
            </a:xfrm>
          </p:grpSpPr>
          <p:sp>
            <p:nvSpPr>
              <p:cNvPr id="14" name="Block Arc 13"/>
              <p:cNvSpPr/>
              <p:nvPr/>
            </p:nvSpPr>
            <p:spPr>
              <a:xfrm rot="5400000">
                <a:off x="3662248" y="785462"/>
                <a:ext cx="4748141" cy="4905135"/>
              </a:xfrm>
              <a:prstGeom prst="blockArc">
                <a:avLst>
                  <a:gd name="adj1" fmla="val 10803400"/>
                  <a:gd name="adj2" fmla="val 16217197"/>
                  <a:gd name="adj3" fmla="val 29560"/>
                </a:avLst>
              </a:prstGeom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Block Arc 14"/>
              <p:cNvSpPr/>
              <p:nvPr/>
            </p:nvSpPr>
            <p:spPr>
              <a:xfrm rot="10800000">
                <a:off x="3740745" y="794869"/>
                <a:ext cx="4748141" cy="4905135"/>
              </a:xfrm>
              <a:prstGeom prst="blockArc">
                <a:avLst>
                  <a:gd name="adj1" fmla="val 10803400"/>
                  <a:gd name="adj2" fmla="val 16217197"/>
                  <a:gd name="adj3" fmla="val 29560"/>
                </a:avLst>
              </a:prstGeom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Block Arc 16"/>
              <p:cNvSpPr/>
              <p:nvPr/>
            </p:nvSpPr>
            <p:spPr>
              <a:xfrm rot="16200000">
                <a:off x="3740745" y="873366"/>
                <a:ext cx="4748141" cy="4905135"/>
              </a:xfrm>
              <a:prstGeom prst="blockArc">
                <a:avLst>
                  <a:gd name="adj1" fmla="val 10803400"/>
                  <a:gd name="adj2" fmla="val 16217197"/>
                  <a:gd name="adj3" fmla="val 29560"/>
                </a:avLst>
              </a:prstGeom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Block Arc 17"/>
              <p:cNvSpPr/>
              <p:nvPr/>
            </p:nvSpPr>
            <p:spPr>
              <a:xfrm>
                <a:off x="3662247" y="863959"/>
                <a:ext cx="4748141" cy="4905135"/>
              </a:xfrm>
              <a:prstGeom prst="blockArc">
                <a:avLst>
                  <a:gd name="adj1" fmla="val 10803400"/>
                  <a:gd name="adj2" fmla="val 16217197"/>
                  <a:gd name="adj3" fmla="val 29560"/>
                </a:avLst>
              </a:prstGeom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312104" y="2516959"/>
              <a:ext cx="65278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>
                  <a:latin typeface="PT Sans"/>
                  <a:cs typeface="PT Sans"/>
                </a:rPr>
                <a:t>libs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60099" y="3895905"/>
              <a:ext cx="49628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>
                  <a:latin typeface="PT Sans"/>
                  <a:cs typeface="PT Sans"/>
                </a:rPr>
                <a:t>OS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33307" y="3865128"/>
              <a:ext cx="81036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>
                  <a:latin typeface="PT Sans"/>
                  <a:cs typeface="PT Sans"/>
                </a:rPr>
                <a:t>code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75803" y="3865128"/>
              <a:ext cx="759887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>
                  <a:latin typeface="PT Sans"/>
                  <a:cs typeface="PT Sans"/>
                </a:rPr>
                <a:t>data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0620" y="5334013"/>
              <a:ext cx="141575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>
                  <a:latin typeface="PT Sans"/>
                  <a:cs typeface="PT Sans"/>
                </a:rPr>
                <a:t>hardware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779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2-23 at 2.52.1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" t="2679" r="1421"/>
          <a:stretch/>
        </p:blipFill>
        <p:spPr>
          <a:xfrm>
            <a:off x="889000" y="1246908"/>
            <a:ext cx="7123545" cy="4194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4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>
            <a:off x="1149574" y="2673502"/>
            <a:ext cx="1177636" cy="12238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PT Sans"/>
                <a:cs typeface="PT Sans"/>
              </a:rPr>
              <a:t>Sharing Code Is Not Enough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9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382093" y="3149206"/>
            <a:ext cx="1060364" cy="0"/>
          </a:xfrm>
          <a:prstGeom prst="straightConnector1">
            <a:avLst/>
          </a:prstGeom>
          <a:ln w="127000" cmpd="sng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Screen Shot 2015-02-25 at 10.42.50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0" t="7746" r="10421" b="3842"/>
          <a:stretch/>
        </p:blipFill>
        <p:spPr>
          <a:xfrm>
            <a:off x="4442457" y="1911684"/>
            <a:ext cx="4221485" cy="2606842"/>
          </a:xfrm>
          <a:prstGeom prst="rect">
            <a:avLst/>
          </a:prstGeom>
          <a:ln>
            <a:noFill/>
          </a:ln>
          <a:effectLst>
            <a:softEdge rad="177800"/>
          </a:effectLst>
        </p:spPr>
      </p:pic>
      <p:grpSp>
        <p:nvGrpSpPr>
          <p:cNvPr id="7" name="Group 6"/>
          <p:cNvGrpSpPr/>
          <p:nvPr/>
        </p:nvGrpSpPr>
        <p:grpSpPr>
          <a:xfrm>
            <a:off x="276501" y="1821635"/>
            <a:ext cx="2935770" cy="2935329"/>
            <a:chOff x="2511667" y="2055503"/>
            <a:chExt cx="4252161" cy="4274163"/>
          </a:xfrm>
        </p:grpSpPr>
        <p:grpSp>
          <p:nvGrpSpPr>
            <p:cNvPr id="8" name="Group 7"/>
            <p:cNvGrpSpPr/>
            <p:nvPr/>
          </p:nvGrpSpPr>
          <p:grpSpPr>
            <a:xfrm rot="2801577">
              <a:off x="2500666" y="2066504"/>
              <a:ext cx="4274163" cy="4252161"/>
              <a:chOff x="3583751" y="794869"/>
              <a:chExt cx="4983632" cy="4974225"/>
            </a:xfrm>
          </p:grpSpPr>
          <p:sp>
            <p:nvSpPr>
              <p:cNvPr id="14" name="Block Arc 13"/>
              <p:cNvSpPr/>
              <p:nvPr/>
            </p:nvSpPr>
            <p:spPr>
              <a:xfrm rot="5400000">
                <a:off x="3662248" y="785462"/>
                <a:ext cx="4748141" cy="4905135"/>
              </a:xfrm>
              <a:prstGeom prst="blockArc">
                <a:avLst>
                  <a:gd name="adj1" fmla="val 10803400"/>
                  <a:gd name="adj2" fmla="val 16217197"/>
                  <a:gd name="adj3" fmla="val 29560"/>
                </a:avLst>
              </a:prstGeom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Block Arc 14"/>
              <p:cNvSpPr/>
              <p:nvPr/>
            </p:nvSpPr>
            <p:spPr>
              <a:xfrm rot="10800000">
                <a:off x="3740745" y="794869"/>
                <a:ext cx="4748141" cy="4905135"/>
              </a:xfrm>
              <a:prstGeom prst="blockArc">
                <a:avLst>
                  <a:gd name="adj1" fmla="val 10803400"/>
                  <a:gd name="adj2" fmla="val 16217197"/>
                  <a:gd name="adj3" fmla="val 29560"/>
                </a:avLst>
              </a:prstGeom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Block Arc 16"/>
              <p:cNvSpPr/>
              <p:nvPr/>
            </p:nvSpPr>
            <p:spPr>
              <a:xfrm rot="16200000">
                <a:off x="3740745" y="873366"/>
                <a:ext cx="4748141" cy="4905135"/>
              </a:xfrm>
              <a:prstGeom prst="blockArc">
                <a:avLst>
                  <a:gd name="adj1" fmla="val 10803400"/>
                  <a:gd name="adj2" fmla="val 16217197"/>
                  <a:gd name="adj3" fmla="val 29560"/>
                </a:avLst>
              </a:prstGeom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Block Arc 17"/>
              <p:cNvSpPr/>
              <p:nvPr/>
            </p:nvSpPr>
            <p:spPr>
              <a:xfrm>
                <a:off x="3662247" y="863959"/>
                <a:ext cx="4748141" cy="4905135"/>
              </a:xfrm>
              <a:prstGeom prst="blockArc">
                <a:avLst>
                  <a:gd name="adj1" fmla="val 10803400"/>
                  <a:gd name="adj2" fmla="val 16217197"/>
                  <a:gd name="adj3" fmla="val 29560"/>
                </a:avLst>
              </a:prstGeom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312104" y="2516959"/>
              <a:ext cx="65278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>
                  <a:latin typeface="PT Sans"/>
                  <a:cs typeface="PT Sans"/>
                </a:rPr>
                <a:t>libs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60099" y="3895905"/>
              <a:ext cx="49628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>
                  <a:latin typeface="PT Sans"/>
                  <a:cs typeface="PT Sans"/>
                </a:rPr>
                <a:t>OS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33307" y="3865128"/>
              <a:ext cx="81036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>
                  <a:latin typeface="PT Sans"/>
                  <a:cs typeface="PT Sans"/>
                </a:rPr>
                <a:t>code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75803" y="3865128"/>
              <a:ext cx="759887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>
                  <a:latin typeface="PT Sans"/>
                  <a:cs typeface="PT Sans"/>
                </a:rPr>
                <a:t>data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0620" y="5334013"/>
              <a:ext cx="141575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>
                  <a:latin typeface="PT Sans"/>
                  <a:cs typeface="PT Sans"/>
                </a:rPr>
                <a:t>hardware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1857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28772</TotalTime>
  <Words>2166</Words>
  <Application>Microsoft Macintosh PowerPoint</Application>
  <PresentationFormat>On-screen Show (4:3)</PresentationFormat>
  <Paragraphs>609</Paragraphs>
  <Slides>68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Office Theme</vt:lpstr>
      <vt:lpstr>The Role of Container Technology in Reproducible Computer Systems Research</vt:lpstr>
      <vt:lpstr>Why Care About Reproducibility</vt:lpstr>
      <vt:lpstr>Status Quo of Reproducibility</vt:lpstr>
      <vt:lpstr>Status Quo of Reproducibility</vt:lpstr>
      <vt:lpstr>Status Quo of Reproducibility</vt:lpstr>
      <vt:lpstr>Status Quo of Reproducibility</vt:lpstr>
      <vt:lpstr>Status Quo of Reproducibility</vt:lpstr>
      <vt:lpstr>PowerPoint Presentation</vt:lpstr>
      <vt:lpstr>Sharing Code Is Not Enough</vt:lpstr>
      <vt:lpstr>Results Rely on Complete Context</vt:lpstr>
      <vt:lpstr>Potential Solution: Containers</vt:lpstr>
      <vt:lpstr>Potential Solution: Containers</vt:lpstr>
      <vt:lpstr>PowerPoint Presentation</vt:lpstr>
      <vt:lpstr>Effects of Containerizing Experiments</vt:lpstr>
      <vt:lpstr>Does it work for any experiment?</vt:lpstr>
      <vt:lpstr>Does it work for any experiment?</vt:lpstr>
      <vt:lpstr>Experiments in systems research</vt:lpstr>
      <vt:lpstr>Experiments in systems research</vt:lpstr>
      <vt:lpstr>Experiments in systems research</vt:lpstr>
      <vt:lpstr>Experiments in systems research</vt:lpstr>
      <vt:lpstr>Experiments in systems research</vt:lpstr>
      <vt:lpstr>Ceph OSDI ‘06</vt:lpstr>
      <vt:lpstr>Ceph OSDI ‘06</vt:lpstr>
      <vt:lpstr>Ceph OSDI ‘06</vt:lpstr>
      <vt:lpstr>Ceph OSDI ‘06</vt:lpstr>
      <vt:lpstr>Ceph OSDI ‘06</vt:lpstr>
      <vt:lpstr>Repeatability Problems</vt:lpstr>
      <vt:lpstr>Repeatability Problems</vt:lpstr>
      <vt:lpstr>Ceph OSDI ’06 (throttled I/O)</vt:lpstr>
      <vt:lpstr>Ceph OSDI ’06 (throttled I/O)</vt:lpstr>
      <vt:lpstr>Lessons</vt:lpstr>
      <vt:lpstr>Container Execution Engine</vt:lpstr>
      <vt:lpstr>Container Execution Engine</vt:lpstr>
      <vt:lpstr>Container Execution Engine</vt:lpstr>
      <vt:lpstr>Container Execution Engine (LXC)</vt:lpstr>
      <vt:lpstr>cgroups</vt:lpstr>
      <vt:lpstr>cgroups</vt:lpstr>
      <vt:lpstr>Container “Virtual Machine”</vt:lpstr>
      <vt:lpstr>Experiment Execution Engine</vt:lpstr>
      <vt:lpstr>Experiment Execution Engine</vt:lpstr>
      <vt:lpstr>Experiment Execution Engine</vt:lpstr>
      <vt:lpstr>Experiment Execution Engine</vt:lpstr>
      <vt:lpstr>Experiment Execution Engine</vt:lpstr>
      <vt:lpstr>Experiment Execution Engine</vt:lpstr>
      <vt:lpstr>Experiment Profile</vt:lpstr>
      <vt:lpstr>Platform Profile</vt:lpstr>
      <vt:lpstr>Container Configuration</vt:lpstr>
      <vt:lpstr>Execution Profile</vt:lpstr>
      <vt:lpstr>Execution Profile</vt:lpstr>
      <vt:lpstr>Experiment Profile</vt:lpstr>
      <vt:lpstr>Experiment Profile</vt:lpstr>
      <vt:lpstr>Mapping Between Hosts</vt:lpstr>
      <vt:lpstr>Mapping Between Hosts</vt:lpstr>
      <vt:lpstr>Mapping Between Hosts</vt:lpstr>
      <vt:lpstr>Mapping Between Hosts</vt:lpstr>
      <vt:lpstr>Mapping Between Hosts</vt:lpstr>
      <vt:lpstr>Does it work?</vt:lpstr>
      <vt:lpstr>Does it work?</vt:lpstr>
      <vt:lpstr>Mapping doesn’t always work</vt:lpstr>
      <vt:lpstr>Open Question</vt:lpstr>
      <vt:lpstr>Open Question</vt:lpstr>
      <vt:lpstr>Open Question</vt:lpstr>
      <vt:lpstr>Open Question</vt:lpstr>
      <vt:lpstr>Open Question</vt:lpstr>
      <vt:lpstr>Open Question</vt:lpstr>
      <vt:lpstr>On-going and Future Work</vt:lpstr>
      <vt:lpstr>Thanks!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 Jimenez</dc:creator>
  <cp:lastModifiedBy>Ivo Jimenez</cp:lastModifiedBy>
  <cp:revision>481</cp:revision>
  <dcterms:created xsi:type="dcterms:W3CDTF">2014-07-28T20:55:09Z</dcterms:created>
  <dcterms:modified xsi:type="dcterms:W3CDTF">2015-03-09T15:18:35Z</dcterms:modified>
</cp:coreProperties>
</file>