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70" r:id="rId10"/>
    <p:sldId id="271" r:id="rId11"/>
    <p:sldId id="263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7" r:id="rId2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961"/>
    <a:srgbClr val="D33C44"/>
    <a:srgbClr val="5F4CD0"/>
    <a:srgbClr val="6452D2"/>
    <a:srgbClr val="4B3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F9F6-7D75-4AD7-8885-648F319B510E}" type="datetimeFigureOut">
              <a:rPr lang="bg-BG" smtClean="0"/>
              <a:t>19.4.2023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86A6-C82A-40C7-9C1E-58CE3F5FA5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48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F9F6-7D75-4AD7-8885-648F319B510E}" type="datetimeFigureOut">
              <a:rPr lang="bg-BG" smtClean="0"/>
              <a:t>19.4.2023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86A6-C82A-40C7-9C1E-58CE3F5FA5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4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F9F6-7D75-4AD7-8885-648F319B510E}" type="datetimeFigureOut">
              <a:rPr lang="bg-BG" smtClean="0"/>
              <a:t>19.4.2023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86A6-C82A-40C7-9C1E-58CE3F5FA5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506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F9F6-7D75-4AD7-8885-648F319B510E}" type="datetimeFigureOut">
              <a:rPr lang="bg-BG" smtClean="0"/>
              <a:t>19.4.2023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86A6-C82A-40C7-9C1E-58CE3F5FA5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088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F9F6-7D75-4AD7-8885-648F319B510E}" type="datetimeFigureOut">
              <a:rPr lang="bg-BG" smtClean="0"/>
              <a:t>19.4.2023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86A6-C82A-40C7-9C1E-58CE3F5FA5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288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F9F6-7D75-4AD7-8885-648F319B510E}" type="datetimeFigureOut">
              <a:rPr lang="bg-BG" smtClean="0"/>
              <a:t>19.4.2023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86A6-C82A-40C7-9C1E-58CE3F5FA5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459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F9F6-7D75-4AD7-8885-648F319B510E}" type="datetimeFigureOut">
              <a:rPr lang="bg-BG" smtClean="0"/>
              <a:t>19.4.2023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86A6-C82A-40C7-9C1E-58CE3F5FA5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562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F9F6-7D75-4AD7-8885-648F319B510E}" type="datetimeFigureOut">
              <a:rPr lang="bg-BG" smtClean="0"/>
              <a:t>19.4.2023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86A6-C82A-40C7-9C1E-58CE3F5FA5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589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F9F6-7D75-4AD7-8885-648F319B510E}" type="datetimeFigureOut">
              <a:rPr lang="bg-BG" smtClean="0"/>
              <a:t>19.4.2023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86A6-C82A-40C7-9C1E-58CE3F5FA5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41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F9F6-7D75-4AD7-8885-648F319B510E}" type="datetimeFigureOut">
              <a:rPr lang="bg-BG" smtClean="0"/>
              <a:t>19.4.2023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86A6-C82A-40C7-9C1E-58CE3F5FA5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68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F9F6-7D75-4AD7-8885-648F319B510E}" type="datetimeFigureOut">
              <a:rPr lang="bg-BG" smtClean="0"/>
              <a:t>19.4.2023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86A6-C82A-40C7-9C1E-58CE3F5FA5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184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AF9F6-7D75-4AD7-8885-648F319B510E}" type="datetimeFigureOut">
              <a:rPr lang="bg-BG" smtClean="0"/>
              <a:t>19.4.2023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B86A6-C82A-40C7-9C1E-58CE3F5FA5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4358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14450" y="514350"/>
            <a:ext cx="9305925" cy="2690813"/>
          </a:xfrm>
        </p:spPr>
        <p:txBody>
          <a:bodyPr>
            <a:normAutofit/>
          </a:bodyPr>
          <a:lstStyle/>
          <a:p>
            <a:r>
              <a:rPr lang="en-US" sz="96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Cake</a:t>
            </a:r>
            <a:r>
              <a:rPr lang="en-US" sz="9600" dirty="0" err="1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PHP</a:t>
            </a:r>
            <a:endParaRPr lang="bg-BG" sz="7200" dirty="0">
              <a:solidFill>
                <a:srgbClr val="D33C4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33162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популярна PHP рамка за уеб приложения</a:t>
            </a:r>
            <a:endParaRPr lang="bg-BG" sz="3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571874" y="-629920"/>
            <a:ext cx="11068685" cy="6125845"/>
          </a:xfrm>
          <a:prstGeom prst="ellipse">
            <a:avLst/>
          </a:prstGeom>
          <a:noFill/>
          <a:ln w="254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>
            <a:off x="11744960" y="396240"/>
            <a:ext cx="0" cy="1371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576" y="632783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31284" y="632783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93976" y="633614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48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51326"/>
            <a:ext cx="7472680" cy="1325563"/>
          </a:xfrm>
        </p:spPr>
        <p:txBody>
          <a:bodyPr>
            <a:noAutofit/>
          </a:bodyPr>
          <a:lstStyle/>
          <a:p>
            <a:r>
              <a:rPr lang="af-ZA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Udemy</a:t>
            </a:r>
            <a:r>
              <a:rPr lang="af-ZA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- </a:t>
            </a:r>
            <a:r>
              <a:rPr lang="bg-BG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онлайн пазар за обучение и преподаване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18802"/>
            <a:ext cx="10256520" cy="252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D33C44"/>
                </a:solidFill>
                <a:latin typeface="Franklin Gothic Demi" panose="020B0703020102020204" pitchFamily="34" charset="0"/>
              </a:rPr>
              <a:t>Udemy, Inc.</a:t>
            </a:r>
            <a:r>
              <a:rPr lang="ru-RU" sz="2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 е компания за образователни технологии, която предоставя онлайн платформа за обучение и преподаване. Основана е през май 2010 г. от Ерен Бали , Гаган </a:t>
            </a:r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Бияни</a:t>
            </a:r>
            <a:r>
              <a:rPr lang="en-US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 </a:t>
            </a:r>
            <a:r>
              <a:rPr lang="ru-RU" sz="2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Октай </a:t>
            </a:r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Чаглар.</a:t>
            </a:r>
            <a:r>
              <a:rPr lang="en-US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Към </a:t>
            </a:r>
            <a:r>
              <a:rPr lang="ru-RU" sz="2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декември 2022 г. платформата има 59 милиона обучаеми, над 200 000 курса и повече от 70 000 инструктори, преподаващи курсове на почти 75 езика. Има над 800 милиона записани курсове.</a:t>
            </a:r>
          </a:p>
        </p:txBody>
      </p:sp>
      <p:pic>
        <p:nvPicPr>
          <p:cNvPr id="10242" name="Picture 2" descr="Udemy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908" y="529635"/>
            <a:ext cx="2804098" cy="104516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reflection stA="22000" endPos="65000" dist="508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576" y="632783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1284" y="632783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3976" y="633614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744960" y="396240"/>
            <a:ext cx="0" cy="1371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29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5113"/>
            <a:ext cx="10515600" cy="1325563"/>
          </a:xfrm>
        </p:spPr>
        <p:txBody>
          <a:bodyPr/>
          <a:lstStyle/>
          <a:p>
            <a:r>
              <a:rPr lang="bg-BG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Заключение</a:t>
            </a:r>
            <a:endParaRPr lang="bg-BG" dirty="0">
              <a:solidFill>
                <a:srgbClr val="D33C4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43225"/>
            <a:ext cx="10490200" cy="2553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CakePHP е популярна PHP рамка за уеб приложения, която предоставя набор от инструменти и библиотеки за бързо и ефективно изграждане на уеб приложения.</a:t>
            </a:r>
            <a:r>
              <a:rPr lang="en-US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Има силен набор от вградени функции, голяма и активна общност и голяма екосистема от плъгини и разширения.</a:t>
            </a:r>
            <a:r>
              <a:rPr lang="en-US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Ако търсите PHP рамка, която е лесна за научаване, предоставя възможности за бърза разработка на приложения и има силен набор от вградени функции, CakePHP е чудесен избор.</a:t>
            </a:r>
            <a:endParaRPr lang="bg-BG" sz="2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576" y="633799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1284" y="633799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3976" y="634630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744960" y="396240"/>
            <a:ext cx="0" cy="1371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20945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576" y="1376394"/>
            <a:ext cx="8336280" cy="1945927"/>
          </a:xfrm>
        </p:spPr>
        <p:txBody>
          <a:bodyPr>
            <a:normAutofit/>
          </a:bodyPr>
          <a:lstStyle/>
          <a:p>
            <a:r>
              <a:rPr lang="bg-BG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Описание на проекта</a:t>
            </a:r>
            <a:endParaRPr lang="bg-BG" dirty="0">
              <a:solidFill>
                <a:srgbClr val="D33C4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576" y="3423921"/>
            <a:ext cx="10490200" cy="2214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Реализация на уеб базирано приложение</a:t>
            </a:r>
            <a:r>
              <a:rPr lang="en-US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, </a:t>
            </a:r>
            <a:r>
              <a:rPr lang="ru-RU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ко</a:t>
            </a:r>
            <a:r>
              <a:rPr lang="en-US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e</a:t>
            </a:r>
            <a:r>
              <a:rPr lang="ru-RU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то </a:t>
            </a:r>
            <a:r>
              <a:rPr lang="ru-RU" dirty="0">
                <a:solidFill>
                  <a:schemeClr val="bg1"/>
                </a:solidFill>
                <a:latin typeface="Franklin Gothic Demi" panose="020B0703020102020204" pitchFamily="34" charset="0"/>
              </a:rPr>
              <a:t>позволява на потребителите да взаимодействат с базата данни, като добавяне, редактиране и изтриване на </a:t>
            </a:r>
            <a:r>
              <a:rPr lang="ru-RU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продукти. </a:t>
            </a:r>
            <a:endParaRPr lang="bg-BG" sz="2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576" y="633799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1284" y="633799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3976" y="634630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744960" y="396240"/>
            <a:ext cx="0" cy="1371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571874" y="-629920"/>
            <a:ext cx="11068685" cy="6125845"/>
          </a:xfrm>
          <a:prstGeom prst="ellipse">
            <a:avLst/>
          </a:prstGeom>
          <a:noFill/>
          <a:ln w="254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1579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576" y="2304650"/>
            <a:ext cx="8336280" cy="1945927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Login </a:t>
            </a:r>
            <a:r>
              <a:rPr lang="bg-BG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форма</a:t>
            </a:r>
            <a:endParaRPr lang="bg-BG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576" y="4348481"/>
            <a:ext cx="9362064" cy="18999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Тя служи </a:t>
            </a:r>
            <a:r>
              <a:rPr lang="bg-BG" dirty="0">
                <a:solidFill>
                  <a:schemeClr val="bg1"/>
                </a:solidFill>
                <a:latin typeface="Franklin Gothic Demi" panose="020B0703020102020204" pitchFamily="34" charset="0"/>
              </a:rPr>
              <a:t>за идентифициране на регистрираните потребители.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576" y="633799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1284" y="633799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3976" y="634630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744960" y="396240"/>
            <a:ext cx="0" cy="229616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Картина 1"/>
          <p:cNvPicPr/>
          <p:nvPr/>
        </p:nvPicPr>
        <p:blipFill rotWithShape="1">
          <a:blip r:embed="rId3"/>
          <a:srcRect r="7951"/>
          <a:stretch/>
        </p:blipFill>
        <p:spPr bwMode="auto">
          <a:xfrm>
            <a:off x="7693976" y="396240"/>
            <a:ext cx="3898584" cy="2296160"/>
          </a:xfrm>
          <a:prstGeom prst="rect">
            <a:avLst/>
          </a:prstGeom>
          <a:ln>
            <a:noFill/>
          </a:ln>
          <a:effectLst>
            <a:reflection stA="22000" endPos="65000" dist="508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Oval 13"/>
          <p:cNvSpPr/>
          <p:nvPr/>
        </p:nvSpPr>
        <p:spPr>
          <a:xfrm flipH="1">
            <a:off x="-3769359" y="-629920"/>
            <a:ext cx="6959599" cy="6125845"/>
          </a:xfrm>
          <a:prstGeom prst="ellipse">
            <a:avLst/>
          </a:prstGeom>
          <a:noFill/>
          <a:ln w="254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527350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576" y="2304650"/>
            <a:ext cx="8336280" cy="1945927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Signup </a:t>
            </a:r>
            <a:r>
              <a:rPr lang="bg-BG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форма</a:t>
            </a:r>
            <a:endParaRPr lang="bg-BG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576" y="4348481"/>
            <a:ext cx="9362064" cy="1503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  <a:latin typeface="Franklin Gothic Demi" panose="020B0703020102020204" pitchFamily="34" charset="0"/>
              </a:rPr>
              <a:t>Ф</a:t>
            </a:r>
            <a:r>
              <a:rPr lang="bg-BG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ормата </a:t>
            </a:r>
            <a:r>
              <a:rPr lang="bg-BG" dirty="0">
                <a:solidFill>
                  <a:schemeClr val="bg1"/>
                </a:solidFill>
                <a:latin typeface="Franklin Gothic Demi" panose="020B0703020102020204" pitchFamily="34" charset="0"/>
              </a:rPr>
              <a:t>за </a:t>
            </a:r>
            <a:r>
              <a:rPr lang="bg-BG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регистрация съдържа полета, </a:t>
            </a:r>
            <a:r>
              <a:rPr lang="bg-BG" dirty="0">
                <a:solidFill>
                  <a:schemeClr val="bg1"/>
                </a:solidFill>
                <a:latin typeface="Franklin Gothic Demi" panose="020B0703020102020204" pitchFamily="34" charset="0"/>
              </a:rPr>
              <a:t>в </a:t>
            </a:r>
            <a:r>
              <a:rPr lang="bg-BG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които се </a:t>
            </a:r>
            <a:r>
              <a:rPr lang="bg-BG" dirty="0">
                <a:solidFill>
                  <a:schemeClr val="bg1"/>
                </a:solidFill>
                <a:latin typeface="Franklin Gothic Demi" panose="020B0703020102020204" pitchFamily="34" charset="0"/>
              </a:rPr>
              <a:t>попълва Имейл, парола </a:t>
            </a:r>
            <a:r>
              <a:rPr lang="bg-BG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 </a:t>
            </a:r>
            <a:r>
              <a:rPr lang="bg-BG" dirty="0">
                <a:solidFill>
                  <a:schemeClr val="bg1"/>
                </a:solidFill>
                <a:latin typeface="Franklin Gothic Demi" panose="020B0703020102020204" pitchFamily="34" charset="0"/>
              </a:rPr>
              <a:t>телефонен номер</a:t>
            </a:r>
            <a:r>
              <a:rPr lang="bg-BG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.</a:t>
            </a:r>
            <a:r>
              <a:rPr lang="en-US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576" y="633799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1284" y="633799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3976" y="634630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744960" y="396240"/>
            <a:ext cx="0" cy="235712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 flipH="1">
            <a:off x="-3769359" y="-629920"/>
            <a:ext cx="6959599" cy="6125845"/>
          </a:xfrm>
          <a:prstGeom prst="ellipse">
            <a:avLst/>
          </a:prstGeom>
          <a:noFill/>
          <a:ln w="254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232" t="-1353" r="473" b="1353"/>
          <a:stretch/>
        </p:blipFill>
        <p:spPr>
          <a:xfrm>
            <a:off x="7609840" y="365761"/>
            <a:ext cx="4008000" cy="2387600"/>
          </a:xfrm>
          <a:prstGeom prst="rect">
            <a:avLst/>
          </a:prstGeom>
          <a:effectLst>
            <a:reflection stA="22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7589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576" y="2264010"/>
            <a:ext cx="7035424" cy="1945927"/>
          </a:xfrm>
        </p:spPr>
        <p:txBody>
          <a:bodyPr>
            <a:normAutofit/>
          </a:bodyPr>
          <a:lstStyle/>
          <a:p>
            <a:r>
              <a:rPr lang="bg-BG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Функционалностина </a:t>
            </a:r>
            <a:r>
              <a:rPr lang="bg-BG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проекта</a:t>
            </a:r>
            <a:endParaRPr lang="bg-BG" sz="6600" dirty="0">
              <a:solidFill>
                <a:srgbClr val="D33C4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576" y="4413280"/>
            <a:ext cx="9362064" cy="1503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При успешно влизане, потребителите имат възможността да</a:t>
            </a:r>
            <a:r>
              <a:rPr lang="en-US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:</a:t>
            </a:r>
            <a:endParaRPr lang="bg-BG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576" y="633799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1284" y="633799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3976" y="634630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744960" y="396240"/>
            <a:ext cx="0" cy="235712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 flipH="1">
            <a:off x="-3769359" y="-629920"/>
            <a:ext cx="6959599" cy="6125845"/>
          </a:xfrm>
          <a:prstGeom prst="ellipse">
            <a:avLst/>
          </a:prstGeom>
          <a:noFill/>
          <a:ln w="254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1266" name="Picture 2" descr="Няма налично описание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18" y="409302"/>
            <a:ext cx="3687177" cy="2344060"/>
          </a:xfrm>
          <a:prstGeom prst="rect">
            <a:avLst/>
          </a:prstGeom>
          <a:noFill/>
          <a:effectLst>
            <a:reflection stA="22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53846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576" y="4413280"/>
            <a:ext cx="9362064" cy="1503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При успешно влизане, потребителите имат възможността да добавят продукти</a:t>
            </a:r>
            <a:r>
              <a:rPr lang="en-US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.</a:t>
            </a:r>
            <a:endParaRPr lang="bg-BG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576" y="633799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1284" y="633799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3976" y="634630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744960" y="396240"/>
            <a:ext cx="0" cy="235712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 flipH="1">
            <a:off x="-3769359" y="-629920"/>
            <a:ext cx="6959599" cy="6125845"/>
          </a:xfrm>
          <a:prstGeom prst="ellipse">
            <a:avLst/>
          </a:prstGeom>
          <a:noFill/>
          <a:ln w="254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0482" name="Picture 2" descr="Няма налично описание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347" y="396240"/>
            <a:ext cx="3700345" cy="2379023"/>
          </a:xfrm>
          <a:prstGeom prst="rect">
            <a:avLst/>
          </a:prstGeom>
          <a:noFill/>
          <a:effectLst>
            <a:reflection stA="22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838576" y="2264010"/>
            <a:ext cx="7035424" cy="194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660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Функционалностина </a:t>
            </a:r>
            <a:r>
              <a:rPr lang="bg-BG" sz="660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проекта</a:t>
            </a:r>
            <a:endParaRPr lang="bg-BG" sz="6600" dirty="0">
              <a:solidFill>
                <a:srgbClr val="D33C4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056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576" y="4413280"/>
            <a:ext cx="9362064" cy="1503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При успешно влизане, потребителите имат възможността да редактират продукти</a:t>
            </a:r>
            <a:r>
              <a:rPr lang="en-US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.</a:t>
            </a:r>
            <a:endParaRPr lang="bg-BG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576" y="633799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1284" y="633799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3976" y="634630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744960" y="396240"/>
            <a:ext cx="0" cy="235712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 flipH="1">
            <a:off x="-3769359" y="-629920"/>
            <a:ext cx="6959599" cy="6125845"/>
          </a:xfrm>
          <a:prstGeom prst="ellipse">
            <a:avLst/>
          </a:prstGeom>
          <a:noFill/>
          <a:ln w="254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576" y="2264010"/>
            <a:ext cx="7035424" cy="1945927"/>
          </a:xfrm>
        </p:spPr>
        <p:txBody>
          <a:bodyPr>
            <a:normAutofit/>
          </a:bodyPr>
          <a:lstStyle/>
          <a:p>
            <a:r>
              <a:rPr lang="bg-BG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Функционалностина </a:t>
            </a:r>
            <a:r>
              <a:rPr lang="bg-BG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проекта</a:t>
            </a:r>
            <a:endParaRPr lang="bg-BG" sz="6600" dirty="0">
              <a:solidFill>
                <a:srgbClr val="D33C44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19458" name="Picture 2" descr="Няма налично описание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240" y="406400"/>
            <a:ext cx="3572510" cy="2357121"/>
          </a:xfrm>
          <a:prstGeom prst="rect">
            <a:avLst/>
          </a:prstGeom>
          <a:noFill/>
          <a:effectLst>
            <a:reflection stA="22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89560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576" y="4413280"/>
            <a:ext cx="9362064" cy="1503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При успешно влизане, потребителите имат възможността да преглеждат продукти</a:t>
            </a:r>
            <a:r>
              <a:rPr lang="en-US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.</a:t>
            </a:r>
            <a:endParaRPr lang="bg-BG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576" y="633799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1284" y="633799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3976" y="634630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744960" y="396240"/>
            <a:ext cx="0" cy="235712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 flipH="1">
            <a:off x="-3769359" y="-629920"/>
            <a:ext cx="6959599" cy="6125845"/>
          </a:xfrm>
          <a:prstGeom prst="ellipse">
            <a:avLst/>
          </a:prstGeom>
          <a:noFill/>
          <a:ln w="254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576" y="2264010"/>
            <a:ext cx="7035424" cy="1945927"/>
          </a:xfrm>
        </p:spPr>
        <p:txBody>
          <a:bodyPr>
            <a:normAutofit/>
          </a:bodyPr>
          <a:lstStyle/>
          <a:p>
            <a:r>
              <a:rPr lang="bg-BG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Функционалностина </a:t>
            </a:r>
            <a:r>
              <a:rPr lang="bg-BG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проекта</a:t>
            </a:r>
            <a:endParaRPr lang="bg-BG" sz="6600" dirty="0">
              <a:solidFill>
                <a:srgbClr val="D33C44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18436" name="Picture 4" descr="Няма налично описание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175" y="396239"/>
            <a:ext cx="3821055" cy="2357121"/>
          </a:xfrm>
          <a:prstGeom prst="rect">
            <a:avLst/>
          </a:prstGeom>
          <a:noFill/>
          <a:effectLst>
            <a:reflection stA="22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297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576" y="4413280"/>
            <a:ext cx="9362064" cy="1503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При успешно влизане, потребителите имат възможността да изтриват продукти</a:t>
            </a:r>
            <a:r>
              <a:rPr lang="en-US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.</a:t>
            </a:r>
            <a:endParaRPr lang="bg-BG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576" y="633799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1284" y="633799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3976" y="634630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744960" y="396240"/>
            <a:ext cx="0" cy="235712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 flipH="1">
            <a:off x="-3769359" y="-629920"/>
            <a:ext cx="6959599" cy="6125845"/>
          </a:xfrm>
          <a:prstGeom prst="ellipse">
            <a:avLst/>
          </a:prstGeom>
          <a:noFill/>
          <a:ln w="254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576" y="2264010"/>
            <a:ext cx="7035424" cy="1945927"/>
          </a:xfrm>
        </p:spPr>
        <p:txBody>
          <a:bodyPr>
            <a:normAutofit/>
          </a:bodyPr>
          <a:lstStyle/>
          <a:p>
            <a:r>
              <a:rPr lang="bg-BG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Функционалностина </a:t>
            </a:r>
            <a:r>
              <a:rPr lang="bg-BG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проекта</a:t>
            </a:r>
            <a:endParaRPr lang="bg-BG" sz="6600" dirty="0">
              <a:solidFill>
                <a:srgbClr val="D33C44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17410" name="Picture 2" descr="Няма налично описание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175" y="396240"/>
            <a:ext cx="3824229" cy="2357121"/>
          </a:xfrm>
          <a:prstGeom prst="rect">
            <a:avLst/>
          </a:prstGeom>
          <a:noFill/>
          <a:effectLst>
            <a:reflection stA="22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90213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3463"/>
            <a:ext cx="5410200" cy="1325563"/>
          </a:xfrm>
        </p:spPr>
        <p:txBody>
          <a:bodyPr>
            <a:normAutofit/>
          </a:bodyPr>
          <a:lstStyle/>
          <a:p>
            <a:r>
              <a:rPr lang="bg-BG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Въведение</a:t>
            </a:r>
            <a:r>
              <a:rPr lang="bg-BG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66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77682"/>
            <a:ext cx="10398760" cy="2641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CakePHP е популярна PHP рамка за уеб приложения</a:t>
            </a:r>
            <a:r>
              <a:rPr lang="en-US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. </a:t>
            </a:r>
            <a:r>
              <a:rPr lang="ru-RU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Известна </a:t>
            </a:r>
            <a:r>
              <a:rPr lang="ru-RU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със своите надеждни функции и лекота на използване, което </a:t>
            </a:r>
            <a:r>
              <a:rPr lang="ru-RU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я </a:t>
            </a:r>
            <a:r>
              <a:rPr lang="ru-RU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прави популярен избор за разработчиците.</a:t>
            </a:r>
            <a:endParaRPr lang="bg-BG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576" y="632783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1284" y="632783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3976" y="633614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744960" y="396240"/>
            <a:ext cx="0" cy="1371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42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707" y="1549082"/>
            <a:ext cx="9519920" cy="2829877"/>
          </a:xfrm>
        </p:spPr>
        <p:txBody>
          <a:bodyPr>
            <a:normAutofit/>
          </a:bodyPr>
          <a:lstStyle/>
          <a:p>
            <a:r>
              <a:rPr lang="bg-BG" sz="720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Благодарим </a:t>
            </a:r>
            <a:r>
              <a:rPr lang="bg-BG" sz="72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за вниманието</a:t>
            </a:r>
            <a:endParaRPr lang="bg-BG" sz="7200" dirty="0">
              <a:solidFill>
                <a:srgbClr val="D33C4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2712"/>
            <a:ext cx="10515600" cy="1325563"/>
          </a:xfrm>
        </p:spPr>
        <p:txBody>
          <a:bodyPr>
            <a:noAutofit/>
          </a:bodyPr>
          <a:lstStyle/>
          <a:p>
            <a:r>
              <a:rPr lang="bg-BG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Какво е </a:t>
            </a:r>
            <a:r>
              <a:rPr lang="en-US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/>
            </a:r>
            <a:br>
              <a:rPr lang="en-US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</a:br>
            <a:r>
              <a:rPr lang="af-ZA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Cake</a:t>
            </a:r>
            <a:r>
              <a:rPr lang="af-ZA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PHP</a:t>
            </a:r>
            <a:r>
              <a:rPr lang="af-ZA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?</a:t>
            </a:r>
            <a:endParaRPr lang="bg-BG" sz="66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48228"/>
            <a:ext cx="10185400" cy="25533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CakePHP е рамка за уеб приложения с отворен код, написана на PHP.</a:t>
            </a:r>
            <a:r>
              <a:rPr lang="en-US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Той следва архитектурния модел Model-View-Controller (MVC).</a:t>
            </a:r>
            <a:r>
              <a:rPr lang="en-US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CakePHP предоставя набор от инструменти и библиотеки за бързо и ефективно изграждане на уеб приложения.</a:t>
            </a:r>
            <a:endParaRPr lang="bg-BG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576" y="632783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1284" y="632783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3976" y="633614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744960" y="396240"/>
            <a:ext cx="0" cy="1371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34034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80" y="954742"/>
            <a:ext cx="10515600" cy="1325563"/>
          </a:xfrm>
        </p:spPr>
        <p:txBody>
          <a:bodyPr>
            <a:noAutofit/>
          </a:bodyPr>
          <a:lstStyle/>
          <a:p>
            <a:r>
              <a:rPr lang="bg-BG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Характеристики на </a:t>
            </a:r>
            <a:r>
              <a:rPr lang="af-ZA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Cake</a:t>
            </a:r>
            <a:r>
              <a:rPr lang="af-ZA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PHP</a:t>
            </a:r>
            <a:endParaRPr lang="bg-BG" sz="6600" dirty="0">
              <a:solidFill>
                <a:srgbClr val="D33C4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2792770"/>
            <a:ext cx="11353800" cy="3180081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Лесен за научаване и използване, с прост и интуитивен синтаксис.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Вградена поддръжка за достъп до база данни, валидиране и удостоверяване.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Предлага се с мощен набор от вградени инструменти за кеширане, обработка на имейли и обработка на грешки.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Позволява лесна интеграция с библиотеки и API на трети страни.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Осигурява силни функции, като междусайтови скриптове (XSS) и защита от фалшифициране (CSRF).</a:t>
            </a:r>
            <a:endParaRPr lang="bg-BG" sz="2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576" y="631767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1284" y="631767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3976" y="632598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744960" y="396240"/>
            <a:ext cx="0" cy="1371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524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4004"/>
            <a:ext cx="9423400" cy="2124075"/>
          </a:xfrm>
        </p:spPr>
        <p:txBody>
          <a:bodyPr>
            <a:normAutofit/>
          </a:bodyPr>
          <a:lstStyle/>
          <a:p>
            <a:r>
              <a:rPr lang="bg-BG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Предимства </a:t>
            </a:r>
            <a:r>
              <a:rPr lang="en-US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/>
            </a:r>
            <a:br>
              <a:rPr lang="en-US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</a:br>
            <a:r>
              <a:rPr lang="bg-BG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на </a:t>
            </a:r>
            <a:r>
              <a:rPr lang="af-ZA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Cake</a:t>
            </a:r>
            <a:r>
              <a:rPr lang="af-ZA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PHP</a:t>
            </a:r>
            <a:endParaRPr lang="bg-BG" sz="6600" dirty="0">
              <a:solidFill>
                <a:srgbClr val="D33C4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92598"/>
            <a:ext cx="10515600" cy="3071495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Възможности за бързо разработване на приложения (RAD), позволяващи на разработчиците бързо да създават и внедряват приложения.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Намалено време за разработка и разходи, благодарение на вградените функции и конвенции.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Високо ниво на повторно използване на кода и мащабируемост.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Голяма и активна общност от разработчици, предоставящи подкрепа и допринасящи за развитието на рамката.</a:t>
            </a:r>
            <a:endParaRPr lang="en-US" sz="2400" dirty="0" smtClean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576" y="631767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1284" y="631767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3976" y="632598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744960" y="396240"/>
            <a:ext cx="0" cy="1371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91763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4400"/>
            <a:ext cx="10515600" cy="2224344"/>
          </a:xfrm>
        </p:spPr>
        <p:txBody>
          <a:bodyPr>
            <a:normAutofit/>
          </a:bodyPr>
          <a:lstStyle/>
          <a:p>
            <a:r>
              <a:rPr lang="af-ZA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Cake</a:t>
            </a:r>
            <a:r>
              <a:rPr lang="af-ZA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PHP</a:t>
            </a:r>
            <a:r>
              <a:rPr lang="af-ZA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br>
              <a:rPr lang="af-ZA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</a:br>
            <a:r>
              <a:rPr lang="bg-BG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срещу други рамки</a:t>
            </a:r>
            <a:endParaRPr lang="bg-BG" sz="66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88019"/>
            <a:ext cx="9850120" cy="285813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CakePHP има по-прост синтаксис и изисква по-малко конфигурация в сравнение с други рамки като Laravel или Symfony.</a:t>
            </a:r>
            <a:r>
              <a:rPr lang="en-US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Той предоставя силен набор от вградени функции, намалявайки нуждата от външни библиотеки или добавки.</a:t>
            </a:r>
            <a:r>
              <a:rPr lang="en-US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CakePHP има по-малка крива на обучение, което го прави чудесен избор за начинаещи.</a:t>
            </a:r>
            <a:endParaRPr lang="bg-BG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576" y="632783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1284" y="632783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3976" y="633614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744960" y="396240"/>
            <a:ext cx="0" cy="1371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435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576" y="929958"/>
            <a:ext cx="10058400" cy="2387600"/>
          </a:xfrm>
        </p:spPr>
        <p:txBody>
          <a:bodyPr>
            <a:noAutofit/>
          </a:bodyPr>
          <a:lstStyle/>
          <a:p>
            <a:pPr algn="l"/>
            <a:r>
              <a:rPr lang="ru-RU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Примери за приложения, създадени с Cake</a:t>
            </a:r>
            <a:r>
              <a:rPr lang="ru-RU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PHP</a:t>
            </a:r>
            <a:endParaRPr lang="bg-BG" sz="6600" dirty="0">
              <a:solidFill>
                <a:srgbClr val="D33C4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576" y="403992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bg-BG" sz="28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Множество популярни приложения са създадени с помощта на </a:t>
            </a:r>
            <a:r>
              <a:rPr lang="af-ZA" sz="28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CakePHP, </a:t>
            </a:r>
            <a:r>
              <a:rPr lang="bg-BG" sz="28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включително</a:t>
            </a:r>
            <a:r>
              <a:rPr lang="en-US" sz="2800" dirty="0">
                <a:solidFill>
                  <a:schemeClr val="bg1"/>
                </a:solidFill>
                <a:latin typeface="Franklin Gothic Demi" panose="020B0703020102020204" pitchFamily="34" charset="0"/>
              </a:rPr>
              <a:t>:</a:t>
            </a:r>
            <a:endParaRPr lang="bg-BG" sz="28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576" y="630751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31284" y="630751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93976" y="631582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744960" y="396240"/>
            <a:ext cx="0" cy="1371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71874" y="-629920"/>
            <a:ext cx="11068685" cy="6125845"/>
          </a:xfrm>
          <a:prstGeom prst="ellipse">
            <a:avLst/>
          </a:prstGeom>
          <a:noFill/>
          <a:ln w="254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406436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1170"/>
            <a:ext cx="10515600" cy="1325563"/>
          </a:xfrm>
        </p:spPr>
        <p:txBody>
          <a:bodyPr>
            <a:noAutofit/>
          </a:bodyPr>
          <a:lstStyle/>
          <a:p>
            <a:r>
              <a:rPr lang="af-ZA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Friendster</a:t>
            </a:r>
            <a:r>
              <a:rPr lang="af-ZA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- </a:t>
            </a:r>
            <a:r>
              <a:rPr lang="bg-BG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сайт за социални мрежи</a:t>
            </a:r>
            <a:endParaRPr lang="bg-BG" sz="66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85368"/>
            <a:ext cx="9514840" cy="2563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D33C44"/>
                </a:solidFill>
                <a:latin typeface="Franklin Gothic Demi" panose="020B0703020102020204" pitchFamily="34" charset="0"/>
              </a:rPr>
              <a:t>Friendster</a:t>
            </a:r>
            <a:r>
              <a:rPr lang="ru-RU" sz="2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 </a:t>
            </a:r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е била</a:t>
            </a:r>
            <a:r>
              <a:rPr lang="ru-RU" sz="2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 игра за социална мрежа , базирана в Маунтин Вю, Калифорния , основана от Джонатан Ейбрамс и стартирана през март 2003 г. </a:t>
            </a:r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По-късно </a:t>
            </a:r>
            <a:r>
              <a:rPr lang="ru-RU" sz="2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компанията се превърна в сайт за социални игри, базиран в Куала </a:t>
            </a:r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Лумпур,</a:t>
            </a:r>
            <a:r>
              <a:rPr lang="ru-RU" sz="2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 </a:t>
            </a:r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Малайзия. </a:t>
            </a:r>
            <a:r>
              <a:rPr lang="ru-RU" sz="2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Уебсайтът също </a:t>
            </a:r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е бил </a:t>
            </a:r>
            <a:r>
              <a:rPr lang="ru-RU" sz="2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използван за запознанства и откриване на нови събития, групи и хобита.</a:t>
            </a:r>
            <a:endParaRPr lang="bg-BG" sz="2400" dirty="0" smtClean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7172" name="Picture 4" descr="Екранна снимка на Friend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117" y="406401"/>
            <a:ext cx="2243427" cy="1371600"/>
          </a:xfrm>
          <a:prstGeom prst="rect">
            <a:avLst/>
          </a:prstGeom>
          <a:noFill/>
          <a:effectLst>
            <a:reflection stA="22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576" y="632783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1284" y="632783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3976" y="633614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744960" y="396240"/>
            <a:ext cx="0" cy="1371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407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226" y="1263436"/>
            <a:ext cx="9122954" cy="1325563"/>
          </a:xfrm>
        </p:spPr>
        <p:txBody>
          <a:bodyPr>
            <a:noAutofit/>
          </a:bodyPr>
          <a:lstStyle/>
          <a:p>
            <a:r>
              <a:rPr lang="af-ZA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Yahoo! Education </a:t>
            </a:r>
            <a:r>
              <a:rPr lang="bg-BG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онлайн образователна платформа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576" y="3601298"/>
            <a:ext cx="10125425" cy="2836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Yahoo! </a:t>
            </a:r>
            <a:r>
              <a:rPr lang="af-ZA" sz="2400" b="1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Education</a:t>
            </a:r>
            <a:r>
              <a:rPr lang="ru-RU" sz="24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e </a:t>
            </a:r>
            <a:r>
              <a:rPr lang="bg-BG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била</a:t>
            </a:r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онлайн образователна платформа, стартирана от Yahoo през 2006 г. Тя предоставя директория с образователни ресурси, включително статии, планове на уроци, ръководства за обучение и материали за подготовка за тестове, както и форум за преподаватели, за да се свързват и споделят идеи. Въпреки това Yahoo! </a:t>
            </a:r>
            <a:r>
              <a:rPr lang="af-ZA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Education</a:t>
            </a:r>
            <a:r>
              <a:rPr lang="bg-BG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е била прекратено през 2012 г. </a:t>
            </a:r>
            <a:endParaRPr lang="bg-BG" sz="2400" dirty="0" smtClean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9218" name="Picture 2" descr="Sarah Tann (@WritesOutLoud) /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270" y="386080"/>
            <a:ext cx="1432560" cy="1432560"/>
          </a:xfrm>
          <a:prstGeom prst="rect">
            <a:avLst/>
          </a:prstGeom>
          <a:noFill/>
          <a:effectLst>
            <a:reflection stA="22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576" y="631767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1284" y="631767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3976" y="632598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744960" y="396240"/>
            <a:ext cx="0" cy="1371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96316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741</Words>
  <Application>Microsoft Office PowerPoint</Application>
  <PresentationFormat>Widescreen</PresentationFormat>
  <Paragraphs>103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Franklin Gothic Demi</vt:lpstr>
      <vt:lpstr>Office Theme</vt:lpstr>
      <vt:lpstr>CakePHP</vt:lpstr>
      <vt:lpstr>Въведение </vt:lpstr>
      <vt:lpstr>Какво е  CakePHP?</vt:lpstr>
      <vt:lpstr>Характеристики на CakePHP</vt:lpstr>
      <vt:lpstr>Предимства  на CakePHP</vt:lpstr>
      <vt:lpstr>CakePHP  срещу други рамки</vt:lpstr>
      <vt:lpstr>Примери за приложения, създадени с CakePHP</vt:lpstr>
      <vt:lpstr>Friendster - сайт за социални мрежи</vt:lpstr>
      <vt:lpstr>Yahoo! Education онлайн образователна платформа</vt:lpstr>
      <vt:lpstr>Udemy - онлайн пазар за обучение и преподаване</vt:lpstr>
      <vt:lpstr>Заключение</vt:lpstr>
      <vt:lpstr>Описание на проекта</vt:lpstr>
      <vt:lpstr>Login форма</vt:lpstr>
      <vt:lpstr>Signup форма</vt:lpstr>
      <vt:lpstr>Функционалностина проекта</vt:lpstr>
      <vt:lpstr>PowerPoint Presentation</vt:lpstr>
      <vt:lpstr>Функционалностина проекта</vt:lpstr>
      <vt:lpstr>Функционалностина проекта</vt:lpstr>
      <vt:lpstr>Функционалностина проекта</vt:lpstr>
      <vt:lpstr>Благодарим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CakePHP</dc:title>
  <dc:creator>Admin</dc:creator>
  <cp:lastModifiedBy>Admin</cp:lastModifiedBy>
  <cp:revision>22</cp:revision>
  <dcterms:created xsi:type="dcterms:W3CDTF">2023-04-12T11:53:54Z</dcterms:created>
  <dcterms:modified xsi:type="dcterms:W3CDTF">2023-04-19T18:13:03Z</dcterms:modified>
</cp:coreProperties>
</file>