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12" r:id="rId3"/>
    <p:sldId id="278" r:id="rId4"/>
    <p:sldId id="297" r:id="rId5"/>
    <p:sldId id="281" r:id="rId6"/>
    <p:sldId id="282" r:id="rId7"/>
    <p:sldId id="311" r:id="rId8"/>
    <p:sldId id="309" r:id="rId9"/>
    <p:sldId id="310" r:id="rId10"/>
    <p:sldId id="274" r:id="rId11"/>
    <p:sldId id="271" r:id="rId12"/>
    <p:sldId id="272" r:id="rId13"/>
    <p:sldId id="273" r:id="rId14"/>
    <p:sldId id="301" r:id="rId15"/>
    <p:sldId id="298" r:id="rId16"/>
    <p:sldId id="299" r:id="rId17"/>
    <p:sldId id="300" r:id="rId18"/>
    <p:sldId id="321" r:id="rId19"/>
    <p:sldId id="336" r:id="rId20"/>
    <p:sldId id="344" r:id="rId21"/>
    <p:sldId id="306" r:id="rId22"/>
    <p:sldId id="286" r:id="rId23"/>
    <p:sldId id="303" r:id="rId24"/>
    <p:sldId id="304" r:id="rId25"/>
    <p:sldId id="305" r:id="rId26"/>
    <p:sldId id="328" r:id="rId27"/>
    <p:sldId id="268" r:id="rId28"/>
    <p:sldId id="269" r:id="rId29"/>
    <p:sldId id="292" r:id="rId30"/>
    <p:sldId id="340" r:id="rId31"/>
    <p:sldId id="341" r:id="rId32"/>
    <p:sldId id="293" r:id="rId33"/>
    <p:sldId id="294" r:id="rId34"/>
    <p:sldId id="295" r:id="rId35"/>
    <p:sldId id="339" r:id="rId36"/>
    <p:sldId id="276" r:id="rId37"/>
    <p:sldId id="307" r:id="rId38"/>
    <p:sldId id="319" r:id="rId39"/>
    <p:sldId id="332" r:id="rId40"/>
    <p:sldId id="308" r:id="rId41"/>
    <p:sldId id="313" r:id="rId42"/>
    <p:sldId id="314" r:id="rId43"/>
    <p:sldId id="315" r:id="rId44"/>
    <p:sldId id="320" r:id="rId45"/>
    <p:sldId id="316" r:id="rId46"/>
    <p:sldId id="317" r:id="rId47"/>
    <p:sldId id="345" r:id="rId48"/>
    <p:sldId id="347" r:id="rId49"/>
    <p:sldId id="348" r:id="rId50"/>
    <p:sldId id="349" r:id="rId51"/>
    <p:sldId id="324" r:id="rId52"/>
    <p:sldId id="322" r:id="rId53"/>
    <p:sldId id="325" r:id="rId54"/>
    <p:sldId id="323"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74"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8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4D7D524-5EDB-4DDD-99D4-C3E1AEA7503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itchFamily="34" charset="0"/>
                <a:ea typeface="+mn-ea"/>
              </a:defRPr>
            </a:lvl1pPr>
          </a:lstStyle>
          <a:p>
            <a:pPr>
              <a:defRPr/>
            </a:pPr>
            <a:endParaRPr lang="en-US"/>
          </a:p>
        </p:txBody>
      </p:sp>
      <p:sp>
        <p:nvSpPr>
          <p:cNvPr id="89091" name="Rectangle 3">
            <a:extLst>
              <a:ext uri="{FF2B5EF4-FFF2-40B4-BE49-F238E27FC236}">
                <a16:creationId xmlns:a16="http://schemas.microsoft.com/office/drawing/2014/main" id="{05380498-0415-4EF4-A71C-E4CF30C20F95}"/>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mn-ea"/>
              </a:defRPr>
            </a:lvl1pPr>
          </a:lstStyle>
          <a:p>
            <a:pPr>
              <a:defRPr/>
            </a:pPr>
            <a:endParaRPr lang="en-US"/>
          </a:p>
        </p:txBody>
      </p:sp>
      <p:sp>
        <p:nvSpPr>
          <p:cNvPr id="74756" name="Rectangle 4">
            <a:extLst>
              <a:ext uri="{FF2B5EF4-FFF2-40B4-BE49-F238E27FC236}">
                <a16:creationId xmlns:a16="http://schemas.microsoft.com/office/drawing/2014/main" id="{6941A843-F5A6-4854-B89D-88A1579E119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89093" name="Rectangle 5">
            <a:extLst>
              <a:ext uri="{FF2B5EF4-FFF2-40B4-BE49-F238E27FC236}">
                <a16:creationId xmlns:a16="http://schemas.microsoft.com/office/drawing/2014/main" id="{851D511D-7B44-4092-BE7F-85A9F53CF0F8}"/>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9094" name="Rectangle 6">
            <a:extLst>
              <a:ext uri="{FF2B5EF4-FFF2-40B4-BE49-F238E27FC236}">
                <a16:creationId xmlns:a16="http://schemas.microsoft.com/office/drawing/2014/main" id="{F1137C26-CE96-4B2D-AA87-DFADC0540D5D}"/>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ea typeface="+mn-ea"/>
              </a:defRPr>
            </a:lvl1pPr>
          </a:lstStyle>
          <a:p>
            <a:pPr>
              <a:defRPr/>
            </a:pPr>
            <a:endParaRPr lang="en-US"/>
          </a:p>
        </p:txBody>
      </p:sp>
      <p:sp>
        <p:nvSpPr>
          <p:cNvPr id="89095" name="Rectangle 7">
            <a:extLst>
              <a:ext uri="{FF2B5EF4-FFF2-40B4-BE49-F238E27FC236}">
                <a16:creationId xmlns:a16="http://schemas.microsoft.com/office/drawing/2014/main" id="{260DBA62-0C5E-4D40-A527-7DCF5CFA379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2CFC743-15B4-4355-9F24-DFBE70D8A4C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3FB5DA35-A132-4BA2-82B9-EEA83678AE9F}"/>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7619337-6334-49B2-872B-9D500802A139}" type="slidenum">
              <a:rPr lang="en-US" altLang="en-US" sz="1200"/>
              <a:pPr eaLnBrk="1" hangingPunct="1"/>
              <a:t>1</a:t>
            </a:fld>
            <a:endParaRPr lang="en-US" altLang="en-US" sz="1200"/>
          </a:p>
        </p:txBody>
      </p:sp>
      <p:sp>
        <p:nvSpPr>
          <p:cNvPr id="75779" name="Rectangle 2">
            <a:extLst>
              <a:ext uri="{FF2B5EF4-FFF2-40B4-BE49-F238E27FC236}">
                <a16:creationId xmlns:a16="http://schemas.microsoft.com/office/drawing/2014/main" id="{E29B69EA-9319-4DA4-84F0-767F033AA2D6}"/>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409A1014-BA7E-4753-89F2-F6112F384285}"/>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88AF4E0-E9DA-47DD-BD6C-6086869B2309}"/>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3C59993-64E1-4D14-8554-E92CAE00DB09}" type="slidenum">
              <a:rPr lang="en-US" altLang="en-US" sz="1200"/>
              <a:pPr eaLnBrk="1" hangingPunct="1"/>
              <a:t>10</a:t>
            </a:fld>
            <a:endParaRPr lang="en-US" altLang="en-US" sz="1200"/>
          </a:p>
        </p:txBody>
      </p:sp>
      <p:sp>
        <p:nvSpPr>
          <p:cNvPr id="95235" name="Rectangle 1026">
            <a:extLst>
              <a:ext uri="{FF2B5EF4-FFF2-40B4-BE49-F238E27FC236}">
                <a16:creationId xmlns:a16="http://schemas.microsoft.com/office/drawing/2014/main" id="{7828B449-CE5B-4E93-B870-7B73FF28D0B8}"/>
              </a:ext>
            </a:extLst>
          </p:cNvPr>
          <p:cNvSpPr>
            <a:spLocks noGrp="1" noRot="1" noChangeAspect="1" noChangeArrowheads="1" noTextEdit="1"/>
          </p:cNvSpPr>
          <p:nvPr>
            <p:ph type="sldImg"/>
          </p:nvPr>
        </p:nvSpPr>
        <p:spPr>
          <a:ln/>
        </p:spPr>
      </p:sp>
      <p:sp>
        <p:nvSpPr>
          <p:cNvPr id="95236" name="Rectangle 1027">
            <a:extLst>
              <a:ext uri="{FF2B5EF4-FFF2-40B4-BE49-F238E27FC236}">
                <a16:creationId xmlns:a16="http://schemas.microsoft.com/office/drawing/2014/main" id="{603308A7-E30E-4715-B948-E7878AE747C2}"/>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181A602D-C30B-4EDA-B4C3-4E498CFFA438}"/>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6395330-BE62-4261-AD1A-E3AC4C3FA2A0}" type="slidenum">
              <a:rPr lang="en-US" altLang="en-US" sz="1200"/>
              <a:pPr eaLnBrk="1" hangingPunct="1"/>
              <a:t>11</a:t>
            </a:fld>
            <a:endParaRPr lang="en-US" altLang="en-US" sz="1200"/>
          </a:p>
        </p:txBody>
      </p:sp>
      <p:sp>
        <p:nvSpPr>
          <p:cNvPr id="96259" name="Rectangle 1026">
            <a:extLst>
              <a:ext uri="{FF2B5EF4-FFF2-40B4-BE49-F238E27FC236}">
                <a16:creationId xmlns:a16="http://schemas.microsoft.com/office/drawing/2014/main" id="{59882341-EADE-4D72-A11C-B92600BF9408}"/>
              </a:ext>
            </a:extLst>
          </p:cNvPr>
          <p:cNvSpPr>
            <a:spLocks noGrp="1" noRot="1" noChangeAspect="1" noChangeArrowheads="1" noTextEdit="1"/>
          </p:cNvSpPr>
          <p:nvPr>
            <p:ph type="sldImg"/>
          </p:nvPr>
        </p:nvSpPr>
        <p:spPr>
          <a:ln/>
        </p:spPr>
      </p:sp>
      <p:sp>
        <p:nvSpPr>
          <p:cNvPr id="96260" name="Rectangle 1027">
            <a:extLst>
              <a:ext uri="{FF2B5EF4-FFF2-40B4-BE49-F238E27FC236}">
                <a16:creationId xmlns:a16="http://schemas.microsoft.com/office/drawing/2014/main" id="{E5380AB6-8E3A-473D-8669-8C8FF9312B7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EE2BD4B3-649E-48E2-B937-73BCB8EE254A}"/>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2C960C5-9273-4108-9DDE-7492098885E1}" type="slidenum">
              <a:rPr lang="en-US" altLang="en-US" sz="1200"/>
              <a:pPr eaLnBrk="1" hangingPunct="1"/>
              <a:t>12</a:t>
            </a:fld>
            <a:endParaRPr lang="en-US" altLang="en-US" sz="1200"/>
          </a:p>
        </p:txBody>
      </p:sp>
      <p:sp>
        <p:nvSpPr>
          <p:cNvPr id="97283" name="Rectangle 2">
            <a:extLst>
              <a:ext uri="{FF2B5EF4-FFF2-40B4-BE49-F238E27FC236}">
                <a16:creationId xmlns:a16="http://schemas.microsoft.com/office/drawing/2014/main" id="{7699887B-7ECF-4512-A456-04A06C466A7C}"/>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7BB0FF09-9A08-4BE0-B274-4711C271DF3B}"/>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FAFD3999-06F7-4046-8C0B-F1C2221D09CC}"/>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0096239-6142-4CE9-BD70-C1EBC03B1D3A}" type="slidenum">
              <a:rPr lang="en-US" altLang="en-US" sz="1200"/>
              <a:pPr eaLnBrk="1" hangingPunct="1"/>
              <a:t>13</a:t>
            </a:fld>
            <a:endParaRPr lang="en-US" altLang="en-US" sz="1200"/>
          </a:p>
        </p:txBody>
      </p:sp>
      <p:sp>
        <p:nvSpPr>
          <p:cNvPr id="98307" name="Rectangle 1026">
            <a:extLst>
              <a:ext uri="{FF2B5EF4-FFF2-40B4-BE49-F238E27FC236}">
                <a16:creationId xmlns:a16="http://schemas.microsoft.com/office/drawing/2014/main" id="{70695D47-EF18-4089-9B3F-7A2C48C7C6B5}"/>
              </a:ext>
            </a:extLst>
          </p:cNvPr>
          <p:cNvSpPr>
            <a:spLocks noGrp="1" noRot="1" noChangeAspect="1" noChangeArrowheads="1" noTextEdit="1"/>
          </p:cNvSpPr>
          <p:nvPr>
            <p:ph type="sldImg"/>
          </p:nvPr>
        </p:nvSpPr>
        <p:spPr>
          <a:ln/>
        </p:spPr>
      </p:sp>
      <p:sp>
        <p:nvSpPr>
          <p:cNvPr id="98308" name="Rectangle 1027">
            <a:extLst>
              <a:ext uri="{FF2B5EF4-FFF2-40B4-BE49-F238E27FC236}">
                <a16:creationId xmlns:a16="http://schemas.microsoft.com/office/drawing/2014/main" id="{C4DC225E-AF7F-496C-9218-21651E2BCC6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2749EBBC-9BE8-44D5-BBC1-A715307AF705}"/>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9DC2C1B-3507-454B-A9AF-2BB8C5FB81AA}" type="slidenum">
              <a:rPr lang="en-US" altLang="en-US" sz="1200"/>
              <a:pPr eaLnBrk="1" hangingPunct="1"/>
              <a:t>14</a:t>
            </a:fld>
            <a:endParaRPr lang="en-US" altLang="en-US" sz="1200"/>
          </a:p>
        </p:txBody>
      </p:sp>
      <p:sp>
        <p:nvSpPr>
          <p:cNvPr id="100355" name="Rectangle 1026">
            <a:extLst>
              <a:ext uri="{FF2B5EF4-FFF2-40B4-BE49-F238E27FC236}">
                <a16:creationId xmlns:a16="http://schemas.microsoft.com/office/drawing/2014/main" id="{9BE98415-3BB9-4D58-B4B5-9B1C585BE67D}"/>
              </a:ext>
            </a:extLst>
          </p:cNvPr>
          <p:cNvSpPr>
            <a:spLocks noGrp="1" noRot="1" noChangeAspect="1" noChangeArrowheads="1" noTextEdit="1"/>
          </p:cNvSpPr>
          <p:nvPr>
            <p:ph type="sldImg"/>
          </p:nvPr>
        </p:nvSpPr>
        <p:spPr>
          <a:ln/>
        </p:spPr>
      </p:sp>
      <p:sp>
        <p:nvSpPr>
          <p:cNvPr id="100356" name="Rectangle 1027">
            <a:extLst>
              <a:ext uri="{FF2B5EF4-FFF2-40B4-BE49-F238E27FC236}">
                <a16:creationId xmlns:a16="http://schemas.microsoft.com/office/drawing/2014/main" id="{1031B531-150B-4DB1-A473-404E7807AF28}"/>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0D296A1F-8A9E-4084-99A6-3B9C9EEB7197}"/>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58F194F-A8D3-4151-B3B4-3F9958202ADA}" type="slidenum">
              <a:rPr lang="en-US" altLang="en-US" sz="1200"/>
              <a:pPr eaLnBrk="1" hangingPunct="1"/>
              <a:t>15</a:t>
            </a:fld>
            <a:endParaRPr lang="en-US" altLang="en-US" sz="1200"/>
          </a:p>
        </p:txBody>
      </p:sp>
      <p:sp>
        <p:nvSpPr>
          <p:cNvPr id="101379" name="Rectangle 1026">
            <a:extLst>
              <a:ext uri="{FF2B5EF4-FFF2-40B4-BE49-F238E27FC236}">
                <a16:creationId xmlns:a16="http://schemas.microsoft.com/office/drawing/2014/main" id="{A41114F3-2F29-4C3F-98FC-F64DBF2CB7E8}"/>
              </a:ext>
            </a:extLst>
          </p:cNvPr>
          <p:cNvSpPr>
            <a:spLocks noGrp="1" noRot="1" noChangeAspect="1" noChangeArrowheads="1" noTextEdit="1"/>
          </p:cNvSpPr>
          <p:nvPr>
            <p:ph type="sldImg"/>
          </p:nvPr>
        </p:nvSpPr>
        <p:spPr>
          <a:ln/>
        </p:spPr>
      </p:sp>
      <p:sp>
        <p:nvSpPr>
          <p:cNvPr id="101380" name="Rectangle 1027">
            <a:extLst>
              <a:ext uri="{FF2B5EF4-FFF2-40B4-BE49-F238E27FC236}">
                <a16:creationId xmlns:a16="http://schemas.microsoft.com/office/drawing/2014/main" id="{A9FE3D16-1831-465A-8296-CD54E33CF81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3AED6146-6676-49C2-BFE7-A7F0D7E582C3}"/>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0A4DF3D-54FD-4437-82F3-2A77C89AD0D4}" type="slidenum">
              <a:rPr lang="en-US" altLang="en-US" sz="1200"/>
              <a:pPr eaLnBrk="1" hangingPunct="1"/>
              <a:t>16</a:t>
            </a:fld>
            <a:endParaRPr lang="en-US" altLang="en-US" sz="1200"/>
          </a:p>
        </p:txBody>
      </p:sp>
      <p:sp>
        <p:nvSpPr>
          <p:cNvPr id="102403" name="Rectangle 2">
            <a:extLst>
              <a:ext uri="{FF2B5EF4-FFF2-40B4-BE49-F238E27FC236}">
                <a16:creationId xmlns:a16="http://schemas.microsoft.com/office/drawing/2014/main" id="{1219BB18-59FF-4679-94E9-EFBEBC8C8F1A}"/>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664AB739-A519-4C6C-9439-01FC03269308}"/>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C8A87619-C8A7-4734-A142-DEA8F766BEBB}"/>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C99BCEE-171A-4AC0-8B43-89EC65BE5F61}" type="slidenum">
              <a:rPr lang="en-US" altLang="en-US" sz="1200"/>
              <a:pPr eaLnBrk="1" hangingPunct="1"/>
              <a:t>17</a:t>
            </a:fld>
            <a:endParaRPr lang="en-US" altLang="en-US" sz="1200"/>
          </a:p>
        </p:txBody>
      </p:sp>
      <p:sp>
        <p:nvSpPr>
          <p:cNvPr id="103427" name="Rectangle 2">
            <a:extLst>
              <a:ext uri="{FF2B5EF4-FFF2-40B4-BE49-F238E27FC236}">
                <a16:creationId xmlns:a16="http://schemas.microsoft.com/office/drawing/2014/main" id="{5327DE5E-371C-404C-B5AD-EC0375439CEA}"/>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8B8F4D47-4A6D-4A34-94D9-AE001F39B744}"/>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1CF00120-41C3-4425-B4E3-1E6164BF2226}"/>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8C895AF-8846-4A90-A895-411AE633FC90}" type="slidenum">
              <a:rPr lang="en-US" altLang="en-US" sz="1200"/>
              <a:pPr eaLnBrk="1" hangingPunct="1"/>
              <a:t>18</a:t>
            </a:fld>
            <a:endParaRPr lang="en-US" altLang="en-US" sz="1200"/>
          </a:p>
        </p:txBody>
      </p:sp>
      <p:sp>
        <p:nvSpPr>
          <p:cNvPr id="104451" name="Rectangle 2">
            <a:extLst>
              <a:ext uri="{FF2B5EF4-FFF2-40B4-BE49-F238E27FC236}">
                <a16:creationId xmlns:a16="http://schemas.microsoft.com/office/drawing/2014/main" id="{29099F0E-BDEA-4FA4-A3A0-380F0CF169D7}"/>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B1D11EDD-D77C-4729-B5C0-3627BD04D04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3F69CC2B-6CC9-4D41-A3B6-C43157B2EC91}"/>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4CC18EF-03A2-42D5-BFF4-069CB0CA87C3}" type="slidenum">
              <a:rPr lang="en-US" altLang="en-US" sz="1200"/>
              <a:pPr eaLnBrk="1" hangingPunct="1"/>
              <a:t>19</a:t>
            </a:fld>
            <a:endParaRPr lang="en-US" altLang="en-US" sz="1200"/>
          </a:p>
        </p:txBody>
      </p:sp>
      <p:sp>
        <p:nvSpPr>
          <p:cNvPr id="105475" name="Rectangle 2">
            <a:extLst>
              <a:ext uri="{FF2B5EF4-FFF2-40B4-BE49-F238E27FC236}">
                <a16:creationId xmlns:a16="http://schemas.microsoft.com/office/drawing/2014/main" id="{A4D222BD-345D-4A73-8087-47F2DA33106F}"/>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A5CC876-FA8D-46D0-B6B9-7B9275920FF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9192C8AC-B403-40DE-8362-1E3C50A37794}"/>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A8FE033-FBB3-45AE-9104-EF22E85AFAC0}" type="slidenum">
              <a:rPr lang="en-US" altLang="en-US" sz="1200"/>
              <a:pPr eaLnBrk="1" hangingPunct="1"/>
              <a:t>2</a:t>
            </a:fld>
            <a:endParaRPr lang="en-US" altLang="en-US" sz="1200"/>
          </a:p>
        </p:txBody>
      </p:sp>
      <p:sp>
        <p:nvSpPr>
          <p:cNvPr id="76803" name="Rectangle 1026">
            <a:extLst>
              <a:ext uri="{FF2B5EF4-FFF2-40B4-BE49-F238E27FC236}">
                <a16:creationId xmlns:a16="http://schemas.microsoft.com/office/drawing/2014/main" id="{1F75AD34-CBD1-4B0A-AEBD-1CD5E38159EB}"/>
              </a:ext>
            </a:extLst>
          </p:cNvPr>
          <p:cNvSpPr>
            <a:spLocks noGrp="1" noRot="1" noChangeAspect="1" noChangeArrowheads="1" noTextEdit="1"/>
          </p:cNvSpPr>
          <p:nvPr>
            <p:ph type="sldImg"/>
          </p:nvPr>
        </p:nvSpPr>
        <p:spPr>
          <a:ln/>
        </p:spPr>
      </p:sp>
      <p:sp>
        <p:nvSpPr>
          <p:cNvPr id="76804" name="Rectangle 1027">
            <a:extLst>
              <a:ext uri="{FF2B5EF4-FFF2-40B4-BE49-F238E27FC236}">
                <a16:creationId xmlns:a16="http://schemas.microsoft.com/office/drawing/2014/main" id="{9B083A0B-173E-4C27-92B0-19ABAA22592B}"/>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AE4E22BE-5D14-4429-A68F-14FD3F6A9BD0}"/>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E959575-EBB9-4C25-BE5D-FF419268B83E}" type="slidenum">
              <a:rPr lang="en-US" altLang="en-US" sz="1200"/>
              <a:pPr eaLnBrk="1" hangingPunct="1"/>
              <a:t>20</a:t>
            </a:fld>
            <a:endParaRPr lang="en-US" altLang="en-US" sz="1200"/>
          </a:p>
        </p:txBody>
      </p:sp>
      <p:sp>
        <p:nvSpPr>
          <p:cNvPr id="106499" name="Rectangle 1026">
            <a:extLst>
              <a:ext uri="{FF2B5EF4-FFF2-40B4-BE49-F238E27FC236}">
                <a16:creationId xmlns:a16="http://schemas.microsoft.com/office/drawing/2014/main" id="{BE89A648-C80D-4499-85B4-D5B72297D156}"/>
              </a:ext>
            </a:extLst>
          </p:cNvPr>
          <p:cNvSpPr>
            <a:spLocks noGrp="1" noRot="1" noChangeAspect="1" noChangeArrowheads="1" noTextEdit="1"/>
          </p:cNvSpPr>
          <p:nvPr>
            <p:ph type="sldImg"/>
          </p:nvPr>
        </p:nvSpPr>
        <p:spPr>
          <a:ln/>
        </p:spPr>
      </p:sp>
      <p:sp>
        <p:nvSpPr>
          <p:cNvPr id="106500" name="Rectangle 1027">
            <a:extLst>
              <a:ext uri="{FF2B5EF4-FFF2-40B4-BE49-F238E27FC236}">
                <a16:creationId xmlns:a16="http://schemas.microsoft.com/office/drawing/2014/main" id="{E1325FB2-2EA5-478B-B83D-E3AD4F9F47F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FAE7341C-F1DE-4041-B27E-3D44FF54A844}"/>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8EDF4ED-6851-4203-BFA1-998A579D0C86}" type="slidenum">
              <a:rPr lang="en-US" altLang="en-US" sz="1200"/>
              <a:pPr eaLnBrk="1" hangingPunct="1"/>
              <a:t>21</a:t>
            </a:fld>
            <a:endParaRPr lang="en-US" altLang="en-US" sz="1200"/>
          </a:p>
        </p:txBody>
      </p:sp>
      <p:sp>
        <p:nvSpPr>
          <p:cNvPr id="107523" name="Rectangle 1026">
            <a:extLst>
              <a:ext uri="{FF2B5EF4-FFF2-40B4-BE49-F238E27FC236}">
                <a16:creationId xmlns:a16="http://schemas.microsoft.com/office/drawing/2014/main" id="{94AB9F93-AB33-4EFD-8C2A-E4A350DFB000}"/>
              </a:ext>
            </a:extLst>
          </p:cNvPr>
          <p:cNvSpPr>
            <a:spLocks noGrp="1" noRot="1" noChangeAspect="1" noChangeArrowheads="1" noTextEdit="1"/>
          </p:cNvSpPr>
          <p:nvPr>
            <p:ph type="sldImg"/>
          </p:nvPr>
        </p:nvSpPr>
        <p:spPr>
          <a:ln/>
        </p:spPr>
      </p:sp>
      <p:sp>
        <p:nvSpPr>
          <p:cNvPr id="107524" name="Rectangle 1027">
            <a:extLst>
              <a:ext uri="{FF2B5EF4-FFF2-40B4-BE49-F238E27FC236}">
                <a16:creationId xmlns:a16="http://schemas.microsoft.com/office/drawing/2014/main" id="{D2AF5BB1-C900-4EFA-AEFA-6D33F735D093}"/>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D91C84AD-24AC-4E34-8143-EDBA55842CBA}"/>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4AC1FBD-A01D-4414-95C7-BFD1557F6E25}" type="slidenum">
              <a:rPr lang="en-US" altLang="en-US" sz="1200"/>
              <a:pPr eaLnBrk="1" hangingPunct="1"/>
              <a:t>22</a:t>
            </a:fld>
            <a:endParaRPr lang="en-US" altLang="en-US" sz="1200"/>
          </a:p>
        </p:txBody>
      </p:sp>
      <p:sp>
        <p:nvSpPr>
          <p:cNvPr id="87043" name="Rectangle 2">
            <a:extLst>
              <a:ext uri="{FF2B5EF4-FFF2-40B4-BE49-F238E27FC236}">
                <a16:creationId xmlns:a16="http://schemas.microsoft.com/office/drawing/2014/main" id="{914C9DD8-4639-4470-90BE-B2943287682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367D8E45-B109-46FA-814B-3805C2CDB101}"/>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extLst>
      <p:ext uri="{BB962C8B-B14F-4D97-AF65-F5344CB8AC3E}">
        <p14:creationId xmlns:p14="http://schemas.microsoft.com/office/powerpoint/2010/main" val="820405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5186F289-9F3A-4042-8BA1-CBF7A2F2F410}"/>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1347163-3B1E-4015-97E0-58FD548AD769}" type="slidenum">
              <a:rPr lang="en-US" altLang="en-US" sz="1200"/>
              <a:pPr eaLnBrk="1" hangingPunct="1"/>
              <a:t>23</a:t>
            </a:fld>
            <a:endParaRPr lang="en-US" altLang="en-US" sz="1200"/>
          </a:p>
        </p:txBody>
      </p:sp>
      <p:sp>
        <p:nvSpPr>
          <p:cNvPr id="109571" name="Rectangle 2">
            <a:extLst>
              <a:ext uri="{FF2B5EF4-FFF2-40B4-BE49-F238E27FC236}">
                <a16:creationId xmlns:a16="http://schemas.microsoft.com/office/drawing/2014/main" id="{A422AA81-B257-483B-99DA-2277CC275FD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C621BA1-8BA9-490B-86B9-4F52FFD7978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810883F9-0386-4A8E-A4DC-E0F41A5A9F42}"/>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C20A162-0A9F-4720-B8BF-D1CE55780183}" type="slidenum">
              <a:rPr lang="en-US" altLang="en-US" sz="1200"/>
              <a:pPr eaLnBrk="1" hangingPunct="1"/>
              <a:t>24</a:t>
            </a:fld>
            <a:endParaRPr lang="en-US" altLang="en-US" sz="1200"/>
          </a:p>
        </p:txBody>
      </p:sp>
      <p:sp>
        <p:nvSpPr>
          <p:cNvPr id="110595" name="Rectangle 2">
            <a:extLst>
              <a:ext uri="{FF2B5EF4-FFF2-40B4-BE49-F238E27FC236}">
                <a16:creationId xmlns:a16="http://schemas.microsoft.com/office/drawing/2014/main" id="{EC034642-5CB3-45C1-AC71-3B0DA45BF174}"/>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6A4DE0A4-75F9-4696-9809-C74CE380BA7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449C6E75-8D0C-41FC-A8AD-5868DFE01777}"/>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A7B10C2-6B6C-424B-AE5E-EDD40B8F45FA}" type="slidenum">
              <a:rPr lang="en-US" altLang="en-US" sz="1200"/>
              <a:pPr eaLnBrk="1" hangingPunct="1"/>
              <a:t>25</a:t>
            </a:fld>
            <a:endParaRPr lang="en-US" altLang="en-US" sz="1200"/>
          </a:p>
        </p:txBody>
      </p:sp>
      <p:sp>
        <p:nvSpPr>
          <p:cNvPr id="111619" name="Rectangle 2">
            <a:extLst>
              <a:ext uri="{FF2B5EF4-FFF2-40B4-BE49-F238E27FC236}">
                <a16:creationId xmlns:a16="http://schemas.microsoft.com/office/drawing/2014/main" id="{D85C0D32-3918-4428-8D97-4A93CD036512}"/>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F544CF70-C82B-4C46-A4F3-BB41835B1772}"/>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42F3192C-1C0C-4DFB-A876-3A186FEE6A5A}"/>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DBD20F7-8D60-4DBB-BFE8-B66C8A7E1430}" type="slidenum">
              <a:rPr lang="en-US" altLang="en-US" sz="1200"/>
              <a:pPr eaLnBrk="1" hangingPunct="1"/>
              <a:t>26</a:t>
            </a:fld>
            <a:endParaRPr lang="en-US" altLang="en-US" sz="1200"/>
          </a:p>
        </p:txBody>
      </p:sp>
      <p:sp>
        <p:nvSpPr>
          <p:cNvPr id="99331" name="Rectangle 2">
            <a:extLst>
              <a:ext uri="{FF2B5EF4-FFF2-40B4-BE49-F238E27FC236}">
                <a16:creationId xmlns:a16="http://schemas.microsoft.com/office/drawing/2014/main" id="{C50F6869-975C-481F-A1CE-DDD6B70B9C9C}"/>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7524E904-8F4B-46EF-A47C-A3C6FFD141DD}"/>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extLst>
      <p:ext uri="{BB962C8B-B14F-4D97-AF65-F5344CB8AC3E}">
        <p14:creationId xmlns:p14="http://schemas.microsoft.com/office/powerpoint/2010/main" val="2905977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DF96851A-AFCE-4D50-AEE5-8CB6F9FE838F}"/>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444CD93-6493-4B2C-AF40-A3001C5A6AB7}" type="slidenum">
              <a:rPr lang="en-US" altLang="en-US" sz="1200"/>
              <a:pPr eaLnBrk="1" hangingPunct="1"/>
              <a:t>27</a:t>
            </a:fld>
            <a:endParaRPr lang="en-US" altLang="en-US" sz="1200"/>
          </a:p>
        </p:txBody>
      </p:sp>
      <p:sp>
        <p:nvSpPr>
          <p:cNvPr id="112643" name="Rectangle 1026">
            <a:extLst>
              <a:ext uri="{FF2B5EF4-FFF2-40B4-BE49-F238E27FC236}">
                <a16:creationId xmlns:a16="http://schemas.microsoft.com/office/drawing/2014/main" id="{5CDAD04D-43E6-4010-AEFA-7AE1E31ACDD1}"/>
              </a:ext>
            </a:extLst>
          </p:cNvPr>
          <p:cNvSpPr>
            <a:spLocks noGrp="1" noRot="1" noChangeAspect="1" noChangeArrowheads="1" noTextEdit="1"/>
          </p:cNvSpPr>
          <p:nvPr>
            <p:ph type="sldImg"/>
          </p:nvPr>
        </p:nvSpPr>
        <p:spPr>
          <a:ln/>
        </p:spPr>
      </p:sp>
      <p:sp>
        <p:nvSpPr>
          <p:cNvPr id="112644" name="Rectangle 1027">
            <a:extLst>
              <a:ext uri="{FF2B5EF4-FFF2-40B4-BE49-F238E27FC236}">
                <a16:creationId xmlns:a16="http://schemas.microsoft.com/office/drawing/2014/main" id="{634F9F5A-F36B-4620-9BB8-3C1254EE99B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36E804F8-5CA1-4E30-B077-20456F83E0B7}"/>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0AC82F4-8171-45C2-9E35-685DA950A271}" type="slidenum">
              <a:rPr lang="en-US" altLang="en-US" sz="1200"/>
              <a:pPr eaLnBrk="1" hangingPunct="1"/>
              <a:t>28</a:t>
            </a:fld>
            <a:endParaRPr lang="en-US" altLang="en-US" sz="1200"/>
          </a:p>
        </p:txBody>
      </p:sp>
      <p:sp>
        <p:nvSpPr>
          <p:cNvPr id="113667" name="Rectangle 1026">
            <a:extLst>
              <a:ext uri="{FF2B5EF4-FFF2-40B4-BE49-F238E27FC236}">
                <a16:creationId xmlns:a16="http://schemas.microsoft.com/office/drawing/2014/main" id="{93229FC4-AA44-4E3E-A200-8624413B7437}"/>
              </a:ext>
            </a:extLst>
          </p:cNvPr>
          <p:cNvSpPr>
            <a:spLocks noGrp="1" noRot="1" noChangeAspect="1" noChangeArrowheads="1" noTextEdit="1"/>
          </p:cNvSpPr>
          <p:nvPr>
            <p:ph type="sldImg"/>
          </p:nvPr>
        </p:nvSpPr>
        <p:spPr>
          <a:ln/>
        </p:spPr>
      </p:sp>
      <p:sp>
        <p:nvSpPr>
          <p:cNvPr id="113668" name="Rectangle 1027">
            <a:extLst>
              <a:ext uri="{FF2B5EF4-FFF2-40B4-BE49-F238E27FC236}">
                <a16:creationId xmlns:a16="http://schemas.microsoft.com/office/drawing/2014/main" id="{48B3096E-C63A-44C1-965C-7B1F7C8EBED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8E027C9B-DE10-4A86-842A-5E51D1553EC1}"/>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62B5897-CA3E-4963-A133-3FB0A98CFED9}" type="slidenum">
              <a:rPr lang="en-US" altLang="en-US" sz="1200"/>
              <a:pPr eaLnBrk="1" hangingPunct="1"/>
              <a:t>29</a:t>
            </a:fld>
            <a:endParaRPr lang="en-US" altLang="en-US" sz="1200"/>
          </a:p>
        </p:txBody>
      </p:sp>
      <p:sp>
        <p:nvSpPr>
          <p:cNvPr id="114691" name="Rectangle 1026">
            <a:extLst>
              <a:ext uri="{FF2B5EF4-FFF2-40B4-BE49-F238E27FC236}">
                <a16:creationId xmlns:a16="http://schemas.microsoft.com/office/drawing/2014/main" id="{018FA1D7-B837-4CA0-A8E5-7123516F86D3}"/>
              </a:ext>
            </a:extLst>
          </p:cNvPr>
          <p:cNvSpPr>
            <a:spLocks noGrp="1" noRot="1" noChangeAspect="1" noChangeArrowheads="1" noTextEdit="1"/>
          </p:cNvSpPr>
          <p:nvPr>
            <p:ph type="sldImg"/>
          </p:nvPr>
        </p:nvSpPr>
        <p:spPr>
          <a:ln/>
        </p:spPr>
      </p:sp>
      <p:sp>
        <p:nvSpPr>
          <p:cNvPr id="114692" name="Rectangle 1027">
            <a:extLst>
              <a:ext uri="{FF2B5EF4-FFF2-40B4-BE49-F238E27FC236}">
                <a16:creationId xmlns:a16="http://schemas.microsoft.com/office/drawing/2014/main" id="{38A8696C-D61F-474F-8363-7C0CAC67F791}"/>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987F10C6-17C3-4196-8668-21DFF325AC92}"/>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F7B98CB-FD19-4E0C-B970-3ED5A355CDB5}" type="slidenum">
              <a:rPr lang="en-US" altLang="en-US" sz="1200"/>
              <a:pPr eaLnBrk="1" hangingPunct="1"/>
              <a:t>3</a:t>
            </a:fld>
            <a:endParaRPr lang="en-US" altLang="en-US" sz="1200"/>
          </a:p>
        </p:txBody>
      </p:sp>
      <p:sp>
        <p:nvSpPr>
          <p:cNvPr id="77827" name="Rectangle 1026">
            <a:extLst>
              <a:ext uri="{FF2B5EF4-FFF2-40B4-BE49-F238E27FC236}">
                <a16:creationId xmlns:a16="http://schemas.microsoft.com/office/drawing/2014/main" id="{42F47524-E9D5-4E82-B770-4B2C4FBBF88C}"/>
              </a:ext>
            </a:extLst>
          </p:cNvPr>
          <p:cNvSpPr>
            <a:spLocks noGrp="1" noRot="1" noChangeAspect="1" noChangeArrowheads="1" noTextEdit="1"/>
          </p:cNvSpPr>
          <p:nvPr>
            <p:ph type="sldImg"/>
          </p:nvPr>
        </p:nvSpPr>
        <p:spPr>
          <a:ln/>
        </p:spPr>
      </p:sp>
      <p:sp>
        <p:nvSpPr>
          <p:cNvPr id="77828" name="Rectangle 1027">
            <a:extLst>
              <a:ext uri="{FF2B5EF4-FFF2-40B4-BE49-F238E27FC236}">
                <a16:creationId xmlns:a16="http://schemas.microsoft.com/office/drawing/2014/main" id="{6B955155-EB99-41D2-92EF-0AB61218962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832F2088-4F6D-4D70-8479-7D8169B6B880}"/>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1E324C-3DF4-4A7F-92F2-F8534F690E79}" type="slidenum">
              <a:rPr lang="en-US" altLang="en-US" sz="1200"/>
              <a:pPr eaLnBrk="1" hangingPunct="1"/>
              <a:t>30</a:t>
            </a:fld>
            <a:endParaRPr lang="en-US" altLang="en-US" sz="1200"/>
          </a:p>
        </p:txBody>
      </p:sp>
      <p:sp>
        <p:nvSpPr>
          <p:cNvPr id="116739" name="Rectangle 2">
            <a:extLst>
              <a:ext uri="{FF2B5EF4-FFF2-40B4-BE49-F238E27FC236}">
                <a16:creationId xmlns:a16="http://schemas.microsoft.com/office/drawing/2014/main" id="{8BE27980-B6BF-4526-85BA-A8A347737E38}"/>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3766DF97-E6F6-4FA4-97F4-76E267C22D58}"/>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73DA5B7D-F63C-4F72-B10A-6CCCA4D8CCA5}"/>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8138AE-C3CE-4B7E-AC43-52E19E8002FA}" type="slidenum">
              <a:rPr lang="en-US" altLang="en-US" sz="1200"/>
              <a:pPr eaLnBrk="1" hangingPunct="1"/>
              <a:t>31</a:t>
            </a:fld>
            <a:endParaRPr lang="en-US" altLang="en-US" sz="1200"/>
          </a:p>
        </p:txBody>
      </p:sp>
      <p:sp>
        <p:nvSpPr>
          <p:cNvPr id="117763" name="Rectangle 2">
            <a:extLst>
              <a:ext uri="{FF2B5EF4-FFF2-40B4-BE49-F238E27FC236}">
                <a16:creationId xmlns:a16="http://schemas.microsoft.com/office/drawing/2014/main" id="{AB5EDB2C-B2AC-4852-B41A-28783F9CD9F5}"/>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E15D0AE1-DF52-4D1E-97B6-449F3D97F90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EBB3457E-97C9-4525-9F6B-9865385722B1}"/>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B960F3A-908C-4C73-862C-220AA6AB51CD}" type="slidenum">
              <a:rPr lang="en-US" altLang="en-US" sz="1200"/>
              <a:pPr eaLnBrk="1" hangingPunct="1"/>
              <a:t>32</a:t>
            </a:fld>
            <a:endParaRPr lang="en-US" altLang="en-US" sz="1200"/>
          </a:p>
        </p:txBody>
      </p:sp>
      <p:sp>
        <p:nvSpPr>
          <p:cNvPr id="118787" name="Rectangle 1026">
            <a:extLst>
              <a:ext uri="{FF2B5EF4-FFF2-40B4-BE49-F238E27FC236}">
                <a16:creationId xmlns:a16="http://schemas.microsoft.com/office/drawing/2014/main" id="{6CA30320-9658-4DED-87AB-690C6B349E33}"/>
              </a:ext>
            </a:extLst>
          </p:cNvPr>
          <p:cNvSpPr>
            <a:spLocks noGrp="1" noRot="1" noChangeAspect="1" noChangeArrowheads="1" noTextEdit="1"/>
          </p:cNvSpPr>
          <p:nvPr>
            <p:ph type="sldImg"/>
          </p:nvPr>
        </p:nvSpPr>
        <p:spPr>
          <a:ln/>
        </p:spPr>
      </p:sp>
      <p:sp>
        <p:nvSpPr>
          <p:cNvPr id="118788" name="Rectangle 1027">
            <a:extLst>
              <a:ext uri="{FF2B5EF4-FFF2-40B4-BE49-F238E27FC236}">
                <a16:creationId xmlns:a16="http://schemas.microsoft.com/office/drawing/2014/main" id="{D849A864-8D8E-49E4-8A77-6F1E7658BACD}"/>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4CC110BC-4505-42E9-B869-568150A1C4C5}"/>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F9AE97C-BEBB-492C-AE34-8D3A299E7525}" type="slidenum">
              <a:rPr lang="en-US" altLang="en-US" sz="1200"/>
              <a:pPr eaLnBrk="1" hangingPunct="1"/>
              <a:t>33</a:t>
            </a:fld>
            <a:endParaRPr lang="en-US" altLang="en-US" sz="1200"/>
          </a:p>
        </p:txBody>
      </p:sp>
      <p:sp>
        <p:nvSpPr>
          <p:cNvPr id="119811" name="Rectangle 1026">
            <a:extLst>
              <a:ext uri="{FF2B5EF4-FFF2-40B4-BE49-F238E27FC236}">
                <a16:creationId xmlns:a16="http://schemas.microsoft.com/office/drawing/2014/main" id="{382671F2-3CA6-4D07-B98B-4152E495679F}"/>
              </a:ext>
            </a:extLst>
          </p:cNvPr>
          <p:cNvSpPr>
            <a:spLocks noGrp="1" noRot="1" noChangeAspect="1" noChangeArrowheads="1" noTextEdit="1"/>
          </p:cNvSpPr>
          <p:nvPr>
            <p:ph type="sldImg"/>
          </p:nvPr>
        </p:nvSpPr>
        <p:spPr>
          <a:ln/>
        </p:spPr>
      </p:sp>
      <p:sp>
        <p:nvSpPr>
          <p:cNvPr id="119812" name="Rectangle 1027">
            <a:extLst>
              <a:ext uri="{FF2B5EF4-FFF2-40B4-BE49-F238E27FC236}">
                <a16:creationId xmlns:a16="http://schemas.microsoft.com/office/drawing/2014/main" id="{CE8C9E83-3361-4088-ACD2-74F5E986AF9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DDFB44F4-3318-4C59-95DD-8F1E4273DA8C}"/>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7B6D7CF-7490-4A24-824F-350AE1243E7C}" type="slidenum">
              <a:rPr lang="en-US" altLang="en-US" sz="1200"/>
              <a:pPr eaLnBrk="1" hangingPunct="1"/>
              <a:t>34</a:t>
            </a:fld>
            <a:endParaRPr lang="en-US" altLang="en-US" sz="1200"/>
          </a:p>
        </p:txBody>
      </p:sp>
      <p:sp>
        <p:nvSpPr>
          <p:cNvPr id="120835" name="Rectangle 1026">
            <a:extLst>
              <a:ext uri="{FF2B5EF4-FFF2-40B4-BE49-F238E27FC236}">
                <a16:creationId xmlns:a16="http://schemas.microsoft.com/office/drawing/2014/main" id="{D3E0CD8B-6B43-4761-B18B-80E0D49BE68B}"/>
              </a:ext>
            </a:extLst>
          </p:cNvPr>
          <p:cNvSpPr>
            <a:spLocks noGrp="1" noRot="1" noChangeAspect="1" noChangeArrowheads="1" noTextEdit="1"/>
          </p:cNvSpPr>
          <p:nvPr>
            <p:ph type="sldImg"/>
          </p:nvPr>
        </p:nvSpPr>
        <p:spPr>
          <a:ln/>
        </p:spPr>
      </p:sp>
      <p:sp>
        <p:nvSpPr>
          <p:cNvPr id="120836" name="Rectangle 1027">
            <a:extLst>
              <a:ext uri="{FF2B5EF4-FFF2-40B4-BE49-F238E27FC236}">
                <a16:creationId xmlns:a16="http://schemas.microsoft.com/office/drawing/2014/main" id="{E82E7D4B-B9D2-4B52-8705-FC438CC70A2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1D144B41-8DB2-471B-B13D-156C7466E3BE}"/>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A032715-3808-44E8-BC17-5DD8CEE2EB25}" type="slidenum">
              <a:rPr lang="en-US" altLang="en-US" sz="1200"/>
              <a:pPr eaLnBrk="1" hangingPunct="1"/>
              <a:t>35</a:t>
            </a:fld>
            <a:endParaRPr lang="en-US" altLang="en-US" sz="1200"/>
          </a:p>
        </p:txBody>
      </p:sp>
      <p:sp>
        <p:nvSpPr>
          <p:cNvPr id="121859" name="Rectangle 2">
            <a:extLst>
              <a:ext uri="{FF2B5EF4-FFF2-40B4-BE49-F238E27FC236}">
                <a16:creationId xmlns:a16="http://schemas.microsoft.com/office/drawing/2014/main" id="{B002523C-4769-4542-8690-71610CF12409}"/>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197069A8-9724-4B89-BF25-3A8D14B7F3D8}"/>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3130F3AB-70B3-4423-9DF0-A26EB350728C}"/>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889DFCA-5B53-4F9B-80FD-8580FA349EBE}" type="slidenum">
              <a:rPr lang="en-US" altLang="en-US" sz="1200"/>
              <a:pPr eaLnBrk="1" hangingPunct="1"/>
              <a:t>36</a:t>
            </a:fld>
            <a:endParaRPr lang="en-US" altLang="en-US" sz="1200"/>
          </a:p>
        </p:txBody>
      </p:sp>
      <p:sp>
        <p:nvSpPr>
          <p:cNvPr id="122883" name="Rectangle 2">
            <a:extLst>
              <a:ext uri="{FF2B5EF4-FFF2-40B4-BE49-F238E27FC236}">
                <a16:creationId xmlns:a16="http://schemas.microsoft.com/office/drawing/2014/main" id="{F3E63AAC-03B9-41B6-9C41-A16B242064D6}"/>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5C6A7AD9-68FE-468D-9A3D-E2EA89F33F32}"/>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2366052B-7A04-4A31-990F-DE7895CFD2E0}"/>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9728104-03B7-46B3-B33C-88441BEA6DE1}" type="slidenum">
              <a:rPr lang="en-US" altLang="en-US" sz="1200"/>
              <a:pPr eaLnBrk="1" hangingPunct="1"/>
              <a:t>37</a:t>
            </a:fld>
            <a:endParaRPr lang="en-US" altLang="en-US" sz="1200"/>
          </a:p>
        </p:txBody>
      </p:sp>
      <p:sp>
        <p:nvSpPr>
          <p:cNvPr id="123907" name="Rectangle 2">
            <a:extLst>
              <a:ext uri="{FF2B5EF4-FFF2-40B4-BE49-F238E27FC236}">
                <a16:creationId xmlns:a16="http://schemas.microsoft.com/office/drawing/2014/main" id="{55122DE0-6CE6-416F-AC06-64F65A2731BD}"/>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64ECFC88-BF68-486C-B7F4-548832C1D135}"/>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95F06D05-21DC-4AC9-8BB4-F0F805B8B656}"/>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DA67513-BD76-4DD8-A101-357648E7E0F7}" type="slidenum">
              <a:rPr lang="en-US" altLang="en-US" sz="1200"/>
              <a:pPr eaLnBrk="1" hangingPunct="1"/>
              <a:t>38</a:t>
            </a:fld>
            <a:endParaRPr lang="en-US" altLang="en-US" sz="1200"/>
          </a:p>
        </p:txBody>
      </p:sp>
      <p:sp>
        <p:nvSpPr>
          <p:cNvPr id="124931" name="Rectangle 2">
            <a:extLst>
              <a:ext uri="{FF2B5EF4-FFF2-40B4-BE49-F238E27FC236}">
                <a16:creationId xmlns:a16="http://schemas.microsoft.com/office/drawing/2014/main" id="{6BD2B594-466B-4D7C-950F-AEB4FE4D58C4}"/>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237B4864-107E-4C00-9885-A34BD5677E9D}"/>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5222D24-346C-46EF-8E38-4834C74236EB}"/>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13BE0F9-9EE8-4F46-A30E-2A757E7CBA0D}" type="slidenum">
              <a:rPr lang="en-US" altLang="en-US" sz="1200"/>
              <a:pPr eaLnBrk="1" hangingPunct="1"/>
              <a:t>39</a:t>
            </a:fld>
            <a:endParaRPr lang="en-US" altLang="en-US" sz="1200"/>
          </a:p>
        </p:txBody>
      </p:sp>
      <p:sp>
        <p:nvSpPr>
          <p:cNvPr id="130051" name="Rectangle 2">
            <a:extLst>
              <a:ext uri="{FF2B5EF4-FFF2-40B4-BE49-F238E27FC236}">
                <a16:creationId xmlns:a16="http://schemas.microsoft.com/office/drawing/2014/main" id="{54673651-1BF5-4CC3-A6FF-714AE18A321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D2028FDE-452E-4EF6-914C-0BA1ECD7E56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99D4F221-1A65-47D7-AFB5-5B8FC5B2489E}"/>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4E8C9CF-79B5-4911-ADF6-B9BF7D5C511B}" type="slidenum">
              <a:rPr lang="en-US" altLang="en-US" sz="1200"/>
              <a:pPr eaLnBrk="1" hangingPunct="1"/>
              <a:t>4</a:t>
            </a:fld>
            <a:endParaRPr lang="en-US" altLang="en-US" sz="1200"/>
          </a:p>
        </p:txBody>
      </p:sp>
      <p:sp>
        <p:nvSpPr>
          <p:cNvPr id="78851" name="Rectangle 2">
            <a:extLst>
              <a:ext uri="{FF2B5EF4-FFF2-40B4-BE49-F238E27FC236}">
                <a16:creationId xmlns:a16="http://schemas.microsoft.com/office/drawing/2014/main" id="{46CB8D42-A567-498E-A447-89E00831F42C}"/>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3A48B1D-F777-4FD7-B770-0EA813B60BB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075CC8C8-395C-4A41-87E3-65B28F5B2737}"/>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9D394B0-F83E-46FE-B358-42D43A1084D0}" type="slidenum">
              <a:rPr lang="en-US" altLang="en-US" sz="1200"/>
              <a:pPr eaLnBrk="1" hangingPunct="1"/>
              <a:t>40</a:t>
            </a:fld>
            <a:endParaRPr lang="en-US" altLang="en-US" sz="1200"/>
          </a:p>
        </p:txBody>
      </p:sp>
      <p:sp>
        <p:nvSpPr>
          <p:cNvPr id="131075" name="Rectangle 2">
            <a:extLst>
              <a:ext uri="{FF2B5EF4-FFF2-40B4-BE49-F238E27FC236}">
                <a16:creationId xmlns:a16="http://schemas.microsoft.com/office/drawing/2014/main" id="{20235010-69BE-4FC5-924E-D71131B2CC4E}"/>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368E07FC-0CDD-47FF-978B-6944F14989B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DE03E977-1622-473D-9114-188558A3BF3A}"/>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6C20E2E-FC4E-4E71-BE9A-D58E8953300A}" type="slidenum">
              <a:rPr lang="en-US" altLang="en-US" sz="1200"/>
              <a:pPr eaLnBrk="1" hangingPunct="1"/>
              <a:t>41</a:t>
            </a:fld>
            <a:endParaRPr lang="en-US" altLang="en-US" sz="1200"/>
          </a:p>
        </p:txBody>
      </p:sp>
      <p:sp>
        <p:nvSpPr>
          <p:cNvPr id="134147" name="Rectangle 2">
            <a:extLst>
              <a:ext uri="{FF2B5EF4-FFF2-40B4-BE49-F238E27FC236}">
                <a16:creationId xmlns:a16="http://schemas.microsoft.com/office/drawing/2014/main" id="{3A8E2953-D0B6-42E6-A04C-3B7B8DD09A8D}"/>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9200397A-C992-4D0D-88C1-5DF57A034FE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1460B359-D1E5-41D2-850B-B89FA46CBBAD}"/>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8DF3E41-FC1A-4D2F-9569-7CE4468B01C9}" type="slidenum">
              <a:rPr lang="en-US" altLang="en-US" sz="1200"/>
              <a:pPr eaLnBrk="1" hangingPunct="1"/>
              <a:t>42</a:t>
            </a:fld>
            <a:endParaRPr lang="en-US" altLang="en-US" sz="1200"/>
          </a:p>
        </p:txBody>
      </p:sp>
      <p:sp>
        <p:nvSpPr>
          <p:cNvPr id="135171" name="Rectangle 2">
            <a:extLst>
              <a:ext uri="{FF2B5EF4-FFF2-40B4-BE49-F238E27FC236}">
                <a16:creationId xmlns:a16="http://schemas.microsoft.com/office/drawing/2014/main" id="{3AB74218-C6F1-4ECE-8B60-E7FDDA7471EE}"/>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0069EF68-9C52-4C8E-846D-B2C49BCF3E6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C13B8548-2679-4975-AC80-44036941A563}"/>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6421DF5-5616-4BE4-9C5E-A3709D5F4BE3}" type="slidenum">
              <a:rPr lang="en-US" altLang="en-US" sz="1200"/>
              <a:pPr eaLnBrk="1" hangingPunct="1"/>
              <a:t>43</a:t>
            </a:fld>
            <a:endParaRPr lang="en-US" altLang="en-US" sz="1200"/>
          </a:p>
        </p:txBody>
      </p:sp>
      <p:sp>
        <p:nvSpPr>
          <p:cNvPr id="136195" name="Rectangle 2">
            <a:extLst>
              <a:ext uri="{FF2B5EF4-FFF2-40B4-BE49-F238E27FC236}">
                <a16:creationId xmlns:a16="http://schemas.microsoft.com/office/drawing/2014/main" id="{A9F03FD4-A457-4961-B5E6-FF577F2272C2}"/>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DDB31190-4975-4DF3-82FA-20FBF317139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6BC4D008-65EB-4C3B-B866-630A79CF7924}"/>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FBE133B-40E1-474C-855D-9AF197604EE4}" type="slidenum">
              <a:rPr lang="en-US" altLang="en-US" sz="1200"/>
              <a:pPr eaLnBrk="1" hangingPunct="1"/>
              <a:t>44</a:t>
            </a:fld>
            <a:endParaRPr lang="en-US" altLang="en-US" sz="1200"/>
          </a:p>
        </p:txBody>
      </p:sp>
      <p:sp>
        <p:nvSpPr>
          <p:cNvPr id="137219" name="Rectangle 2">
            <a:extLst>
              <a:ext uri="{FF2B5EF4-FFF2-40B4-BE49-F238E27FC236}">
                <a16:creationId xmlns:a16="http://schemas.microsoft.com/office/drawing/2014/main" id="{EA1D6FB0-8F4B-4221-A611-F14680F623B3}"/>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B62C3E60-9856-4C7F-81FD-B559BDC1A025}"/>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C2C16DC-5BBC-4021-AF32-50D769567F89}"/>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1FDD459-A0C3-47D7-ABD9-ABE44258C5C3}" type="slidenum">
              <a:rPr lang="en-US" altLang="en-US" sz="1200"/>
              <a:pPr eaLnBrk="1" hangingPunct="1"/>
              <a:t>45</a:t>
            </a:fld>
            <a:endParaRPr lang="en-US" altLang="en-US" sz="1200"/>
          </a:p>
        </p:txBody>
      </p:sp>
      <p:sp>
        <p:nvSpPr>
          <p:cNvPr id="138243" name="Rectangle 2">
            <a:extLst>
              <a:ext uri="{FF2B5EF4-FFF2-40B4-BE49-F238E27FC236}">
                <a16:creationId xmlns:a16="http://schemas.microsoft.com/office/drawing/2014/main" id="{2D036B5A-131D-4E8F-A6DB-8650455D9B75}"/>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6AAA321F-E2D8-48C2-993A-1E99E4F091E5}"/>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FF64FE2A-4A40-4142-829A-D387A45ADBC9}"/>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B666716-D183-4708-9617-164B198CADAB}" type="slidenum">
              <a:rPr lang="en-US" altLang="en-US" sz="1200"/>
              <a:pPr eaLnBrk="1" hangingPunct="1"/>
              <a:t>46</a:t>
            </a:fld>
            <a:endParaRPr lang="en-US" altLang="en-US" sz="1200"/>
          </a:p>
        </p:txBody>
      </p:sp>
      <p:sp>
        <p:nvSpPr>
          <p:cNvPr id="139267" name="Rectangle 2">
            <a:extLst>
              <a:ext uri="{FF2B5EF4-FFF2-40B4-BE49-F238E27FC236}">
                <a16:creationId xmlns:a16="http://schemas.microsoft.com/office/drawing/2014/main" id="{59F2795C-9887-4B5E-B2F1-E514AB142D06}"/>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173A3B2E-A618-4950-A605-C1BF5EB8CB0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3951B068-FF26-48CE-95E2-332120ED640C}"/>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EA1EBC7-11A1-400B-ADFA-590DDA344176}" type="slidenum">
              <a:rPr lang="en-US" altLang="en-US" sz="1200"/>
              <a:pPr eaLnBrk="1" hangingPunct="1"/>
              <a:t>47</a:t>
            </a:fld>
            <a:endParaRPr lang="en-US" altLang="en-US" sz="1200"/>
          </a:p>
        </p:txBody>
      </p:sp>
      <p:sp>
        <p:nvSpPr>
          <p:cNvPr id="140291" name="Rectangle 2">
            <a:extLst>
              <a:ext uri="{FF2B5EF4-FFF2-40B4-BE49-F238E27FC236}">
                <a16:creationId xmlns:a16="http://schemas.microsoft.com/office/drawing/2014/main" id="{32489621-545E-4885-B8EF-6AB5632C9BFE}"/>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A728D5F8-3C54-4D56-9A50-EE0EF9C6A1C5}"/>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2137DED2-3495-40CD-BFC7-F2AE8CFA4EBD}"/>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0CA0362-1213-4F65-9501-C9E702E17E54}" type="slidenum">
              <a:rPr lang="en-US" altLang="en-US" sz="1200"/>
              <a:pPr eaLnBrk="1" hangingPunct="1"/>
              <a:t>51</a:t>
            </a:fld>
            <a:endParaRPr lang="en-US" altLang="en-US" sz="1200"/>
          </a:p>
        </p:txBody>
      </p:sp>
      <p:sp>
        <p:nvSpPr>
          <p:cNvPr id="141315" name="Rectangle 2">
            <a:extLst>
              <a:ext uri="{FF2B5EF4-FFF2-40B4-BE49-F238E27FC236}">
                <a16:creationId xmlns:a16="http://schemas.microsoft.com/office/drawing/2014/main" id="{87635EA2-1BDD-48D2-A451-1B9C49DD5B03}"/>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0FF25BB1-E115-4733-B242-EDB5B9EE61A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C41B0A1-EFBB-4E76-872F-FDC598950212}"/>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6BCA7B6-D252-4A7A-815C-1769AF86DDFC}" type="slidenum">
              <a:rPr lang="en-US" altLang="en-US" sz="1200"/>
              <a:pPr eaLnBrk="1" hangingPunct="1"/>
              <a:t>52</a:t>
            </a:fld>
            <a:endParaRPr lang="en-US" altLang="en-US" sz="1200"/>
          </a:p>
        </p:txBody>
      </p:sp>
      <p:sp>
        <p:nvSpPr>
          <p:cNvPr id="142339" name="Rectangle 2">
            <a:extLst>
              <a:ext uri="{FF2B5EF4-FFF2-40B4-BE49-F238E27FC236}">
                <a16:creationId xmlns:a16="http://schemas.microsoft.com/office/drawing/2014/main" id="{A52ECBA8-6D87-44F2-B3C7-724EFDE5D22E}"/>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C5BCAE72-584D-4141-918D-C68DA104375B}"/>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BC0CE300-D8BC-4187-8DFB-1D53B2F07F0C}"/>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0C40963-9261-43AE-8BFD-9647B8168A38}" type="slidenum">
              <a:rPr lang="en-US" altLang="en-US" sz="1200"/>
              <a:pPr eaLnBrk="1" hangingPunct="1"/>
              <a:t>5</a:t>
            </a:fld>
            <a:endParaRPr lang="en-US" altLang="en-US" sz="1200"/>
          </a:p>
        </p:txBody>
      </p:sp>
      <p:sp>
        <p:nvSpPr>
          <p:cNvPr id="79875" name="Rectangle 2">
            <a:extLst>
              <a:ext uri="{FF2B5EF4-FFF2-40B4-BE49-F238E27FC236}">
                <a16:creationId xmlns:a16="http://schemas.microsoft.com/office/drawing/2014/main" id="{9806EE4E-EF87-42F1-BF6C-CC150D2C8B5F}"/>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282C3717-C88B-4D0D-AC36-434B3065E57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8EB90A0D-7C0D-4E91-A3B5-D2CB395F29C0}"/>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AB2F58C-D304-4F20-B0B3-A397C1687EC2}" type="slidenum">
              <a:rPr lang="en-US" altLang="en-US" sz="1200"/>
              <a:pPr eaLnBrk="1" hangingPunct="1"/>
              <a:t>53</a:t>
            </a:fld>
            <a:endParaRPr lang="en-US" altLang="en-US" sz="1200"/>
          </a:p>
        </p:txBody>
      </p:sp>
      <p:sp>
        <p:nvSpPr>
          <p:cNvPr id="143363" name="Rectangle 2">
            <a:extLst>
              <a:ext uri="{FF2B5EF4-FFF2-40B4-BE49-F238E27FC236}">
                <a16:creationId xmlns:a16="http://schemas.microsoft.com/office/drawing/2014/main" id="{55854C75-C048-427E-808A-0669342F084A}"/>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4E6C3AD0-DC24-49ED-BAAB-4C315534547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31EA3788-6461-4032-BADA-A791A2C2F008}"/>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5C76A00-238A-44C2-B70B-CDA17D7EEC46}" type="slidenum">
              <a:rPr lang="en-US" altLang="en-US" sz="1200"/>
              <a:pPr eaLnBrk="1" hangingPunct="1"/>
              <a:t>54</a:t>
            </a:fld>
            <a:endParaRPr lang="en-US" altLang="en-US" sz="1200"/>
          </a:p>
        </p:txBody>
      </p:sp>
      <p:sp>
        <p:nvSpPr>
          <p:cNvPr id="144387" name="Rectangle 2">
            <a:extLst>
              <a:ext uri="{FF2B5EF4-FFF2-40B4-BE49-F238E27FC236}">
                <a16:creationId xmlns:a16="http://schemas.microsoft.com/office/drawing/2014/main" id="{E5EA000F-84D8-4D0B-B0F7-0E1E1AC545C4}"/>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5867ECA4-CF52-447D-A2A3-63CE275883D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12E18D91-3DCB-47F9-97B9-E549227A8125}"/>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ADFC14F-7F2C-49B0-A7AB-B21EF1AC9A2A}" type="slidenum">
              <a:rPr lang="en-US" altLang="en-US" sz="1200"/>
              <a:pPr eaLnBrk="1" hangingPunct="1"/>
              <a:t>6</a:t>
            </a:fld>
            <a:endParaRPr lang="en-US" altLang="en-US" sz="1200"/>
          </a:p>
        </p:txBody>
      </p:sp>
      <p:sp>
        <p:nvSpPr>
          <p:cNvPr id="86019" name="Rectangle 1026">
            <a:extLst>
              <a:ext uri="{FF2B5EF4-FFF2-40B4-BE49-F238E27FC236}">
                <a16:creationId xmlns:a16="http://schemas.microsoft.com/office/drawing/2014/main" id="{D11A02CE-E281-4E03-BE0F-3FF5CCBB5AFA}"/>
              </a:ext>
            </a:extLst>
          </p:cNvPr>
          <p:cNvSpPr>
            <a:spLocks noGrp="1" noRot="1" noChangeAspect="1" noChangeArrowheads="1" noTextEdit="1"/>
          </p:cNvSpPr>
          <p:nvPr>
            <p:ph type="sldImg"/>
          </p:nvPr>
        </p:nvSpPr>
        <p:spPr>
          <a:ln/>
        </p:spPr>
      </p:sp>
      <p:sp>
        <p:nvSpPr>
          <p:cNvPr id="86020" name="Rectangle 1027">
            <a:extLst>
              <a:ext uri="{FF2B5EF4-FFF2-40B4-BE49-F238E27FC236}">
                <a16:creationId xmlns:a16="http://schemas.microsoft.com/office/drawing/2014/main" id="{1E33D21A-514A-4872-A694-1427753DD52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D713240D-70C4-4299-9739-BD67EB07C373}"/>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196D082-C444-4800-B2E8-A4418DDB7795}" type="slidenum">
              <a:rPr lang="en-US" altLang="en-US" sz="1200"/>
              <a:pPr eaLnBrk="1" hangingPunct="1"/>
              <a:t>7</a:t>
            </a:fld>
            <a:endParaRPr lang="en-US" altLang="en-US" sz="1200"/>
          </a:p>
        </p:txBody>
      </p:sp>
      <p:sp>
        <p:nvSpPr>
          <p:cNvPr id="88067" name="Rectangle 2">
            <a:extLst>
              <a:ext uri="{FF2B5EF4-FFF2-40B4-BE49-F238E27FC236}">
                <a16:creationId xmlns:a16="http://schemas.microsoft.com/office/drawing/2014/main" id="{2092F54A-8F58-4B01-BBE5-24E6D38D9335}"/>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619C2CB1-483C-40DB-A038-2EE5BC570833}"/>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3B5EF5C0-6BB7-4CF4-8B5B-14361D20CA91}"/>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87530AC-1DDF-48D3-AE5E-6A4B0617F98C}" type="slidenum">
              <a:rPr lang="en-US" altLang="en-US" sz="1200"/>
              <a:pPr eaLnBrk="1" hangingPunct="1"/>
              <a:t>8</a:t>
            </a:fld>
            <a:endParaRPr lang="en-US" altLang="en-US" sz="1200"/>
          </a:p>
        </p:txBody>
      </p:sp>
      <p:sp>
        <p:nvSpPr>
          <p:cNvPr id="89091" name="Rectangle 2">
            <a:extLst>
              <a:ext uri="{FF2B5EF4-FFF2-40B4-BE49-F238E27FC236}">
                <a16:creationId xmlns:a16="http://schemas.microsoft.com/office/drawing/2014/main" id="{237676F3-B901-4E0F-ACE6-766427FACFB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7D5A380-C707-4AE2-9E6E-439463B00C3D}"/>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3C40F94-8AD6-424D-89CB-C49527DBB912}"/>
              </a:ext>
            </a:extLst>
          </p:cNvPr>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C21C20A-B12E-4E44-ACAF-FF37336A0310}" type="slidenum">
              <a:rPr lang="en-US" altLang="en-US" sz="1200"/>
              <a:pPr eaLnBrk="1" hangingPunct="1"/>
              <a:t>9</a:t>
            </a:fld>
            <a:endParaRPr lang="en-US" altLang="en-US" sz="1200"/>
          </a:p>
        </p:txBody>
      </p:sp>
      <p:sp>
        <p:nvSpPr>
          <p:cNvPr id="90115" name="Rectangle 2">
            <a:extLst>
              <a:ext uri="{FF2B5EF4-FFF2-40B4-BE49-F238E27FC236}">
                <a16:creationId xmlns:a16="http://schemas.microsoft.com/office/drawing/2014/main" id="{FF589C70-EA1D-4A1F-9AB5-C5B26A98A931}"/>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62AC4696-E4BA-410E-951D-A9C2710F4BB5}"/>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8148415-4735-474B-9A37-793FFC96673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3AD993E-C700-4CCD-ABAF-9564210CE4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E63192F-71E3-42AA-9461-05C280DBED93}"/>
              </a:ext>
            </a:extLst>
          </p:cNvPr>
          <p:cNvSpPr>
            <a:spLocks noGrp="1" noChangeArrowheads="1"/>
          </p:cNvSpPr>
          <p:nvPr>
            <p:ph type="sldNum" sz="quarter" idx="12"/>
          </p:nvPr>
        </p:nvSpPr>
        <p:spPr>
          <a:ln/>
        </p:spPr>
        <p:txBody>
          <a:bodyPr/>
          <a:lstStyle>
            <a:lvl1pPr>
              <a:defRPr/>
            </a:lvl1pPr>
          </a:lstStyle>
          <a:p>
            <a:fld id="{88E6A71C-38F4-4A56-B5B9-CC0049980DE2}" type="slidenum">
              <a:rPr lang="en-US" altLang="en-US"/>
              <a:pPr/>
              <a:t>‹#›</a:t>
            </a:fld>
            <a:endParaRPr lang="en-US" altLang="en-US"/>
          </a:p>
        </p:txBody>
      </p:sp>
    </p:spTree>
    <p:extLst>
      <p:ext uri="{BB962C8B-B14F-4D97-AF65-F5344CB8AC3E}">
        <p14:creationId xmlns:p14="http://schemas.microsoft.com/office/powerpoint/2010/main" val="223936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C402AE4-378C-48CE-BE80-A4A87AFC07B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2D65522-85A1-4FEA-8FE7-CF522F7B98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C849A2A-2375-4A74-889E-D339E5C66324}"/>
              </a:ext>
            </a:extLst>
          </p:cNvPr>
          <p:cNvSpPr>
            <a:spLocks noGrp="1" noChangeArrowheads="1"/>
          </p:cNvSpPr>
          <p:nvPr>
            <p:ph type="sldNum" sz="quarter" idx="12"/>
          </p:nvPr>
        </p:nvSpPr>
        <p:spPr>
          <a:ln/>
        </p:spPr>
        <p:txBody>
          <a:bodyPr/>
          <a:lstStyle>
            <a:lvl1pPr>
              <a:defRPr/>
            </a:lvl1pPr>
          </a:lstStyle>
          <a:p>
            <a:fld id="{3BC09B46-90F0-4B59-83E0-19BF40A2E4D7}" type="slidenum">
              <a:rPr lang="en-US" altLang="en-US"/>
              <a:pPr/>
              <a:t>‹#›</a:t>
            </a:fld>
            <a:endParaRPr lang="en-US" altLang="en-US"/>
          </a:p>
        </p:txBody>
      </p:sp>
    </p:spTree>
    <p:extLst>
      <p:ext uri="{BB962C8B-B14F-4D97-AF65-F5344CB8AC3E}">
        <p14:creationId xmlns:p14="http://schemas.microsoft.com/office/powerpoint/2010/main" val="185980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6C382F1-4A6A-44C8-A148-AEC8C1FA94E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D11A83B-2330-481D-8FB9-FC5704FA6B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C0DB702-021B-4629-A6CA-6C00CE9D7303}"/>
              </a:ext>
            </a:extLst>
          </p:cNvPr>
          <p:cNvSpPr>
            <a:spLocks noGrp="1" noChangeArrowheads="1"/>
          </p:cNvSpPr>
          <p:nvPr>
            <p:ph type="sldNum" sz="quarter" idx="12"/>
          </p:nvPr>
        </p:nvSpPr>
        <p:spPr>
          <a:ln/>
        </p:spPr>
        <p:txBody>
          <a:bodyPr/>
          <a:lstStyle>
            <a:lvl1pPr>
              <a:defRPr/>
            </a:lvl1pPr>
          </a:lstStyle>
          <a:p>
            <a:fld id="{FBAB0507-5511-444E-A95C-F4F2EE36AD4E}" type="slidenum">
              <a:rPr lang="en-US" altLang="en-US"/>
              <a:pPr/>
              <a:t>‹#›</a:t>
            </a:fld>
            <a:endParaRPr lang="en-US" altLang="en-US"/>
          </a:p>
        </p:txBody>
      </p:sp>
    </p:spTree>
    <p:extLst>
      <p:ext uri="{BB962C8B-B14F-4D97-AF65-F5344CB8AC3E}">
        <p14:creationId xmlns:p14="http://schemas.microsoft.com/office/powerpoint/2010/main" val="19550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E82B824-B7A1-41A1-A297-1E333AFA718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7DE8896-8205-4294-B2AF-D7886D0CFA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25FE8EA-3C69-4753-B449-DC7ACBACF9BF}"/>
              </a:ext>
            </a:extLst>
          </p:cNvPr>
          <p:cNvSpPr>
            <a:spLocks noGrp="1" noChangeArrowheads="1"/>
          </p:cNvSpPr>
          <p:nvPr>
            <p:ph type="sldNum" sz="quarter" idx="12"/>
          </p:nvPr>
        </p:nvSpPr>
        <p:spPr>
          <a:ln/>
        </p:spPr>
        <p:txBody>
          <a:bodyPr/>
          <a:lstStyle>
            <a:lvl1pPr>
              <a:defRPr/>
            </a:lvl1pPr>
          </a:lstStyle>
          <a:p>
            <a:fld id="{017D3947-89D9-4277-B112-239BC257D689}" type="slidenum">
              <a:rPr lang="en-US" altLang="en-US"/>
              <a:pPr/>
              <a:t>‹#›</a:t>
            </a:fld>
            <a:endParaRPr lang="en-US" altLang="en-US"/>
          </a:p>
        </p:txBody>
      </p:sp>
    </p:spTree>
    <p:extLst>
      <p:ext uri="{BB962C8B-B14F-4D97-AF65-F5344CB8AC3E}">
        <p14:creationId xmlns:p14="http://schemas.microsoft.com/office/powerpoint/2010/main" val="273968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185EF61-11E3-4C44-AA3C-FC5D67450EC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68CE26-DB80-4887-BF9D-1C42B82424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7750827-28D9-4D48-8C21-A7DD967896F4}"/>
              </a:ext>
            </a:extLst>
          </p:cNvPr>
          <p:cNvSpPr>
            <a:spLocks noGrp="1" noChangeArrowheads="1"/>
          </p:cNvSpPr>
          <p:nvPr>
            <p:ph type="sldNum" sz="quarter" idx="12"/>
          </p:nvPr>
        </p:nvSpPr>
        <p:spPr>
          <a:ln/>
        </p:spPr>
        <p:txBody>
          <a:bodyPr/>
          <a:lstStyle>
            <a:lvl1pPr>
              <a:defRPr/>
            </a:lvl1pPr>
          </a:lstStyle>
          <a:p>
            <a:fld id="{F6C8E90D-D449-49E1-9934-6D38DAA9DC16}" type="slidenum">
              <a:rPr lang="en-US" altLang="en-US"/>
              <a:pPr/>
              <a:t>‹#›</a:t>
            </a:fld>
            <a:endParaRPr lang="en-US" altLang="en-US"/>
          </a:p>
        </p:txBody>
      </p:sp>
    </p:spTree>
    <p:extLst>
      <p:ext uri="{BB962C8B-B14F-4D97-AF65-F5344CB8AC3E}">
        <p14:creationId xmlns:p14="http://schemas.microsoft.com/office/powerpoint/2010/main" val="367332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3625"/>
            <a:ext cx="4038600" cy="5062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3625"/>
            <a:ext cx="4038600" cy="5062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9965758-32E1-49B0-88C3-8A1F0695D20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74A1EC9-C480-49D9-9848-6F62A89A5A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AE3DB47-DCA8-4EBF-9360-6B80E0F54806}"/>
              </a:ext>
            </a:extLst>
          </p:cNvPr>
          <p:cNvSpPr>
            <a:spLocks noGrp="1" noChangeArrowheads="1"/>
          </p:cNvSpPr>
          <p:nvPr>
            <p:ph type="sldNum" sz="quarter" idx="12"/>
          </p:nvPr>
        </p:nvSpPr>
        <p:spPr>
          <a:ln/>
        </p:spPr>
        <p:txBody>
          <a:bodyPr/>
          <a:lstStyle>
            <a:lvl1pPr>
              <a:defRPr/>
            </a:lvl1pPr>
          </a:lstStyle>
          <a:p>
            <a:fld id="{D82CFFAB-4662-4B95-8468-708887E7C6EF}" type="slidenum">
              <a:rPr lang="en-US" altLang="en-US"/>
              <a:pPr/>
              <a:t>‹#›</a:t>
            </a:fld>
            <a:endParaRPr lang="en-US" altLang="en-US"/>
          </a:p>
        </p:txBody>
      </p:sp>
    </p:spTree>
    <p:extLst>
      <p:ext uri="{BB962C8B-B14F-4D97-AF65-F5344CB8AC3E}">
        <p14:creationId xmlns:p14="http://schemas.microsoft.com/office/powerpoint/2010/main" val="58112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C4C7179-D6C6-4AEE-B54B-33B24EF0BD1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A9012F8-AF1E-4863-8A1B-3085E7FF78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F149D52-3248-47E6-85FF-C660FA044AB8}"/>
              </a:ext>
            </a:extLst>
          </p:cNvPr>
          <p:cNvSpPr>
            <a:spLocks noGrp="1" noChangeArrowheads="1"/>
          </p:cNvSpPr>
          <p:nvPr>
            <p:ph type="sldNum" sz="quarter" idx="12"/>
          </p:nvPr>
        </p:nvSpPr>
        <p:spPr>
          <a:ln/>
        </p:spPr>
        <p:txBody>
          <a:bodyPr/>
          <a:lstStyle>
            <a:lvl1pPr>
              <a:defRPr/>
            </a:lvl1pPr>
          </a:lstStyle>
          <a:p>
            <a:fld id="{3E41C9E4-D804-4167-B9B7-679297B86897}" type="slidenum">
              <a:rPr lang="en-US" altLang="en-US"/>
              <a:pPr/>
              <a:t>‹#›</a:t>
            </a:fld>
            <a:endParaRPr lang="en-US" altLang="en-US"/>
          </a:p>
        </p:txBody>
      </p:sp>
    </p:spTree>
    <p:extLst>
      <p:ext uri="{BB962C8B-B14F-4D97-AF65-F5344CB8AC3E}">
        <p14:creationId xmlns:p14="http://schemas.microsoft.com/office/powerpoint/2010/main" val="3018079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AAB7E13-02A0-45EB-9F61-1FD553B6A24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B94CDA1-D3BD-4E48-90C0-14337BEDC67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7061238-6661-4298-96EC-77F909AEFCD9}"/>
              </a:ext>
            </a:extLst>
          </p:cNvPr>
          <p:cNvSpPr>
            <a:spLocks noGrp="1" noChangeArrowheads="1"/>
          </p:cNvSpPr>
          <p:nvPr>
            <p:ph type="sldNum" sz="quarter" idx="12"/>
          </p:nvPr>
        </p:nvSpPr>
        <p:spPr>
          <a:ln/>
        </p:spPr>
        <p:txBody>
          <a:bodyPr/>
          <a:lstStyle>
            <a:lvl1pPr>
              <a:defRPr/>
            </a:lvl1pPr>
          </a:lstStyle>
          <a:p>
            <a:fld id="{4EC5E498-9DFB-4D22-8402-412545C7C417}" type="slidenum">
              <a:rPr lang="en-US" altLang="en-US"/>
              <a:pPr/>
              <a:t>‹#›</a:t>
            </a:fld>
            <a:endParaRPr lang="en-US" altLang="en-US"/>
          </a:p>
        </p:txBody>
      </p:sp>
    </p:spTree>
    <p:extLst>
      <p:ext uri="{BB962C8B-B14F-4D97-AF65-F5344CB8AC3E}">
        <p14:creationId xmlns:p14="http://schemas.microsoft.com/office/powerpoint/2010/main" val="159253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F63DD51-B367-4948-909D-9C7F41CB96A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FF1686A-F63A-42CB-AB30-8949570509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68C479D-9422-4F9E-8FE7-201582E2223D}"/>
              </a:ext>
            </a:extLst>
          </p:cNvPr>
          <p:cNvSpPr>
            <a:spLocks noGrp="1" noChangeArrowheads="1"/>
          </p:cNvSpPr>
          <p:nvPr>
            <p:ph type="sldNum" sz="quarter" idx="12"/>
          </p:nvPr>
        </p:nvSpPr>
        <p:spPr>
          <a:ln/>
        </p:spPr>
        <p:txBody>
          <a:bodyPr/>
          <a:lstStyle>
            <a:lvl1pPr>
              <a:defRPr/>
            </a:lvl1pPr>
          </a:lstStyle>
          <a:p>
            <a:fld id="{3A044BBB-C258-45CE-9BAC-3C2D4CA78EEF}" type="slidenum">
              <a:rPr lang="en-US" altLang="en-US"/>
              <a:pPr/>
              <a:t>‹#›</a:t>
            </a:fld>
            <a:endParaRPr lang="en-US" altLang="en-US"/>
          </a:p>
        </p:txBody>
      </p:sp>
    </p:spTree>
    <p:extLst>
      <p:ext uri="{BB962C8B-B14F-4D97-AF65-F5344CB8AC3E}">
        <p14:creationId xmlns:p14="http://schemas.microsoft.com/office/powerpoint/2010/main" val="206437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BD8D03F-72AE-4A35-872E-B342977EFEF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BD34BF7-55D1-477F-ABA5-C6E3510BBB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D540879-BE9E-4B8D-B842-8B4823252208}"/>
              </a:ext>
            </a:extLst>
          </p:cNvPr>
          <p:cNvSpPr>
            <a:spLocks noGrp="1" noChangeArrowheads="1"/>
          </p:cNvSpPr>
          <p:nvPr>
            <p:ph type="sldNum" sz="quarter" idx="12"/>
          </p:nvPr>
        </p:nvSpPr>
        <p:spPr>
          <a:ln/>
        </p:spPr>
        <p:txBody>
          <a:bodyPr/>
          <a:lstStyle>
            <a:lvl1pPr>
              <a:defRPr/>
            </a:lvl1pPr>
          </a:lstStyle>
          <a:p>
            <a:fld id="{4B395BEA-E811-4EF5-85A0-324FBB3DC240}" type="slidenum">
              <a:rPr lang="en-US" altLang="en-US"/>
              <a:pPr/>
              <a:t>‹#›</a:t>
            </a:fld>
            <a:endParaRPr lang="en-US" altLang="en-US"/>
          </a:p>
        </p:txBody>
      </p:sp>
    </p:spTree>
    <p:extLst>
      <p:ext uri="{BB962C8B-B14F-4D97-AF65-F5344CB8AC3E}">
        <p14:creationId xmlns:p14="http://schemas.microsoft.com/office/powerpoint/2010/main" val="406880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A6163F0-DE96-4A27-8983-6C1E3F327B5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DF8E18C-8FBE-4B45-A73D-E25CD110E5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693F754-8DA9-4ED0-82F8-8CE7CFB47EC5}"/>
              </a:ext>
            </a:extLst>
          </p:cNvPr>
          <p:cNvSpPr>
            <a:spLocks noGrp="1" noChangeArrowheads="1"/>
          </p:cNvSpPr>
          <p:nvPr>
            <p:ph type="sldNum" sz="quarter" idx="12"/>
          </p:nvPr>
        </p:nvSpPr>
        <p:spPr>
          <a:ln/>
        </p:spPr>
        <p:txBody>
          <a:bodyPr/>
          <a:lstStyle>
            <a:lvl1pPr>
              <a:defRPr/>
            </a:lvl1pPr>
          </a:lstStyle>
          <a:p>
            <a:fld id="{DB561AB0-2A42-4DA4-A751-A195431413F6}" type="slidenum">
              <a:rPr lang="en-US" altLang="en-US"/>
              <a:pPr/>
              <a:t>‹#›</a:t>
            </a:fld>
            <a:endParaRPr lang="en-US" altLang="en-US"/>
          </a:p>
        </p:txBody>
      </p:sp>
    </p:spTree>
    <p:extLst>
      <p:ext uri="{BB962C8B-B14F-4D97-AF65-F5344CB8AC3E}">
        <p14:creationId xmlns:p14="http://schemas.microsoft.com/office/powerpoint/2010/main" val="337104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27C6A6A-74F8-4E23-82E7-FA99B3841C1F}"/>
              </a:ext>
            </a:extLst>
          </p:cNvPr>
          <p:cNvSpPr>
            <a:spLocks noGrp="1" noChangeArrowheads="1"/>
          </p:cNvSpPr>
          <p:nvPr>
            <p:ph type="title"/>
          </p:nvPr>
        </p:nvSpPr>
        <p:spPr bwMode="auto">
          <a:xfrm>
            <a:off x="457200" y="274638"/>
            <a:ext cx="822960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a:extLst>
              <a:ext uri="{FF2B5EF4-FFF2-40B4-BE49-F238E27FC236}">
                <a16:creationId xmlns:a16="http://schemas.microsoft.com/office/drawing/2014/main" id="{25EAA24B-132F-4B07-9092-03CE51F79869}"/>
              </a:ext>
            </a:extLst>
          </p:cNvPr>
          <p:cNvSpPr>
            <a:spLocks noGrp="1" noChangeArrowheads="1"/>
          </p:cNvSpPr>
          <p:nvPr>
            <p:ph type="body" idx="1"/>
          </p:nvPr>
        </p:nvSpPr>
        <p:spPr bwMode="auto">
          <a:xfrm>
            <a:off x="457200" y="1063625"/>
            <a:ext cx="8229600" cy="5062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a:extLst>
              <a:ext uri="{FF2B5EF4-FFF2-40B4-BE49-F238E27FC236}">
                <a16:creationId xmlns:a16="http://schemas.microsoft.com/office/drawing/2014/main" id="{BFA187A8-F2F3-440E-AEE6-6ACFFB7DE7C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pitchFamily="34" charset="0"/>
                <a:ea typeface="+mn-ea"/>
              </a:defRPr>
            </a:lvl1pPr>
          </a:lstStyle>
          <a:p>
            <a:pPr>
              <a:defRPr/>
            </a:pPr>
            <a:endParaRPr lang="en-US"/>
          </a:p>
        </p:txBody>
      </p:sp>
      <p:sp>
        <p:nvSpPr>
          <p:cNvPr id="1029" name="Rectangle 5">
            <a:extLst>
              <a:ext uri="{FF2B5EF4-FFF2-40B4-BE49-F238E27FC236}">
                <a16:creationId xmlns:a16="http://schemas.microsoft.com/office/drawing/2014/main" id="{E4A3AE69-1EA6-4B4B-BA14-151335A629E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endParaRPr lang="en-US"/>
          </a:p>
        </p:txBody>
      </p:sp>
      <p:sp>
        <p:nvSpPr>
          <p:cNvPr id="1030" name="Rectangle 6">
            <a:extLst>
              <a:ext uri="{FF2B5EF4-FFF2-40B4-BE49-F238E27FC236}">
                <a16:creationId xmlns:a16="http://schemas.microsoft.com/office/drawing/2014/main" id="{D55C4558-9546-433F-8E97-CCCDF2699F10}"/>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BF8C815-FA4C-4A37-A947-5C9DA00C916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400" b="1">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2400" b="1">
          <a:solidFill>
            <a:schemeClr val="tx2"/>
          </a:solidFill>
          <a:latin typeface="Arial" pitchFamily="34" charset="0"/>
          <a:ea typeface="MS PGothic" panose="020B0600070205080204" pitchFamily="34" charset="-128"/>
        </a:defRPr>
      </a:lvl2pPr>
      <a:lvl3pPr algn="ctr" rtl="0" eaLnBrk="0" fontAlgn="base" hangingPunct="0">
        <a:spcBef>
          <a:spcPct val="0"/>
        </a:spcBef>
        <a:spcAft>
          <a:spcPct val="0"/>
        </a:spcAft>
        <a:defRPr sz="2400" b="1">
          <a:solidFill>
            <a:schemeClr val="tx2"/>
          </a:solidFill>
          <a:latin typeface="Arial" pitchFamily="34" charset="0"/>
          <a:ea typeface="MS PGothic" panose="020B0600070205080204" pitchFamily="34" charset="-128"/>
        </a:defRPr>
      </a:lvl3pPr>
      <a:lvl4pPr algn="ctr" rtl="0" eaLnBrk="0" fontAlgn="base" hangingPunct="0">
        <a:spcBef>
          <a:spcPct val="0"/>
        </a:spcBef>
        <a:spcAft>
          <a:spcPct val="0"/>
        </a:spcAft>
        <a:defRPr sz="2400" b="1">
          <a:solidFill>
            <a:schemeClr val="tx2"/>
          </a:solidFill>
          <a:latin typeface="Arial" pitchFamily="34" charset="0"/>
          <a:ea typeface="MS PGothic" panose="020B0600070205080204" pitchFamily="34" charset="-128"/>
        </a:defRPr>
      </a:lvl4pPr>
      <a:lvl5pPr algn="ctr" rtl="0" eaLnBrk="0" fontAlgn="base" hangingPunct="0">
        <a:spcBef>
          <a:spcPct val="0"/>
        </a:spcBef>
        <a:spcAft>
          <a:spcPct val="0"/>
        </a:spcAft>
        <a:defRPr sz="2400" b="1">
          <a:solidFill>
            <a:schemeClr val="tx2"/>
          </a:solidFill>
          <a:latin typeface="Arial" pitchFamily="34" charset="0"/>
          <a:ea typeface="MS PGothic" panose="020B0600070205080204" pitchFamily="34" charset="-128"/>
        </a:defRPr>
      </a:lvl5pPr>
      <a:lvl6pPr marL="457200" algn="ctr" rtl="0" fontAlgn="base">
        <a:spcBef>
          <a:spcPct val="0"/>
        </a:spcBef>
        <a:spcAft>
          <a:spcPct val="0"/>
        </a:spcAft>
        <a:defRPr sz="2400" b="1">
          <a:solidFill>
            <a:schemeClr val="tx2"/>
          </a:solidFill>
          <a:latin typeface="Arial" pitchFamily="34" charset="0"/>
        </a:defRPr>
      </a:lvl6pPr>
      <a:lvl7pPr marL="914400" algn="ctr" rtl="0" fontAlgn="base">
        <a:spcBef>
          <a:spcPct val="0"/>
        </a:spcBef>
        <a:spcAft>
          <a:spcPct val="0"/>
        </a:spcAft>
        <a:defRPr sz="2400" b="1">
          <a:solidFill>
            <a:schemeClr val="tx2"/>
          </a:solidFill>
          <a:latin typeface="Arial" pitchFamily="34" charset="0"/>
        </a:defRPr>
      </a:lvl7pPr>
      <a:lvl8pPr marL="1371600" algn="ctr" rtl="0" fontAlgn="base">
        <a:spcBef>
          <a:spcPct val="0"/>
        </a:spcBef>
        <a:spcAft>
          <a:spcPct val="0"/>
        </a:spcAft>
        <a:defRPr sz="2400" b="1">
          <a:solidFill>
            <a:schemeClr val="tx2"/>
          </a:solidFill>
          <a:latin typeface="Arial" pitchFamily="34" charset="0"/>
        </a:defRPr>
      </a:lvl8pPr>
      <a:lvl9pPr marL="1828800" algn="ctr" rtl="0" fontAlgn="base">
        <a:spcBef>
          <a:spcPct val="0"/>
        </a:spcBef>
        <a:spcAft>
          <a:spcPct val="0"/>
        </a:spcAft>
        <a:defRPr sz="2400" b="1">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scholar.google.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imp.org/"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www.openoffice.org/"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ieeeauthorcenter.ieee.org/" TargetMode="External"/><Relationship Id="rId3" Type="http://schemas.openxmlformats.org/officeDocument/2006/relationships/hyperlink" Target="https://www.overleaf.com/learn/latex/Learn_LaTeX_in_30_minutes" TargetMode="External"/><Relationship Id="rId7" Type="http://schemas.openxmlformats.org/officeDocument/2006/relationships/hyperlink" Target="https://www.jabref.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texstudio.org/" TargetMode="External"/><Relationship Id="rId5" Type="http://schemas.openxmlformats.org/officeDocument/2006/relationships/hyperlink" Target="https://www.tug.org/texlive/" TargetMode="External"/><Relationship Id="rId4" Type="http://schemas.openxmlformats.org/officeDocument/2006/relationships/hyperlink" Target="http://tug.org/begin.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2B3FB20-1EFB-40C3-8276-32DE8CA09CCA}"/>
              </a:ext>
            </a:extLst>
          </p:cNvPr>
          <p:cNvSpPr>
            <a:spLocks noGrp="1" noChangeArrowheads="1"/>
          </p:cNvSpPr>
          <p:nvPr>
            <p:ph type="ctrTitle"/>
          </p:nvPr>
        </p:nvSpPr>
        <p:spPr/>
        <p:txBody>
          <a:bodyPr/>
          <a:lstStyle/>
          <a:p>
            <a:pPr eaLnBrk="1" hangingPunct="1">
              <a:defRPr/>
            </a:pPr>
            <a:r>
              <a:rPr lang="en-US">
                <a:ea typeface="ＭＳ Ｐゴシック" charset="0"/>
              </a:rPr>
              <a:t>Advice on Writing Journal Papers</a:t>
            </a:r>
            <a:br>
              <a:rPr lang="en-US">
                <a:ea typeface="ＭＳ Ｐゴシック" charset="0"/>
              </a:rPr>
            </a:br>
            <a:r>
              <a:rPr lang="en-US">
                <a:ea typeface="ＭＳ Ｐゴシック" charset="0"/>
              </a:rPr>
              <a:t>(focused on IEEE Papers)</a:t>
            </a:r>
          </a:p>
        </p:txBody>
      </p:sp>
      <p:sp>
        <p:nvSpPr>
          <p:cNvPr id="2051" name="Rectangle 3">
            <a:extLst>
              <a:ext uri="{FF2B5EF4-FFF2-40B4-BE49-F238E27FC236}">
                <a16:creationId xmlns:a16="http://schemas.microsoft.com/office/drawing/2014/main" id="{8192BA24-B93A-4F1F-8A76-243646BCCAB1}"/>
              </a:ext>
            </a:extLst>
          </p:cNvPr>
          <p:cNvSpPr>
            <a:spLocks noGrp="1" noChangeArrowheads="1"/>
          </p:cNvSpPr>
          <p:nvPr>
            <p:ph type="subTitle" idx="1"/>
          </p:nvPr>
        </p:nvSpPr>
        <p:spPr/>
        <p:txBody>
          <a:bodyPr/>
          <a:lstStyle/>
          <a:p>
            <a:pPr eaLnBrk="1" hangingPunct="1">
              <a:defRPr/>
            </a:pPr>
            <a:r>
              <a:rPr lang="en-US" dirty="0">
                <a:ea typeface="ＭＳ Ｐゴシック" charset="0"/>
              </a:rPr>
              <a:t>Marios S. Pattichis</a:t>
            </a:r>
          </a:p>
          <a:p>
            <a:pPr eaLnBrk="1" hangingPunct="1">
              <a:defRPr/>
            </a:pPr>
            <a:r>
              <a:rPr lang="en-US" dirty="0">
                <a:ea typeface="ＭＳ Ｐゴシック" charset="0"/>
              </a:rPr>
              <a:t>October, 2005</a:t>
            </a:r>
          </a:p>
          <a:p>
            <a:pPr eaLnBrk="1" hangingPunct="1">
              <a:defRPr/>
            </a:pPr>
            <a:r>
              <a:rPr lang="en-US" dirty="0">
                <a:ea typeface="ＭＳ Ｐゴシック" charset="0"/>
              </a:rPr>
              <a:t>Minor Update, November, 2011</a:t>
            </a:r>
          </a:p>
          <a:p>
            <a:pPr eaLnBrk="1" hangingPunct="1">
              <a:defRPr/>
            </a:pPr>
            <a:r>
              <a:rPr lang="en-US" dirty="0">
                <a:ea typeface="ＭＳ Ｐゴシック" charset="0"/>
              </a:rPr>
              <a:t>Major Update, July,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7043EA10-449D-4DA4-98C9-57552F14F403}"/>
              </a:ext>
            </a:extLst>
          </p:cNvPr>
          <p:cNvSpPr>
            <a:spLocks noGrp="1" noChangeArrowheads="1"/>
          </p:cNvSpPr>
          <p:nvPr>
            <p:ph type="ctrTitle"/>
          </p:nvPr>
        </p:nvSpPr>
        <p:spPr/>
        <p:txBody>
          <a:bodyPr/>
          <a:lstStyle/>
          <a:p>
            <a:pPr eaLnBrk="1" hangingPunct="1">
              <a:defRPr/>
            </a:pPr>
            <a:r>
              <a:rPr lang="en-US" dirty="0">
                <a:ea typeface="ＭＳ Ｐゴシック" charset="0"/>
              </a:rPr>
              <a:t>The Journal Document Layout</a:t>
            </a:r>
            <a:br>
              <a:rPr lang="en-US" dirty="0">
                <a:ea typeface="ＭＳ Ｐゴシック" charset="0"/>
              </a:rPr>
            </a:br>
            <a:r>
              <a:rPr lang="en-US" dirty="0">
                <a:ea typeface="ＭＳ Ｐゴシック" charset="0"/>
              </a:rPr>
              <a:t>(for describing a new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FA8CB31-671C-4CB6-B461-B18C637571F7}"/>
              </a:ext>
            </a:extLst>
          </p:cNvPr>
          <p:cNvSpPr>
            <a:spLocks noGrp="1" noChangeArrowheads="1"/>
          </p:cNvSpPr>
          <p:nvPr>
            <p:ph type="title"/>
          </p:nvPr>
        </p:nvSpPr>
        <p:spPr>
          <a:xfrm>
            <a:off x="457200" y="363538"/>
            <a:ext cx="8229600" cy="298450"/>
          </a:xfrm>
        </p:spPr>
        <p:txBody>
          <a:bodyPr/>
          <a:lstStyle/>
          <a:p>
            <a:pPr eaLnBrk="1" hangingPunct="1">
              <a:defRPr/>
            </a:pPr>
            <a:r>
              <a:rPr lang="en-US" dirty="0">
                <a:ea typeface="ＭＳ Ｐゴシック" charset="0"/>
              </a:rPr>
              <a:t>Laying it all out (I of III)</a:t>
            </a:r>
          </a:p>
        </p:txBody>
      </p:sp>
      <p:sp>
        <p:nvSpPr>
          <p:cNvPr id="22531" name="Rectangle 3">
            <a:extLst>
              <a:ext uri="{FF2B5EF4-FFF2-40B4-BE49-F238E27FC236}">
                <a16:creationId xmlns:a16="http://schemas.microsoft.com/office/drawing/2014/main" id="{17529790-6132-42C5-A45F-291FD044877A}"/>
              </a:ext>
            </a:extLst>
          </p:cNvPr>
          <p:cNvSpPr>
            <a:spLocks noGrp="1" noChangeArrowheads="1"/>
          </p:cNvSpPr>
          <p:nvPr>
            <p:ph type="body" idx="1"/>
          </p:nvPr>
        </p:nvSpPr>
        <p:spPr>
          <a:xfrm>
            <a:off x="247545" y="868934"/>
            <a:ext cx="8439255" cy="5257230"/>
          </a:xfrm>
        </p:spPr>
        <p:txBody>
          <a:bodyPr/>
          <a:lstStyle/>
          <a:p>
            <a:pPr eaLnBrk="1" hangingPunct="1">
              <a:buFontTx/>
              <a:buNone/>
            </a:pPr>
            <a:r>
              <a:rPr lang="en-US" altLang="en-US" dirty="0"/>
              <a:t>Use sections and subsection to break complicated thoughts.</a:t>
            </a:r>
          </a:p>
          <a:p>
            <a:pPr eaLnBrk="1" hangingPunct="1">
              <a:buFontTx/>
              <a:buNone/>
            </a:pPr>
            <a:r>
              <a:rPr lang="en-US" altLang="en-US" dirty="0"/>
              <a:t>It really helps to break the write-up into a number of independent easy pieces.</a:t>
            </a:r>
          </a:p>
          <a:p>
            <a:pPr eaLnBrk="1" hangingPunct="1">
              <a:buFontTx/>
              <a:buNone/>
            </a:pPr>
            <a:r>
              <a:rPr lang="en-US" altLang="en-US" dirty="0"/>
              <a:t>A suggestion on how to break things follows.</a:t>
            </a:r>
          </a:p>
          <a:p>
            <a:pPr marL="400050" indent="-400050" eaLnBrk="1" hangingPunct="1">
              <a:buFontTx/>
              <a:buAutoNum type="romanUcPeriod"/>
            </a:pPr>
            <a:r>
              <a:rPr lang="en-US" altLang="en-US" b="1" i="1" dirty="0"/>
              <a:t>Introduction</a:t>
            </a:r>
          </a:p>
          <a:p>
            <a:pPr eaLnBrk="1" hangingPunct="1">
              <a:buFont typeface="Arial" panose="020B0604020202020204" pitchFamily="34" charset="0"/>
              <a:buChar char="•"/>
            </a:pPr>
            <a:r>
              <a:rPr lang="en-US" altLang="en-US" dirty="0"/>
              <a:t>Introductory remarks on the problem. Explain why it is important to solve the problem.</a:t>
            </a:r>
            <a:endParaRPr lang="en-US" altLang="en-US" b="1" i="1" dirty="0"/>
          </a:p>
          <a:p>
            <a:pPr eaLnBrk="1" hangingPunct="1">
              <a:buFont typeface="Arial" panose="020B0604020202020204" pitchFamily="34" charset="0"/>
              <a:buChar char="•"/>
            </a:pPr>
            <a:r>
              <a:rPr lang="en-US" altLang="en-US" dirty="0"/>
              <a:t>Mention wider impacts of this type of research. By wider impacts, we need to tell the readers that solving this problem will affect other problems in the area.</a:t>
            </a:r>
            <a:endParaRPr lang="en-US" altLang="en-US" b="1" i="1" dirty="0"/>
          </a:p>
          <a:p>
            <a:pPr eaLnBrk="1" hangingPunct="1">
              <a:buFont typeface="Arial" panose="020B0604020202020204" pitchFamily="34" charset="0"/>
              <a:buChar char="•"/>
            </a:pPr>
            <a:r>
              <a:rPr lang="en-US" altLang="en-US" dirty="0"/>
              <a:t>A brief overview of prior work and how it fits with the proposed new research. </a:t>
            </a:r>
          </a:p>
          <a:p>
            <a:pPr eaLnBrk="1" hangingPunct="1">
              <a:buFont typeface="Arial" panose="020B0604020202020204" pitchFamily="34" charset="0"/>
              <a:buChar char="•"/>
            </a:pPr>
            <a:r>
              <a:rPr lang="en-US" altLang="en-US" b="1" dirty="0"/>
              <a:t>List the contributions of the current paper.  What is new in the current paper and why it is important?</a:t>
            </a:r>
          </a:p>
          <a:p>
            <a:pPr eaLnBrk="1" hangingPunct="1">
              <a:buFont typeface="Arial" panose="020B0604020202020204" pitchFamily="34" charset="0"/>
              <a:buChar char="•"/>
            </a:pPr>
            <a:r>
              <a:rPr lang="en-US" altLang="en-US" dirty="0"/>
              <a:t>Add a concluding paragraph saying how the paper is organized.</a:t>
            </a:r>
          </a:p>
          <a:p>
            <a:pPr eaLnBrk="1" hangingPunct="1">
              <a:buFontTx/>
              <a:buNone/>
            </a:pPr>
            <a:r>
              <a:rPr lang="en-US" altLang="en-US" b="1" i="1" dirty="0"/>
              <a:t>II. Background</a:t>
            </a:r>
            <a:endParaRPr lang="en-US" altLang="en-US" dirty="0"/>
          </a:p>
          <a:p>
            <a:pPr eaLnBrk="1" hangingPunct="1">
              <a:buFontTx/>
              <a:buNone/>
            </a:pPr>
            <a:r>
              <a:rPr lang="en-US" altLang="en-US" dirty="0"/>
              <a:t>	Carefully summarize prior and related research, maintaining a perspective of how the new research can be viewed as an extension or how it is different from what has been done in the area. Make sure to motivate the new research by presenting limitations on prior research.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8E48314-2755-412C-874D-C6A5D728706D}"/>
              </a:ext>
            </a:extLst>
          </p:cNvPr>
          <p:cNvSpPr>
            <a:spLocks noGrp="1" noChangeArrowheads="1"/>
          </p:cNvSpPr>
          <p:nvPr>
            <p:ph type="title"/>
          </p:nvPr>
        </p:nvSpPr>
        <p:spPr>
          <a:xfrm>
            <a:off x="457200" y="274638"/>
            <a:ext cx="8229600" cy="442912"/>
          </a:xfrm>
        </p:spPr>
        <p:txBody>
          <a:bodyPr/>
          <a:lstStyle/>
          <a:p>
            <a:pPr eaLnBrk="1" hangingPunct="1">
              <a:defRPr/>
            </a:pPr>
            <a:r>
              <a:rPr lang="en-US">
                <a:ea typeface="ＭＳ Ｐゴシック" charset="0"/>
              </a:rPr>
              <a:t>Laying it all out (II of III)</a:t>
            </a:r>
          </a:p>
        </p:txBody>
      </p:sp>
      <p:sp>
        <p:nvSpPr>
          <p:cNvPr id="23555" name="Rectangle 3">
            <a:extLst>
              <a:ext uri="{FF2B5EF4-FFF2-40B4-BE49-F238E27FC236}">
                <a16:creationId xmlns:a16="http://schemas.microsoft.com/office/drawing/2014/main" id="{34C13176-E1A2-4BA5-9D42-2D9CDF32C921}"/>
              </a:ext>
            </a:extLst>
          </p:cNvPr>
          <p:cNvSpPr>
            <a:spLocks noGrp="1" noChangeArrowheads="1"/>
          </p:cNvSpPr>
          <p:nvPr>
            <p:ph type="body" idx="1"/>
          </p:nvPr>
        </p:nvSpPr>
        <p:spPr>
          <a:xfrm>
            <a:off x="457200" y="1195388"/>
            <a:ext cx="8229600" cy="4930775"/>
          </a:xfrm>
        </p:spPr>
        <p:txBody>
          <a:bodyPr/>
          <a:lstStyle/>
          <a:p>
            <a:pPr eaLnBrk="1" hangingPunct="1">
              <a:buFontTx/>
              <a:buNone/>
            </a:pPr>
            <a:r>
              <a:rPr lang="en-US" altLang="en-US" b="1" i="1" dirty="0"/>
              <a:t>III. Method</a:t>
            </a:r>
          </a:p>
          <a:p>
            <a:pPr eaLnBrk="1" hangingPunct="1">
              <a:buFont typeface="Arial" panose="020B0604020202020204" pitchFamily="34" charset="0"/>
              <a:buChar char="•"/>
            </a:pPr>
            <a:r>
              <a:rPr lang="en-US" altLang="en-US" dirty="0"/>
              <a:t>Provide a top-level diagram and make the components into subsections.</a:t>
            </a:r>
          </a:p>
          <a:p>
            <a:pPr eaLnBrk="1" hangingPunct="1">
              <a:buFont typeface="Arial" panose="020B0604020202020204" pitchFamily="34" charset="0"/>
              <a:buChar char="•"/>
            </a:pPr>
            <a:r>
              <a:rPr lang="en-US" altLang="en-US" dirty="0"/>
              <a:t>Give 	sufficient details must be given so that the readers should be able to re-implement everything, or re-derive the proofs. However, do not </a:t>
            </a:r>
            <a:r>
              <a:rPr lang="en-US" altLang="en-US" dirty="0" err="1"/>
              <a:t>givetoo</a:t>
            </a:r>
            <a:r>
              <a:rPr lang="en-US" altLang="en-US" dirty="0"/>
              <a:t> many details. They are not needed for technical papers, unless they add to the content. </a:t>
            </a:r>
            <a:endParaRPr lang="en-US" altLang="en-US" b="1" i="1" dirty="0"/>
          </a:p>
          <a:p>
            <a:pPr eaLnBrk="1" hangingPunct="1">
              <a:buFontTx/>
              <a:buNone/>
            </a:pPr>
            <a:r>
              <a:rPr lang="en-US" altLang="en-US" b="1" i="1" dirty="0"/>
              <a:t>IV. Results</a:t>
            </a:r>
            <a:endParaRPr lang="en-US" altLang="en-US" dirty="0"/>
          </a:p>
          <a:p>
            <a:pPr eaLnBrk="1" hangingPunct="1">
              <a:buFontTx/>
              <a:buNone/>
            </a:pPr>
            <a:r>
              <a:rPr lang="en-US" altLang="en-US" dirty="0"/>
              <a:t>	The basic idea is to provide side-by-side comparisons with prior research. Both synthetic and real examples are needed. The message must come out like this: </a:t>
            </a:r>
          </a:p>
          <a:p>
            <a:pPr eaLnBrk="1" hangingPunct="1">
              <a:buFontTx/>
              <a:buNone/>
            </a:pPr>
            <a:r>
              <a:rPr lang="en-US" altLang="en-US" dirty="0"/>
              <a:t>		"With everything else equal, the new method does better than prior</a:t>
            </a:r>
          </a:p>
          <a:p>
            <a:pPr eaLnBrk="1" hangingPunct="1">
              <a:buFontTx/>
              <a:buNone/>
            </a:pPr>
            <a:r>
              <a:rPr lang="en-US" altLang="en-US" dirty="0"/>
              <a:t>		 research in the field in this or that respect".</a:t>
            </a:r>
          </a:p>
          <a:p>
            <a:pPr eaLnBrk="1" hangingPunct="1">
              <a:buFontTx/>
              <a:buNone/>
            </a:pPr>
            <a:r>
              <a:rPr lang="en-US" altLang="en-US" dirty="0"/>
              <a:t>	Usually this is accomplished by comparing methods using mean-squared error, rate-distortion curves, or Receiver-Operator Characteristic (ROC) curves. For example, the new method gets reduced error for this type of images.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1B89F7B-949C-423C-AFD3-E63B04B13E8A}"/>
              </a:ext>
            </a:extLst>
          </p:cNvPr>
          <p:cNvSpPr>
            <a:spLocks noGrp="1" noChangeArrowheads="1"/>
          </p:cNvSpPr>
          <p:nvPr>
            <p:ph type="title"/>
          </p:nvPr>
        </p:nvSpPr>
        <p:spPr>
          <a:xfrm>
            <a:off x="457200" y="274638"/>
            <a:ext cx="8229600" cy="442912"/>
          </a:xfrm>
        </p:spPr>
        <p:txBody>
          <a:bodyPr/>
          <a:lstStyle/>
          <a:p>
            <a:pPr eaLnBrk="1" hangingPunct="1">
              <a:defRPr/>
            </a:pPr>
            <a:r>
              <a:rPr lang="en-US">
                <a:ea typeface="ＭＳ Ｐゴシック" charset="0"/>
              </a:rPr>
              <a:t>Laying it all out (III of III)</a:t>
            </a:r>
          </a:p>
        </p:txBody>
      </p:sp>
      <p:sp>
        <p:nvSpPr>
          <p:cNvPr id="24579" name="Rectangle 3">
            <a:extLst>
              <a:ext uri="{FF2B5EF4-FFF2-40B4-BE49-F238E27FC236}">
                <a16:creationId xmlns:a16="http://schemas.microsoft.com/office/drawing/2014/main" id="{CFB8E5A5-E555-418D-A2E2-7BC605085F8E}"/>
              </a:ext>
            </a:extLst>
          </p:cNvPr>
          <p:cNvSpPr>
            <a:spLocks noGrp="1" noChangeArrowheads="1"/>
          </p:cNvSpPr>
          <p:nvPr>
            <p:ph type="body" idx="1"/>
          </p:nvPr>
        </p:nvSpPr>
        <p:spPr>
          <a:xfrm>
            <a:off x="457200" y="1195388"/>
            <a:ext cx="8229600" cy="4930775"/>
          </a:xfrm>
        </p:spPr>
        <p:txBody>
          <a:bodyPr/>
          <a:lstStyle/>
          <a:p>
            <a:pPr eaLnBrk="1" hangingPunct="1">
              <a:buFontTx/>
              <a:buNone/>
              <a:defRPr/>
            </a:pPr>
            <a:r>
              <a:rPr lang="en-US" b="1" i="1">
                <a:ea typeface="ＭＳ Ｐゴシック" charset="0"/>
              </a:rPr>
              <a:t>V.  Discussion</a:t>
            </a:r>
            <a:endParaRPr lang="en-US">
              <a:ea typeface="ＭＳ Ｐゴシック" charset="0"/>
            </a:endParaRPr>
          </a:p>
          <a:p>
            <a:pPr eaLnBrk="1" hangingPunct="1">
              <a:buFontTx/>
              <a:buNone/>
              <a:defRPr/>
            </a:pPr>
            <a:r>
              <a:rPr lang="en-US">
                <a:ea typeface="ＭＳ Ｐゴシック" charset="0"/>
              </a:rPr>
              <a:t>	Compare your findings with other people's work. You can compare ROC curves with other methods. Place your work in perspective: "The current research can help with doing this in this area".</a:t>
            </a:r>
          </a:p>
          <a:p>
            <a:pPr eaLnBrk="1" hangingPunct="1">
              <a:buFontTx/>
              <a:buNone/>
              <a:defRPr/>
            </a:pPr>
            <a:endParaRPr lang="en-US" b="1" i="1">
              <a:ea typeface="ＭＳ Ｐゴシック" charset="0"/>
            </a:endParaRPr>
          </a:p>
          <a:p>
            <a:pPr eaLnBrk="1" hangingPunct="1">
              <a:buFontTx/>
              <a:buNone/>
              <a:defRPr/>
            </a:pPr>
            <a:r>
              <a:rPr lang="en-US" b="1" i="1">
                <a:ea typeface="ＭＳ Ｐゴシック" charset="0"/>
              </a:rPr>
              <a:t>VI. Conclusion</a:t>
            </a:r>
            <a:endParaRPr lang="en-US">
              <a:ea typeface="ＭＳ Ｐゴシック" charset="0"/>
            </a:endParaRPr>
          </a:p>
          <a:p>
            <a:pPr eaLnBrk="1" hangingPunct="1">
              <a:buFontTx/>
              <a:buNone/>
              <a:defRPr/>
            </a:pPr>
            <a:r>
              <a:rPr lang="en-US">
                <a:ea typeface="ＭＳ Ｐゴシック" charset="0"/>
              </a:rPr>
              <a:t>	The concluding remarks can summarize what was said, provide a discussion on ongoing and/or existing work, or provide suggestions for future work.</a:t>
            </a:r>
          </a:p>
          <a:p>
            <a:pPr eaLnBrk="1" hangingPunct="1">
              <a:buFontTx/>
              <a:buNone/>
              <a:defRPr/>
            </a:pPr>
            <a:endParaRPr lang="en-US" b="1" i="1">
              <a:ea typeface="ＭＳ Ｐゴシック" charset="0"/>
            </a:endParaRPr>
          </a:p>
          <a:p>
            <a:pPr eaLnBrk="1" hangingPunct="1">
              <a:buFontTx/>
              <a:buNone/>
              <a:defRPr/>
            </a:pPr>
            <a:r>
              <a:rPr lang="en-US" b="1" i="1">
                <a:ea typeface="ＭＳ Ｐゴシック" charset="0"/>
              </a:rPr>
              <a:t>VII. Appendix/Appendices</a:t>
            </a:r>
            <a:endParaRPr lang="en-US">
              <a:ea typeface="ＭＳ Ｐゴシック" charset="0"/>
            </a:endParaRPr>
          </a:p>
          <a:p>
            <a:pPr eaLnBrk="1" hangingPunct="1">
              <a:buFontTx/>
              <a:buNone/>
              <a:defRPr/>
            </a:pPr>
            <a:r>
              <a:rPr lang="en-US">
                <a:ea typeface="ＭＳ Ｐゴシック" charset="0"/>
              </a:rPr>
              <a:t>	This is the place to put long derivations and details on long proofs. It is not the place to provide "all" the details. These must be omitted from technical papers.</a:t>
            </a:r>
            <a:endParaRPr lang="en-US" b="1" i="1">
              <a:ea typeface="ＭＳ Ｐゴシック" charset="0"/>
            </a:endParaRPr>
          </a:p>
          <a:p>
            <a:pPr eaLnBrk="1" hangingPunct="1">
              <a:buFontTx/>
              <a:buNone/>
              <a:defRPr/>
            </a:pPr>
            <a:endParaRPr lang="en-US">
              <a:ea typeface="ＭＳ Ｐゴシック"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6BF1A831-8EFB-4384-ADDD-CC573FC6F049}"/>
              </a:ext>
            </a:extLst>
          </p:cNvPr>
          <p:cNvSpPr>
            <a:spLocks noGrp="1" noChangeArrowheads="1"/>
          </p:cNvSpPr>
          <p:nvPr>
            <p:ph type="ctrTitle"/>
          </p:nvPr>
        </p:nvSpPr>
        <p:spPr/>
        <p:txBody>
          <a:bodyPr/>
          <a:lstStyle/>
          <a:p>
            <a:pPr eaLnBrk="1" hangingPunct="1">
              <a:defRPr/>
            </a:pPr>
            <a:r>
              <a:rPr lang="en-US">
                <a:ea typeface="ＭＳ Ｐゴシック" charset="0"/>
              </a:rPr>
              <a:t>General Suggestions on the Writing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24DDFE1-8C82-486B-81E3-493C4C1256F0}"/>
              </a:ext>
            </a:extLst>
          </p:cNvPr>
          <p:cNvSpPr>
            <a:spLocks noGrp="1" noChangeArrowheads="1"/>
          </p:cNvSpPr>
          <p:nvPr>
            <p:ph type="title"/>
          </p:nvPr>
        </p:nvSpPr>
        <p:spPr/>
        <p:txBody>
          <a:bodyPr/>
          <a:lstStyle/>
          <a:p>
            <a:pPr eaLnBrk="1" hangingPunct="1">
              <a:defRPr/>
            </a:pPr>
            <a:r>
              <a:rPr lang="en-US">
                <a:ea typeface="ＭＳ Ｐゴシック" charset="0"/>
              </a:rPr>
              <a:t>General Suggestions on Writing (I of II)</a:t>
            </a:r>
          </a:p>
        </p:txBody>
      </p:sp>
      <p:sp>
        <p:nvSpPr>
          <p:cNvPr id="27651" name="Rectangle 3">
            <a:extLst>
              <a:ext uri="{FF2B5EF4-FFF2-40B4-BE49-F238E27FC236}">
                <a16:creationId xmlns:a16="http://schemas.microsoft.com/office/drawing/2014/main" id="{B81CD9D3-30B7-41DE-BE2F-744B52F0442E}"/>
              </a:ext>
            </a:extLst>
          </p:cNvPr>
          <p:cNvSpPr>
            <a:spLocks noGrp="1" noChangeArrowheads="1"/>
          </p:cNvSpPr>
          <p:nvPr>
            <p:ph type="body" idx="1"/>
          </p:nvPr>
        </p:nvSpPr>
        <p:spPr/>
        <p:txBody>
          <a:bodyPr/>
          <a:lstStyle/>
          <a:p>
            <a:pPr eaLnBrk="1" hangingPunct="1">
              <a:defRPr/>
            </a:pPr>
            <a:r>
              <a:rPr lang="en-US" dirty="0">
                <a:ea typeface="ＭＳ Ｐゴシック" charset="0"/>
              </a:rPr>
              <a:t>For flow, </a:t>
            </a:r>
            <a:r>
              <a:rPr lang="en-US" b="1" i="1" dirty="0">
                <a:ea typeface="ＭＳ Ｐゴシック" charset="0"/>
              </a:rPr>
              <a:t>read it to yourself as you type</a:t>
            </a:r>
            <a:r>
              <a:rPr lang="en-US" i="1" dirty="0">
                <a:ea typeface="ＭＳ Ｐゴシック" charset="0"/>
              </a:rPr>
              <a:t>.</a:t>
            </a:r>
            <a:r>
              <a:rPr lang="en-US" b="1" i="1" dirty="0">
                <a:ea typeface="ＭＳ Ｐゴシック" charset="0"/>
              </a:rPr>
              <a:t> The discussion must flow from paragraph to paragraph, at-least within a section. If it does not flow, consider giving a new heading and starting a new section (subsection), etc.</a:t>
            </a:r>
            <a:endParaRPr lang="en-US" dirty="0">
              <a:ea typeface="ＭＳ Ｐゴシック" charset="0"/>
            </a:endParaRPr>
          </a:p>
          <a:p>
            <a:pPr eaLnBrk="1" hangingPunct="1">
              <a:defRPr/>
            </a:pPr>
            <a:r>
              <a:rPr lang="en-US" b="1" i="1" dirty="0">
                <a:ea typeface="ＭＳ Ｐゴシック" charset="0"/>
              </a:rPr>
              <a:t>Write and revise:</a:t>
            </a:r>
            <a:r>
              <a:rPr lang="en-US" dirty="0">
                <a:ea typeface="ＭＳ Ｐゴシック" charset="0"/>
              </a:rPr>
              <a:t> You will most-likely re-write many parts of your document, I save different versions like: </a:t>
            </a:r>
            <a:r>
              <a:rPr lang="en-US" i="1" dirty="0">
                <a:ea typeface="ＭＳ Ｐゴシック" charset="0"/>
              </a:rPr>
              <a:t>paper-name-ver0.ext, paper-name-ver1.ext, etc</a:t>
            </a:r>
            <a:r>
              <a:rPr lang="en-US" dirty="0">
                <a:ea typeface="ＭＳ Ｐゴシック" charset="0"/>
              </a:rPr>
              <a:t>.</a:t>
            </a:r>
          </a:p>
          <a:p>
            <a:pPr eaLnBrk="1" hangingPunct="1">
              <a:defRPr/>
            </a:pPr>
            <a:r>
              <a:rPr lang="en-US" dirty="0">
                <a:ea typeface="ＭＳ Ｐゴシック" charset="0"/>
              </a:rPr>
              <a:t>I leave a marker at places where you want to come back and re-check later.</a:t>
            </a:r>
          </a:p>
          <a:p>
            <a:pPr eaLnBrk="1" hangingPunct="1">
              <a:buFontTx/>
              <a:buNone/>
              <a:defRPr/>
            </a:pPr>
            <a:r>
              <a:rPr lang="en-US" dirty="0">
                <a:ea typeface="ＭＳ Ｐゴシック" charset="0"/>
              </a:rPr>
              <a:t>	For example, I would type "???" where I am not sure how to write</a:t>
            </a:r>
          </a:p>
          <a:p>
            <a:pPr eaLnBrk="1" hangingPunct="1">
              <a:buFontTx/>
              <a:buNone/>
              <a:defRPr/>
            </a:pPr>
            <a:r>
              <a:rPr lang="en-US" dirty="0">
                <a:ea typeface="ＭＳ Ｐゴシック" charset="0"/>
              </a:rPr>
              <a:t>	something. Then, I can do a search for "???" to come back and fix that.</a:t>
            </a:r>
          </a:p>
          <a:p>
            <a:pPr eaLnBrk="1" hangingPunct="1">
              <a:defRPr/>
            </a:pPr>
            <a:r>
              <a:rPr lang="en-US" dirty="0">
                <a:ea typeface="ＭＳ Ｐゴシック" charset="0"/>
              </a:rPr>
              <a:t>Do not be afraid to </a:t>
            </a:r>
            <a:r>
              <a:rPr lang="en-US" b="1" i="1" dirty="0">
                <a:ea typeface="ＭＳ Ｐゴシック" charset="0"/>
              </a:rPr>
              <a:t>cut</a:t>
            </a:r>
            <a:r>
              <a:rPr lang="en-US" dirty="0">
                <a:ea typeface="ＭＳ Ｐゴシック" charset="0"/>
              </a:rPr>
              <a:t>, no matter how much time you spend on something. You can put the material that you cut in an appendix in your thesis/dissertation, or you can leave it in another version of the paper for inclusion in your thesis/dissertation.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077049D4-364F-4C9E-855B-CC65BC54246B}"/>
              </a:ext>
            </a:extLst>
          </p:cNvPr>
          <p:cNvSpPr>
            <a:spLocks noGrp="1" noChangeArrowheads="1"/>
          </p:cNvSpPr>
          <p:nvPr>
            <p:ph type="title"/>
          </p:nvPr>
        </p:nvSpPr>
        <p:spPr/>
        <p:txBody>
          <a:bodyPr/>
          <a:lstStyle/>
          <a:p>
            <a:pPr eaLnBrk="1" hangingPunct="1">
              <a:defRPr/>
            </a:pPr>
            <a:r>
              <a:rPr lang="en-US">
                <a:ea typeface="ＭＳ Ｐゴシック" charset="0"/>
              </a:rPr>
              <a:t>General Suggestions on Writing (II of II)</a:t>
            </a:r>
          </a:p>
        </p:txBody>
      </p:sp>
      <p:sp>
        <p:nvSpPr>
          <p:cNvPr id="28675" name="Rectangle 1027">
            <a:extLst>
              <a:ext uri="{FF2B5EF4-FFF2-40B4-BE49-F238E27FC236}">
                <a16:creationId xmlns:a16="http://schemas.microsoft.com/office/drawing/2014/main" id="{FA8F57F9-8785-4799-9D34-56A5DA0D7425}"/>
              </a:ext>
            </a:extLst>
          </p:cNvPr>
          <p:cNvSpPr>
            <a:spLocks noGrp="1" noChangeArrowheads="1"/>
          </p:cNvSpPr>
          <p:nvPr>
            <p:ph type="body" idx="1"/>
          </p:nvPr>
        </p:nvSpPr>
        <p:spPr/>
        <p:txBody>
          <a:bodyPr/>
          <a:lstStyle/>
          <a:p>
            <a:pPr eaLnBrk="1" hangingPunct="1"/>
            <a:r>
              <a:rPr lang="en-US" altLang="en-US"/>
              <a:t>It always helps me to work on a clean document and then cut and paste into the main document when I am done.</a:t>
            </a:r>
          </a:p>
          <a:p>
            <a:pPr eaLnBrk="1" hangingPunct="1"/>
            <a:r>
              <a:rPr lang="en-US" altLang="en-US"/>
              <a:t>Change atmosphere when stuck, or take a break.</a:t>
            </a:r>
          </a:p>
          <a:p>
            <a:pPr eaLnBrk="1" hangingPunct="1"/>
            <a:r>
              <a:rPr lang="en-US" altLang="en-US"/>
              <a:t>Printouts can help a lot, especially with the organization of the paper.</a:t>
            </a:r>
          </a:p>
          <a:p>
            <a:pPr eaLnBrk="1" hangingPunct="1">
              <a:buFontTx/>
              <a:buNone/>
            </a:pPr>
            <a:r>
              <a:rPr lang="en-US" altLang="en-US"/>
              <a:t>	I often print it out and work on it using a pen to change atmosphere.</a:t>
            </a:r>
          </a:p>
          <a:p>
            <a:pPr eaLnBrk="1" hangingPunct="1"/>
            <a:r>
              <a:rPr lang="en-US" altLang="en-US"/>
              <a:t>You need to spend large amounts of time on the writing, but you can switch tasks also.</a:t>
            </a:r>
          </a:p>
          <a:p>
            <a:pPr eaLnBrk="1" hangingPunct="1"/>
            <a:r>
              <a:rPr lang="en-US" altLang="en-US"/>
              <a:t>Proper sleep in-between writing sessions helps a lot. Lots of people work early morning, or late night, when it is quiet. Kazantzakis, one of the best known Greek writers, had a bed right next to his desk …</a:t>
            </a:r>
          </a:p>
          <a:p>
            <a:pPr eaLnBrk="1" hangingPunct="1"/>
            <a:r>
              <a:rPr lang="en-US" altLang="en-US"/>
              <a:t>Leave abstract and conclusions for the end. Also, always consider a rewrite of the abstract or the conclusion after any major change.</a:t>
            </a:r>
          </a:p>
          <a:p>
            <a:pPr eaLnBrk="1" hangingPunct="1"/>
            <a:r>
              <a:rPr lang="en-US" altLang="en-US"/>
              <a:t>Note that typing up the references in a rather mindless task that you can do without too much concentration. </a:t>
            </a:r>
            <a:r>
              <a:rPr lang="en-US" altLang="en-US" b="1"/>
              <a:t>However</a:t>
            </a:r>
            <a:r>
              <a:rPr lang="en-US" altLang="en-US"/>
              <a:t>, make sure to adhere to IEEE Transactions guidelines. I usually have a printout of the references from the IEEE example file next to me while I type up references.</a:t>
            </a:r>
            <a:endParaRPr lang="en-US" altLang="en-US" b="1"/>
          </a:p>
          <a:p>
            <a:pPr eaLnBrk="1" hangingPunct="1"/>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729A014-553D-4281-9897-8761CA53A58D}"/>
              </a:ext>
            </a:extLst>
          </p:cNvPr>
          <p:cNvSpPr>
            <a:spLocks noGrp="1" noChangeArrowheads="1"/>
          </p:cNvSpPr>
          <p:nvPr>
            <p:ph type="title"/>
          </p:nvPr>
        </p:nvSpPr>
        <p:spPr/>
        <p:txBody>
          <a:bodyPr/>
          <a:lstStyle/>
          <a:p>
            <a:pPr eaLnBrk="1" hangingPunct="1">
              <a:defRPr/>
            </a:pPr>
            <a:r>
              <a:rPr lang="en-US">
                <a:ea typeface="ＭＳ Ｐゴシック" charset="0"/>
              </a:rPr>
              <a:t>Non-linear and Linear Writing/Editing</a:t>
            </a:r>
          </a:p>
        </p:txBody>
      </p:sp>
      <p:sp>
        <p:nvSpPr>
          <p:cNvPr id="29699" name="Rectangle 3">
            <a:extLst>
              <a:ext uri="{FF2B5EF4-FFF2-40B4-BE49-F238E27FC236}">
                <a16:creationId xmlns:a16="http://schemas.microsoft.com/office/drawing/2014/main" id="{84A846D9-88A3-49C6-9609-ADDCB48DBBDC}"/>
              </a:ext>
            </a:extLst>
          </p:cNvPr>
          <p:cNvSpPr>
            <a:spLocks noGrp="1" noChangeArrowheads="1"/>
          </p:cNvSpPr>
          <p:nvPr>
            <p:ph type="body" idx="1"/>
          </p:nvPr>
        </p:nvSpPr>
        <p:spPr/>
        <p:txBody>
          <a:bodyPr/>
          <a:lstStyle/>
          <a:p>
            <a:pPr eaLnBrk="1" hangingPunct="1">
              <a:buFontTx/>
              <a:buNone/>
            </a:pPr>
            <a:r>
              <a:rPr lang="en-US" altLang="en-US" b="1"/>
              <a:t>Non-linear writing/editing:</a:t>
            </a:r>
            <a:endParaRPr lang="en-US" altLang="en-US"/>
          </a:p>
          <a:p>
            <a:pPr eaLnBrk="1" hangingPunct="1"/>
            <a:r>
              <a:rPr lang="en-US" altLang="en-US"/>
              <a:t>initially, most of the writing is non-linear. This means that you have lots of ideas that you need to organize around into your paper. You work on them independently, and then you connect them together into your document. In the writing literature, they call this </a:t>
            </a:r>
            <a:r>
              <a:rPr lang="en-US" altLang="en-US" i="1"/>
              <a:t>clustering</a:t>
            </a:r>
            <a:r>
              <a:rPr lang="en-US" altLang="en-US"/>
              <a:t>, where you cluster ideas together and connect them.</a:t>
            </a:r>
          </a:p>
          <a:p>
            <a:pPr eaLnBrk="1" hangingPunct="1">
              <a:buFontTx/>
              <a:buNone/>
            </a:pPr>
            <a:endParaRPr lang="en-US" altLang="en-US"/>
          </a:p>
          <a:p>
            <a:pPr eaLnBrk="1" hangingPunct="1">
              <a:buFontTx/>
              <a:buNone/>
            </a:pPr>
            <a:r>
              <a:rPr lang="en-US" altLang="en-US" b="1"/>
              <a:t>Linear writing/editing:</a:t>
            </a:r>
            <a:endParaRPr lang="en-US" altLang="en-US"/>
          </a:p>
          <a:p>
            <a:pPr eaLnBrk="1" hangingPunct="1"/>
            <a:r>
              <a:rPr lang="en-US" altLang="en-US"/>
              <a:t>this means that you work on the paper from start to finish, starting from line one on page one, and then working your way to the last line on the last page.</a:t>
            </a:r>
          </a:p>
          <a:p>
            <a:pPr eaLnBrk="1" hangingPunct="1"/>
            <a:r>
              <a:rPr lang="en-US" altLang="en-US"/>
              <a:t>this is one of the best ways to check for flow in your work, and also identify anything that might repeat and may thus be cut.</a:t>
            </a:r>
          </a:p>
          <a:p>
            <a:pPr eaLnBrk="1" hangingPunct="1"/>
            <a:r>
              <a:rPr lang="en-US" altLang="en-US" b="1" i="1"/>
              <a:t>required prior to every submission!</a:t>
            </a:r>
            <a:r>
              <a:rPr lang="en-US" altLang="en-US"/>
              <a:t> </a:t>
            </a:r>
          </a:p>
          <a:p>
            <a:pPr eaLnBrk="1" hangingPunct="1">
              <a:buFontTx/>
              <a:buNone/>
            </a:pPr>
            <a:endParaRPr lang="en-US" altLang="en-US" b="1" i="1"/>
          </a:p>
          <a:p>
            <a:pPr eaLnBrk="1" hangingPunct="1">
              <a:buFontTx/>
              <a:buNone/>
            </a:pPr>
            <a:endParaRPr lang="en-US" altLang="en-US"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C51AC97-8AFA-4D9F-B252-A22ECB6D9299}"/>
              </a:ext>
            </a:extLst>
          </p:cNvPr>
          <p:cNvSpPr>
            <a:spLocks noGrp="1" noChangeArrowheads="1"/>
          </p:cNvSpPr>
          <p:nvPr>
            <p:ph type="title"/>
          </p:nvPr>
        </p:nvSpPr>
        <p:spPr/>
        <p:txBody>
          <a:bodyPr/>
          <a:lstStyle/>
          <a:p>
            <a:pPr eaLnBrk="1" hangingPunct="1">
              <a:defRPr/>
            </a:pPr>
            <a:r>
              <a:rPr lang="en-US">
                <a:ea typeface="ＭＳ Ｐゴシック" charset="0"/>
              </a:rPr>
              <a:t>Improving Your Writing</a:t>
            </a:r>
          </a:p>
        </p:txBody>
      </p:sp>
      <p:sp>
        <p:nvSpPr>
          <p:cNvPr id="30723" name="Rectangle 3">
            <a:extLst>
              <a:ext uri="{FF2B5EF4-FFF2-40B4-BE49-F238E27FC236}">
                <a16:creationId xmlns:a16="http://schemas.microsoft.com/office/drawing/2014/main" id="{DAD1190B-648E-4272-BA79-696222BE6081}"/>
              </a:ext>
            </a:extLst>
          </p:cNvPr>
          <p:cNvSpPr>
            <a:spLocks noGrp="1" noChangeArrowheads="1"/>
          </p:cNvSpPr>
          <p:nvPr>
            <p:ph type="body" idx="1"/>
          </p:nvPr>
        </p:nvSpPr>
        <p:spPr/>
        <p:txBody>
          <a:bodyPr/>
          <a:lstStyle/>
          <a:p>
            <a:pPr eaLnBrk="1" hangingPunct="1">
              <a:buFontTx/>
              <a:buNone/>
              <a:defRPr/>
            </a:pPr>
            <a:r>
              <a:rPr lang="en-US" b="1" dirty="0">
                <a:ea typeface="ＭＳ Ｐゴシック" charset="0"/>
              </a:rPr>
              <a:t>Basic Approaches:</a:t>
            </a:r>
          </a:p>
          <a:p>
            <a:pPr eaLnBrk="1" hangingPunct="1">
              <a:defRPr/>
            </a:pPr>
            <a:r>
              <a:rPr lang="en-US" dirty="0">
                <a:ea typeface="ＭＳ Ｐゴシック" charset="0"/>
              </a:rPr>
              <a:t>To prepare </a:t>
            </a:r>
            <a:r>
              <a:rPr lang="en-US" b="1" i="1" dirty="0">
                <a:ea typeface="ＭＳ Ｐゴシック" charset="0"/>
              </a:rPr>
              <a:t>background</a:t>
            </a:r>
            <a:r>
              <a:rPr lang="en-US" dirty="0">
                <a:ea typeface="ＭＳ Ｐゴシック" charset="0"/>
              </a:rPr>
              <a:t> for your paper, find recently published review papers. This will give you an idea of where your method fits.</a:t>
            </a:r>
          </a:p>
          <a:p>
            <a:pPr eaLnBrk="1" hangingPunct="1">
              <a:defRPr/>
            </a:pPr>
            <a:r>
              <a:rPr lang="en-US" dirty="0">
                <a:ea typeface="ＭＳ Ｐゴシック" charset="0"/>
              </a:rPr>
              <a:t>Find the papers that are closest to your paper and consider adopting their method for </a:t>
            </a:r>
            <a:r>
              <a:rPr lang="en-US" b="1" i="1" dirty="0">
                <a:ea typeface="ＭＳ Ｐゴシック" charset="0"/>
              </a:rPr>
              <a:t>validating</a:t>
            </a:r>
            <a:r>
              <a:rPr lang="en-US" i="1" dirty="0">
                <a:ea typeface="ＭＳ Ｐゴシック" charset="0"/>
              </a:rPr>
              <a:t> and presenting the results.</a:t>
            </a:r>
            <a:endParaRPr lang="en-US" dirty="0">
              <a:ea typeface="ＭＳ Ｐゴシック" charset="0"/>
            </a:endParaRPr>
          </a:p>
          <a:p>
            <a:pPr eaLnBrk="1" hangingPunct="1">
              <a:defRPr/>
            </a:pPr>
            <a:r>
              <a:rPr lang="en-US" dirty="0">
                <a:ea typeface="ＭＳ Ｐゴシック" charset="0"/>
              </a:rPr>
              <a:t>Consider adopting the presentation style of any recent IEEE paper in your area that YOU CAN UNDERSTAND. </a:t>
            </a:r>
            <a:r>
              <a:rPr lang="en-US" b="1" i="1" dirty="0">
                <a:ea typeface="ＭＳ Ｐゴシック" charset="0"/>
              </a:rPr>
              <a:t>DO NOT COPY!</a:t>
            </a:r>
            <a:endParaRPr lang="en-US" dirty="0">
              <a:ea typeface="ＭＳ Ｐゴシック" charset="0"/>
            </a:endParaRPr>
          </a:p>
          <a:p>
            <a:pPr eaLnBrk="1" hangingPunct="1">
              <a:defRPr/>
            </a:pPr>
            <a:r>
              <a:rPr lang="en-US" dirty="0">
                <a:ea typeface="ＭＳ Ｐゴシック" charset="0"/>
              </a:rPr>
              <a:t>Consider adopting the presentation style of any of the papers produced by our own lab. This way, you know that your advisor will definitely be able to follow what you are trying to do!     ;-).</a:t>
            </a:r>
          </a:p>
          <a:p>
            <a:pPr eaLnBrk="1" hangingPunct="1">
              <a:defRPr/>
            </a:pPr>
            <a:endParaRPr lang="en-US" dirty="0">
              <a:ea typeface="ＭＳ Ｐゴシック" charset="0"/>
            </a:endParaRPr>
          </a:p>
          <a:p>
            <a:pPr eaLnBrk="1" hangingPunct="1">
              <a:buFontTx/>
              <a:buNone/>
              <a:defRPr/>
            </a:pPr>
            <a:r>
              <a:rPr lang="en-US" b="1" dirty="0">
                <a:ea typeface="ＭＳ Ｐゴシック" charset="0"/>
              </a:rPr>
              <a:t>General suggestions:</a:t>
            </a:r>
          </a:p>
          <a:p>
            <a:pPr eaLnBrk="1" hangingPunct="1">
              <a:defRPr/>
            </a:pPr>
            <a:r>
              <a:rPr lang="en-US" dirty="0">
                <a:ea typeface="ＭＳ Ｐゴシック" charset="0"/>
              </a:rPr>
              <a:t>I recommend that you read and re-read:</a:t>
            </a:r>
          </a:p>
          <a:p>
            <a:pPr eaLnBrk="1" hangingPunct="1">
              <a:buFontTx/>
              <a:buNone/>
              <a:defRPr/>
            </a:pPr>
            <a:r>
              <a:rPr lang="en-US" i="1" dirty="0">
                <a:ea typeface="ＭＳ Ｐゴシック" charset="0"/>
              </a:rPr>
              <a:t>		The Elements of Style</a:t>
            </a:r>
            <a:r>
              <a:rPr lang="en-US" dirty="0">
                <a:ea typeface="ＭＳ Ｐゴシック" charset="0"/>
              </a:rPr>
              <a:t> by Strunk and White.</a:t>
            </a:r>
            <a:endParaRPr lang="en-US" i="1" dirty="0">
              <a:ea typeface="ＭＳ Ｐゴシック" charset="0"/>
            </a:endParaRPr>
          </a:p>
          <a:p>
            <a:pPr eaLnBrk="1" hangingPunct="1">
              <a:buFontTx/>
              <a:buNone/>
              <a:defRPr/>
            </a:pPr>
            <a:r>
              <a:rPr lang="en-US" dirty="0">
                <a:ea typeface="ＭＳ Ｐゴシック" charset="0"/>
              </a:rPr>
              <a:t>	It is the best way to improve your basic English skills.</a:t>
            </a:r>
          </a:p>
          <a:p>
            <a:pPr eaLnBrk="1" hangingPunct="1">
              <a:defRPr/>
            </a:pPr>
            <a:r>
              <a:rPr lang="en-US" dirty="0">
                <a:ea typeface="ＭＳ Ｐゴシック" charset="0"/>
              </a:rPr>
              <a:t>In Microsoft Word, carefully review what grammar errors it gives you. You can do that by simply clicking with the right mouse button on a </a:t>
            </a:r>
            <a:r>
              <a:rPr lang="en-US" dirty="0" err="1">
                <a:ea typeface="ＭＳ Ｐゴシック" charset="0"/>
              </a:rPr>
              <a:t>highlighed</a:t>
            </a:r>
            <a:r>
              <a:rPr lang="en-US" dirty="0">
                <a:ea typeface="ＭＳ Ｐゴシック" charset="0"/>
              </a:rPr>
              <a:t> error.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413674B-8055-493A-B6B4-911558205184}"/>
              </a:ext>
            </a:extLst>
          </p:cNvPr>
          <p:cNvSpPr>
            <a:spLocks noGrp="1" noChangeArrowheads="1"/>
          </p:cNvSpPr>
          <p:nvPr>
            <p:ph type="title"/>
          </p:nvPr>
        </p:nvSpPr>
        <p:spPr/>
        <p:txBody>
          <a:bodyPr/>
          <a:lstStyle/>
          <a:p>
            <a:pPr eaLnBrk="1" hangingPunct="1">
              <a:defRPr/>
            </a:pPr>
            <a:r>
              <a:rPr lang="en-US">
                <a:ea typeface="ＭＳ Ｐゴシック" charset="0"/>
              </a:rPr>
              <a:t>Dealing With The Long Writing Process</a:t>
            </a:r>
          </a:p>
        </p:txBody>
      </p:sp>
      <p:sp>
        <p:nvSpPr>
          <p:cNvPr id="31747" name="Rectangle 3">
            <a:extLst>
              <a:ext uri="{FF2B5EF4-FFF2-40B4-BE49-F238E27FC236}">
                <a16:creationId xmlns:a16="http://schemas.microsoft.com/office/drawing/2014/main" id="{4CC7B7F6-044A-4AD0-A7D1-E9C9B92EC285}"/>
              </a:ext>
            </a:extLst>
          </p:cNvPr>
          <p:cNvSpPr>
            <a:spLocks noGrp="1" noChangeArrowheads="1"/>
          </p:cNvSpPr>
          <p:nvPr>
            <p:ph type="body" idx="1"/>
          </p:nvPr>
        </p:nvSpPr>
        <p:spPr/>
        <p:txBody>
          <a:bodyPr/>
          <a:lstStyle/>
          <a:p>
            <a:pPr eaLnBrk="1" hangingPunct="1">
              <a:buFontTx/>
              <a:buNone/>
              <a:defRPr/>
            </a:pPr>
            <a:r>
              <a:rPr lang="en-US" b="1" dirty="0">
                <a:ea typeface="ＭＳ Ｐゴシック" charset="0"/>
              </a:rPr>
              <a:t>Vary the style of your writing:</a:t>
            </a:r>
          </a:p>
          <a:p>
            <a:pPr eaLnBrk="1" hangingPunct="1">
              <a:buFontTx/>
              <a:buNone/>
              <a:defRPr/>
            </a:pPr>
            <a:r>
              <a:rPr lang="en-US" dirty="0">
                <a:ea typeface="ＭＳ Ｐゴシック" charset="0"/>
              </a:rPr>
              <a:t>	-&gt; Consider  starting a new section for describing new material.</a:t>
            </a:r>
          </a:p>
          <a:p>
            <a:pPr eaLnBrk="1" hangingPunct="1">
              <a:buFontTx/>
              <a:buNone/>
              <a:defRPr/>
            </a:pPr>
            <a:r>
              <a:rPr lang="en-US" dirty="0">
                <a:ea typeface="ＭＳ Ｐゴシック" charset="0"/>
              </a:rPr>
              <a:t>	    This will speed up processing, but you may end up repeating yourself and</a:t>
            </a:r>
          </a:p>
          <a:p>
            <a:pPr eaLnBrk="1" hangingPunct="1">
              <a:buFontTx/>
              <a:buNone/>
              <a:defRPr/>
            </a:pPr>
            <a:r>
              <a:rPr lang="en-US" dirty="0">
                <a:ea typeface="ＭＳ Ｐゴシック" charset="0"/>
              </a:rPr>
              <a:t>  	     also, it might be hard to integrate at the end. </a:t>
            </a:r>
          </a:p>
          <a:p>
            <a:pPr eaLnBrk="1" hangingPunct="1">
              <a:buFontTx/>
              <a:buNone/>
              <a:defRPr/>
            </a:pPr>
            <a:r>
              <a:rPr lang="en-US" dirty="0">
                <a:ea typeface="ＭＳ Ｐゴシック" charset="0"/>
              </a:rPr>
              <a:t>	-&gt; Considering varying the atmosphere when feeling burnt out:</a:t>
            </a:r>
          </a:p>
          <a:p>
            <a:pPr eaLnBrk="1" hangingPunct="1">
              <a:buFontTx/>
              <a:buNone/>
              <a:defRPr/>
            </a:pPr>
            <a:r>
              <a:rPr lang="en-US" dirty="0">
                <a:ea typeface="ＭＳ Ｐゴシック" charset="0"/>
              </a:rPr>
              <a:t>		- Work on the material from printouts.</a:t>
            </a:r>
          </a:p>
          <a:p>
            <a:pPr eaLnBrk="1" hangingPunct="1">
              <a:buFontTx/>
              <a:buNone/>
              <a:defRPr/>
            </a:pPr>
            <a:r>
              <a:rPr lang="en-US" dirty="0">
                <a:ea typeface="ＭＳ Ｐゴシック" charset="0"/>
              </a:rPr>
              <a:t>		- Work on the material on a Laptop (avoid distractions)</a:t>
            </a:r>
          </a:p>
          <a:p>
            <a:pPr eaLnBrk="1" hangingPunct="1">
              <a:buFontTx/>
              <a:buNone/>
              <a:defRPr/>
            </a:pPr>
            <a:r>
              <a:rPr lang="en-US" dirty="0">
                <a:ea typeface="ＭＳ Ｐゴシック" charset="0"/>
              </a:rPr>
              <a:t>		- Work on the material on a Desktop</a:t>
            </a:r>
          </a:p>
          <a:p>
            <a:pPr eaLnBrk="1" hangingPunct="1">
              <a:buFontTx/>
              <a:buNone/>
              <a:defRPr/>
            </a:pPr>
            <a:r>
              <a:rPr lang="en-US" dirty="0">
                <a:ea typeface="ＭＳ Ｐゴシック" charset="0"/>
              </a:rPr>
              <a:t>		- Vary the location: </a:t>
            </a:r>
            <a:r>
              <a:rPr lang="en-US" dirty="0" err="1">
                <a:ea typeface="ＭＳ Ｐゴシック" charset="0"/>
              </a:rPr>
              <a:t>ibraries</a:t>
            </a:r>
            <a:r>
              <a:rPr lang="en-US" dirty="0">
                <a:ea typeface="ＭＳ Ｐゴシック" charset="0"/>
              </a:rPr>
              <a:t>, home, Lab,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3AFD4D2-47EF-41E7-8692-912DA17877AE}"/>
              </a:ext>
            </a:extLst>
          </p:cNvPr>
          <p:cNvSpPr>
            <a:spLocks noGrp="1" noChangeArrowheads="1"/>
          </p:cNvSpPr>
          <p:nvPr>
            <p:ph type="title"/>
          </p:nvPr>
        </p:nvSpPr>
        <p:spPr/>
        <p:txBody>
          <a:bodyPr/>
          <a:lstStyle/>
          <a:p>
            <a:pPr eaLnBrk="1" hangingPunct="1">
              <a:defRPr/>
            </a:pPr>
            <a:r>
              <a:rPr lang="en-US">
                <a:ea typeface="ＭＳ Ｐゴシック" charset="0"/>
              </a:rPr>
              <a:t>Table of Contents</a:t>
            </a:r>
          </a:p>
        </p:txBody>
      </p:sp>
      <p:sp>
        <p:nvSpPr>
          <p:cNvPr id="3075" name="Rectangle 3">
            <a:extLst>
              <a:ext uri="{FF2B5EF4-FFF2-40B4-BE49-F238E27FC236}">
                <a16:creationId xmlns:a16="http://schemas.microsoft.com/office/drawing/2014/main" id="{F012739A-DE9B-42B5-8995-9D51527C91A3}"/>
              </a:ext>
            </a:extLst>
          </p:cNvPr>
          <p:cNvSpPr>
            <a:spLocks noGrp="1" noChangeArrowheads="1"/>
          </p:cNvSpPr>
          <p:nvPr>
            <p:ph type="body" idx="1"/>
          </p:nvPr>
        </p:nvSpPr>
        <p:spPr>
          <a:xfrm>
            <a:off x="457200" y="962025"/>
            <a:ext cx="8229600" cy="5697538"/>
          </a:xfrm>
        </p:spPr>
        <p:txBody>
          <a:bodyPr/>
          <a:lstStyle/>
          <a:p>
            <a:pPr eaLnBrk="1" hangingPunct="1">
              <a:defRPr/>
            </a:pPr>
            <a:r>
              <a:rPr lang="en-US" sz="2000" dirty="0">
                <a:ea typeface="ＭＳ Ｐゴシック" charset="0"/>
              </a:rPr>
              <a:t>Things to do first</a:t>
            </a:r>
          </a:p>
          <a:p>
            <a:pPr eaLnBrk="1" hangingPunct="1">
              <a:defRPr/>
            </a:pPr>
            <a:r>
              <a:rPr lang="en-US" sz="2000" dirty="0">
                <a:ea typeface="ＭＳ Ｐゴシック" charset="0"/>
              </a:rPr>
              <a:t>How to Setup</a:t>
            </a:r>
          </a:p>
          <a:p>
            <a:pPr eaLnBrk="1" hangingPunct="1">
              <a:defRPr/>
            </a:pPr>
            <a:r>
              <a:rPr lang="en-US" sz="2000" dirty="0">
                <a:ea typeface="ＭＳ Ｐゴシック" charset="0"/>
              </a:rPr>
              <a:t>Why Latex? (Recommended, but not required)</a:t>
            </a:r>
          </a:p>
          <a:p>
            <a:pPr eaLnBrk="1" hangingPunct="1">
              <a:defRPr/>
            </a:pPr>
            <a:r>
              <a:rPr lang="en-US" sz="2000" dirty="0">
                <a:ea typeface="ＭＳ Ｐゴシック" charset="0"/>
              </a:rPr>
              <a:t>The Journal Document Layout (for new methods paper)</a:t>
            </a:r>
          </a:p>
          <a:p>
            <a:pPr eaLnBrk="1" hangingPunct="1">
              <a:defRPr/>
            </a:pPr>
            <a:r>
              <a:rPr lang="en-US" sz="2000" dirty="0">
                <a:ea typeface="ＭＳ Ｐゴシック" charset="0"/>
              </a:rPr>
              <a:t>General Suggestions on the Writing Process</a:t>
            </a:r>
          </a:p>
          <a:p>
            <a:pPr eaLnBrk="1" hangingPunct="1">
              <a:defRPr/>
            </a:pPr>
            <a:r>
              <a:rPr lang="en-US" sz="2000" dirty="0">
                <a:ea typeface="ＭＳ Ｐゴシック" charset="0"/>
              </a:rPr>
              <a:t>Literature Review:</a:t>
            </a:r>
          </a:p>
          <a:p>
            <a:pPr lvl="1" eaLnBrk="1" hangingPunct="1">
              <a:defRPr/>
            </a:pPr>
            <a:r>
              <a:rPr lang="en-US" sz="2000" dirty="0">
                <a:ea typeface="ＭＳ Ｐゴシック" charset="0"/>
              </a:rPr>
              <a:t>General Comments</a:t>
            </a:r>
          </a:p>
          <a:p>
            <a:pPr lvl="1" eaLnBrk="1" hangingPunct="1">
              <a:defRPr/>
            </a:pPr>
            <a:r>
              <a:rPr lang="en-US" sz="2000" dirty="0">
                <a:ea typeface="ＭＳ Ｐゴシック" charset="0"/>
              </a:rPr>
              <a:t>References with Microsoft Word</a:t>
            </a:r>
          </a:p>
          <a:p>
            <a:pPr lvl="1" eaLnBrk="1" hangingPunct="1">
              <a:defRPr/>
            </a:pPr>
            <a:r>
              <a:rPr lang="en-US" sz="2000" dirty="0">
                <a:ea typeface="ＭＳ Ｐゴシック" charset="0"/>
              </a:rPr>
              <a:t>References with </a:t>
            </a:r>
            <a:r>
              <a:rPr lang="en-US" sz="2000" dirty="0" err="1">
                <a:ea typeface="ＭＳ Ｐゴシック" charset="0"/>
              </a:rPr>
              <a:t>BibTeX</a:t>
            </a:r>
            <a:endParaRPr lang="en-US" sz="2000" dirty="0">
              <a:ea typeface="ＭＳ Ｐゴシック" charset="0"/>
            </a:endParaRPr>
          </a:p>
          <a:p>
            <a:pPr eaLnBrk="1" hangingPunct="1">
              <a:defRPr/>
            </a:pPr>
            <a:r>
              <a:rPr lang="en-US" sz="2000" dirty="0">
                <a:ea typeface="ＭＳ Ｐゴシック" charset="0"/>
              </a:rPr>
              <a:t>Other Tasks:</a:t>
            </a:r>
          </a:p>
          <a:p>
            <a:pPr lvl="1" eaLnBrk="1" hangingPunct="1">
              <a:defRPr/>
            </a:pPr>
            <a:r>
              <a:rPr lang="en-US" sz="2000" dirty="0">
                <a:ea typeface="ＭＳ Ｐゴシック" charset="0"/>
              </a:rPr>
              <a:t>Equations, Tables, and Figures</a:t>
            </a:r>
          </a:p>
          <a:p>
            <a:pPr lvl="1" eaLnBrk="1" hangingPunct="1">
              <a:defRPr/>
            </a:pPr>
            <a:r>
              <a:rPr lang="en-US" sz="2000" dirty="0">
                <a:ea typeface="ＭＳ Ｐゴシック" charset="0"/>
              </a:rPr>
              <a:t>Making it shorter</a:t>
            </a:r>
          </a:p>
          <a:p>
            <a:pPr eaLnBrk="1" hangingPunct="1">
              <a:defRPr/>
            </a:pPr>
            <a:r>
              <a:rPr lang="en-US" sz="2000" dirty="0">
                <a:ea typeface="ＭＳ Ｐゴシック" charset="0"/>
              </a:rPr>
              <a:t>Evaluating the Quality of your Paper </a:t>
            </a:r>
          </a:p>
          <a:p>
            <a:pPr eaLnBrk="1" hangingPunct="1">
              <a:defRPr/>
            </a:pPr>
            <a:r>
              <a:rPr lang="en-US" sz="2000" dirty="0">
                <a:ea typeface="ＭＳ Ｐゴシック" charset="0"/>
              </a:rPr>
              <a:t>What happens after submission?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483C62CA-D6BC-44EC-A120-28C7121E6C3E}"/>
              </a:ext>
            </a:extLst>
          </p:cNvPr>
          <p:cNvSpPr>
            <a:spLocks noGrp="1" noChangeArrowheads="1"/>
          </p:cNvSpPr>
          <p:nvPr>
            <p:ph type="title"/>
          </p:nvPr>
        </p:nvSpPr>
        <p:spPr/>
        <p:txBody>
          <a:bodyPr/>
          <a:lstStyle/>
          <a:p>
            <a:pPr eaLnBrk="1" hangingPunct="1">
              <a:defRPr/>
            </a:pPr>
            <a:r>
              <a:rPr lang="en-US">
                <a:ea typeface="ＭＳ Ｐゴシック" charset="0"/>
              </a:rPr>
              <a:t>Focusing on the Writing</a:t>
            </a:r>
          </a:p>
        </p:txBody>
      </p:sp>
      <p:sp>
        <p:nvSpPr>
          <p:cNvPr id="32771" name="Rectangle 1027">
            <a:extLst>
              <a:ext uri="{FF2B5EF4-FFF2-40B4-BE49-F238E27FC236}">
                <a16:creationId xmlns:a16="http://schemas.microsoft.com/office/drawing/2014/main" id="{69843C66-373C-459E-8192-4843D256EF54}"/>
              </a:ext>
            </a:extLst>
          </p:cNvPr>
          <p:cNvSpPr>
            <a:spLocks noGrp="1" noChangeArrowheads="1"/>
          </p:cNvSpPr>
          <p:nvPr>
            <p:ph type="body" idx="1"/>
          </p:nvPr>
        </p:nvSpPr>
        <p:spPr/>
        <p:txBody>
          <a:bodyPr/>
          <a:lstStyle/>
          <a:p>
            <a:pPr eaLnBrk="1" hangingPunct="1">
              <a:buFontTx/>
              <a:buNone/>
              <a:defRPr/>
            </a:pPr>
            <a:r>
              <a:rPr lang="en-US" b="1" dirty="0">
                <a:ea typeface="ＭＳ Ｐゴシック" charset="0"/>
              </a:rPr>
              <a:t>Efficiency:</a:t>
            </a:r>
          </a:p>
          <a:p>
            <a:pPr eaLnBrk="1" hangingPunct="1">
              <a:buFontTx/>
              <a:buNone/>
              <a:defRPr/>
            </a:pPr>
            <a:r>
              <a:rPr lang="en-US" dirty="0">
                <a:ea typeface="ＭＳ Ｐゴシック" charset="0"/>
              </a:rPr>
              <a:t>	-&gt; Most efficient when you reserve the same place to work, without    </a:t>
            </a:r>
          </a:p>
          <a:p>
            <a:pPr eaLnBrk="1" hangingPunct="1">
              <a:buFontTx/>
              <a:buNone/>
              <a:defRPr/>
            </a:pPr>
            <a:r>
              <a:rPr lang="en-US" dirty="0">
                <a:ea typeface="ＭＳ Ｐゴシック" charset="0"/>
              </a:rPr>
              <a:t>          distractions. This can be your desk or the library.</a:t>
            </a:r>
          </a:p>
          <a:p>
            <a:pPr eaLnBrk="1" hangingPunct="1">
              <a:buFontTx/>
              <a:buNone/>
              <a:defRPr/>
            </a:pPr>
            <a:r>
              <a:rPr lang="en-US" dirty="0">
                <a:ea typeface="ＭＳ Ｐゴシック" charset="0"/>
              </a:rPr>
              <a:t>	-&gt; Keep a log of what works for you! This entire document is my personal </a:t>
            </a:r>
          </a:p>
          <a:p>
            <a:pPr eaLnBrk="1" hangingPunct="1">
              <a:buFontTx/>
              <a:buNone/>
              <a:defRPr/>
            </a:pPr>
            <a:r>
              <a:rPr lang="en-US" dirty="0">
                <a:ea typeface="ＭＳ Ｐゴシック" charset="0"/>
              </a:rPr>
              <a:t>	     log on what works for me!</a:t>
            </a:r>
          </a:p>
          <a:p>
            <a:pPr eaLnBrk="1" hangingPunct="1">
              <a:buFontTx/>
              <a:buNone/>
              <a:defRPr/>
            </a:pPr>
            <a:r>
              <a:rPr lang="en-US" dirty="0">
                <a:ea typeface="ＭＳ Ｐゴシック" charset="0"/>
              </a:rPr>
              <a:t>	-&gt; Fix the time, and try to be on a schedule.</a:t>
            </a:r>
          </a:p>
          <a:p>
            <a:pPr eaLnBrk="1" hangingPunct="1">
              <a:buFontTx/>
              <a:buNone/>
              <a:defRPr/>
            </a:pPr>
            <a:r>
              <a:rPr lang="en-US" dirty="0">
                <a:ea typeface="ＭＳ Ｐゴシック"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a:extLst>
              <a:ext uri="{FF2B5EF4-FFF2-40B4-BE49-F238E27FC236}">
                <a16:creationId xmlns:a16="http://schemas.microsoft.com/office/drawing/2014/main" id="{C806D9BE-8606-4D78-A10D-7BD5192E4C81}"/>
              </a:ext>
            </a:extLst>
          </p:cNvPr>
          <p:cNvSpPr>
            <a:spLocks noGrp="1" noChangeArrowheads="1"/>
          </p:cNvSpPr>
          <p:nvPr>
            <p:ph type="ctrTitle"/>
          </p:nvPr>
        </p:nvSpPr>
        <p:spPr/>
        <p:txBody>
          <a:bodyPr/>
          <a:lstStyle/>
          <a:p>
            <a:pPr eaLnBrk="1" hangingPunct="1">
              <a:defRPr/>
            </a:pPr>
            <a:r>
              <a:rPr lang="en-US">
                <a:ea typeface="ＭＳ Ｐゴシック" charset="0"/>
              </a:rPr>
              <a:t>Literature Review:</a:t>
            </a:r>
            <a:br>
              <a:rPr lang="en-US">
                <a:ea typeface="ＭＳ Ｐゴシック" charset="0"/>
              </a:rPr>
            </a:br>
            <a:r>
              <a:rPr lang="en-US">
                <a:ea typeface="ＭＳ Ｐゴシック" charset="0"/>
              </a:rPr>
              <a:t>General Comments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9C9875F-C3DB-4937-A71C-008D13E87677}"/>
              </a:ext>
            </a:extLst>
          </p:cNvPr>
          <p:cNvSpPr>
            <a:spLocks noGrp="1" noChangeArrowheads="1"/>
          </p:cNvSpPr>
          <p:nvPr>
            <p:ph type="title"/>
          </p:nvPr>
        </p:nvSpPr>
        <p:spPr/>
        <p:txBody>
          <a:bodyPr/>
          <a:lstStyle/>
          <a:p>
            <a:pPr eaLnBrk="1" hangingPunct="1">
              <a:defRPr/>
            </a:pPr>
            <a:r>
              <a:rPr lang="en-US" dirty="0">
                <a:ea typeface="ＭＳ Ｐゴシック" charset="0"/>
              </a:rPr>
              <a:t>Literature Review</a:t>
            </a:r>
          </a:p>
        </p:txBody>
      </p:sp>
      <p:sp>
        <p:nvSpPr>
          <p:cNvPr id="13315" name="Rectangle 3">
            <a:extLst>
              <a:ext uri="{FF2B5EF4-FFF2-40B4-BE49-F238E27FC236}">
                <a16:creationId xmlns:a16="http://schemas.microsoft.com/office/drawing/2014/main" id="{01C03CED-00FF-4495-BBCE-F4DFFE7FBDF3}"/>
              </a:ext>
            </a:extLst>
          </p:cNvPr>
          <p:cNvSpPr>
            <a:spLocks noGrp="1" noChangeArrowheads="1"/>
          </p:cNvSpPr>
          <p:nvPr>
            <p:ph type="body" idx="1"/>
          </p:nvPr>
        </p:nvSpPr>
        <p:spPr>
          <a:xfrm>
            <a:off x="457200" y="1063625"/>
            <a:ext cx="8229600" cy="5397500"/>
          </a:xfrm>
        </p:spPr>
        <p:txBody>
          <a:bodyPr/>
          <a:lstStyle/>
          <a:p>
            <a:pPr eaLnBrk="1" hangingPunct="1">
              <a:lnSpc>
                <a:spcPct val="90000"/>
              </a:lnSpc>
              <a:buFontTx/>
              <a:buNone/>
            </a:pPr>
            <a:r>
              <a:rPr lang="en-US" altLang="en-US" sz="2000" dirty="0"/>
              <a:t>Use  </a:t>
            </a:r>
            <a:r>
              <a:rPr lang="en-US" altLang="en-US" sz="2000" b="1" dirty="0">
                <a:solidFill>
                  <a:srgbClr val="009999"/>
                </a:solidFill>
                <a:hlinkClick r:id="rId3"/>
              </a:rPr>
              <a:t>www.</a:t>
            </a:r>
            <a:r>
              <a:rPr lang="en-US" altLang="en-US" sz="2000" b="1" dirty="0">
                <a:hlinkClick r:id="rId3"/>
              </a:rPr>
              <a:t>scholar.google.com</a:t>
            </a:r>
            <a:endParaRPr lang="en-US" altLang="en-US" sz="2000" dirty="0"/>
          </a:p>
          <a:p>
            <a:pPr eaLnBrk="1" hangingPunct="1">
              <a:lnSpc>
                <a:spcPct val="90000"/>
              </a:lnSpc>
              <a:buFont typeface="Arial" panose="020B0604020202020204" pitchFamily="34" charset="0"/>
              <a:buChar char="•"/>
            </a:pPr>
            <a:r>
              <a:rPr lang="en-US" altLang="en-US" sz="2000" dirty="0"/>
              <a:t>Search for recent papers (last 5 years or less)</a:t>
            </a:r>
          </a:p>
          <a:p>
            <a:pPr eaLnBrk="1" hangingPunct="1">
              <a:lnSpc>
                <a:spcPct val="90000"/>
              </a:lnSpc>
              <a:buFont typeface="Arial" panose="020B0604020202020204" pitchFamily="34" charset="0"/>
              <a:buChar char="•"/>
            </a:pPr>
            <a:r>
              <a:rPr lang="en-US" altLang="en-US" sz="2000" dirty="0"/>
              <a:t>Look for high impact journals or Conferences. You can search for the impact factor of the paper or the Conference if you are not sure.</a:t>
            </a:r>
          </a:p>
          <a:p>
            <a:pPr eaLnBrk="1" hangingPunct="1">
              <a:lnSpc>
                <a:spcPct val="90000"/>
              </a:lnSpc>
              <a:buFont typeface="Arial" panose="020B0604020202020204" pitchFamily="34" charset="0"/>
              <a:buChar char="•"/>
            </a:pPr>
            <a:r>
              <a:rPr lang="en-US" altLang="en-US" sz="2000" dirty="0"/>
              <a:t>You can download the </a:t>
            </a:r>
            <a:r>
              <a:rPr lang="en-US" altLang="en-US" sz="2000" dirty="0" err="1"/>
              <a:t>BibTeX</a:t>
            </a:r>
            <a:r>
              <a:rPr lang="en-US" altLang="en-US" sz="2000" dirty="0"/>
              <a:t> entry from here. </a:t>
            </a:r>
          </a:p>
          <a:p>
            <a:pPr eaLnBrk="1" hangingPunct="1">
              <a:lnSpc>
                <a:spcPct val="90000"/>
              </a:lnSpc>
              <a:buFont typeface="Arial" panose="020B0604020202020204" pitchFamily="34" charset="0"/>
              <a:buChar char="•"/>
            </a:pPr>
            <a:r>
              <a:rPr lang="en-US" altLang="en-US" sz="2000" dirty="0" err="1"/>
              <a:t>JabRef</a:t>
            </a:r>
            <a:r>
              <a:rPr lang="en-US" altLang="en-US" sz="2000" dirty="0"/>
              <a:t>  also provides some automated search tools but I have not used it as much.</a:t>
            </a:r>
          </a:p>
          <a:p>
            <a:pPr eaLnBrk="1" hangingPunct="1"/>
            <a:r>
              <a:rPr lang="en-US" altLang="en-US" sz="2000" dirty="0"/>
              <a:t>Make sure you are familiar with classical references in the field. To identify classical references, simply look at the number of citations for a particular journal paper. </a:t>
            </a:r>
          </a:p>
          <a:p>
            <a:pPr eaLnBrk="1" hangingPunct="1">
              <a:buFontTx/>
              <a:buNone/>
            </a:pPr>
            <a:endParaRPr lang="en-US" altLang="en-US" sz="2000" dirty="0"/>
          </a:p>
          <a:p>
            <a:pPr eaLnBrk="1" hangingPunct="1">
              <a:buFontTx/>
              <a:buNone/>
            </a:pPr>
            <a:r>
              <a:rPr lang="en-US" altLang="en-US" sz="2000" b="1" i="1" dirty="0"/>
              <a:t>However, note that recent papers that are of most interest will not have many citations!</a:t>
            </a:r>
          </a:p>
          <a:p>
            <a:pPr marL="0" indent="0" eaLnBrk="1" hangingPunct="1">
              <a:lnSpc>
                <a:spcPct val="90000"/>
              </a:lnSpc>
              <a:buNone/>
            </a:pPr>
            <a:endParaRPr lang="en-US" altLang="en-US" sz="2000" dirty="0"/>
          </a:p>
        </p:txBody>
      </p:sp>
    </p:spTree>
    <p:extLst>
      <p:ext uri="{BB962C8B-B14F-4D97-AF65-F5344CB8AC3E}">
        <p14:creationId xmlns:p14="http://schemas.microsoft.com/office/powerpoint/2010/main" val="416039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E67B8A4-C300-4E63-92EB-776CFD59C48E}"/>
              </a:ext>
            </a:extLst>
          </p:cNvPr>
          <p:cNvSpPr>
            <a:spLocks noGrp="1" noChangeArrowheads="1"/>
          </p:cNvSpPr>
          <p:nvPr>
            <p:ph type="title"/>
          </p:nvPr>
        </p:nvSpPr>
        <p:spPr/>
        <p:txBody>
          <a:bodyPr/>
          <a:lstStyle/>
          <a:p>
            <a:pPr eaLnBrk="1" hangingPunct="1">
              <a:defRPr/>
            </a:pPr>
            <a:r>
              <a:rPr lang="en-US">
                <a:ea typeface="ＭＳ Ｐゴシック" charset="0"/>
              </a:rPr>
              <a:t>Literature Review: Search Tips</a:t>
            </a:r>
          </a:p>
        </p:txBody>
      </p:sp>
      <p:sp>
        <p:nvSpPr>
          <p:cNvPr id="35843" name="Rectangle 3">
            <a:extLst>
              <a:ext uri="{FF2B5EF4-FFF2-40B4-BE49-F238E27FC236}">
                <a16:creationId xmlns:a16="http://schemas.microsoft.com/office/drawing/2014/main" id="{1F3B48CF-1FFC-4C1C-8F85-C890AA0D18A0}"/>
              </a:ext>
            </a:extLst>
          </p:cNvPr>
          <p:cNvSpPr>
            <a:spLocks noGrp="1" noChangeArrowheads="1"/>
          </p:cNvSpPr>
          <p:nvPr>
            <p:ph type="body" idx="1"/>
          </p:nvPr>
        </p:nvSpPr>
        <p:spPr/>
        <p:txBody>
          <a:bodyPr/>
          <a:lstStyle/>
          <a:p>
            <a:pPr eaLnBrk="1" hangingPunct="1">
              <a:buFontTx/>
              <a:buNone/>
            </a:pPr>
            <a:r>
              <a:rPr lang="en-US" altLang="en-US" sz="2000" dirty="0"/>
              <a:t>Here is a little algorithm that describes an approach to searching:</a:t>
            </a:r>
          </a:p>
          <a:p>
            <a:pPr eaLnBrk="1" hangingPunct="1">
              <a:buFontTx/>
              <a:buAutoNum type="arabicPeriod"/>
            </a:pPr>
            <a:r>
              <a:rPr lang="en-US" altLang="en-US" sz="2000" dirty="0"/>
              <a:t>If your search gets no hits, generalize the keywords.</a:t>
            </a:r>
          </a:p>
          <a:p>
            <a:pPr eaLnBrk="1" hangingPunct="1">
              <a:buFontTx/>
              <a:buAutoNum type="arabicPeriod"/>
            </a:pPr>
            <a:r>
              <a:rPr lang="en-US" altLang="en-US" sz="2000" dirty="0"/>
              <a:t>Try a brute-force attack, reading recent tables of contents and then abstracts, and possibly journals online (IEEE Xplore). Start with the most recent and move backwards. Pay particular attention to special issues that relate to your field. It may also help to start with (2) and then try (1).</a:t>
            </a:r>
          </a:p>
          <a:p>
            <a:pPr eaLnBrk="1" hangingPunct="1">
              <a:buFontTx/>
              <a:buAutoNum type="arabicPeriod"/>
            </a:pPr>
            <a:r>
              <a:rPr lang="en-US" altLang="en-US" sz="2000" dirty="0"/>
              <a:t>If you get many hits, focus on Recent IEEE Transactions papers:</a:t>
            </a:r>
          </a:p>
          <a:p>
            <a:pPr eaLnBrk="1" hangingPunct="1">
              <a:buFontTx/>
              <a:buNone/>
            </a:pPr>
            <a:r>
              <a:rPr lang="en-US" altLang="en-US" sz="2000" dirty="0"/>
              <a:t>	In advanced search (IEEE Xplore), check journals, and ask for a</a:t>
            </a:r>
          </a:p>
          <a:p>
            <a:pPr eaLnBrk="1" hangingPunct="1">
              <a:buFontTx/>
              <a:buNone/>
            </a:pPr>
            <a:r>
              <a:rPr lang="en-US" altLang="en-US" sz="2000" dirty="0"/>
              <a:t>	reverse sorting by publication year, starting with the most recent.</a:t>
            </a:r>
          </a:p>
          <a:p>
            <a:pPr eaLnBrk="1" hangingPunct="1">
              <a:buFontTx/>
              <a:buNone/>
            </a:pPr>
            <a:r>
              <a:rPr lang="en-US" altLang="en-US" sz="2000" dirty="0"/>
              <a:t>4. If a paper is old, use Google-scholar to look forward into papers citing it, in order to see what happened since. Google Scholar sorts by citations, thus giving you the most important articles first (see the previous page!)</a:t>
            </a:r>
          </a:p>
          <a:p>
            <a:pPr eaLnBrk="1" hangingPunct="1"/>
            <a:endParaRPr lang="en-US"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0CBCFAC-DDD7-4E9A-9407-147BCF8A7EF1}"/>
              </a:ext>
            </a:extLst>
          </p:cNvPr>
          <p:cNvSpPr>
            <a:spLocks noGrp="1" noChangeArrowheads="1"/>
          </p:cNvSpPr>
          <p:nvPr>
            <p:ph type="title"/>
          </p:nvPr>
        </p:nvSpPr>
        <p:spPr/>
        <p:txBody>
          <a:bodyPr/>
          <a:lstStyle/>
          <a:p>
            <a:pPr eaLnBrk="1" hangingPunct="1">
              <a:defRPr/>
            </a:pPr>
            <a:r>
              <a:rPr lang="en-US">
                <a:ea typeface="ＭＳ Ｐゴシック" charset="0"/>
              </a:rPr>
              <a:t>Some Things to Look for in Reviewing a Paper</a:t>
            </a:r>
          </a:p>
        </p:txBody>
      </p:sp>
      <p:sp>
        <p:nvSpPr>
          <p:cNvPr id="36867" name="Rectangle 3">
            <a:extLst>
              <a:ext uri="{FF2B5EF4-FFF2-40B4-BE49-F238E27FC236}">
                <a16:creationId xmlns:a16="http://schemas.microsoft.com/office/drawing/2014/main" id="{C04FD618-C2FD-4960-9B5D-F53CD3F3C622}"/>
              </a:ext>
            </a:extLst>
          </p:cNvPr>
          <p:cNvSpPr>
            <a:spLocks noGrp="1" noChangeArrowheads="1"/>
          </p:cNvSpPr>
          <p:nvPr>
            <p:ph type="body" idx="1"/>
          </p:nvPr>
        </p:nvSpPr>
        <p:spPr/>
        <p:txBody>
          <a:bodyPr/>
          <a:lstStyle/>
          <a:p>
            <a:pPr eaLnBrk="1" hangingPunct="1"/>
            <a:r>
              <a:rPr lang="en-US" altLang="en-US" b="1"/>
              <a:t>Validation</a:t>
            </a:r>
          </a:p>
          <a:p>
            <a:pPr eaLnBrk="1" hangingPunct="1">
              <a:buFontTx/>
              <a:buNone/>
            </a:pPr>
            <a:r>
              <a:rPr lang="en-US" altLang="en-US"/>
              <a:t>	Make sure to understand how the results were validated. How many cases they had to run and what type of error measures they had to use to prove their methods. Most likely, you will be asked to do the same type of validation. Note that the validation standards have improved through the years.</a:t>
            </a:r>
          </a:p>
          <a:p>
            <a:pPr eaLnBrk="1" hangingPunct="1"/>
            <a:r>
              <a:rPr lang="en-US" altLang="en-US" b="1"/>
              <a:t>Things that the paper missed that your paper might address</a:t>
            </a:r>
          </a:p>
          <a:p>
            <a:pPr eaLnBrk="1" hangingPunct="1">
              <a:buFontTx/>
              <a:buNone/>
            </a:pPr>
            <a:r>
              <a:rPr lang="en-US" altLang="en-US"/>
              <a:t>	To publish a paper, your impact must be significant and clear.</a:t>
            </a:r>
          </a:p>
          <a:p>
            <a:pPr eaLnBrk="1" hangingPunct="1"/>
            <a:r>
              <a:rPr lang="en-US" altLang="en-US" b="1"/>
              <a:t>Literature review in the paper</a:t>
            </a:r>
            <a:endParaRPr lang="en-US" altLang="en-US"/>
          </a:p>
          <a:p>
            <a:pPr eaLnBrk="1" hangingPunct="1">
              <a:buFontTx/>
              <a:buNone/>
            </a:pPr>
            <a:r>
              <a:rPr lang="en-US" altLang="en-US" b="1"/>
              <a:t>	</a:t>
            </a:r>
            <a:r>
              <a:rPr lang="en-US" altLang="en-US"/>
              <a:t>It is very important to read the review to see who the authors consider to be experts on what. It is also important to see what they consider to be "done" versus "open".</a:t>
            </a:r>
          </a:p>
          <a:p>
            <a:pPr eaLnBrk="1" hangingPunct="1"/>
            <a:r>
              <a:rPr lang="en-US" altLang="en-US" b="1"/>
              <a:t>Concluding remarks</a:t>
            </a:r>
          </a:p>
          <a:p>
            <a:pPr eaLnBrk="1" hangingPunct="1">
              <a:buFontTx/>
              <a:buNone/>
            </a:pPr>
            <a:r>
              <a:rPr lang="en-US" altLang="en-US" b="1"/>
              <a:t>	</a:t>
            </a:r>
            <a:r>
              <a:rPr lang="en-US" altLang="en-US"/>
              <a:t>In the concluding remarks, you can see what the authors consider to be open problems in the area. If you agree with them, and you address them in your work, then you can cite them.</a:t>
            </a:r>
          </a:p>
          <a:p>
            <a:pPr eaLnBrk="1" hangingPunct="1"/>
            <a:r>
              <a:rPr lang="en-US" altLang="en-US" b="1"/>
              <a:t>the Abstract! (see next page)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3D081B8-4031-40FF-A505-3352C7EC8725}"/>
              </a:ext>
            </a:extLst>
          </p:cNvPr>
          <p:cNvSpPr>
            <a:spLocks noGrp="1" noChangeArrowheads="1"/>
          </p:cNvSpPr>
          <p:nvPr>
            <p:ph type="title"/>
          </p:nvPr>
        </p:nvSpPr>
        <p:spPr/>
        <p:txBody>
          <a:bodyPr/>
          <a:lstStyle/>
          <a:p>
            <a:pPr eaLnBrk="1" hangingPunct="1">
              <a:defRPr/>
            </a:pPr>
            <a:r>
              <a:rPr lang="en-US">
                <a:ea typeface="ＭＳ Ｐゴシック" charset="0"/>
              </a:rPr>
              <a:t>Organizing the Literature Review</a:t>
            </a:r>
          </a:p>
        </p:txBody>
      </p:sp>
      <p:sp>
        <p:nvSpPr>
          <p:cNvPr id="37891" name="Rectangle 3">
            <a:extLst>
              <a:ext uri="{FF2B5EF4-FFF2-40B4-BE49-F238E27FC236}">
                <a16:creationId xmlns:a16="http://schemas.microsoft.com/office/drawing/2014/main" id="{E9A6D565-F2E2-461D-9362-C831794E8C4F}"/>
              </a:ext>
            </a:extLst>
          </p:cNvPr>
          <p:cNvSpPr>
            <a:spLocks noGrp="1" noChangeArrowheads="1"/>
          </p:cNvSpPr>
          <p:nvPr>
            <p:ph type="body" idx="1"/>
          </p:nvPr>
        </p:nvSpPr>
        <p:spPr/>
        <p:txBody>
          <a:bodyPr/>
          <a:lstStyle/>
          <a:p>
            <a:pPr eaLnBrk="1" hangingPunct="1">
              <a:defRPr/>
            </a:pPr>
            <a:r>
              <a:rPr lang="en-US" dirty="0">
                <a:ea typeface="ＭＳ Ｐゴシック" charset="0"/>
              </a:rPr>
              <a:t>group the papers by category, such as:</a:t>
            </a:r>
          </a:p>
          <a:p>
            <a:pPr lvl="1" eaLnBrk="1" hangingPunct="1">
              <a:defRPr/>
            </a:pPr>
            <a:r>
              <a:rPr lang="en-US" dirty="0">
                <a:ea typeface="ＭＳ Ｐゴシック" charset="0"/>
              </a:rPr>
              <a:t>linear </a:t>
            </a:r>
            <a:r>
              <a:rPr lang="en-US" dirty="0" err="1">
                <a:ea typeface="ＭＳ Ｐゴシック" charset="0"/>
              </a:rPr>
              <a:t>verus</a:t>
            </a:r>
            <a:r>
              <a:rPr lang="en-US" dirty="0">
                <a:ea typeface="ＭＳ Ｐゴシック" charset="0"/>
              </a:rPr>
              <a:t> non-linear</a:t>
            </a:r>
          </a:p>
          <a:p>
            <a:pPr lvl="1" eaLnBrk="1" hangingPunct="1">
              <a:defRPr/>
            </a:pPr>
            <a:r>
              <a:rPr lang="en-US" dirty="0">
                <a:ea typeface="ＭＳ Ｐゴシック" charset="0"/>
              </a:rPr>
              <a:t>application versus theory</a:t>
            </a:r>
          </a:p>
          <a:p>
            <a:pPr lvl="1" eaLnBrk="1" hangingPunct="1">
              <a:defRPr/>
            </a:pPr>
            <a:r>
              <a:rPr lang="en-US" dirty="0">
                <a:ea typeface="ＭＳ Ｐゴシック" charset="0"/>
              </a:rPr>
              <a:t>ultrasound versus CT or Chest Radiograph, </a:t>
            </a:r>
            <a:r>
              <a:rPr lang="en-US" dirty="0" err="1">
                <a:ea typeface="ＭＳ Ｐゴシック" charset="0"/>
              </a:rPr>
              <a:t>etc</a:t>
            </a:r>
            <a:endParaRPr lang="en-US" dirty="0">
              <a:ea typeface="ＭＳ Ｐゴシック" charset="0"/>
            </a:endParaRPr>
          </a:p>
          <a:p>
            <a:pPr eaLnBrk="1" hangingPunct="1">
              <a:defRPr/>
            </a:pPr>
            <a:r>
              <a:rPr lang="en-US" dirty="0">
                <a:ea typeface="ＭＳ Ｐゴシック" charset="0"/>
              </a:rPr>
              <a:t>Store the papers and abstracts in digital format, arranging them by category. Create directories and subdirectories for categories and sub-categories.</a:t>
            </a:r>
          </a:p>
          <a:p>
            <a:pPr eaLnBrk="1" hangingPunct="1">
              <a:defRPr/>
            </a:pPr>
            <a:r>
              <a:rPr lang="en-US" dirty="0">
                <a:ea typeface="ＭＳ Ｐゴシック" charset="0"/>
              </a:rPr>
              <a:t>Write a short description of what you learnt from each paper:</a:t>
            </a:r>
          </a:p>
          <a:p>
            <a:pPr eaLnBrk="1" hangingPunct="1">
              <a:buFontTx/>
              <a:buNone/>
              <a:defRPr/>
            </a:pPr>
            <a:r>
              <a:rPr lang="en-US" dirty="0">
                <a:ea typeface="ＭＳ Ｐゴシック" charset="0"/>
              </a:rPr>
              <a:t>	Make sure to look at the abstract of the paper and see how they summarize their work. It can help you prepare your summary also.</a:t>
            </a:r>
          </a:p>
          <a:p>
            <a:pPr eaLnBrk="1" hangingPunct="1">
              <a:defRPr/>
            </a:pPr>
            <a:r>
              <a:rPr lang="en-US" dirty="0">
                <a:ea typeface="ＭＳ Ｐゴシック" charset="0"/>
              </a:rPr>
              <a:t>For applications papers, you can create table(s) reviewing the different papers versus their methods versus or results:</a:t>
            </a:r>
          </a:p>
          <a:p>
            <a:pPr eaLnBrk="1" hangingPunct="1">
              <a:buFontTx/>
              <a:buNone/>
              <a:defRPr/>
            </a:pPr>
            <a:r>
              <a:rPr lang="en-US" dirty="0">
                <a:ea typeface="ＭＳ Ｐゴシック" charset="0"/>
              </a:rPr>
              <a:t>		</a:t>
            </a:r>
            <a:r>
              <a:rPr lang="en-US" dirty="0" err="1">
                <a:ea typeface="ＭＳ Ｐゴシック" charset="0"/>
              </a:rPr>
              <a:t>Eg</a:t>
            </a:r>
            <a:r>
              <a:rPr lang="en-US" dirty="0">
                <a:ea typeface="ＭＳ Ｐゴシック" charset="0"/>
              </a:rPr>
              <a:t>:</a:t>
            </a:r>
          </a:p>
          <a:p>
            <a:pPr eaLnBrk="1" hangingPunct="1">
              <a:buFontTx/>
              <a:buNone/>
              <a:defRPr/>
            </a:pPr>
            <a:r>
              <a:rPr lang="en-US" dirty="0">
                <a:ea typeface="ＭＳ Ｐゴシック" charset="0"/>
              </a:rPr>
              <a:t>					Dataset   Validation</a:t>
            </a:r>
          </a:p>
          <a:p>
            <a:pPr eaLnBrk="1" hangingPunct="1">
              <a:buFontTx/>
              <a:buNone/>
              <a:defRPr/>
            </a:pPr>
            <a:r>
              <a:rPr lang="en-US" dirty="0">
                <a:ea typeface="ＭＳ Ｐゴシック" charset="0"/>
              </a:rPr>
              <a:t>			Method 1                   .               .</a:t>
            </a:r>
          </a:p>
          <a:p>
            <a:pPr eaLnBrk="1" hangingPunct="1">
              <a:buFontTx/>
              <a:buNone/>
              <a:defRPr/>
            </a:pPr>
            <a:r>
              <a:rPr lang="en-US" dirty="0">
                <a:ea typeface="ＭＳ Ｐゴシック" charset="0"/>
              </a:rPr>
              <a:t>			Method 2	     .               .</a:t>
            </a:r>
          </a:p>
          <a:p>
            <a:pPr eaLnBrk="1" hangingPunct="1">
              <a:buFontTx/>
              <a:buNone/>
              <a:defRPr/>
            </a:pPr>
            <a:endParaRPr lang="en-US" dirty="0">
              <a:ea typeface="ＭＳ Ｐゴシック"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a:extLst>
              <a:ext uri="{FF2B5EF4-FFF2-40B4-BE49-F238E27FC236}">
                <a16:creationId xmlns:a16="http://schemas.microsoft.com/office/drawing/2014/main" id="{53BAD3DE-D1E7-4980-9D89-84DE82BC2BC3}"/>
              </a:ext>
            </a:extLst>
          </p:cNvPr>
          <p:cNvSpPr>
            <a:spLocks noGrp="1" noChangeArrowheads="1"/>
          </p:cNvSpPr>
          <p:nvPr>
            <p:ph type="title"/>
          </p:nvPr>
        </p:nvSpPr>
        <p:spPr/>
        <p:txBody>
          <a:bodyPr/>
          <a:lstStyle/>
          <a:p>
            <a:pPr eaLnBrk="1" hangingPunct="1">
              <a:defRPr/>
            </a:pPr>
            <a:r>
              <a:rPr lang="en-US">
                <a:ea typeface="ＭＳ Ｐゴシック" charset="0"/>
              </a:rPr>
              <a:t>How to Present Literature Review</a:t>
            </a:r>
          </a:p>
        </p:txBody>
      </p:sp>
      <p:sp>
        <p:nvSpPr>
          <p:cNvPr id="25603" name="Rectangle 1027">
            <a:extLst>
              <a:ext uri="{FF2B5EF4-FFF2-40B4-BE49-F238E27FC236}">
                <a16:creationId xmlns:a16="http://schemas.microsoft.com/office/drawing/2014/main" id="{67C8EA65-1FA3-4723-A083-14D7844A2C74}"/>
              </a:ext>
            </a:extLst>
          </p:cNvPr>
          <p:cNvSpPr>
            <a:spLocks noGrp="1" noChangeArrowheads="1"/>
          </p:cNvSpPr>
          <p:nvPr>
            <p:ph type="body" idx="1"/>
          </p:nvPr>
        </p:nvSpPr>
        <p:spPr/>
        <p:txBody>
          <a:bodyPr/>
          <a:lstStyle/>
          <a:p>
            <a:pPr eaLnBrk="1" hangingPunct="1">
              <a:defRPr/>
            </a:pPr>
            <a:r>
              <a:rPr lang="en-US">
                <a:ea typeface="ＭＳ Ｐゴシック" charset="0"/>
                <a:cs typeface="Times New Roman" charset="0"/>
              </a:rPr>
              <a:t>Briefly give what has been accomplished so far</a:t>
            </a:r>
          </a:p>
          <a:p>
            <a:pPr eaLnBrk="1" hangingPunct="1">
              <a:defRPr/>
            </a:pPr>
            <a:r>
              <a:rPr lang="en-US">
                <a:ea typeface="ＭＳ Ｐゴシック" charset="0"/>
                <a:cs typeface="Times New Roman" charset="0"/>
              </a:rPr>
              <a:t>Give the problems that remain open</a:t>
            </a:r>
          </a:p>
          <a:p>
            <a:pPr eaLnBrk="1" hangingPunct="1">
              <a:defRPr/>
            </a:pPr>
            <a:r>
              <a:rPr lang="en-US">
                <a:ea typeface="ＭＳ Ｐゴシック" charset="0"/>
                <a:cs typeface="Times New Roman" charset="0"/>
              </a:rPr>
              <a:t>Give Approaches by others on the open problems</a:t>
            </a:r>
          </a:p>
          <a:p>
            <a:pPr eaLnBrk="1" hangingPunct="1">
              <a:defRPr/>
            </a:pPr>
            <a:r>
              <a:rPr lang="en-US">
                <a:ea typeface="ＭＳ Ｐゴシック" charset="0"/>
                <a:cs typeface="Times New Roman" charset="0"/>
              </a:rPr>
              <a:t>Give failures of the other methods to address open problems, perhaps with some discussion on why they failed, and </a:t>
            </a:r>
          </a:p>
          <a:p>
            <a:pPr eaLnBrk="1" hangingPunct="1">
              <a:defRPr/>
            </a:pPr>
            <a:r>
              <a:rPr lang="en-US">
                <a:ea typeface="ＭＳ Ｐゴシック" charset="0"/>
                <a:cs typeface="Times New Roman" charset="0"/>
              </a:rPr>
              <a:t>Explain why the proposed approach has a chance and how it may avoid the failures of other methods. </a:t>
            </a:r>
          </a:p>
        </p:txBody>
      </p:sp>
    </p:spTree>
    <p:extLst>
      <p:ext uri="{BB962C8B-B14F-4D97-AF65-F5344CB8AC3E}">
        <p14:creationId xmlns:p14="http://schemas.microsoft.com/office/powerpoint/2010/main" val="1903108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082ACB42-742A-49CB-8707-29E8AE534DF4}"/>
              </a:ext>
            </a:extLst>
          </p:cNvPr>
          <p:cNvSpPr>
            <a:spLocks noGrp="1" noChangeArrowheads="1"/>
          </p:cNvSpPr>
          <p:nvPr>
            <p:ph type="ctrTitle"/>
          </p:nvPr>
        </p:nvSpPr>
        <p:spPr/>
        <p:txBody>
          <a:bodyPr/>
          <a:lstStyle/>
          <a:p>
            <a:pPr eaLnBrk="1" hangingPunct="1">
              <a:defRPr/>
            </a:pPr>
            <a:r>
              <a:rPr lang="en-US">
                <a:ea typeface="ＭＳ Ｐゴシック" charset="0"/>
              </a:rPr>
              <a:t>Literature Review:</a:t>
            </a:r>
            <a:br>
              <a:rPr lang="en-US">
                <a:ea typeface="ＭＳ Ｐゴシック" charset="0"/>
              </a:rPr>
            </a:br>
            <a:r>
              <a:rPr lang="en-US">
                <a:ea typeface="ＭＳ Ｐゴシック" charset="0"/>
              </a:rPr>
              <a:t>References with Microsoft Word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B0C30DE-4501-40F0-8ABC-2ACA0E9A2597}"/>
              </a:ext>
            </a:extLst>
          </p:cNvPr>
          <p:cNvSpPr>
            <a:spLocks noGrp="1" noChangeArrowheads="1"/>
          </p:cNvSpPr>
          <p:nvPr>
            <p:ph type="title"/>
          </p:nvPr>
        </p:nvSpPr>
        <p:spPr/>
        <p:txBody>
          <a:bodyPr/>
          <a:lstStyle/>
          <a:p>
            <a:pPr eaLnBrk="1" hangingPunct="1">
              <a:defRPr/>
            </a:pPr>
            <a:r>
              <a:rPr lang="en-US">
                <a:ea typeface="ＭＳ Ｐゴシック" charset="0"/>
              </a:rPr>
              <a:t>How to Organize the Bibliography</a:t>
            </a:r>
          </a:p>
        </p:txBody>
      </p:sp>
      <p:sp>
        <p:nvSpPr>
          <p:cNvPr id="39939" name="Rectangle 3">
            <a:extLst>
              <a:ext uri="{FF2B5EF4-FFF2-40B4-BE49-F238E27FC236}">
                <a16:creationId xmlns:a16="http://schemas.microsoft.com/office/drawing/2014/main" id="{34D1CDAF-CF90-4EA7-919A-171D24743CB0}"/>
              </a:ext>
            </a:extLst>
          </p:cNvPr>
          <p:cNvSpPr>
            <a:spLocks noGrp="1" noChangeArrowheads="1"/>
          </p:cNvSpPr>
          <p:nvPr>
            <p:ph type="body" idx="1"/>
          </p:nvPr>
        </p:nvSpPr>
        <p:spPr>
          <a:xfrm>
            <a:off x="457200" y="771525"/>
            <a:ext cx="8229600" cy="5565775"/>
          </a:xfrm>
        </p:spPr>
        <p:txBody>
          <a:bodyPr/>
          <a:lstStyle/>
          <a:p>
            <a:pPr eaLnBrk="1" hangingPunct="1">
              <a:buFontTx/>
              <a:buNone/>
            </a:pPr>
            <a:r>
              <a:rPr lang="en-US" altLang="en-US" dirty="0"/>
              <a:t>For a small number of references, using </a:t>
            </a:r>
            <a:r>
              <a:rPr lang="en-US" altLang="en-US" i="1" dirty="0"/>
              <a:t>endnotes </a:t>
            </a:r>
            <a:r>
              <a:rPr lang="en-US" altLang="en-US" dirty="0"/>
              <a:t>might work, but I have not</a:t>
            </a:r>
          </a:p>
          <a:p>
            <a:pPr eaLnBrk="1" hangingPunct="1">
              <a:buFontTx/>
              <a:buNone/>
            </a:pPr>
            <a:r>
              <a:rPr lang="en-US" altLang="en-US" dirty="0"/>
              <a:t>tested it. Alternatively, you can use </a:t>
            </a:r>
            <a:r>
              <a:rPr lang="en-US" altLang="en-US" i="1" dirty="0"/>
              <a:t>Endnote</a:t>
            </a:r>
            <a:r>
              <a:rPr lang="en-US" altLang="en-US" dirty="0"/>
              <a:t> (not covered here).</a:t>
            </a:r>
          </a:p>
          <a:p>
            <a:pPr eaLnBrk="1" hangingPunct="1">
              <a:buFontTx/>
              <a:buNone/>
            </a:pPr>
            <a:endParaRPr lang="en-US" altLang="en-US" dirty="0"/>
          </a:p>
          <a:p>
            <a:pPr eaLnBrk="1" hangingPunct="1">
              <a:buFontTx/>
              <a:buNone/>
            </a:pPr>
            <a:r>
              <a:rPr lang="en-US" altLang="en-US" dirty="0"/>
              <a:t>Using </a:t>
            </a:r>
            <a:r>
              <a:rPr lang="en-US" altLang="en-US" i="1" dirty="0"/>
              <a:t>Cross-references</a:t>
            </a:r>
            <a:r>
              <a:rPr lang="en-US" altLang="en-US" dirty="0"/>
              <a:t>:</a:t>
            </a:r>
          </a:p>
          <a:p>
            <a:pPr eaLnBrk="1" hangingPunct="1">
              <a:buFontTx/>
              <a:buNone/>
            </a:pPr>
            <a:r>
              <a:rPr lang="en-US" altLang="en-US" dirty="0"/>
              <a:t>1. For long documents, as we often have to do, create a numbered list by</a:t>
            </a:r>
          </a:p>
          <a:p>
            <a:pPr eaLnBrk="1" hangingPunct="1">
              <a:buFontTx/>
              <a:buNone/>
            </a:pPr>
            <a:r>
              <a:rPr lang="en-US" altLang="en-US" dirty="0"/>
              <a:t>	clicking on the icon that looks like:</a:t>
            </a:r>
          </a:p>
          <a:p>
            <a:pPr marL="800100" lvl="1" indent="-342900" eaLnBrk="1" hangingPunct="1">
              <a:buFontTx/>
              <a:buNone/>
            </a:pPr>
            <a:r>
              <a:rPr lang="en-US" altLang="en-US" sz="1000" dirty="0"/>
              <a:t>				1 ____</a:t>
            </a:r>
          </a:p>
          <a:p>
            <a:pPr marL="800100" lvl="1" indent="-342900" eaLnBrk="1" hangingPunct="1">
              <a:buFontTx/>
              <a:buNone/>
            </a:pPr>
            <a:r>
              <a:rPr lang="en-US" altLang="en-US" sz="1000" dirty="0"/>
              <a:t>				2 ____</a:t>
            </a:r>
          </a:p>
          <a:p>
            <a:pPr marL="800100" lvl="1" indent="-342900" eaLnBrk="1" hangingPunct="1">
              <a:buFontTx/>
              <a:buNone/>
            </a:pPr>
            <a:r>
              <a:rPr lang="en-US" altLang="en-US" sz="1000" dirty="0"/>
              <a:t>				3 ____</a:t>
            </a:r>
            <a:endParaRPr lang="en-US" altLang="en-US" dirty="0"/>
          </a:p>
          <a:p>
            <a:pPr eaLnBrk="1" hangingPunct="1">
              <a:buFontTx/>
              <a:buNone/>
            </a:pPr>
            <a:r>
              <a:rPr lang="en-US" altLang="en-US" dirty="0"/>
              <a:t>2.	Type up your references one at a time, and then click to set the numbering scheme to count 1, 2, 3, and set the references in brackets [1], [2], … by clicking on the "customize" button if necessary.</a:t>
            </a:r>
          </a:p>
          <a:p>
            <a:pPr eaLnBrk="1" hangingPunct="1">
              <a:buFontTx/>
              <a:buNone/>
            </a:pPr>
            <a:r>
              <a:rPr lang="en-US" altLang="en-US" dirty="0"/>
              <a:t>3.	Inside the document, click on "insert ", then "references", and then "cross-references".</a:t>
            </a:r>
          </a:p>
          <a:p>
            <a:pPr eaLnBrk="1" hangingPunct="1">
              <a:buFontTx/>
              <a:buNone/>
            </a:pPr>
            <a:r>
              <a:rPr lang="en-US" altLang="en-US" dirty="0"/>
              <a:t>4.	Make sure to place a reference to the "paragraph", and not anything else.</a:t>
            </a:r>
          </a:p>
          <a:p>
            <a:pPr eaLnBrk="1" hangingPunct="1">
              <a:buFontTx/>
              <a:buNone/>
            </a:pPr>
            <a:r>
              <a:rPr lang="en-US" altLang="en-US" dirty="0"/>
              <a:t>5.	Unfortunately, you must manually re-arrange the reference in order of appearance, for IEEE transactions.</a:t>
            </a:r>
          </a:p>
          <a:p>
            <a:pPr eaLnBrk="1" hangingPunct="1">
              <a:buFontTx/>
              <a:buNone/>
            </a:pPr>
            <a:r>
              <a:rPr lang="en-US" altLang="en-US" b="1" i="1" dirty="0"/>
              <a:t>		I always had to edit and manually fix Word references!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47F2144-E04D-46DA-AF34-53FE981395E8}"/>
              </a:ext>
            </a:extLst>
          </p:cNvPr>
          <p:cNvSpPr>
            <a:spLocks noGrp="1" noChangeArrowheads="1"/>
          </p:cNvSpPr>
          <p:nvPr>
            <p:ph type="ctrTitle"/>
          </p:nvPr>
        </p:nvSpPr>
        <p:spPr/>
        <p:txBody>
          <a:bodyPr/>
          <a:lstStyle/>
          <a:p>
            <a:pPr eaLnBrk="1" hangingPunct="1">
              <a:defRPr/>
            </a:pPr>
            <a:r>
              <a:rPr lang="en-US">
                <a:ea typeface="ＭＳ Ｐゴシック" charset="0"/>
              </a:rPr>
              <a:t>Literature Review:</a:t>
            </a:r>
            <a:br>
              <a:rPr lang="en-US">
                <a:ea typeface="ＭＳ Ｐゴシック" charset="0"/>
              </a:rPr>
            </a:br>
            <a:r>
              <a:rPr lang="en-US">
                <a:ea typeface="ＭＳ Ｐゴシック" charset="0"/>
              </a:rPr>
              <a:t>References with BibTeX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E13C7C6-2BD3-4AE2-A87E-F5BCAA8A7279}"/>
              </a:ext>
            </a:extLst>
          </p:cNvPr>
          <p:cNvSpPr>
            <a:spLocks noGrp="1" noChangeArrowheads="1"/>
          </p:cNvSpPr>
          <p:nvPr>
            <p:ph type="title"/>
          </p:nvPr>
        </p:nvSpPr>
        <p:spPr/>
        <p:txBody>
          <a:bodyPr/>
          <a:lstStyle/>
          <a:p>
            <a:pPr eaLnBrk="1" hangingPunct="1">
              <a:defRPr/>
            </a:pPr>
            <a:r>
              <a:rPr lang="en-US" dirty="0">
                <a:ea typeface="ＭＳ Ｐゴシック" charset="0"/>
              </a:rPr>
              <a:t>Things to do first</a:t>
            </a:r>
          </a:p>
        </p:txBody>
      </p:sp>
      <p:sp>
        <p:nvSpPr>
          <p:cNvPr id="4099" name="Rectangle 3">
            <a:extLst>
              <a:ext uri="{FF2B5EF4-FFF2-40B4-BE49-F238E27FC236}">
                <a16:creationId xmlns:a16="http://schemas.microsoft.com/office/drawing/2014/main" id="{67B025EE-B742-43B6-94E2-2369D02B23B9}"/>
              </a:ext>
            </a:extLst>
          </p:cNvPr>
          <p:cNvSpPr>
            <a:spLocks noGrp="1" noChangeArrowheads="1"/>
          </p:cNvSpPr>
          <p:nvPr>
            <p:ph type="body" idx="1"/>
          </p:nvPr>
        </p:nvSpPr>
        <p:spPr>
          <a:xfrm>
            <a:off x="457199" y="1000125"/>
            <a:ext cx="8494827" cy="5499100"/>
          </a:xfrm>
        </p:spPr>
        <p:txBody>
          <a:bodyPr/>
          <a:lstStyle/>
          <a:p>
            <a:pPr eaLnBrk="1" hangingPunct="1">
              <a:buFontTx/>
              <a:buNone/>
            </a:pPr>
            <a:r>
              <a:rPr lang="en-US" altLang="en-US" sz="2000" b="1" dirty="0"/>
              <a:t>Pre-requisites</a:t>
            </a:r>
          </a:p>
          <a:p>
            <a:pPr eaLnBrk="1" hangingPunct="1"/>
            <a:r>
              <a:rPr lang="en-US" altLang="en-US" sz="2000" dirty="0"/>
              <a:t>For LaTeX comments,  please become familiar with the basic setup before you decide to adopt it.</a:t>
            </a:r>
          </a:p>
          <a:p>
            <a:pPr eaLnBrk="1" hangingPunct="1"/>
            <a:r>
              <a:rPr lang="en-US" altLang="en-US" sz="2000" dirty="0"/>
              <a:t>For Word, no knowledge is assumed.</a:t>
            </a:r>
          </a:p>
          <a:p>
            <a:pPr eaLnBrk="1" hangingPunct="1"/>
            <a:r>
              <a:rPr lang="en-US" altLang="en-US" sz="2000" dirty="0"/>
              <a:t>Adobe Acrobat is required.</a:t>
            </a:r>
          </a:p>
          <a:p>
            <a:pPr eaLnBrk="1" hangingPunct="1">
              <a:buFontTx/>
              <a:buNone/>
            </a:pPr>
            <a:endParaRPr lang="en-US" altLang="en-US" sz="2000" dirty="0"/>
          </a:p>
          <a:p>
            <a:pPr eaLnBrk="1" hangingPunct="1">
              <a:buFontTx/>
              <a:buNone/>
            </a:pPr>
            <a:r>
              <a:rPr lang="en-US" altLang="en-US" sz="2000" b="1" dirty="0"/>
              <a:t>Basic Setup</a:t>
            </a:r>
          </a:p>
          <a:p>
            <a:pPr eaLnBrk="1" hangingPunct="1"/>
            <a:r>
              <a:rPr lang="en-US" altLang="en-US" sz="2000" dirty="0"/>
              <a:t>Go to IEEE and download the IEEE style files for Word and/or LaTeX.</a:t>
            </a:r>
          </a:p>
          <a:p>
            <a:pPr eaLnBrk="1" hangingPunct="1"/>
            <a:r>
              <a:rPr lang="en-US" altLang="en-US" sz="2000" dirty="0"/>
              <a:t>Read all the documentation that comes with the style files.</a:t>
            </a:r>
          </a:p>
          <a:p>
            <a:pPr eaLnBrk="1" hangingPunct="1">
              <a:buFontTx/>
              <a:buNone/>
            </a:pPr>
            <a:endParaRPr lang="en-US" altLang="en-US" sz="2000" dirty="0"/>
          </a:p>
          <a:p>
            <a:pPr eaLnBrk="1" hangingPunct="1">
              <a:buFontTx/>
              <a:buNone/>
            </a:pPr>
            <a:r>
              <a:rPr lang="en-US" altLang="en-US" sz="2000" b="1" dirty="0"/>
              <a:t>Basic Written Knowledge</a:t>
            </a:r>
          </a:p>
          <a:p>
            <a:pPr eaLnBrk="1" hangingPunct="1"/>
            <a:r>
              <a:rPr lang="en-US" altLang="en-US" sz="2000" dirty="0"/>
              <a:t>Before writing for a particular IEEE journal, make sure to read at-least a few journal papers from this journal, to get a feeling of what you need to do. In reading the paper, pay attention to the validation of the method. In most cases, you will be asked to validate your results in the same or similar way.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06E9A95-7A47-4F2F-A4C3-71DF3B37EBF2}"/>
              </a:ext>
            </a:extLst>
          </p:cNvPr>
          <p:cNvSpPr>
            <a:spLocks noGrp="1" noChangeArrowheads="1"/>
          </p:cNvSpPr>
          <p:nvPr>
            <p:ph type="title"/>
          </p:nvPr>
        </p:nvSpPr>
        <p:spPr/>
        <p:txBody>
          <a:bodyPr/>
          <a:lstStyle/>
          <a:p>
            <a:pPr eaLnBrk="1" hangingPunct="1">
              <a:defRPr/>
            </a:pPr>
            <a:r>
              <a:rPr lang="en-US">
                <a:ea typeface="ＭＳ Ｐゴシック" charset="0"/>
              </a:rPr>
              <a:t>BibTex Entry Types (I of II)</a:t>
            </a:r>
          </a:p>
        </p:txBody>
      </p:sp>
      <p:sp>
        <p:nvSpPr>
          <p:cNvPr id="43011" name="Rectangle 3">
            <a:extLst>
              <a:ext uri="{FF2B5EF4-FFF2-40B4-BE49-F238E27FC236}">
                <a16:creationId xmlns:a16="http://schemas.microsoft.com/office/drawing/2014/main" id="{6A381F20-11C0-41C6-94E8-7BCE9FB40629}"/>
              </a:ext>
            </a:extLst>
          </p:cNvPr>
          <p:cNvSpPr>
            <a:spLocks noGrp="1" noChangeArrowheads="1"/>
          </p:cNvSpPr>
          <p:nvPr>
            <p:ph type="body" idx="1"/>
          </p:nvPr>
        </p:nvSpPr>
        <p:spPr>
          <a:xfrm>
            <a:off x="457200" y="1063625"/>
            <a:ext cx="8343900" cy="5516563"/>
          </a:xfrm>
        </p:spPr>
        <p:txBody>
          <a:bodyPr/>
          <a:lstStyle/>
          <a:p>
            <a:pPr eaLnBrk="1" hangingPunct="1">
              <a:lnSpc>
                <a:spcPct val="80000"/>
              </a:lnSpc>
              <a:buFontTx/>
              <a:buNone/>
              <a:defRPr/>
            </a:pPr>
            <a:r>
              <a:rPr lang="en-US" sz="2000" b="1" i="1" dirty="0">
                <a:ea typeface="ＭＳ Ｐゴシック" charset="0"/>
              </a:rPr>
              <a:t>Retrieve the </a:t>
            </a:r>
            <a:r>
              <a:rPr lang="en-US" sz="2000" b="1" i="1" dirty="0" err="1">
                <a:ea typeface="ＭＳ Ｐゴシック" charset="0"/>
              </a:rPr>
              <a:t>BibTeX</a:t>
            </a:r>
            <a:r>
              <a:rPr lang="en-US" sz="2000" b="1" i="1" dirty="0">
                <a:ea typeface="ＭＳ Ｐゴシック" charset="0"/>
              </a:rPr>
              <a:t> from Google Scholar</a:t>
            </a:r>
            <a:endParaRPr lang="en-US" sz="1600" b="1" i="1" dirty="0">
              <a:ea typeface="ＭＳ Ｐゴシック" charset="0"/>
            </a:endParaRPr>
          </a:p>
          <a:p>
            <a:pPr eaLnBrk="1" hangingPunct="1">
              <a:lnSpc>
                <a:spcPct val="80000"/>
              </a:lnSpc>
              <a:buFontTx/>
              <a:buNone/>
              <a:defRPr/>
            </a:pPr>
            <a:endParaRPr lang="en-US" sz="1600" b="1" i="1" dirty="0">
              <a:ea typeface="ＭＳ Ｐゴシック" charset="0"/>
            </a:endParaRPr>
          </a:p>
          <a:p>
            <a:pPr eaLnBrk="1" hangingPunct="1">
              <a:lnSpc>
                <a:spcPct val="80000"/>
              </a:lnSpc>
              <a:buFontTx/>
              <a:buNone/>
              <a:defRPr/>
            </a:pPr>
            <a:r>
              <a:rPr lang="en-US" sz="1600" b="1" i="1" dirty="0">
                <a:ea typeface="ＭＳ Ｐゴシック" charset="0"/>
              </a:rPr>
              <a:t>Published Conference Paper:</a:t>
            </a:r>
          </a:p>
          <a:p>
            <a:pPr eaLnBrk="1" hangingPunct="1">
              <a:lnSpc>
                <a:spcPct val="80000"/>
              </a:lnSpc>
              <a:buFontTx/>
              <a:buNone/>
              <a:defRPr/>
            </a:pPr>
            <a:r>
              <a:rPr lang="en-US" sz="1600" dirty="0">
                <a:ea typeface="ＭＳ Ｐゴシック" charset="0"/>
              </a:rPr>
              <a:t>@INPROCEEDINGS{art14,  % &lt;- how to cite the paper:  \cite{art14}</a:t>
            </a:r>
          </a:p>
          <a:p>
            <a:pPr eaLnBrk="1" hangingPunct="1">
              <a:lnSpc>
                <a:spcPct val="80000"/>
              </a:lnSpc>
              <a:buFontTx/>
              <a:buNone/>
              <a:defRPr/>
            </a:pPr>
            <a:r>
              <a:rPr lang="en-US" sz="1600" dirty="0">
                <a:ea typeface="ＭＳ Ｐゴシック" charset="0"/>
              </a:rPr>
              <a:t>    author = {H. Shi and G. X. Ritter and J. N. Wilson},</a:t>
            </a:r>
          </a:p>
          <a:p>
            <a:pPr eaLnBrk="1" hangingPunct="1">
              <a:lnSpc>
                <a:spcPct val="80000"/>
              </a:lnSpc>
              <a:buFontTx/>
              <a:buNone/>
              <a:defRPr/>
            </a:pPr>
            <a:r>
              <a:rPr lang="en-US" sz="1600" dirty="0">
                <a:ea typeface="ＭＳ Ｐゴシック" charset="0"/>
              </a:rPr>
              <a:t>    title = {An efficient algorithm for image-template product on SIMD mesh connected</a:t>
            </a:r>
          </a:p>
          <a:p>
            <a:pPr eaLnBrk="1" hangingPunct="1">
              <a:lnSpc>
                <a:spcPct val="80000"/>
              </a:lnSpc>
              <a:buFontTx/>
              <a:buNone/>
              <a:defRPr/>
            </a:pPr>
            <a:r>
              <a:rPr lang="en-US" sz="1600" dirty="0">
                <a:ea typeface="ＭＳ Ｐゴシック" charset="0"/>
              </a:rPr>
              <a:t>		computers},</a:t>
            </a:r>
          </a:p>
          <a:p>
            <a:pPr eaLnBrk="1" hangingPunct="1">
              <a:lnSpc>
                <a:spcPct val="80000"/>
              </a:lnSpc>
              <a:buFontTx/>
              <a:buNone/>
              <a:defRPr/>
            </a:pPr>
            <a:r>
              <a:rPr lang="en-US" sz="1600" dirty="0">
                <a:ea typeface="ＭＳ Ｐゴシック" charset="0"/>
              </a:rPr>
              <a:t>    </a:t>
            </a:r>
            <a:r>
              <a:rPr lang="en-US" sz="1600" dirty="0" err="1">
                <a:ea typeface="ＭＳ Ｐゴシック" charset="0"/>
              </a:rPr>
              <a:t>booktitle</a:t>
            </a:r>
            <a:r>
              <a:rPr lang="en-US" sz="1600" dirty="0">
                <a:ea typeface="ＭＳ Ｐゴシック" charset="0"/>
              </a:rPr>
              <a:t> = { Proc. Int. Conf. on Application-Specific Array Processors},</a:t>
            </a:r>
          </a:p>
          <a:p>
            <a:pPr eaLnBrk="1" hangingPunct="1">
              <a:lnSpc>
                <a:spcPct val="80000"/>
              </a:lnSpc>
              <a:buFontTx/>
              <a:buNone/>
              <a:defRPr/>
            </a:pPr>
            <a:r>
              <a:rPr lang="en-US" sz="1600" dirty="0">
                <a:ea typeface="ＭＳ Ｐゴシック" charset="0"/>
              </a:rPr>
              <a:t>    year = { 1993},</a:t>
            </a:r>
          </a:p>
          <a:p>
            <a:pPr eaLnBrk="1" hangingPunct="1">
              <a:lnSpc>
                <a:spcPct val="80000"/>
              </a:lnSpc>
              <a:buFontTx/>
              <a:buNone/>
              <a:defRPr/>
            </a:pPr>
            <a:r>
              <a:rPr lang="en-US" sz="1600" dirty="0">
                <a:ea typeface="ＭＳ Ｐゴシック" charset="0"/>
              </a:rPr>
              <a:t>    pages = {250 - 260},</a:t>
            </a:r>
          </a:p>
          <a:p>
            <a:pPr eaLnBrk="1" hangingPunct="1">
              <a:lnSpc>
                <a:spcPct val="80000"/>
              </a:lnSpc>
              <a:buFontTx/>
              <a:buNone/>
              <a:defRPr/>
            </a:pPr>
            <a:r>
              <a:rPr lang="en-US" sz="1600" dirty="0">
                <a:ea typeface="ＭＳ Ｐゴシック" charset="0"/>
              </a:rPr>
              <a:t>    month = {Oct}} </a:t>
            </a:r>
          </a:p>
          <a:p>
            <a:pPr eaLnBrk="1" hangingPunct="1">
              <a:lnSpc>
                <a:spcPct val="80000"/>
              </a:lnSpc>
              <a:buFontTx/>
              <a:buNone/>
              <a:defRPr/>
            </a:pPr>
            <a:endParaRPr lang="en-US" sz="1600" dirty="0">
              <a:ea typeface="ＭＳ Ｐゴシック" charset="0"/>
            </a:endParaRPr>
          </a:p>
          <a:p>
            <a:pPr eaLnBrk="1" hangingPunct="1">
              <a:lnSpc>
                <a:spcPct val="80000"/>
              </a:lnSpc>
              <a:buFontTx/>
              <a:buNone/>
              <a:defRPr/>
            </a:pPr>
            <a:r>
              <a:rPr lang="en-US" sz="1600" b="1" i="1" dirty="0">
                <a:ea typeface="ＭＳ Ｐゴシック" charset="0"/>
              </a:rPr>
              <a:t>Published Journal Paper:</a:t>
            </a:r>
          </a:p>
          <a:p>
            <a:pPr eaLnBrk="1" hangingPunct="1">
              <a:lnSpc>
                <a:spcPct val="80000"/>
              </a:lnSpc>
              <a:buFontTx/>
              <a:buNone/>
              <a:defRPr/>
            </a:pPr>
            <a:r>
              <a:rPr lang="en-US" sz="1600" dirty="0">
                <a:ea typeface="ＭＳ Ｐゴシック" charset="0"/>
              </a:rPr>
              <a:t>@ARTICLE{maragos-speech-2,</a:t>
            </a:r>
          </a:p>
          <a:p>
            <a:pPr eaLnBrk="1" hangingPunct="1">
              <a:lnSpc>
                <a:spcPct val="80000"/>
              </a:lnSpc>
              <a:buFontTx/>
              <a:buNone/>
              <a:defRPr/>
            </a:pPr>
            <a:r>
              <a:rPr lang="en-US" sz="1600" dirty="0">
                <a:ea typeface="ＭＳ Ｐゴシック" charset="0"/>
              </a:rPr>
              <a:t>  author = {P. Maragos and J. F. Kaiser and T. F. </a:t>
            </a:r>
            <a:r>
              <a:rPr lang="en-US" sz="1600" dirty="0" err="1">
                <a:ea typeface="ＭＳ Ｐゴシック" charset="0"/>
              </a:rPr>
              <a:t>Quatieri</a:t>
            </a:r>
            <a:r>
              <a:rPr lang="en-US" sz="1600" dirty="0">
                <a:ea typeface="ＭＳ Ｐゴシック" charset="0"/>
              </a:rPr>
              <a:t>},</a:t>
            </a:r>
          </a:p>
          <a:p>
            <a:pPr eaLnBrk="1" hangingPunct="1">
              <a:lnSpc>
                <a:spcPct val="80000"/>
              </a:lnSpc>
              <a:buFontTx/>
              <a:buNone/>
              <a:defRPr/>
            </a:pPr>
            <a:r>
              <a:rPr lang="en-US" sz="1600" dirty="0">
                <a:ea typeface="ＭＳ Ｐゴシック" charset="0"/>
              </a:rPr>
              <a:t>  title = {Energy separation in signal modulations with applications  to speech analysis},</a:t>
            </a:r>
          </a:p>
          <a:p>
            <a:pPr eaLnBrk="1" hangingPunct="1">
              <a:lnSpc>
                <a:spcPct val="80000"/>
              </a:lnSpc>
              <a:buFontTx/>
              <a:buNone/>
              <a:defRPr/>
            </a:pPr>
            <a:r>
              <a:rPr lang="en-US" sz="1600" dirty="0">
                <a:ea typeface="ＭＳ Ｐゴシック" charset="0"/>
              </a:rPr>
              <a:t>  journal = IEEE_J_SP,  % &lt;- Here, note that the IEEE abbreviation is used (if defined)!</a:t>
            </a:r>
          </a:p>
          <a:p>
            <a:pPr eaLnBrk="1" hangingPunct="1">
              <a:lnSpc>
                <a:spcPct val="80000"/>
              </a:lnSpc>
              <a:buFontTx/>
              <a:buNone/>
              <a:defRPr/>
            </a:pPr>
            <a:r>
              <a:rPr lang="en-US" sz="1600" dirty="0">
                <a:ea typeface="ＭＳ Ｐゴシック" charset="0"/>
              </a:rPr>
              <a:t>  year = {1993},</a:t>
            </a:r>
          </a:p>
          <a:p>
            <a:pPr eaLnBrk="1" hangingPunct="1">
              <a:lnSpc>
                <a:spcPct val="80000"/>
              </a:lnSpc>
              <a:buFontTx/>
              <a:buNone/>
              <a:defRPr/>
            </a:pPr>
            <a:r>
              <a:rPr lang="en-US" sz="1600" dirty="0">
                <a:ea typeface="ＭＳ Ｐゴシック" charset="0"/>
              </a:rPr>
              <a:t>  volume = {41},</a:t>
            </a:r>
          </a:p>
          <a:p>
            <a:pPr eaLnBrk="1" hangingPunct="1">
              <a:lnSpc>
                <a:spcPct val="80000"/>
              </a:lnSpc>
              <a:buFontTx/>
              <a:buNone/>
              <a:defRPr/>
            </a:pPr>
            <a:r>
              <a:rPr lang="en-US" sz="1600" dirty="0">
                <a:ea typeface="ＭＳ Ｐゴシック" charset="0"/>
              </a:rPr>
              <a:t>  pages = {3024--3051},</a:t>
            </a:r>
          </a:p>
          <a:p>
            <a:pPr eaLnBrk="1" hangingPunct="1">
              <a:lnSpc>
                <a:spcPct val="80000"/>
              </a:lnSpc>
              <a:buFontTx/>
              <a:buNone/>
              <a:defRPr/>
            </a:pPr>
            <a:r>
              <a:rPr lang="en-US" sz="1600" dirty="0">
                <a:ea typeface="ＭＳ Ｐゴシック" charset="0"/>
              </a:rPr>
              <a:t>  number = {10},</a:t>
            </a:r>
          </a:p>
          <a:p>
            <a:pPr eaLnBrk="1" hangingPunct="1">
              <a:lnSpc>
                <a:spcPct val="80000"/>
              </a:lnSpc>
              <a:buFontTx/>
              <a:buNone/>
              <a:defRPr/>
            </a:pPr>
            <a:r>
              <a:rPr lang="en-US" sz="1600" dirty="0">
                <a:ea typeface="ＭＳ Ｐゴシック" charset="0"/>
              </a:rPr>
              <a:t>  month = oct}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138D596-8170-412C-A5A0-366A7C2992B3}"/>
              </a:ext>
            </a:extLst>
          </p:cNvPr>
          <p:cNvSpPr>
            <a:spLocks noGrp="1" noChangeArrowheads="1"/>
          </p:cNvSpPr>
          <p:nvPr>
            <p:ph type="title"/>
          </p:nvPr>
        </p:nvSpPr>
        <p:spPr/>
        <p:txBody>
          <a:bodyPr/>
          <a:lstStyle/>
          <a:p>
            <a:pPr eaLnBrk="1" hangingPunct="1">
              <a:defRPr/>
            </a:pPr>
            <a:r>
              <a:rPr lang="en-US">
                <a:ea typeface="ＭＳ Ｐゴシック" charset="0"/>
              </a:rPr>
              <a:t>BibTex Entry Types (II of II)</a:t>
            </a:r>
          </a:p>
        </p:txBody>
      </p:sp>
      <p:sp>
        <p:nvSpPr>
          <p:cNvPr id="44035" name="Rectangle 3">
            <a:extLst>
              <a:ext uri="{FF2B5EF4-FFF2-40B4-BE49-F238E27FC236}">
                <a16:creationId xmlns:a16="http://schemas.microsoft.com/office/drawing/2014/main" id="{0C49A8A3-DBF0-41B4-8191-40A514339015}"/>
              </a:ext>
            </a:extLst>
          </p:cNvPr>
          <p:cNvSpPr>
            <a:spLocks noGrp="1" noChangeArrowheads="1"/>
          </p:cNvSpPr>
          <p:nvPr>
            <p:ph type="body" idx="1"/>
          </p:nvPr>
        </p:nvSpPr>
        <p:spPr>
          <a:xfrm>
            <a:off x="444500" y="1063625"/>
            <a:ext cx="8537575" cy="5538788"/>
          </a:xfrm>
        </p:spPr>
        <p:txBody>
          <a:bodyPr/>
          <a:lstStyle/>
          <a:p>
            <a:pPr eaLnBrk="1" hangingPunct="1">
              <a:buFontTx/>
              <a:buNone/>
              <a:defRPr/>
            </a:pPr>
            <a:r>
              <a:rPr lang="en-US" sz="1400" b="1" i="1">
                <a:ea typeface="ＭＳ Ｐゴシック" charset="0"/>
              </a:rPr>
              <a:t>Published Book Chapter in Book:</a:t>
            </a:r>
          </a:p>
          <a:p>
            <a:pPr eaLnBrk="1" hangingPunct="1">
              <a:buFontTx/>
              <a:buNone/>
              <a:defRPr/>
            </a:pPr>
            <a:r>
              <a:rPr lang="en-US" sz="1400">
                <a:ea typeface="ＭＳ Ｐゴシック" charset="0"/>
              </a:rPr>
              <a:t>@INBOOK{am-fm-advances,</a:t>
            </a:r>
          </a:p>
          <a:p>
            <a:pPr eaLnBrk="1" hangingPunct="1">
              <a:buFontTx/>
              <a:buNone/>
              <a:defRPr/>
            </a:pPr>
            <a:r>
              <a:rPr lang="en-US" sz="1400">
                <a:ea typeface="ＭＳ Ｐゴシック" charset="0"/>
              </a:rPr>
              <a:t>  chapter = {Multidimensional AM-FM Models with Image Processing Applications},</a:t>
            </a:r>
          </a:p>
          <a:p>
            <a:pPr eaLnBrk="1" hangingPunct="1">
              <a:buFontTx/>
              <a:buNone/>
              <a:defRPr/>
            </a:pPr>
            <a:r>
              <a:rPr lang="en-US" sz="1400">
                <a:ea typeface="ＭＳ Ｐゴシック" charset="0"/>
              </a:rPr>
              <a:t>  pages = {277-305},</a:t>
            </a:r>
          </a:p>
          <a:p>
            <a:pPr eaLnBrk="1" hangingPunct="1">
              <a:buFontTx/>
              <a:buNone/>
              <a:defRPr/>
            </a:pPr>
            <a:r>
              <a:rPr lang="en-US" sz="1400">
                <a:ea typeface="ＭＳ Ｐゴシック" charset="0"/>
              </a:rPr>
              <a:t>  title = {Advances in Image Processing and Understanding: A Festschrift for Thomas S. Huang},</a:t>
            </a:r>
          </a:p>
          <a:p>
            <a:pPr eaLnBrk="1" hangingPunct="1">
              <a:buFontTx/>
              <a:buNone/>
              <a:defRPr/>
            </a:pPr>
            <a:r>
              <a:rPr lang="en-US" sz="1400">
                <a:ea typeface="ＭＳ Ｐゴシック" charset="0"/>
              </a:rPr>
              <a:t>  publisher = {World Scientific Publishing},</a:t>
            </a:r>
          </a:p>
          <a:p>
            <a:pPr eaLnBrk="1" hangingPunct="1">
              <a:buFontTx/>
              <a:buNone/>
              <a:defRPr/>
            </a:pPr>
            <a:r>
              <a:rPr lang="en-US" sz="1400">
                <a:ea typeface="ＭＳ Ｐゴシック" charset="0"/>
              </a:rPr>
              <a:t>  year = {2002},</a:t>
            </a:r>
          </a:p>
          <a:p>
            <a:pPr eaLnBrk="1" hangingPunct="1">
              <a:buFontTx/>
              <a:buNone/>
              <a:defRPr/>
            </a:pPr>
            <a:r>
              <a:rPr lang="en-US" sz="1400">
                <a:ea typeface="ＭＳ Ｐゴシック" charset="0"/>
              </a:rPr>
              <a:t>  editor = {A.C. Bovik and C.W. Chen and D. Goldgof},</a:t>
            </a:r>
          </a:p>
          <a:p>
            <a:pPr eaLnBrk="1" hangingPunct="1">
              <a:buFontTx/>
              <a:buNone/>
              <a:defRPr/>
            </a:pPr>
            <a:r>
              <a:rPr lang="en-US" sz="1400">
                <a:ea typeface="ＭＳ Ｐゴシック" charset="0"/>
              </a:rPr>
              <a:t>  author = {M.S. Pattichis and J.P. Havlicek and S.T. Acton and A.C. Bovik},</a:t>
            </a:r>
          </a:p>
          <a:p>
            <a:pPr eaLnBrk="1" hangingPunct="1">
              <a:buFontTx/>
              <a:buNone/>
              <a:defRPr/>
            </a:pPr>
            <a:r>
              <a:rPr lang="en-US" sz="1400">
                <a:ea typeface="ＭＳ Ｐゴシック" charset="0"/>
              </a:rPr>
              <a:t>  volume = {52},</a:t>
            </a:r>
          </a:p>
          <a:p>
            <a:pPr eaLnBrk="1" hangingPunct="1">
              <a:buFontTx/>
              <a:buNone/>
              <a:defRPr/>
            </a:pPr>
            <a:r>
              <a:rPr lang="en-US" sz="1400">
                <a:ea typeface="ＭＳ Ｐゴシック" charset="0"/>
              </a:rPr>
              <a:t>  series = {Machine Perception and Artificial Intelligence},</a:t>
            </a:r>
          </a:p>
          <a:p>
            <a:pPr eaLnBrk="1" hangingPunct="1">
              <a:buFontTx/>
              <a:buNone/>
              <a:defRPr/>
            </a:pPr>
            <a:r>
              <a:rPr lang="en-US" sz="1400">
                <a:ea typeface="ＭＳ Ｐゴシック" charset="0"/>
              </a:rPr>
              <a:t>  address = {Singapore}}</a:t>
            </a:r>
          </a:p>
          <a:p>
            <a:pPr eaLnBrk="1" hangingPunct="1">
              <a:buFontTx/>
              <a:buNone/>
              <a:defRPr/>
            </a:pPr>
            <a:endParaRPr lang="en-US" sz="1400" b="1" i="1">
              <a:ea typeface="ＭＳ Ｐゴシック" charset="0"/>
            </a:endParaRPr>
          </a:p>
          <a:p>
            <a:pPr eaLnBrk="1" hangingPunct="1">
              <a:buFontTx/>
              <a:buNone/>
              <a:defRPr/>
            </a:pPr>
            <a:r>
              <a:rPr lang="en-US" sz="1400" b="1" i="1">
                <a:ea typeface="ＭＳ Ｐゴシック" charset="0"/>
              </a:rPr>
              <a:t>Published Book:</a:t>
            </a:r>
          </a:p>
          <a:p>
            <a:pPr eaLnBrk="1" hangingPunct="1">
              <a:buFontTx/>
              <a:buNone/>
              <a:defRPr/>
            </a:pPr>
            <a:r>
              <a:rPr lang="en-US" sz="1400">
                <a:ea typeface="ＭＳ Ｐゴシック" charset="0"/>
              </a:rPr>
              <a:t>@BOOK{oppenheim,</a:t>
            </a:r>
          </a:p>
          <a:p>
            <a:pPr eaLnBrk="1" hangingPunct="1">
              <a:buFontTx/>
              <a:buNone/>
              <a:defRPr/>
            </a:pPr>
            <a:r>
              <a:rPr lang="en-US" sz="1400">
                <a:ea typeface="ＭＳ Ｐゴシック" charset="0"/>
              </a:rPr>
              <a:t>  title = {Discrete-Time Signal Processing},</a:t>
            </a:r>
          </a:p>
          <a:p>
            <a:pPr eaLnBrk="1" hangingPunct="1">
              <a:buFontTx/>
              <a:buNone/>
              <a:defRPr/>
            </a:pPr>
            <a:r>
              <a:rPr lang="en-US" sz="1400">
                <a:ea typeface="ＭＳ Ｐゴシック" charset="0"/>
              </a:rPr>
              <a:t>  publisher = {Prentice Hall},</a:t>
            </a:r>
          </a:p>
          <a:p>
            <a:pPr eaLnBrk="1" hangingPunct="1">
              <a:buFontTx/>
              <a:buNone/>
              <a:defRPr/>
            </a:pPr>
            <a:r>
              <a:rPr lang="en-US" sz="1400">
                <a:ea typeface="ＭＳ Ｐゴシック" charset="0"/>
              </a:rPr>
              <a:t>  year = {1999},</a:t>
            </a:r>
          </a:p>
          <a:p>
            <a:pPr eaLnBrk="1" hangingPunct="1">
              <a:buFontTx/>
              <a:buNone/>
              <a:defRPr/>
            </a:pPr>
            <a:r>
              <a:rPr lang="en-US" sz="1400">
                <a:ea typeface="ＭＳ Ｐゴシック" charset="0"/>
              </a:rPr>
              <a:t>  author = {Alan V. Oppenheim and Ronald W. Schafer and John R. Buck},</a:t>
            </a:r>
          </a:p>
          <a:p>
            <a:pPr eaLnBrk="1" hangingPunct="1">
              <a:buFontTx/>
              <a:buNone/>
              <a:defRPr/>
            </a:pPr>
            <a:r>
              <a:rPr lang="en-US" sz="1400">
                <a:ea typeface="ＭＳ Ｐゴシック" charset="0"/>
              </a:rPr>
              <a:t>  address = {New Jersey},</a:t>
            </a:r>
          </a:p>
          <a:p>
            <a:pPr eaLnBrk="1" hangingPunct="1">
              <a:buFontTx/>
              <a:buNone/>
              <a:defRPr/>
            </a:pPr>
            <a:r>
              <a:rPr lang="en-US" sz="1400">
                <a:ea typeface="ＭＳ Ｐゴシック" charset="0"/>
              </a:rPr>
              <a:t>  edition = {second}}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0A9EBF0-5210-43E1-A1D4-07BB89BAF698}"/>
              </a:ext>
            </a:extLst>
          </p:cNvPr>
          <p:cNvSpPr>
            <a:spLocks noGrp="1" noChangeArrowheads="1"/>
          </p:cNvSpPr>
          <p:nvPr>
            <p:ph type="title"/>
          </p:nvPr>
        </p:nvSpPr>
        <p:spPr/>
        <p:txBody>
          <a:bodyPr/>
          <a:lstStyle/>
          <a:p>
            <a:pPr eaLnBrk="1" hangingPunct="1">
              <a:defRPr/>
            </a:pPr>
            <a:r>
              <a:rPr lang="en-US">
                <a:ea typeface="ＭＳ Ｐゴシック" charset="0"/>
              </a:rPr>
              <a:t>References: How do you name things? (I of II)</a:t>
            </a:r>
          </a:p>
        </p:txBody>
      </p:sp>
      <p:sp>
        <p:nvSpPr>
          <p:cNvPr id="45059" name="Rectangle 3">
            <a:extLst>
              <a:ext uri="{FF2B5EF4-FFF2-40B4-BE49-F238E27FC236}">
                <a16:creationId xmlns:a16="http://schemas.microsoft.com/office/drawing/2014/main" id="{6534A779-E63B-403D-B251-6445A166C46F}"/>
              </a:ext>
            </a:extLst>
          </p:cNvPr>
          <p:cNvSpPr>
            <a:spLocks noGrp="1" noChangeArrowheads="1"/>
          </p:cNvSpPr>
          <p:nvPr>
            <p:ph type="body" idx="1"/>
          </p:nvPr>
        </p:nvSpPr>
        <p:spPr/>
        <p:txBody>
          <a:bodyPr/>
          <a:lstStyle/>
          <a:p>
            <a:pPr eaLnBrk="1" hangingPunct="1">
              <a:buFontTx/>
              <a:buNone/>
              <a:defRPr/>
            </a:pPr>
            <a:r>
              <a:rPr lang="en-US">
                <a:ea typeface="ＭＳ Ｐゴシック" charset="0"/>
              </a:rPr>
              <a:t>This can be one of the most frustrating experiences in the whole process.</a:t>
            </a:r>
          </a:p>
          <a:p>
            <a:pPr eaLnBrk="1" hangingPunct="1">
              <a:buFontTx/>
              <a:buNone/>
              <a:defRPr/>
            </a:pPr>
            <a:r>
              <a:rPr lang="en-US">
                <a:ea typeface="ＭＳ Ｐゴシック" charset="0"/>
              </a:rPr>
              <a:t>It is very important to do it right to save time in the long run.</a:t>
            </a:r>
          </a:p>
          <a:p>
            <a:pPr eaLnBrk="1" hangingPunct="1">
              <a:buFontTx/>
              <a:buNone/>
              <a:defRPr/>
            </a:pPr>
            <a:endParaRPr lang="en-US">
              <a:ea typeface="ＭＳ Ｐゴシック" charset="0"/>
            </a:endParaRPr>
          </a:p>
          <a:p>
            <a:pPr eaLnBrk="1" hangingPunct="1">
              <a:buFontTx/>
              <a:buNone/>
              <a:defRPr/>
            </a:pPr>
            <a:r>
              <a:rPr lang="en-US" b="1">
                <a:ea typeface="ＭＳ Ｐゴシック" charset="0"/>
              </a:rPr>
              <a:t>Environments:</a:t>
            </a:r>
          </a:p>
          <a:p>
            <a:pPr eaLnBrk="1" hangingPunct="1">
              <a:buFontTx/>
              <a:buNone/>
              <a:defRPr/>
            </a:pPr>
            <a:r>
              <a:rPr lang="en-US">
                <a:ea typeface="ＭＳ Ｐゴシック" charset="0"/>
              </a:rPr>
              <a:t>  Use the environment name and a portion of the title:</a:t>
            </a:r>
          </a:p>
          <a:p>
            <a:pPr eaLnBrk="1" hangingPunct="1">
              <a:buFontTx/>
              <a:buNone/>
              <a:defRPr/>
            </a:pPr>
            <a:r>
              <a:rPr lang="en-US">
                <a:ea typeface="ＭＳ Ｐゴシック" charset="0"/>
              </a:rPr>
              <a:t>	 (algorithm:algorithm-name)  for algorithms</a:t>
            </a:r>
          </a:p>
          <a:p>
            <a:pPr eaLnBrk="1" hangingPunct="1">
              <a:buFontTx/>
              <a:buNone/>
              <a:defRPr/>
            </a:pPr>
            <a:r>
              <a:rPr lang="en-US">
                <a:ea typeface="ＭＳ Ｐゴシック" charset="0"/>
              </a:rPr>
              <a:t>	 (section:section-name)	        for sections</a:t>
            </a:r>
          </a:p>
          <a:p>
            <a:pPr eaLnBrk="1" hangingPunct="1">
              <a:buFontTx/>
              <a:buNone/>
              <a:defRPr/>
            </a:pPr>
            <a:r>
              <a:rPr lang="en-US">
                <a:ea typeface="ＭＳ Ｐゴシック" charset="0"/>
              </a:rPr>
              <a:t>	 (table:table-name)	        for tables, etc</a:t>
            </a:r>
          </a:p>
          <a:p>
            <a:pPr eaLnBrk="1" hangingPunct="1">
              <a:buFontTx/>
              <a:buNone/>
              <a:defRPr/>
            </a:pPr>
            <a:endParaRPr lang="en-US">
              <a:ea typeface="ＭＳ Ｐゴシック"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AE3577B-7ADC-4A46-8353-08FA546626C7}"/>
              </a:ext>
            </a:extLst>
          </p:cNvPr>
          <p:cNvSpPr>
            <a:spLocks noGrp="1" noChangeArrowheads="1"/>
          </p:cNvSpPr>
          <p:nvPr>
            <p:ph type="title"/>
          </p:nvPr>
        </p:nvSpPr>
        <p:spPr/>
        <p:txBody>
          <a:bodyPr/>
          <a:lstStyle/>
          <a:p>
            <a:pPr eaLnBrk="1" hangingPunct="1">
              <a:defRPr/>
            </a:pPr>
            <a:r>
              <a:rPr lang="en-US">
                <a:ea typeface="ＭＳ Ｐゴシック" charset="0"/>
              </a:rPr>
              <a:t>References: How do you name things? (II of II)</a:t>
            </a:r>
          </a:p>
        </p:txBody>
      </p:sp>
      <p:sp>
        <p:nvSpPr>
          <p:cNvPr id="46083" name="Rectangle 3">
            <a:extLst>
              <a:ext uri="{FF2B5EF4-FFF2-40B4-BE49-F238E27FC236}">
                <a16:creationId xmlns:a16="http://schemas.microsoft.com/office/drawing/2014/main" id="{B368A107-7F37-4307-9552-DE02DDA57055}"/>
              </a:ext>
            </a:extLst>
          </p:cNvPr>
          <p:cNvSpPr>
            <a:spLocks noGrp="1" noChangeArrowheads="1"/>
          </p:cNvSpPr>
          <p:nvPr>
            <p:ph type="body" idx="1"/>
          </p:nvPr>
        </p:nvSpPr>
        <p:spPr>
          <a:xfrm>
            <a:off x="457200" y="1308100"/>
            <a:ext cx="8229600" cy="5068888"/>
          </a:xfrm>
        </p:spPr>
        <p:txBody>
          <a:bodyPr/>
          <a:lstStyle/>
          <a:p>
            <a:pPr eaLnBrk="1" hangingPunct="1">
              <a:buFontTx/>
              <a:buNone/>
            </a:pPr>
            <a:r>
              <a:rPr lang="en-US" altLang="en-US" b="1"/>
              <a:t>Bibliography:</a:t>
            </a:r>
          </a:p>
          <a:p>
            <a:pPr eaLnBrk="1" hangingPunct="1">
              <a:buFontTx/>
              <a:buNone/>
            </a:pPr>
            <a:r>
              <a:rPr lang="en-US" altLang="en-US"/>
              <a:t>  Use the title, author(s), year, publication medium, category to derive the</a:t>
            </a:r>
          </a:p>
          <a:p>
            <a:pPr eaLnBrk="1" hangingPunct="1">
              <a:buFontTx/>
              <a:buNone/>
            </a:pPr>
            <a:r>
              <a:rPr lang="en-US" altLang="en-US"/>
              <a:t>  abbreviation. Recommending:</a:t>
            </a:r>
          </a:p>
          <a:p>
            <a:pPr eaLnBrk="1" hangingPunct="1">
              <a:buFontTx/>
              <a:buNone/>
            </a:pPr>
            <a:r>
              <a:rPr lang="en-US" altLang="en-US"/>
              <a:t>		&lt;publication-medium&gt;:&lt;an-author-name&gt;-&lt;pub-title&gt;-(&lt;year&gt;)</a:t>
            </a:r>
          </a:p>
          <a:p>
            <a:pPr eaLnBrk="1" hangingPunct="1">
              <a:buFontTx/>
              <a:buNone/>
            </a:pPr>
            <a:endParaRPr lang="en-US" altLang="en-US"/>
          </a:p>
          <a:p>
            <a:pPr eaLnBrk="1" hangingPunct="1">
              <a:buFontTx/>
              <a:buNone/>
            </a:pPr>
            <a:r>
              <a:rPr lang="en-US" altLang="en-US"/>
              <a:t>&lt;publication-medium&gt; =  b: for books</a:t>
            </a:r>
          </a:p>
          <a:p>
            <a:pPr eaLnBrk="1" hangingPunct="1">
              <a:buFontTx/>
              <a:buNone/>
            </a:pPr>
            <a:r>
              <a:rPr lang="en-US" altLang="en-US"/>
              <a:t>			            j:  for journals</a:t>
            </a:r>
          </a:p>
          <a:p>
            <a:pPr eaLnBrk="1" hangingPunct="1">
              <a:buFontTx/>
              <a:buNone/>
            </a:pPr>
            <a:r>
              <a:rPr lang="en-US" altLang="en-US"/>
              <a:t>			            c:  for conference</a:t>
            </a:r>
          </a:p>
          <a:p>
            <a:pPr eaLnBrk="1" hangingPunct="1">
              <a:buFontTx/>
              <a:buNone/>
            </a:pPr>
            <a:r>
              <a:rPr lang="en-US" altLang="en-US"/>
              <a:t>			            d: dissertation</a:t>
            </a:r>
          </a:p>
          <a:p>
            <a:pPr eaLnBrk="1" hangingPunct="1">
              <a:buFontTx/>
              <a:buNone/>
            </a:pPr>
            <a:endParaRPr lang="en-US" altLang="en-US"/>
          </a:p>
          <a:p>
            <a:pPr eaLnBrk="1" hangingPunct="1">
              <a:buFontTx/>
              <a:buNone/>
            </a:pPr>
            <a:r>
              <a:rPr lang="en-US" altLang="en-US"/>
              <a:t>&lt;an-author-name&gt; = Last name of the author easiest to remember</a:t>
            </a:r>
          </a:p>
          <a:p>
            <a:pPr eaLnBrk="1" hangingPunct="1">
              <a:buFontTx/>
              <a:buNone/>
            </a:pPr>
            <a:endParaRPr lang="en-US" altLang="en-US"/>
          </a:p>
          <a:p>
            <a:pPr eaLnBrk="1" hangingPunct="1">
              <a:buFontTx/>
              <a:buNone/>
            </a:pPr>
            <a:r>
              <a:rPr lang="en-US" altLang="en-US"/>
              <a:t>&lt;pub-title&gt; = Abbreviate the title:  Word1-word2-word3-…</a:t>
            </a:r>
          </a:p>
          <a:p>
            <a:pPr eaLnBrk="1" hangingPunct="1">
              <a:buFontTx/>
              <a:buNone/>
            </a:pPr>
            <a:endParaRPr lang="en-US" altLang="en-US"/>
          </a:p>
          <a:p>
            <a:pPr eaLnBrk="1" hangingPunct="1">
              <a:buFontTx/>
              <a:buNone/>
            </a:pPr>
            <a:r>
              <a:rPr lang="en-US" altLang="en-US"/>
              <a:t>&lt;year&gt; = year is optional.</a:t>
            </a:r>
          </a:p>
          <a:p>
            <a:pPr eaLnBrk="1" hangingPunct="1">
              <a:buFontTx/>
              <a:buNone/>
            </a:pP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D107535-0763-4441-B218-55B893068F50}"/>
              </a:ext>
            </a:extLst>
          </p:cNvPr>
          <p:cNvSpPr>
            <a:spLocks noGrp="1" noChangeArrowheads="1"/>
          </p:cNvSpPr>
          <p:nvPr>
            <p:ph type="title"/>
          </p:nvPr>
        </p:nvSpPr>
        <p:spPr/>
        <p:txBody>
          <a:bodyPr/>
          <a:lstStyle/>
          <a:p>
            <a:pPr eaLnBrk="1" hangingPunct="1">
              <a:defRPr/>
            </a:pPr>
            <a:r>
              <a:rPr lang="en-US" dirty="0">
                <a:ea typeface="ＭＳ Ｐゴシック" charset="0"/>
              </a:rPr>
              <a:t>Finding Your References Quickly in </a:t>
            </a:r>
            <a:r>
              <a:rPr lang="en-US" dirty="0" err="1">
                <a:ea typeface="ＭＳ Ｐゴシック" charset="0"/>
              </a:rPr>
              <a:t>TexStudio</a:t>
            </a:r>
            <a:endParaRPr lang="en-US" dirty="0">
              <a:ea typeface="ＭＳ Ｐゴシック" charset="0"/>
            </a:endParaRPr>
          </a:p>
        </p:txBody>
      </p:sp>
      <p:sp>
        <p:nvSpPr>
          <p:cNvPr id="47107" name="Rectangle 3">
            <a:extLst>
              <a:ext uri="{FF2B5EF4-FFF2-40B4-BE49-F238E27FC236}">
                <a16:creationId xmlns:a16="http://schemas.microsoft.com/office/drawing/2014/main" id="{C7C5B936-AB3D-402F-9506-A76FBC453F61}"/>
              </a:ext>
            </a:extLst>
          </p:cNvPr>
          <p:cNvSpPr>
            <a:spLocks noGrp="1" noChangeArrowheads="1"/>
          </p:cNvSpPr>
          <p:nvPr>
            <p:ph type="body" idx="1"/>
          </p:nvPr>
        </p:nvSpPr>
        <p:spPr/>
        <p:txBody>
          <a:bodyPr/>
          <a:lstStyle/>
          <a:p>
            <a:pPr eaLnBrk="1" hangingPunct="1">
              <a:buFontTx/>
              <a:buNone/>
              <a:defRPr/>
            </a:pPr>
            <a:r>
              <a:rPr lang="en-US" sz="2000" b="1" dirty="0">
                <a:ea typeface="ＭＳ Ｐゴシック" charset="0"/>
              </a:rPr>
              <a:t>Working through references:</a:t>
            </a:r>
          </a:p>
          <a:p>
            <a:pPr eaLnBrk="1" hangingPunct="1">
              <a:defRPr/>
            </a:pPr>
            <a:r>
              <a:rPr lang="en-US" sz="2000" dirty="0">
                <a:ea typeface="ＭＳ Ｐゴシック" charset="0"/>
              </a:rPr>
              <a:t>Typing \ref{} and \cite{} will force </a:t>
            </a:r>
            <a:r>
              <a:rPr lang="en-US" sz="2000" dirty="0" err="1">
                <a:ea typeface="ＭＳ Ｐゴシック" charset="0"/>
              </a:rPr>
              <a:t>TexStudio</a:t>
            </a:r>
            <a:r>
              <a:rPr lang="en-US" sz="2000" dirty="0">
                <a:ea typeface="ＭＳ Ｐゴシック" charset="0"/>
              </a:rPr>
              <a:t> to offer suggestions for the references. This is done right after you complete typing the "}" in</a:t>
            </a:r>
          </a:p>
          <a:p>
            <a:pPr eaLnBrk="1" hangingPunct="1">
              <a:buFontTx/>
              <a:buNone/>
              <a:defRPr/>
            </a:pPr>
            <a:r>
              <a:rPr lang="en-US" sz="2000" dirty="0">
                <a:ea typeface="ＭＳ Ｐゴシック" charset="0"/>
              </a:rPr>
              <a:t>	\ref{} or \cite{}.</a:t>
            </a:r>
          </a:p>
          <a:p>
            <a:pPr eaLnBrk="1" hangingPunct="1">
              <a:defRPr/>
            </a:pPr>
            <a:r>
              <a:rPr lang="en-US" sz="2000" dirty="0">
                <a:ea typeface="ＭＳ Ｐゴシック" charset="0"/>
              </a:rPr>
              <a:t>The \cite{} will look in the .bib files that are currently loaded in </a:t>
            </a:r>
            <a:r>
              <a:rPr lang="en-US" sz="2000" dirty="0" err="1">
                <a:ea typeface="ＭＳ Ｐゴシック" charset="0"/>
              </a:rPr>
              <a:t>TexStudio</a:t>
            </a:r>
            <a:r>
              <a:rPr lang="en-US" sz="2000" dirty="0">
                <a:ea typeface="ＭＳ Ｐゴシック" charset="0"/>
              </a:rPr>
              <a:t>. If you cannot find a reference, make sure it's .bib file is loaded in </a:t>
            </a:r>
            <a:r>
              <a:rPr lang="en-US" sz="2000" dirty="0" err="1">
                <a:ea typeface="ＭＳ Ｐゴシック" charset="0"/>
              </a:rPr>
              <a:t>TexStudio</a:t>
            </a:r>
            <a:r>
              <a:rPr lang="en-US" sz="2000" dirty="0">
                <a:ea typeface="ＭＳ Ｐゴシック" charset="0"/>
              </a:rPr>
              <a:t>.</a:t>
            </a:r>
          </a:p>
          <a:p>
            <a:pPr eaLnBrk="1" hangingPunct="1">
              <a:buFontTx/>
              <a:buNone/>
              <a:defRPr/>
            </a:pPr>
            <a:endParaRPr lang="en-US" sz="2000" dirty="0">
              <a:ea typeface="ＭＳ Ｐゴシック" charset="0"/>
            </a:endParaRPr>
          </a:p>
          <a:p>
            <a:pPr eaLnBrk="1" hangingPunct="1">
              <a:buFontTx/>
              <a:buNone/>
              <a:defRPr/>
            </a:pPr>
            <a:r>
              <a:rPr lang="en-US" sz="2000" b="1" dirty="0">
                <a:ea typeface="ＭＳ Ｐゴシック" charset="0"/>
              </a:rPr>
              <a:t>Other Suggestions:</a:t>
            </a:r>
          </a:p>
          <a:p>
            <a:pPr eaLnBrk="1" hangingPunct="1">
              <a:defRPr/>
            </a:pPr>
            <a:r>
              <a:rPr lang="en-US" sz="2000" dirty="0">
                <a:ea typeface="ＭＳ Ｐゴシック" charset="0"/>
              </a:rPr>
              <a:t>It may help to printout your references to make them available. This is applicable for .bib files.</a:t>
            </a:r>
          </a:p>
          <a:p>
            <a:pPr eaLnBrk="1" hangingPunct="1">
              <a:defRPr/>
            </a:pPr>
            <a:r>
              <a:rPr lang="en-US" sz="2000" dirty="0">
                <a:ea typeface="ＭＳ Ｐゴシック" charset="0"/>
              </a:rPr>
              <a:t>For algorithms and tables, it also helps to print out the paper and write down the "labels" next to the algorithms and tables. This is applicable for references to a small number of references.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04C4955-494C-448B-9A63-8645491870CA}"/>
              </a:ext>
            </a:extLst>
          </p:cNvPr>
          <p:cNvSpPr>
            <a:spLocks noGrp="1" noChangeArrowheads="1"/>
          </p:cNvSpPr>
          <p:nvPr>
            <p:ph type="title"/>
          </p:nvPr>
        </p:nvSpPr>
        <p:spPr/>
        <p:txBody>
          <a:bodyPr/>
          <a:lstStyle/>
          <a:p>
            <a:pPr eaLnBrk="1" hangingPunct="1">
              <a:defRPr/>
            </a:pPr>
            <a:r>
              <a:rPr lang="en-US">
                <a:ea typeface="ＭＳ Ｐゴシック" charset="0"/>
              </a:rPr>
              <a:t>BibTeX Citations for IEEE Papers</a:t>
            </a:r>
          </a:p>
        </p:txBody>
      </p:sp>
      <p:sp>
        <p:nvSpPr>
          <p:cNvPr id="48131" name="Rectangle 3">
            <a:extLst>
              <a:ext uri="{FF2B5EF4-FFF2-40B4-BE49-F238E27FC236}">
                <a16:creationId xmlns:a16="http://schemas.microsoft.com/office/drawing/2014/main" id="{D507A0B1-D7B1-450B-8C8B-BFB501773864}"/>
              </a:ext>
            </a:extLst>
          </p:cNvPr>
          <p:cNvSpPr>
            <a:spLocks noGrp="1" noChangeArrowheads="1"/>
          </p:cNvSpPr>
          <p:nvPr>
            <p:ph type="body" idx="1"/>
          </p:nvPr>
        </p:nvSpPr>
        <p:spPr/>
        <p:txBody>
          <a:bodyPr/>
          <a:lstStyle/>
          <a:p>
            <a:pPr eaLnBrk="1" hangingPunct="1">
              <a:buFontTx/>
              <a:buNone/>
            </a:pPr>
            <a:r>
              <a:rPr lang="en-US" altLang="en-US"/>
              <a:t>Simply use  </a:t>
            </a:r>
            <a:r>
              <a:rPr lang="en-US" altLang="en-US" b="1" i="1"/>
              <a:t>JabRef </a:t>
            </a:r>
            <a:r>
              <a:rPr lang="en-US" altLang="en-US"/>
              <a:t>  to manipulate your BibTex files. </a:t>
            </a:r>
          </a:p>
          <a:p>
            <a:pPr eaLnBrk="1" hangingPunct="1">
              <a:buFontTx/>
              <a:buNone/>
            </a:pPr>
            <a:endParaRPr lang="en-US" altLang="en-US"/>
          </a:p>
          <a:p>
            <a:pPr eaLnBrk="1" hangingPunct="1">
              <a:buFontTx/>
              <a:buNone/>
            </a:pPr>
            <a:r>
              <a:rPr lang="en-US" altLang="en-US" i="1"/>
              <a:t>… See notes on how to set up with two monitors and JabRef:</a:t>
            </a:r>
          </a:p>
          <a:p>
            <a:pPr eaLnBrk="1" hangingPunct="1">
              <a:buFontTx/>
              <a:buNone/>
            </a:pPr>
            <a:r>
              <a:rPr lang="en-US" altLang="en-US" i="1"/>
              <a:t>      Ctrl-k   </a:t>
            </a:r>
            <a:r>
              <a:rPr lang="en-US" altLang="en-US"/>
              <a:t>for copying the \cite{citation-name} from JabRef and</a:t>
            </a:r>
          </a:p>
          <a:p>
            <a:pPr eaLnBrk="1" hangingPunct="1">
              <a:buFontTx/>
              <a:buNone/>
            </a:pPr>
            <a:r>
              <a:rPr lang="en-US" altLang="en-US"/>
              <a:t>      </a:t>
            </a:r>
            <a:r>
              <a:rPr lang="en-US" altLang="en-US" i="1"/>
              <a:t>Ctrl-V  </a:t>
            </a:r>
            <a:r>
              <a:rPr lang="en-US" altLang="en-US"/>
              <a:t>for inserting the citation where you want it.</a:t>
            </a:r>
          </a:p>
          <a:p>
            <a:pPr eaLnBrk="1" hangingPunct="1">
              <a:buFontTx/>
              <a:buNone/>
            </a:pPr>
            <a:endParaRPr lang="en-US" altLang="en-US"/>
          </a:p>
          <a:p>
            <a:pPr eaLnBrk="1" hangingPunct="1">
              <a:buFontTx/>
              <a:buNone/>
            </a:pPr>
            <a:r>
              <a:rPr lang="en-US" altLang="en-US"/>
              <a:t>Use the cite package:</a:t>
            </a:r>
          </a:p>
          <a:p>
            <a:pPr eaLnBrk="1" hangingPunct="1">
              <a:buFontTx/>
              <a:buNone/>
            </a:pPr>
            <a:r>
              <a:rPr lang="en-US" altLang="en-US"/>
              <a:t>	\usepackage[noadjust]{cite}  % noadjust removes leading spaces.</a:t>
            </a:r>
          </a:p>
          <a:p>
            <a:pPr eaLnBrk="1" hangingPunct="1">
              <a:buFontTx/>
              <a:buNone/>
            </a:pPr>
            <a:r>
              <a:rPr lang="en-US" altLang="en-US"/>
              <a:t>and </a:t>
            </a:r>
            <a:r>
              <a:rPr lang="en-US" altLang="en-US" b="1" i="1"/>
              <a:t>do not use</a:t>
            </a:r>
            <a:r>
              <a:rPr lang="en-US" altLang="en-US"/>
              <a:t> the hyperref package to avoid problems.</a:t>
            </a:r>
          </a:p>
          <a:p>
            <a:pPr eaLnBrk="1" hangingPunct="1">
              <a:buFontTx/>
              <a:buNone/>
            </a:pPr>
            <a:endParaRPr lang="en-US" altLang="en-US"/>
          </a:p>
          <a:p>
            <a:pPr eaLnBrk="1" hangingPunct="1">
              <a:buFontTx/>
              <a:buNone/>
            </a:pPr>
            <a:r>
              <a:rPr lang="en-US" altLang="en-US"/>
              <a:t>For more than one citation, use:</a:t>
            </a:r>
          </a:p>
          <a:p>
            <a:pPr eaLnBrk="1" hangingPunct="1">
              <a:buFontTx/>
              <a:buNone/>
            </a:pPr>
            <a:r>
              <a:rPr lang="en-US" altLang="en-US"/>
              <a:t>      \cite{name1,name2,name3}  format.</a:t>
            </a:r>
          </a:p>
          <a:p>
            <a:pPr eaLnBrk="1" hangingPunct="1">
              <a:buFontTx/>
              <a:buNone/>
            </a:pPr>
            <a:endParaRPr lang="en-US" altLang="en-US"/>
          </a:p>
          <a:p>
            <a:pPr eaLnBrk="1" hangingPunct="1">
              <a:buFontTx/>
              <a:buNone/>
            </a:pPr>
            <a:r>
              <a:rPr lang="en-US" altLang="en-US"/>
              <a:t>For inserting page numbers from a reference, do:</a:t>
            </a:r>
          </a:p>
          <a:p>
            <a:pPr eaLnBrk="1" hangingPunct="1">
              <a:buFontTx/>
              <a:buNone/>
            </a:pPr>
            <a:r>
              <a:rPr lang="en-US" altLang="en-US"/>
              <a:t>	\cite[p. 327]{name1}.</a:t>
            </a:r>
          </a:p>
          <a:p>
            <a:pPr eaLnBrk="1" hangingPunct="1">
              <a:buFontTx/>
              <a:buNone/>
            </a:pPr>
            <a:endParaRPr lang="en-US" altLang="en-US"/>
          </a:p>
          <a:p>
            <a:pPr eaLnBrk="1" hangingPunct="1">
              <a:buFontTx/>
              <a:buNone/>
            </a:pPr>
            <a:endParaRPr lang="en-US" altLang="en-US" i="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8A30AB7D-5817-488E-863F-E6A619D914EE}"/>
              </a:ext>
            </a:extLst>
          </p:cNvPr>
          <p:cNvSpPr>
            <a:spLocks noGrp="1" noChangeArrowheads="1"/>
          </p:cNvSpPr>
          <p:nvPr>
            <p:ph type="ctrTitle"/>
          </p:nvPr>
        </p:nvSpPr>
        <p:spPr>
          <a:xfrm>
            <a:off x="1562100" y="2130425"/>
            <a:ext cx="6580188" cy="1470025"/>
          </a:xfrm>
        </p:spPr>
        <p:txBody>
          <a:bodyPr/>
          <a:lstStyle/>
          <a:p>
            <a:pPr algn="l" eaLnBrk="1" hangingPunct="1">
              <a:defRPr/>
            </a:pPr>
            <a:r>
              <a:rPr lang="en-US">
                <a:ea typeface="ＭＳ Ｐゴシック" charset="0"/>
              </a:rPr>
              <a:t>Other Tasks:</a:t>
            </a:r>
            <a:br>
              <a:rPr lang="en-US">
                <a:ea typeface="ＭＳ Ｐゴシック" charset="0"/>
              </a:rPr>
            </a:br>
            <a:r>
              <a:rPr lang="en-US">
                <a:ea typeface="ＭＳ Ｐゴシック" charset="0"/>
              </a:rPr>
              <a:t>	Equations, Tables, and Figures</a:t>
            </a:r>
            <a:br>
              <a:rPr lang="en-US">
                <a:ea typeface="ＭＳ Ｐゴシック" charset="0"/>
              </a:rPr>
            </a:br>
            <a:r>
              <a:rPr lang="en-US">
                <a:ea typeface="ＭＳ Ｐゴシック" charset="0"/>
              </a:rPr>
              <a:t>	making it shorter</a:t>
            </a:r>
            <a:br>
              <a:rPr lang="en-US">
                <a:ea typeface="ＭＳ Ｐゴシック" charset="0"/>
              </a:rPr>
            </a:br>
            <a:r>
              <a:rPr lang="en-US">
                <a:ea typeface="ＭＳ Ｐゴシック" charset="0"/>
              </a:rPr>
              <a:t>	converting to PDF</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AE2499B-7AF3-437C-9D7F-7FA249E1D4C2}"/>
              </a:ext>
            </a:extLst>
          </p:cNvPr>
          <p:cNvSpPr>
            <a:spLocks noGrp="1" noChangeArrowheads="1"/>
          </p:cNvSpPr>
          <p:nvPr>
            <p:ph type="title"/>
          </p:nvPr>
        </p:nvSpPr>
        <p:spPr/>
        <p:txBody>
          <a:bodyPr/>
          <a:lstStyle/>
          <a:p>
            <a:pPr eaLnBrk="1" hangingPunct="1">
              <a:defRPr/>
            </a:pPr>
            <a:r>
              <a:rPr lang="en-US">
                <a:ea typeface="ＭＳ Ｐゴシック" charset="0"/>
              </a:rPr>
              <a:t>Equations, Figures, and Tables</a:t>
            </a:r>
          </a:p>
        </p:txBody>
      </p:sp>
      <p:sp>
        <p:nvSpPr>
          <p:cNvPr id="50179" name="Rectangle 3">
            <a:extLst>
              <a:ext uri="{FF2B5EF4-FFF2-40B4-BE49-F238E27FC236}">
                <a16:creationId xmlns:a16="http://schemas.microsoft.com/office/drawing/2014/main" id="{1DE646AB-5DD5-41D5-90D4-81B9AB5C87DB}"/>
              </a:ext>
            </a:extLst>
          </p:cNvPr>
          <p:cNvSpPr>
            <a:spLocks noGrp="1" noChangeArrowheads="1"/>
          </p:cNvSpPr>
          <p:nvPr>
            <p:ph type="body" idx="1"/>
          </p:nvPr>
        </p:nvSpPr>
        <p:spPr/>
        <p:txBody>
          <a:bodyPr/>
          <a:lstStyle/>
          <a:p>
            <a:pPr eaLnBrk="1" hangingPunct="1">
              <a:lnSpc>
                <a:spcPct val="90000"/>
              </a:lnSpc>
            </a:pPr>
            <a:r>
              <a:rPr lang="en-US" altLang="en-US" b="1" i="1" dirty="0"/>
              <a:t>Make sure to look for examples on how these are done in the IEEE examples.</a:t>
            </a:r>
          </a:p>
          <a:p>
            <a:pPr eaLnBrk="1" hangingPunct="1">
              <a:lnSpc>
                <a:spcPct val="90000"/>
              </a:lnSpc>
            </a:pPr>
            <a:r>
              <a:rPr lang="en-US" altLang="en-US" b="1" i="1" dirty="0"/>
              <a:t>Also, you can grab examples from our previous papers.</a:t>
            </a:r>
          </a:p>
          <a:p>
            <a:pPr eaLnBrk="1" hangingPunct="1">
              <a:lnSpc>
                <a:spcPct val="90000"/>
              </a:lnSpc>
              <a:buFontTx/>
              <a:buNone/>
            </a:pPr>
            <a:endParaRPr lang="en-US" altLang="en-US" b="1" i="1" dirty="0"/>
          </a:p>
          <a:p>
            <a:pPr eaLnBrk="1" hangingPunct="1">
              <a:lnSpc>
                <a:spcPct val="90000"/>
              </a:lnSpc>
              <a:buFontTx/>
              <a:buNone/>
            </a:pPr>
            <a:r>
              <a:rPr lang="en-US" altLang="en-US" dirty="0"/>
              <a:t>For Word:</a:t>
            </a:r>
          </a:p>
          <a:p>
            <a:pPr eaLnBrk="1" hangingPunct="1">
              <a:lnSpc>
                <a:spcPct val="90000"/>
              </a:lnSpc>
            </a:pPr>
            <a:r>
              <a:rPr lang="en-US" altLang="en-US" dirty="0"/>
              <a:t>Use textboxes for figures and tables.</a:t>
            </a:r>
          </a:p>
          <a:p>
            <a:pPr eaLnBrk="1" hangingPunct="1">
              <a:lnSpc>
                <a:spcPct val="90000"/>
              </a:lnSpc>
            </a:pPr>
            <a:r>
              <a:rPr lang="en-US" altLang="en-US" dirty="0"/>
              <a:t>Make sure to format the figure and table captions in the right way.</a:t>
            </a:r>
          </a:p>
          <a:p>
            <a:pPr eaLnBrk="1" hangingPunct="1">
              <a:lnSpc>
                <a:spcPct val="90000"/>
              </a:lnSpc>
            </a:pPr>
            <a:r>
              <a:rPr lang="en-US" altLang="en-US" dirty="0"/>
              <a:t>Use "insert cross-references" to make references to them.</a:t>
            </a:r>
          </a:p>
          <a:p>
            <a:pPr eaLnBrk="1" hangingPunct="1">
              <a:lnSpc>
                <a:spcPct val="90000"/>
              </a:lnSpc>
              <a:buFontTx/>
              <a:buNone/>
            </a:pPr>
            <a:endParaRPr lang="en-US" altLang="en-US" dirty="0"/>
          </a:p>
          <a:p>
            <a:pPr eaLnBrk="1" hangingPunct="1">
              <a:lnSpc>
                <a:spcPct val="90000"/>
              </a:lnSpc>
              <a:buFontTx/>
              <a:buNone/>
            </a:pPr>
            <a:r>
              <a:rPr lang="en-US" altLang="en-US" dirty="0"/>
              <a:t>For </a:t>
            </a:r>
            <a:r>
              <a:rPr lang="en-US" altLang="en-US" dirty="0" err="1"/>
              <a:t>LateX</a:t>
            </a:r>
            <a:r>
              <a:rPr lang="en-US" altLang="en-US" dirty="0"/>
              <a:t>:</a:t>
            </a:r>
          </a:p>
          <a:p>
            <a:pPr eaLnBrk="1" hangingPunct="1">
              <a:lnSpc>
                <a:spcPct val="90000"/>
              </a:lnSpc>
            </a:pPr>
            <a:r>
              <a:rPr lang="en-US" altLang="en-US" dirty="0"/>
              <a:t>Use AMS-Latex:</a:t>
            </a:r>
          </a:p>
          <a:p>
            <a:pPr lvl="1" eaLnBrk="1" hangingPunct="1">
              <a:lnSpc>
                <a:spcPct val="90000"/>
              </a:lnSpc>
            </a:pPr>
            <a:r>
              <a:rPr lang="en-US" altLang="en-US" dirty="0"/>
              <a:t>Use \begin{equation} … \end{equation} &lt;- NOT $$ … $$.</a:t>
            </a:r>
          </a:p>
          <a:p>
            <a:pPr lvl="1" eaLnBrk="1" hangingPunct="1">
              <a:lnSpc>
                <a:spcPct val="90000"/>
              </a:lnSpc>
            </a:pPr>
            <a:r>
              <a:rPr lang="en-US" altLang="en-US" dirty="0"/>
              <a:t>Use \begin{align} … \end{align} for big equations.</a:t>
            </a:r>
          </a:p>
          <a:p>
            <a:pPr lvl="1" eaLnBrk="1" hangingPunct="1">
              <a:lnSpc>
                <a:spcPct val="90000"/>
              </a:lnSpc>
            </a:pPr>
            <a:r>
              <a:rPr lang="en-US" altLang="en-US" dirty="0"/>
              <a:t>Use \dots for all types of dots.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56F3200-B8F9-4611-BE0C-E5EA20E456BC}"/>
              </a:ext>
            </a:extLst>
          </p:cNvPr>
          <p:cNvSpPr>
            <a:spLocks noGrp="1" noChangeArrowheads="1"/>
          </p:cNvSpPr>
          <p:nvPr>
            <p:ph type="title"/>
          </p:nvPr>
        </p:nvSpPr>
        <p:spPr/>
        <p:txBody>
          <a:bodyPr/>
          <a:lstStyle/>
          <a:p>
            <a:pPr eaLnBrk="1" hangingPunct="1">
              <a:defRPr/>
            </a:pPr>
            <a:r>
              <a:rPr lang="en-US" dirty="0">
                <a:ea typeface="ＭＳ Ｐゴシック" charset="0"/>
              </a:rPr>
              <a:t>Basics on Figures</a:t>
            </a:r>
          </a:p>
        </p:txBody>
      </p:sp>
      <p:sp>
        <p:nvSpPr>
          <p:cNvPr id="51203" name="Rectangle 3">
            <a:extLst>
              <a:ext uri="{FF2B5EF4-FFF2-40B4-BE49-F238E27FC236}">
                <a16:creationId xmlns:a16="http://schemas.microsoft.com/office/drawing/2014/main" id="{9DA68787-0E43-44FE-AA87-0F0E9E51DDDB}"/>
              </a:ext>
            </a:extLst>
          </p:cNvPr>
          <p:cNvSpPr>
            <a:spLocks noGrp="1" noChangeArrowheads="1"/>
          </p:cNvSpPr>
          <p:nvPr>
            <p:ph type="body" idx="1"/>
          </p:nvPr>
        </p:nvSpPr>
        <p:spPr>
          <a:xfrm>
            <a:off x="457200" y="922338"/>
            <a:ext cx="8229600" cy="5935662"/>
          </a:xfrm>
        </p:spPr>
        <p:txBody>
          <a:bodyPr/>
          <a:lstStyle/>
          <a:p>
            <a:pPr eaLnBrk="1" hangingPunct="1">
              <a:lnSpc>
                <a:spcPct val="90000"/>
              </a:lnSpc>
              <a:buFontTx/>
              <a:buNone/>
              <a:defRPr/>
            </a:pPr>
            <a:r>
              <a:rPr lang="en-US" sz="2000" dirty="0">
                <a:ea typeface="ＭＳ Ｐゴシック" charset="0"/>
              </a:rPr>
              <a:t>ALL figures must be saved outside your journal paper in either:</a:t>
            </a:r>
          </a:p>
          <a:p>
            <a:pPr eaLnBrk="1" hangingPunct="1">
              <a:lnSpc>
                <a:spcPct val="90000"/>
              </a:lnSpc>
              <a:defRPr/>
            </a:pPr>
            <a:r>
              <a:rPr lang="en-US" sz="2000" dirty="0">
                <a:ea typeface="ＭＳ Ｐゴシック" charset="0"/>
              </a:rPr>
              <a:t>.pdf format, or</a:t>
            </a:r>
          </a:p>
          <a:p>
            <a:pPr eaLnBrk="1" hangingPunct="1">
              <a:lnSpc>
                <a:spcPct val="90000"/>
              </a:lnSpc>
              <a:defRPr/>
            </a:pPr>
            <a:r>
              <a:rPr lang="en-US" sz="2000" dirty="0">
                <a:ea typeface="ＭＳ Ｐゴシック" charset="0"/>
              </a:rPr>
              <a:t>uncompressed .tiff file, or</a:t>
            </a:r>
          </a:p>
          <a:p>
            <a:pPr eaLnBrk="1" hangingPunct="1">
              <a:lnSpc>
                <a:spcPct val="90000"/>
              </a:lnSpc>
              <a:defRPr/>
            </a:pPr>
            <a:r>
              <a:rPr lang="en-US" sz="2000" dirty="0">
                <a:ea typeface="ＭＳ Ｐゴシック" charset="0"/>
              </a:rPr>
              <a:t>.</a:t>
            </a:r>
            <a:r>
              <a:rPr lang="en-US" sz="2000" dirty="0" err="1">
                <a:ea typeface="ＭＳ Ｐゴシック" charset="0"/>
              </a:rPr>
              <a:t>png</a:t>
            </a:r>
            <a:r>
              <a:rPr lang="en-US" sz="2000" dirty="0">
                <a:ea typeface="ＭＳ Ｐゴシック" charset="0"/>
              </a:rPr>
              <a:t> files (BEST)</a:t>
            </a:r>
          </a:p>
          <a:p>
            <a:pPr eaLnBrk="1" hangingPunct="1">
              <a:lnSpc>
                <a:spcPct val="90000"/>
              </a:lnSpc>
              <a:buFontTx/>
              <a:buNone/>
              <a:defRPr/>
            </a:pPr>
            <a:endParaRPr lang="en-US" sz="900" dirty="0">
              <a:ea typeface="ＭＳ Ｐゴシック" charset="0"/>
            </a:endParaRPr>
          </a:p>
          <a:p>
            <a:pPr eaLnBrk="1" hangingPunct="1">
              <a:lnSpc>
                <a:spcPct val="90000"/>
              </a:lnSpc>
              <a:buFontTx/>
              <a:buNone/>
              <a:defRPr/>
            </a:pPr>
            <a:r>
              <a:rPr lang="en-US" sz="2000" dirty="0">
                <a:ea typeface="ＭＳ Ｐゴシック" charset="0"/>
              </a:rPr>
              <a:t>You must use </a:t>
            </a:r>
            <a:r>
              <a:rPr lang="en-US" sz="2000" b="1" dirty="0">
                <a:ea typeface="ＭＳ Ｐゴシック" charset="0"/>
              </a:rPr>
              <a:t>the same fonts in graphics</a:t>
            </a:r>
            <a:r>
              <a:rPr lang="en-US" sz="2000" dirty="0">
                <a:ea typeface="ＭＳ Ｐゴシック" charset="0"/>
              </a:rPr>
              <a:t> </a:t>
            </a:r>
            <a:r>
              <a:rPr lang="en-US" sz="2000" b="1" dirty="0">
                <a:ea typeface="ＭＳ Ｐゴシック" charset="0"/>
              </a:rPr>
              <a:t>as in the text:</a:t>
            </a:r>
            <a:endParaRPr lang="en-US" sz="2000" dirty="0">
              <a:ea typeface="ＭＳ Ｐゴシック" charset="0"/>
            </a:endParaRPr>
          </a:p>
          <a:p>
            <a:pPr eaLnBrk="1" hangingPunct="1">
              <a:lnSpc>
                <a:spcPct val="90000"/>
              </a:lnSpc>
              <a:buFontTx/>
              <a:buNone/>
              <a:defRPr/>
            </a:pPr>
            <a:r>
              <a:rPr lang="en-US" sz="2000" dirty="0">
                <a:ea typeface="ＭＳ Ｐゴシック" charset="0"/>
              </a:rPr>
              <a:t>	This can be accomplished by setting the font size to the one used in the journal paper. This also means that you should not alter the size of the figures if there are fonts (do not use any size commands!).</a:t>
            </a:r>
            <a:endParaRPr lang="en-US" sz="900" dirty="0">
              <a:ea typeface="ＭＳ Ｐゴシック" charset="0"/>
            </a:endParaRPr>
          </a:p>
          <a:p>
            <a:pPr eaLnBrk="1" hangingPunct="1">
              <a:lnSpc>
                <a:spcPct val="90000"/>
              </a:lnSpc>
              <a:defRPr/>
            </a:pPr>
            <a:r>
              <a:rPr lang="en-US" sz="2000" dirty="0">
                <a:ea typeface="ＭＳ Ｐゴシック" charset="0"/>
              </a:rPr>
              <a:t>if the journal paper gets accepted, they will ask you to supply the figures.</a:t>
            </a:r>
          </a:p>
          <a:p>
            <a:pPr eaLnBrk="1" hangingPunct="1">
              <a:lnSpc>
                <a:spcPct val="90000"/>
              </a:lnSpc>
              <a:buFontTx/>
              <a:buNone/>
              <a:defRPr/>
            </a:pPr>
            <a:endParaRPr lang="en-US" sz="900" dirty="0">
              <a:ea typeface="ＭＳ Ｐゴシック" charset="0"/>
            </a:endParaRPr>
          </a:p>
          <a:p>
            <a:pPr eaLnBrk="1" hangingPunct="1">
              <a:lnSpc>
                <a:spcPct val="90000"/>
              </a:lnSpc>
              <a:buFontTx/>
              <a:buNone/>
              <a:defRPr/>
            </a:pPr>
            <a:r>
              <a:rPr lang="en-US" sz="2000" dirty="0">
                <a:ea typeface="ＭＳ Ｐゴシック" charset="0"/>
              </a:rPr>
              <a:t>For a free conversion, you can get Gimp from </a:t>
            </a:r>
            <a:r>
              <a:rPr lang="en-US" sz="2000" dirty="0">
                <a:ea typeface="ＭＳ Ｐゴシック" charset="0"/>
                <a:hlinkClick r:id="rId3"/>
              </a:rPr>
              <a:t>www.gimp.org</a:t>
            </a:r>
            <a:r>
              <a:rPr lang="en-US" sz="2000" dirty="0">
                <a:ea typeface="ＭＳ Ｐゴシック" charset="0"/>
              </a:rPr>
              <a:t>. I have also used </a:t>
            </a:r>
            <a:r>
              <a:rPr lang="en-US" sz="2000" i="1" dirty="0">
                <a:ea typeface="ＭＳ Ｐゴシック" charset="0"/>
              </a:rPr>
              <a:t>Draw</a:t>
            </a:r>
            <a:r>
              <a:rPr lang="en-US" sz="2000" dirty="0">
                <a:ea typeface="ＭＳ Ｐゴシック" charset="0"/>
              </a:rPr>
              <a:t> from </a:t>
            </a:r>
            <a:r>
              <a:rPr lang="en-US" sz="2000" dirty="0">
                <a:ea typeface="ＭＳ Ｐゴシック" charset="0"/>
                <a:hlinkClick r:id="rId4"/>
              </a:rPr>
              <a:t>www.openoffice.org</a:t>
            </a:r>
            <a:r>
              <a:rPr lang="en-US" sz="2000" dirty="0">
                <a:ea typeface="ＭＳ Ｐゴシック" charset="0"/>
              </a:rPr>
              <a:t>. </a:t>
            </a:r>
          </a:p>
          <a:p>
            <a:pPr eaLnBrk="1" hangingPunct="1">
              <a:lnSpc>
                <a:spcPct val="90000"/>
              </a:lnSpc>
              <a:buFontTx/>
              <a:buNone/>
              <a:defRPr/>
            </a:pPr>
            <a:endParaRPr lang="en-US" sz="2000" dirty="0">
              <a:ea typeface="ＭＳ Ｐゴシック" charset="0"/>
            </a:endParaRPr>
          </a:p>
          <a:p>
            <a:pPr eaLnBrk="1" hangingPunct="1">
              <a:lnSpc>
                <a:spcPct val="90000"/>
              </a:lnSpc>
              <a:buFontTx/>
              <a:buNone/>
              <a:defRPr/>
            </a:pPr>
            <a:r>
              <a:rPr lang="en-US" sz="2000" dirty="0">
                <a:ea typeface="ＭＳ Ｐゴシック" charset="0"/>
              </a:rPr>
              <a:t>Alternatively, I use the </a:t>
            </a:r>
            <a:r>
              <a:rPr lang="en-US" sz="2000" b="1" i="1" dirty="0">
                <a:ea typeface="ＭＳ Ｐゴシック" charset="0"/>
              </a:rPr>
              <a:t>convert</a:t>
            </a:r>
            <a:r>
              <a:rPr lang="en-US" sz="2000" i="1" dirty="0">
                <a:ea typeface="ＭＳ Ｐゴシック" charset="0"/>
              </a:rPr>
              <a:t> </a:t>
            </a:r>
            <a:r>
              <a:rPr lang="en-US" sz="2000" dirty="0">
                <a:ea typeface="ＭＳ Ｐゴシック" charset="0"/>
              </a:rPr>
              <a:t>command in </a:t>
            </a:r>
            <a:r>
              <a:rPr lang="en-US" sz="2000" dirty="0" err="1">
                <a:ea typeface="ＭＳ Ｐゴシック" charset="0"/>
              </a:rPr>
              <a:t>CygWin</a:t>
            </a:r>
            <a:r>
              <a:rPr lang="en-US" sz="2000" dirty="0">
                <a:ea typeface="ＭＳ Ｐゴシック" charset="0"/>
              </a:rPr>
              <a:t> to convert. For example:</a:t>
            </a:r>
          </a:p>
          <a:p>
            <a:pPr eaLnBrk="1" hangingPunct="1">
              <a:lnSpc>
                <a:spcPct val="90000"/>
              </a:lnSpc>
              <a:buFontTx/>
              <a:buNone/>
              <a:defRPr/>
            </a:pPr>
            <a:r>
              <a:rPr lang="en-US" sz="2000" dirty="0">
                <a:ea typeface="ＭＳ Ｐゴシック" charset="0"/>
              </a:rPr>
              <a:t>	&gt;convert  filename.png   </a:t>
            </a:r>
            <a:r>
              <a:rPr lang="en-US" sz="2000" dirty="0" err="1">
                <a:ea typeface="ＭＳ Ｐゴシック" charset="0"/>
              </a:rPr>
              <a:t>filename.eps</a:t>
            </a:r>
            <a:endParaRPr lang="en-US" sz="2000" dirty="0">
              <a:ea typeface="ＭＳ Ｐゴシック" charset="0"/>
            </a:endParaRPr>
          </a:p>
          <a:p>
            <a:pPr eaLnBrk="1" hangingPunct="1">
              <a:lnSpc>
                <a:spcPct val="90000"/>
              </a:lnSpc>
              <a:buFontTx/>
              <a:buNone/>
              <a:defRPr/>
            </a:pPr>
            <a:r>
              <a:rPr lang="en-US" sz="2000" dirty="0">
                <a:ea typeface="ＭＳ Ｐゴシック" charset="0"/>
              </a:rPr>
              <a:t>will convert a </a:t>
            </a:r>
            <a:r>
              <a:rPr lang="en-US" sz="2000" dirty="0" err="1">
                <a:ea typeface="ＭＳ Ｐゴシック" charset="0"/>
              </a:rPr>
              <a:t>png</a:t>
            </a:r>
            <a:r>
              <a:rPr lang="en-US" sz="2000" dirty="0">
                <a:ea typeface="ＭＳ Ｐゴシック" charset="0"/>
              </a:rPr>
              <a:t>-file into the desired eps file format.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a:extLst>
              <a:ext uri="{FF2B5EF4-FFF2-40B4-BE49-F238E27FC236}">
                <a16:creationId xmlns:a16="http://schemas.microsoft.com/office/drawing/2014/main" id="{99620633-F5F9-4ED3-80DF-EAADD8A6749F}"/>
              </a:ext>
            </a:extLst>
          </p:cNvPr>
          <p:cNvSpPr>
            <a:spLocks noGrp="1" noChangeArrowheads="1"/>
          </p:cNvSpPr>
          <p:nvPr>
            <p:ph type="title"/>
          </p:nvPr>
        </p:nvSpPr>
        <p:spPr/>
        <p:txBody>
          <a:bodyPr/>
          <a:lstStyle/>
          <a:p>
            <a:pPr eaLnBrk="1" hangingPunct="1">
              <a:defRPr/>
            </a:pPr>
            <a:r>
              <a:rPr lang="en-US">
                <a:ea typeface="ＭＳ Ｐゴシック" charset="0"/>
              </a:rPr>
              <a:t>LaTeX Figures: My Figures are misplaced!</a:t>
            </a:r>
          </a:p>
        </p:txBody>
      </p:sp>
      <p:sp>
        <p:nvSpPr>
          <p:cNvPr id="56323" name="Rectangle 1027">
            <a:extLst>
              <a:ext uri="{FF2B5EF4-FFF2-40B4-BE49-F238E27FC236}">
                <a16:creationId xmlns:a16="http://schemas.microsoft.com/office/drawing/2014/main" id="{C86FC6A1-A6F9-4F50-90B3-5020D5B89620}"/>
              </a:ext>
            </a:extLst>
          </p:cNvPr>
          <p:cNvSpPr>
            <a:spLocks noGrp="1" noChangeArrowheads="1"/>
          </p:cNvSpPr>
          <p:nvPr>
            <p:ph type="body" idx="1"/>
          </p:nvPr>
        </p:nvSpPr>
        <p:spPr>
          <a:xfrm>
            <a:off x="457200" y="1063625"/>
            <a:ext cx="8229600" cy="5794375"/>
          </a:xfrm>
        </p:spPr>
        <p:txBody>
          <a:bodyPr/>
          <a:lstStyle/>
          <a:p>
            <a:pPr eaLnBrk="1" hangingPunct="1">
              <a:buFontTx/>
              <a:buNone/>
            </a:pPr>
            <a:r>
              <a:rPr lang="en-US" altLang="en-US" sz="1600"/>
              <a:t>1. If a figure is misplaced, then cut and paste the figure caption definition</a:t>
            </a:r>
          </a:p>
          <a:p>
            <a:pPr eaLnBrk="1" hangingPunct="1">
              <a:buFontTx/>
              <a:buNone/>
            </a:pPr>
            <a:r>
              <a:rPr lang="en-US" altLang="en-US" sz="1600"/>
              <a:t>    at a different part of the text. Latex will preserve the order at which</a:t>
            </a:r>
          </a:p>
          <a:p>
            <a:pPr eaLnBrk="1" hangingPunct="1">
              <a:buFontTx/>
              <a:buNone/>
            </a:pPr>
            <a:r>
              <a:rPr lang="en-US" altLang="en-US" sz="1600"/>
              <a:t>    the figures appear. If there is a page without floats, and you want it</a:t>
            </a:r>
          </a:p>
          <a:p>
            <a:pPr eaLnBrk="1" hangingPunct="1">
              <a:buFontTx/>
              <a:buNone/>
            </a:pPr>
            <a:r>
              <a:rPr lang="en-US" altLang="en-US" sz="1600"/>
              <a:t>    placed there, simply cut and paste the figure definition there.</a:t>
            </a:r>
          </a:p>
          <a:p>
            <a:pPr eaLnBrk="1" hangingPunct="1">
              <a:buFontTx/>
              <a:buNone/>
            </a:pPr>
            <a:r>
              <a:rPr lang="en-US" altLang="en-US" sz="1600"/>
              <a:t>2. If your figures appear at the end, use the package </a:t>
            </a:r>
            <a:r>
              <a:rPr lang="en-US" altLang="en-US" sz="1600" i="1"/>
              <a:t>afterpage</a:t>
            </a:r>
            <a:r>
              <a:rPr lang="en-US" altLang="en-US" sz="1600"/>
              <a:t> with </a:t>
            </a:r>
            <a:r>
              <a:rPr lang="en-US" altLang="en-US" sz="1600" i="1"/>
              <a:t>clearpage</a:t>
            </a:r>
            <a:r>
              <a:rPr lang="en-US" altLang="en-US" sz="1600"/>
              <a:t>. </a:t>
            </a:r>
          </a:p>
          <a:p>
            <a:pPr eaLnBrk="1" hangingPunct="1">
              <a:buFontTx/>
              <a:buNone/>
            </a:pPr>
            <a:r>
              <a:rPr lang="en-US" altLang="en-US" sz="1600"/>
              <a:t>	 \usepackage{afterpage}</a:t>
            </a:r>
          </a:p>
          <a:p>
            <a:pPr eaLnBrk="1" hangingPunct="1">
              <a:buFontTx/>
              <a:buNone/>
            </a:pPr>
            <a:r>
              <a:rPr lang="en-US" altLang="en-US" sz="1600"/>
              <a:t>      … right after the problematic figure</a:t>
            </a:r>
          </a:p>
          <a:p>
            <a:pPr eaLnBrk="1" hangingPunct="1">
              <a:buFontTx/>
              <a:buNone/>
            </a:pPr>
            <a:r>
              <a:rPr lang="en-US" altLang="en-US" sz="1600"/>
              <a:t>     	 \afterpage{\clearpage}</a:t>
            </a:r>
          </a:p>
          <a:p>
            <a:pPr eaLnBrk="1" hangingPunct="1">
              <a:buFontTx/>
              <a:buNone/>
            </a:pPr>
            <a:r>
              <a:rPr lang="en-US" altLang="en-US" sz="1600"/>
              <a:t>      … will force the figures to appear at the next available page, following</a:t>
            </a:r>
          </a:p>
          <a:p>
            <a:pPr eaLnBrk="1" hangingPunct="1">
              <a:buFontTx/>
              <a:buNone/>
            </a:pPr>
            <a:r>
              <a:rPr lang="en-US" altLang="en-US" sz="1600"/>
              <a:t>	 … the text.</a:t>
            </a:r>
          </a:p>
          <a:p>
            <a:pPr eaLnBrk="1" hangingPunct="1">
              <a:buFontTx/>
              <a:buNone/>
            </a:pPr>
            <a:r>
              <a:rPr lang="en-US" altLang="en-US" sz="1600"/>
              <a:t>3. To force figures to appear at the section that they are defined:	</a:t>
            </a:r>
          </a:p>
          <a:p>
            <a:pPr eaLnBrk="1" hangingPunct="1">
              <a:buFontTx/>
              <a:buNone/>
            </a:pPr>
            <a:r>
              <a:rPr lang="en-US" altLang="en-US" sz="1600"/>
              <a:t>	\usepackage[section]{placeins}   or the less restrictive</a:t>
            </a:r>
          </a:p>
          <a:p>
            <a:pPr eaLnBrk="1" hangingPunct="1">
              <a:buFontTx/>
              <a:buNone/>
            </a:pPr>
            <a:r>
              <a:rPr lang="en-US" altLang="en-US" sz="1600"/>
              <a:t>	\usepackage[below]{placeins}     (allows figures on pages of mixed sections)</a:t>
            </a:r>
          </a:p>
          <a:p>
            <a:pPr eaLnBrk="1" hangingPunct="1">
              <a:buFontTx/>
              <a:buNone/>
            </a:pPr>
            <a:r>
              <a:rPr lang="en-US" altLang="en-US" sz="1600"/>
              <a:t>4. If you don</a:t>
            </a:r>
            <a:r>
              <a:rPr lang="ja-JP" altLang="en-US" sz="1600"/>
              <a:t>’</a:t>
            </a:r>
            <a:r>
              <a:rPr lang="en-US" altLang="ja-JP" sz="1600"/>
              <a:t>t want for a figure to appear on a particular page, then use:</a:t>
            </a:r>
          </a:p>
          <a:p>
            <a:pPr eaLnBrk="1" hangingPunct="1">
              <a:buFontTx/>
              <a:buNone/>
            </a:pPr>
            <a:r>
              <a:rPr lang="en-US" altLang="en-US" sz="1600"/>
              <a:t>           \suppressfloats     on the page that you are trying to protect.</a:t>
            </a:r>
          </a:p>
          <a:p>
            <a:pPr eaLnBrk="1" hangingPunct="1">
              <a:buFontTx/>
              <a:buNone/>
            </a:pPr>
            <a:endParaRPr lang="en-US" altLang="en-US"/>
          </a:p>
          <a:p>
            <a:pPr eaLnBrk="1" hangingPunct="1">
              <a:buFontTx/>
              <a:buNone/>
            </a:pPr>
            <a:r>
              <a:rPr lang="en-US" altLang="en-US"/>
              <a:t>Read the documentation on the free documents </a:t>
            </a:r>
            <a:r>
              <a:rPr lang="en-US" altLang="en-US" i="1"/>
              <a:t>ltxprimer-1.0.pdf, </a:t>
            </a:r>
            <a:r>
              <a:rPr lang="en-US" altLang="en-US"/>
              <a:t>or more</a:t>
            </a:r>
          </a:p>
          <a:p>
            <a:pPr eaLnBrk="1" hangingPunct="1">
              <a:buFontTx/>
              <a:buNone/>
            </a:pPr>
            <a:r>
              <a:rPr lang="en-US" altLang="en-US"/>
              <a:t>importantly, </a:t>
            </a:r>
            <a:r>
              <a:rPr lang="en-US" altLang="en-US" i="1"/>
              <a:t>epslatex.pdf  </a:t>
            </a:r>
            <a:r>
              <a:rPr lang="en-US" altLang="en-US"/>
              <a:t>for more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0EAA1759-62C1-4063-9C04-EAA4B447D531}"/>
              </a:ext>
            </a:extLst>
          </p:cNvPr>
          <p:cNvSpPr>
            <a:spLocks noGrp="1" noChangeArrowheads="1"/>
          </p:cNvSpPr>
          <p:nvPr>
            <p:ph type="ctrTitle"/>
          </p:nvPr>
        </p:nvSpPr>
        <p:spPr/>
        <p:txBody>
          <a:bodyPr/>
          <a:lstStyle/>
          <a:p>
            <a:pPr eaLnBrk="1" hangingPunct="1">
              <a:defRPr/>
            </a:pPr>
            <a:r>
              <a:rPr lang="en-US">
                <a:ea typeface="ＭＳ Ｐゴシック" charset="0"/>
              </a:rPr>
              <a:t>How to Setup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a:extLst>
              <a:ext uri="{FF2B5EF4-FFF2-40B4-BE49-F238E27FC236}">
                <a16:creationId xmlns:a16="http://schemas.microsoft.com/office/drawing/2014/main" id="{F184D561-C6DA-42DE-8286-8CCE92E2CA16}"/>
              </a:ext>
            </a:extLst>
          </p:cNvPr>
          <p:cNvSpPr>
            <a:spLocks noGrp="1" noChangeArrowheads="1"/>
          </p:cNvSpPr>
          <p:nvPr>
            <p:ph type="title"/>
          </p:nvPr>
        </p:nvSpPr>
        <p:spPr/>
        <p:txBody>
          <a:bodyPr/>
          <a:lstStyle/>
          <a:p>
            <a:pPr eaLnBrk="1" hangingPunct="1">
              <a:defRPr/>
            </a:pPr>
            <a:r>
              <a:rPr lang="en-US">
                <a:ea typeface="ＭＳ Ｐゴシック" charset="0"/>
              </a:rPr>
              <a:t>Making the Paper Shorter</a:t>
            </a:r>
          </a:p>
        </p:txBody>
      </p:sp>
      <p:sp>
        <p:nvSpPr>
          <p:cNvPr id="57347" name="Rectangle 1027">
            <a:extLst>
              <a:ext uri="{FF2B5EF4-FFF2-40B4-BE49-F238E27FC236}">
                <a16:creationId xmlns:a16="http://schemas.microsoft.com/office/drawing/2014/main" id="{ED9D08AB-61D8-45E5-8697-DFECC45AF6AE}"/>
              </a:ext>
            </a:extLst>
          </p:cNvPr>
          <p:cNvSpPr>
            <a:spLocks noGrp="1" noChangeArrowheads="1"/>
          </p:cNvSpPr>
          <p:nvPr>
            <p:ph type="body" idx="1"/>
          </p:nvPr>
        </p:nvSpPr>
        <p:spPr/>
        <p:txBody>
          <a:bodyPr/>
          <a:lstStyle/>
          <a:p>
            <a:pPr eaLnBrk="1" hangingPunct="1">
              <a:buFontTx/>
              <a:buNone/>
              <a:defRPr/>
            </a:pPr>
            <a:r>
              <a:rPr lang="en-US">
                <a:ea typeface="ＭＳ Ｐゴシック" charset="0"/>
              </a:rPr>
              <a:t>Almost always, there will be a need to cut the paper shorter. Here are some</a:t>
            </a:r>
          </a:p>
          <a:p>
            <a:pPr eaLnBrk="1" hangingPunct="1">
              <a:buFontTx/>
              <a:buNone/>
              <a:defRPr/>
            </a:pPr>
            <a:r>
              <a:rPr lang="en-US">
                <a:ea typeface="ＭＳ Ｐゴシック" charset="0"/>
              </a:rPr>
              <a:t>suggestions on how to do this:</a:t>
            </a:r>
          </a:p>
          <a:p>
            <a:pPr eaLnBrk="1" hangingPunct="1">
              <a:defRPr/>
            </a:pPr>
            <a:r>
              <a:rPr lang="en-US">
                <a:ea typeface="ＭＳ Ｐゴシック" charset="0"/>
              </a:rPr>
              <a:t>Work with the figures:</a:t>
            </a:r>
          </a:p>
          <a:p>
            <a:pPr eaLnBrk="1" hangingPunct="1">
              <a:buFontTx/>
              <a:buNone/>
              <a:defRPr/>
            </a:pPr>
            <a:r>
              <a:rPr lang="en-US">
                <a:ea typeface="ＭＳ Ｐゴシック" charset="0"/>
              </a:rPr>
              <a:t>	Place them side by side. Images will need to stay large, but plots can be shortened. Cut figures that are not showing results, and when removing them will not harm the presentation.</a:t>
            </a:r>
          </a:p>
          <a:p>
            <a:pPr eaLnBrk="1" hangingPunct="1">
              <a:defRPr/>
            </a:pPr>
            <a:r>
              <a:rPr lang="en-US">
                <a:ea typeface="ＭＳ Ｐゴシック" charset="0"/>
              </a:rPr>
              <a:t>Cut or significantly reduce sections that may not contain new material or may not lead to any new results.</a:t>
            </a:r>
          </a:p>
          <a:p>
            <a:pPr eaLnBrk="1" hangingPunct="1">
              <a:defRPr/>
            </a:pPr>
            <a:r>
              <a:rPr lang="en-US">
                <a:ea typeface="ＭＳ Ｐゴシック" charset="0"/>
              </a:rPr>
              <a:t>Make long derivations shorter, or remove derivation details.</a:t>
            </a:r>
          </a:p>
          <a:p>
            <a:pPr eaLnBrk="1" hangingPunct="1">
              <a:buFontTx/>
              <a:buNone/>
              <a:defRPr/>
            </a:pPr>
            <a:endParaRPr lang="en-US">
              <a:ea typeface="ＭＳ Ｐゴシック" charset="0"/>
            </a:endParaRPr>
          </a:p>
          <a:p>
            <a:pPr eaLnBrk="1" hangingPunct="1">
              <a:buFontTx/>
              <a:buNone/>
              <a:defRPr/>
            </a:pPr>
            <a:r>
              <a:rPr lang="en-US">
                <a:ea typeface="ＭＳ Ｐゴシック" charset="0"/>
              </a:rPr>
              <a:t>Where not to cut:</a:t>
            </a:r>
          </a:p>
          <a:p>
            <a:pPr eaLnBrk="1" hangingPunct="1">
              <a:defRPr/>
            </a:pPr>
            <a:r>
              <a:rPr lang="en-US">
                <a:ea typeface="ＭＳ Ｐゴシック" charset="0"/>
              </a:rPr>
              <a:t>Avoid removing results and/or methods that validate the results.</a:t>
            </a:r>
          </a:p>
          <a:p>
            <a:pPr eaLnBrk="1" hangingPunct="1">
              <a:defRPr/>
            </a:pPr>
            <a:r>
              <a:rPr lang="en-US">
                <a:ea typeface="ＭＳ Ｐゴシック" charset="0"/>
              </a:rPr>
              <a:t>Do not remove basic examples that can help with understanding.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4D5300A6-4351-4D70-ABD8-556E6C23194C}"/>
              </a:ext>
            </a:extLst>
          </p:cNvPr>
          <p:cNvSpPr>
            <a:spLocks noGrp="1" noChangeArrowheads="1"/>
          </p:cNvSpPr>
          <p:nvPr>
            <p:ph type="ctrTitle"/>
          </p:nvPr>
        </p:nvSpPr>
        <p:spPr/>
        <p:txBody>
          <a:bodyPr/>
          <a:lstStyle/>
          <a:p>
            <a:pPr eaLnBrk="1" hangingPunct="1">
              <a:defRPr/>
            </a:pPr>
            <a:r>
              <a:rPr lang="en-US">
                <a:ea typeface="ＭＳ Ｐゴシック" charset="0"/>
              </a:rPr>
              <a:t>Evaluating the Quality of your Paper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5F8B0FA-4F46-4E4D-B5E7-08FFB5C1DA54}"/>
              </a:ext>
            </a:extLst>
          </p:cNvPr>
          <p:cNvSpPr>
            <a:spLocks noGrp="1" noChangeArrowheads="1"/>
          </p:cNvSpPr>
          <p:nvPr>
            <p:ph type="title"/>
          </p:nvPr>
        </p:nvSpPr>
        <p:spPr/>
        <p:txBody>
          <a:bodyPr/>
          <a:lstStyle/>
          <a:p>
            <a:pPr eaLnBrk="1" hangingPunct="1">
              <a:defRPr/>
            </a:pPr>
            <a:r>
              <a:rPr lang="en-US">
                <a:ea typeface="ＭＳ Ｐゴシック" charset="0"/>
              </a:rPr>
              <a:t>When is it Ready?</a:t>
            </a:r>
            <a:br>
              <a:rPr lang="en-US">
                <a:ea typeface="ＭＳ Ｐゴシック" charset="0"/>
              </a:rPr>
            </a:br>
            <a:r>
              <a:rPr lang="en-US">
                <a:ea typeface="ＭＳ Ｐゴシック" charset="0"/>
              </a:rPr>
              <a:t>IEEE Transactions Paper Evaluation (I of V)</a:t>
            </a:r>
          </a:p>
        </p:txBody>
      </p:sp>
      <p:sp>
        <p:nvSpPr>
          <p:cNvPr id="61443" name="Rectangle 3">
            <a:extLst>
              <a:ext uri="{FF2B5EF4-FFF2-40B4-BE49-F238E27FC236}">
                <a16:creationId xmlns:a16="http://schemas.microsoft.com/office/drawing/2014/main" id="{0FC101AB-3673-499D-A8EB-E157832ED7C1}"/>
              </a:ext>
            </a:extLst>
          </p:cNvPr>
          <p:cNvSpPr>
            <a:spLocks noGrp="1" noChangeArrowheads="1"/>
          </p:cNvSpPr>
          <p:nvPr>
            <p:ph type="body" idx="1"/>
          </p:nvPr>
        </p:nvSpPr>
        <p:spPr>
          <a:xfrm>
            <a:off x="457200" y="1063625"/>
            <a:ext cx="8686800" cy="5062538"/>
          </a:xfrm>
        </p:spPr>
        <p:txBody>
          <a:bodyPr/>
          <a:lstStyle/>
          <a:p>
            <a:pPr eaLnBrk="1" hangingPunct="1">
              <a:buFontTx/>
              <a:buNone/>
              <a:defRPr/>
            </a:pPr>
            <a:r>
              <a:rPr lang="en-US">
                <a:ea typeface="ＭＳ Ｐゴシック" charset="0"/>
              </a:rPr>
              <a:t>Perhaps the best way to decide when a paper is ready to submit, is to look at</a:t>
            </a:r>
          </a:p>
          <a:p>
            <a:pPr eaLnBrk="1" hangingPunct="1">
              <a:buFontTx/>
              <a:buNone/>
              <a:defRPr/>
            </a:pPr>
            <a:r>
              <a:rPr lang="en-US">
                <a:ea typeface="ＭＳ Ｐゴシック" charset="0"/>
              </a:rPr>
              <a:t>how the reviewers look for. Any recommendation other than "rejection without</a:t>
            </a:r>
          </a:p>
          <a:p>
            <a:pPr eaLnBrk="1" hangingPunct="1">
              <a:buFontTx/>
              <a:buNone/>
              <a:defRPr/>
            </a:pPr>
            <a:r>
              <a:rPr lang="en-US">
                <a:ea typeface="ＭＳ Ｐゴシック" charset="0"/>
              </a:rPr>
              <a:t>re-submission" should be considered to be a success!</a:t>
            </a:r>
          </a:p>
          <a:p>
            <a:pPr eaLnBrk="1" hangingPunct="1">
              <a:buFontTx/>
              <a:buNone/>
              <a:defRPr/>
            </a:pPr>
            <a:endParaRPr lang="en-US">
              <a:ea typeface="ＭＳ Ｐゴシック" charset="0"/>
            </a:endParaRPr>
          </a:p>
          <a:p>
            <a:pPr eaLnBrk="1" hangingPunct="1">
              <a:buFontTx/>
              <a:buNone/>
              <a:defRPr/>
            </a:pPr>
            <a:r>
              <a:rPr lang="en-US">
                <a:ea typeface="ＭＳ Ｐゴシック" charset="0"/>
              </a:rPr>
              <a:t>Here is an IEEE Transactions on Neural Networks evaluation form:</a:t>
            </a:r>
          </a:p>
          <a:p>
            <a:pPr eaLnBrk="1" hangingPunct="1">
              <a:buFontTx/>
              <a:buNone/>
              <a:defRPr/>
            </a:pPr>
            <a:endParaRPr lang="en-US">
              <a:ea typeface="ＭＳ Ｐゴシック" charset="0"/>
            </a:endParaRPr>
          </a:p>
          <a:p>
            <a:pPr eaLnBrk="1" hangingPunct="1">
              <a:buFontTx/>
              <a:buNone/>
              <a:defRPr/>
            </a:pPr>
            <a:r>
              <a:rPr lang="en-US">
                <a:ea typeface="ＭＳ Ｐゴシック" charset="0"/>
              </a:rPr>
              <a:t>1.  CONTENT: (Please detail your responses, as required, in part 2)</a:t>
            </a:r>
          </a:p>
          <a:p>
            <a:pPr eaLnBrk="1" hangingPunct="1">
              <a:buFontTx/>
              <a:buNone/>
              <a:defRPr/>
            </a:pPr>
            <a:r>
              <a:rPr lang="en-US">
                <a:ea typeface="ＭＳ Ｐゴシック" charset="0"/>
              </a:rPr>
              <a:t>a. What is the level of technical quality? 	         Poor  Average  Good  Excellent   </a:t>
            </a:r>
          </a:p>
          <a:p>
            <a:pPr eaLnBrk="1" hangingPunct="1">
              <a:buFontTx/>
              <a:buNone/>
              <a:defRPr/>
            </a:pPr>
            <a:r>
              <a:rPr lang="en-US">
                <a:ea typeface="ＭＳ Ｐゴシック" charset="0"/>
              </a:rPr>
              <a:t>b. What level of reader interest do you anticipate?              Low  Average  High   </a:t>
            </a:r>
          </a:p>
          <a:p>
            <a:pPr eaLnBrk="1" hangingPunct="1">
              <a:buFontTx/>
              <a:buNone/>
              <a:defRPr/>
            </a:pPr>
            <a:r>
              <a:rPr lang="en-US">
                <a:ea typeface="ＭＳ Ｐゴシック" charset="0"/>
              </a:rPr>
              <a:t>c. Are the disclosed results accurate?     	                     No  Not Clear  Yes  </a:t>
            </a:r>
          </a:p>
          <a:p>
            <a:pPr eaLnBrk="1" hangingPunct="1">
              <a:buFontTx/>
              <a:buNone/>
              <a:defRPr/>
            </a:pPr>
            <a:r>
              <a:rPr lang="en-US">
                <a:ea typeface="ＭＳ Ｐゴシック" charset="0"/>
              </a:rPr>
              <a:t>d. Are the disclosed results significant?                               No  Not Clear  Yes   </a:t>
            </a:r>
          </a:p>
          <a:p>
            <a:pPr eaLnBrk="1" hangingPunct="1">
              <a:buFontTx/>
              <a:buNone/>
              <a:defRPr/>
            </a:pPr>
            <a:r>
              <a:rPr lang="en-US">
                <a:ea typeface="ＭＳ Ｐゴシック" charset="0"/>
              </a:rPr>
              <a:t>e. Does the manuscript describe original work?       	       No  Not Clear  Yes   </a:t>
            </a:r>
          </a:p>
          <a:p>
            <a:pPr eaLnBrk="1" hangingPunct="1">
              <a:buFontTx/>
              <a:buNone/>
              <a:defRPr/>
            </a:pPr>
            <a:r>
              <a:rPr lang="en-US">
                <a:ea typeface="ＭＳ Ｐゴシック" charset="0"/>
              </a:rPr>
              <a:t>f. Does the paper have a significant tutorial/survey value?  No  Not Clear  Yes    </a:t>
            </a:r>
          </a:p>
          <a:p>
            <a:pPr eaLnBrk="1" hangingPunct="1">
              <a:buFontTx/>
              <a:buNone/>
              <a:defRPr/>
            </a:pPr>
            <a:r>
              <a:rPr lang="en-US">
                <a:ea typeface="ＭＳ Ｐゴシック" charset="0"/>
              </a:rPr>
              <a:t>g. Should technical material be deleted or added?              No  Not Clear  Yes   </a:t>
            </a:r>
          </a:p>
          <a:p>
            <a:pPr eaLnBrk="1" hangingPunct="1">
              <a:buFontTx/>
              <a:buNone/>
              <a:defRPr/>
            </a:pPr>
            <a:r>
              <a:rPr lang="en-US">
                <a:ea typeface="ＭＳ Ｐゴシック" charset="0"/>
              </a:rPr>
              <a:t>h. Are the references adequate?                                          No  Not Clear  Yes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91746A3-F216-4779-B60E-2979F7B93EF3}"/>
              </a:ext>
            </a:extLst>
          </p:cNvPr>
          <p:cNvSpPr>
            <a:spLocks noGrp="1" noChangeArrowheads="1"/>
          </p:cNvSpPr>
          <p:nvPr>
            <p:ph type="title"/>
          </p:nvPr>
        </p:nvSpPr>
        <p:spPr/>
        <p:txBody>
          <a:bodyPr/>
          <a:lstStyle/>
          <a:p>
            <a:pPr eaLnBrk="1" hangingPunct="1">
              <a:defRPr/>
            </a:pPr>
            <a:r>
              <a:rPr lang="en-US">
                <a:ea typeface="ＭＳ Ｐゴシック" charset="0"/>
              </a:rPr>
              <a:t>IEEE Transactions Paper Evaluation (II of V)</a:t>
            </a:r>
          </a:p>
        </p:txBody>
      </p:sp>
      <p:sp>
        <p:nvSpPr>
          <p:cNvPr id="62467" name="Rectangle 3">
            <a:extLst>
              <a:ext uri="{FF2B5EF4-FFF2-40B4-BE49-F238E27FC236}">
                <a16:creationId xmlns:a16="http://schemas.microsoft.com/office/drawing/2014/main" id="{B78B2782-7442-4A9C-B89E-39BB670786AF}"/>
              </a:ext>
            </a:extLst>
          </p:cNvPr>
          <p:cNvSpPr>
            <a:spLocks noGrp="1" noChangeArrowheads="1"/>
          </p:cNvSpPr>
          <p:nvPr>
            <p:ph type="body" idx="1"/>
          </p:nvPr>
        </p:nvSpPr>
        <p:spPr/>
        <p:txBody>
          <a:bodyPr/>
          <a:lstStyle/>
          <a:p>
            <a:pPr eaLnBrk="1" hangingPunct="1">
              <a:buFontTx/>
              <a:buNone/>
              <a:defRPr/>
            </a:pPr>
            <a:r>
              <a:rPr lang="en-US">
                <a:ea typeface="ＭＳ Ｐゴシック" charset="0"/>
              </a:rPr>
              <a:t>2.  PRESENTATION: (Please detail your responses in part 2)</a:t>
            </a:r>
          </a:p>
          <a:p>
            <a:pPr eaLnBrk="1" hangingPunct="1">
              <a:buFontTx/>
              <a:buNone/>
              <a:defRPr/>
            </a:pPr>
            <a:r>
              <a:rPr lang="en-US">
                <a:ea typeface="ＭＳ Ｐゴシック" charset="0"/>
              </a:rPr>
              <a:t>a. Is the abstract adequate?                No  Somewhat  Yes    </a:t>
            </a:r>
          </a:p>
          <a:p>
            <a:pPr eaLnBrk="1" hangingPunct="1">
              <a:buFontTx/>
              <a:buNone/>
              <a:defRPr/>
            </a:pPr>
            <a:endParaRPr lang="en-US">
              <a:ea typeface="ＭＳ Ｐゴシック" charset="0"/>
            </a:endParaRPr>
          </a:p>
          <a:p>
            <a:pPr eaLnBrk="1" hangingPunct="1">
              <a:buFontTx/>
              <a:buNone/>
              <a:defRPr/>
            </a:pPr>
            <a:r>
              <a:rPr lang="en-US" i="1">
                <a:ea typeface="ＭＳ Ｐゴシック" charset="0"/>
              </a:rPr>
              <a:t>Comments: The abstract is where we summarize the results. They should</a:t>
            </a:r>
          </a:p>
          <a:p>
            <a:pPr eaLnBrk="1" hangingPunct="1">
              <a:buFontTx/>
              <a:buNone/>
              <a:defRPr/>
            </a:pPr>
            <a:r>
              <a:rPr lang="en-US" i="1">
                <a:ea typeface="ＭＳ Ｐゴシック" charset="0"/>
              </a:rPr>
              <a:t>appear to be significant enough for publication. </a:t>
            </a:r>
          </a:p>
          <a:p>
            <a:pPr eaLnBrk="1" hangingPunct="1">
              <a:buFontTx/>
              <a:buNone/>
              <a:defRPr/>
            </a:pPr>
            <a:endParaRPr lang="en-US" i="1">
              <a:ea typeface="ＭＳ Ｐゴシック" charset="0"/>
            </a:endParaRPr>
          </a:p>
          <a:p>
            <a:pPr eaLnBrk="1" hangingPunct="1">
              <a:buFontTx/>
              <a:buNone/>
              <a:defRPr/>
            </a:pPr>
            <a:r>
              <a:rPr lang="en-US">
                <a:ea typeface="ＭＳ Ｐゴシック" charset="0"/>
              </a:rPr>
              <a:t>b. Does the introduction clarify the background and motivation?  </a:t>
            </a:r>
          </a:p>
          <a:p>
            <a:pPr eaLnBrk="1" hangingPunct="1">
              <a:buFontTx/>
              <a:buNone/>
              <a:defRPr/>
            </a:pPr>
            <a:r>
              <a:rPr lang="en-US">
                <a:ea typeface="ＭＳ Ｐゴシック" charset="0"/>
              </a:rPr>
              <a:t>					   No  Somewhat  Yes   </a:t>
            </a:r>
          </a:p>
          <a:p>
            <a:pPr eaLnBrk="1" hangingPunct="1">
              <a:buFontTx/>
              <a:buNone/>
              <a:defRPr/>
            </a:pPr>
            <a:endParaRPr lang="en-US">
              <a:ea typeface="ＭＳ Ｐゴシック" charset="0"/>
            </a:endParaRPr>
          </a:p>
          <a:p>
            <a:pPr eaLnBrk="1" hangingPunct="1">
              <a:buFontTx/>
              <a:buNone/>
              <a:defRPr/>
            </a:pPr>
            <a:r>
              <a:rPr lang="en-US" i="1">
                <a:ea typeface="ＭＳ Ｐゴシック" charset="0"/>
              </a:rPr>
              <a:t>Comments: Motivation means that you argue that the problem is significant. I </a:t>
            </a:r>
          </a:p>
          <a:p>
            <a:pPr eaLnBrk="1" hangingPunct="1">
              <a:buFontTx/>
              <a:buNone/>
              <a:defRPr/>
            </a:pPr>
            <a:r>
              <a:rPr lang="en-US" i="1">
                <a:ea typeface="ＭＳ Ｐゴシック" charset="0"/>
              </a:rPr>
              <a:t>think the </a:t>
            </a:r>
            <a:r>
              <a:rPr lang="en-US" b="1" i="1">
                <a:ea typeface="ＭＳ Ｐゴシック" charset="0"/>
              </a:rPr>
              <a:t>quickest</a:t>
            </a:r>
            <a:r>
              <a:rPr lang="en-US" i="1">
                <a:ea typeface="ＭＳ Ｐゴシック" charset="0"/>
              </a:rPr>
              <a:t> way to reject a paper is to note that the author(s) missed key</a:t>
            </a:r>
          </a:p>
          <a:p>
            <a:pPr eaLnBrk="1" hangingPunct="1">
              <a:buFontTx/>
              <a:buNone/>
              <a:defRPr/>
            </a:pPr>
            <a:r>
              <a:rPr lang="en-US" i="1">
                <a:ea typeface="ＭＳ Ｐゴシック" charset="0"/>
              </a:rPr>
              <a:t>publications from the references. Note that many papers survive by citing the</a:t>
            </a:r>
          </a:p>
          <a:p>
            <a:pPr eaLnBrk="1" hangingPunct="1">
              <a:buFontTx/>
              <a:buNone/>
              <a:defRPr/>
            </a:pPr>
            <a:r>
              <a:rPr lang="en-US" i="1">
                <a:ea typeface="ＭＳ Ｐゴシック" charset="0"/>
              </a:rPr>
              <a:t>key references without really reviewing what the authors did.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4A77479-7362-4A20-9825-8849E9998E7E}"/>
              </a:ext>
            </a:extLst>
          </p:cNvPr>
          <p:cNvSpPr>
            <a:spLocks noGrp="1" noChangeArrowheads="1"/>
          </p:cNvSpPr>
          <p:nvPr>
            <p:ph type="title"/>
          </p:nvPr>
        </p:nvSpPr>
        <p:spPr/>
        <p:txBody>
          <a:bodyPr/>
          <a:lstStyle/>
          <a:p>
            <a:pPr eaLnBrk="1" hangingPunct="1">
              <a:defRPr/>
            </a:pPr>
            <a:r>
              <a:rPr lang="en-US">
                <a:ea typeface="ＭＳ Ｐゴシック" charset="0"/>
              </a:rPr>
              <a:t>IEEE Transactions Paper Evaluation (III of V)</a:t>
            </a:r>
          </a:p>
        </p:txBody>
      </p:sp>
      <p:sp>
        <p:nvSpPr>
          <p:cNvPr id="63491" name="Rectangle 3">
            <a:extLst>
              <a:ext uri="{FF2B5EF4-FFF2-40B4-BE49-F238E27FC236}">
                <a16:creationId xmlns:a16="http://schemas.microsoft.com/office/drawing/2014/main" id="{0D52E5A2-465B-4394-BDF6-57671FA806F7}"/>
              </a:ext>
            </a:extLst>
          </p:cNvPr>
          <p:cNvSpPr>
            <a:spLocks noGrp="1" noChangeArrowheads="1"/>
          </p:cNvSpPr>
          <p:nvPr>
            <p:ph type="body" idx="1"/>
          </p:nvPr>
        </p:nvSpPr>
        <p:spPr/>
        <p:txBody>
          <a:bodyPr/>
          <a:lstStyle/>
          <a:p>
            <a:pPr eaLnBrk="1" hangingPunct="1">
              <a:buFontTx/>
              <a:buNone/>
              <a:defRPr/>
            </a:pPr>
            <a:r>
              <a:rPr lang="en-US">
                <a:ea typeface="ＭＳ Ｐゴシック" charset="0"/>
              </a:rPr>
              <a:t>c. Does the manuscript clarify what has been done and why?      </a:t>
            </a:r>
          </a:p>
          <a:p>
            <a:pPr eaLnBrk="1" hangingPunct="1">
              <a:buFontTx/>
              <a:buNone/>
              <a:defRPr/>
            </a:pPr>
            <a:r>
              <a:rPr lang="en-US">
                <a:ea typeface="ＭＳ Ｐゴシック" charset="0"/>
              </a:rPr>
              <a:t>					   No  Somewhat  Yes   </a:t>
            </a:r>
          </a:p>
          <a:p>
            <a:pPr eaLnBrk="1" hangingPunct="1">
              <a:buFontTx/>
              <a:buNone/>
              <a:defRPr/>
            </a:pPr>
            <a:endParaRPr lang="en-US">
              <a:ea typeface="ＭＳ Ｐゴシック" charset="0"/>
            </a:endParaRPr>
          </a:p>
          <a:p>
            <a:pPr eaLnBrk="1" hangingPunct="1">
              <a:buFontTx/>
              <a:buNone/>
              <a:defRPr/>
            </a:pPr>
            <a:r>
              <a:rPr lang="en-US" i="1">
                <a:ea typeface="ＭＳ Ｐゴシック" charset="0"/>
              </a:rPr>
              <a:t>Comment: Note that they also want to know WHY your research was done.</a:t>
            </a:r>
          </a:p>
          <a:p>
            <a:pPr eaLnBrk="1" hangingPunct="1">
              <a:buFontTx/>
              <a:buNone/>
              <a:defRPr/>
            </a:pPr>
            <a:endParaRPr lang="en-US">
              <a:ea typeface="ＭＳ Ｐゴシック" charset="0"/>
            </a:endParaRPr>
          </a:p>
          <a:p>
            <a:pPr eaLnBrk="1" hangingPunct="1">
              <a:buFontTx/>
              <a:buNone/>
              <a:defRPr/>
            </a:pPr>
            <a:r>
              <a:rPr lang="en-US">
                <a:ea typeface="ＭＳ Ｐゴシック" charset="0"/>
              </a:rPr>
              <a:t>d. Is the order of presentation satisfactory?            </a:t>
            </a:r>
          </a:p>
          <a:p>
            <a:pPr eaLnBrk="1" hangingPunct="1">
              <a:buFontTx/>
              <a:buNone/>
              <a:defRPr/>
            </a:pPr>
            <a:r>
              <a:rPr lang="en-US">
                <a:ea typeface="ＭＳ Ｐゴシック" charset="0"/>
              </a:rPr>
              <a:t> 					   No  Somewhat  Yes   </a:t>
            </a:r>
          </a:p>
          <a:p>
            <a:pPr eaLnBrk="1" hangingPunct="1">
              <a:buFontTx/>
              <a:buNone/>
              <a:defRPr/>
            </a:pPr>
            <a:endParaRPr lang="en-US">
              <a:ea typeface="ＭＳ Ｐゴシック" charset="0"/>
            </a:endParaRPr>
          </a:p>
          <a:p>
            <a:pPr eaLnBrk="1" hangingPunct="1">
              <a:buFontTx/>
              <a:buNone/>
              <a:defRPr/>
            </a:pPr>
            <a:r>
              <a:rPr lang="en-US" i="1">
                <a:ea typeface="ＭＳ Ｐゴシック" charset="0"/>
              </a:rPr>
              <a:t>Comment: A common mistake is to not separate "what's new" from its</a:t>
            </a:r>
          </a:p>
          <a:p>
            <a:pPr eaLnBrk="1" hangingPunct="1">
              <a:buFontTx/>
              <a:buNone/>
              <a:defRPr/>
            </a:pPr>
            <a:r>
              <a:rPr lang="en-US" i="1">
                <a:ea typeface="ＭＳ Ｐゴシック" charset="0"/>
              </a:rPr>
              <a:t>"background". The reviewers will ask to put them in separate sections.</a:t>
            </a:r>
          </a:p>
          <a:p>
            <a:pPr eaLnBrk="1" hangingPunct="1">
              <a:buFontTx/>
              <a:buNone/>
              <a:defRPr/>
            </a:pPr>
            <a:endParaRPr lang="en-US" i="1">
              <a:ea typeface="ＭＳ Ｐゴシック" charset="0"/>
            </a:endParaRPr>
          </a:p>
          <a:p>
            <a:pPr eaLnBrk="1" hangingPunct="1">
              <a:buFontTx/>
              <a:buNone/>
              <a:defRPr/>
            </a:pPr>
            <a:r>
              <a:rPr lang="en-US">
                <a:ea typeface="ＭＳ Ｐゴシック" charset="0"/>
              </a:rPr>
              <a:t>e. Is the English satisfactory?              No  Somewhat  Yes   </a:t>
            </a:r>
          </a:p>
          <a:p>
            <a:pPr eaLnBrk="1" hangingPunct="1">
              <a:buFontTx/>
              <a:buNone/>
              <a:defRPr/>
            </a:pPr>
            <a:endParaRPr lang="en-US">
              <a:ea typeface="ＭＳ Ｐゴシック" charset="0"/>
            </a:endParaRPr>
          </a:p>
          <a:p>
            <a:pPr eaLnBrk="1" hangingPunct="1">
              <a:buFontTx/>
              <a:buNone/>
              <a:defRPr/>
            </a:pPr>
            <a:r>
              <a:rPr lang="en-US" i="1">
                <a:ea typeface="ＭＳ Ｐゴシック" charset="0"/>
              </a:rPr>
              <a:t>Comment: If the English is poor, some reviewers will use this as another</a:t>
            </a:r>
          </a:p>
          <a:p>
            <a:pPr eaLnBrk="1" hangingPunct="1">
              <a:buFontTx/>
              <a:buNone/>
              <a:defRPr/>
            </a:pPr>
            <a:r>
              <a:rPr lang="en-US" i="1">
                <a:ea typeface="ＭＳ Ｐゴシック" charset="0"/>
              </a:rPr>
              <a:t>excuse to reject the paper, saying that it was not prepared properly. I ask my</a:t>
            </a:r>
          </a:p>
          <a:p>
            <a:pPr eaLnBrk="1" hangingPunct="1">
              <a:buFontTx/>
              <a:buNone/>
              <a:defRPr/>
            </a:pPr>
            <a:r>
              <a:rPr lang="en-US" i="1">
                <a:ea typeface="ＭＳ Ｐゴシック" charset="0"/>
              </a:rPr>
              <a:t>wife, who teaches writing in the College of Education to check the English!</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3F3B213-4727-4717-B4E7-ADF9797F5684}"/>
              </a:ext>
            </a:extLst>
          </p:cNvPr>
          <p:cNvSpPr>
            <a:spLocks noGrp="1" noChangeArrowheads="1"/>
          </p:cNvSpPr>
          <p:nvPr>
            <p:ph type="title"/>
          </p:nvPr>
        </p:nvSpPr>
        <p:spPr/>
        <p:txBody>
          <a:bodyPr/>
          <a:lstStyle/>
          <a:p>
            <a:pPr eaLnBrk="1" hangingPunct="1">
              <a:defRPr/>
            </a:pPr>
            <a:r>
              <a:rPr lang="en-US">
                <a:ea typeface="ＭＳ Ｐゴシック" charset="0"/>
              </a:rPr>
              <a:t>IEEE Transactions Paper Evaluation (IV of V)</a:t>
            </a:r>
          </a:p>
        </p:txBody>
      </p:sp>
      <p:sp>
        <p:nvSpPr>
          <p:cNvPr id="64515" name="Rectangle 3">
            <a:extLst>
              <a:ext uri="{FF2B5EF4-FFF2-40B4-BE49-F238E27FC236}">
                <a16:creationId xmlns:a16="http://schemas.microsoft.com/office/drawing/2014/main" id="{D39A60DF-F669-4EA5-8890-B28EB0A7770B}"/>
              </a:ext>
            </a:extLst>
          </p:cNvPr>
          <p:cNvSpPr>
            <a:spLocks noGrp="1" noChangeArrowheads="1"/>
          </p:cNvSpPr>
          <p:nvPr>
            <p:ph type="body" idx="1"/>
          </p:nvPr>
        </p:nvSpPr>
        <p:spPr/>
        <p:txBody>
          <a:bodyPr/>
          <a:lstStyle/>
          <a:p>
            <a:pPr eaLnBrk="1" hangingPunct="1">
              <a:buFontTx/>
              <a:buNone/>
              <a:defRPr/>
            </a:pPr>
            <a:r>
              <a:rPr lang="en-US">
                <a:ea typeface="ＭＳ Ｐゴシック" charset="0"/>
              </a:rPr>
              <a:t>3.  RECOMMENDATION:</a:t>
            </a:r>
          </a:p>
          <a:p>
            <a:pPr eaLnBrk="1" hangingPunct="1">
              <a:buFontTx/>
              <a:buNone/>
              <a:defRPr/>
            </a:pPr>
            <a:r>
              <a:rPr lang="en-US">
                <a:ea typeface="ＭＳ Ｐゴシック" charset="0"/>
              </a:rPr>
              <a:t>        ___  Accept in its present form                   </a:t>
            </a:r>
          </a:p>
          <a:p>
            <a:pPr eaLnBrk="1" hangingPunct="1">
              <a:buFontTx/>
              <a:buNone/>
              <a:defRPr/>
            </a:pPr>
            <a:r>
              <a:rPr lang="en-US">
                <a:ea typeface="ＭＳ Ｐゴシック" charset="0"/>
              </a:rPr>
              <a:t>        ___  Revise and Accept (changes may require re-examination by </a:t>
            </a:r>
          </a:p>
          <a:p>
            <a:pPr eaLnBrk="1" hangingPunct="1">
              <a:buFontTx/>
              <a:buNone/>
              <a:defRPr/>
            </a:pPr>
            <a:r>
              <a:rPr lang="en-US">
                <a:ea typeface="ＭＳ Ｐゴシック" charset="0"/>
              </a:rPr>
              <a:t>                the Associate Editor and perhaps by one or more reviewers) </a:t>
            </a:r>
          </a:p>
          <a:p>
            <a:pPr eaLnBrk="1" hangingPunct="1">
              <a:buFontTx/>
              <a:buNone/>
              <a:defRPr/>
            </a:pPr>
            <a:r>
              <a:rPr lang="en-US">
                <a:ea typeface="ＭＳ Ｐゴシック" charset="0"/>
              </a:rPr>
              <a:t>                Please check ___ if you wish to see the revision.    </a:t>
            </a:r>
          </a:p>
          <a:p>
            <a:pPr eaLnBrk="1" hangingPunct="1">
              <a:buFontTx/>
              <a:buNone/>
              <a:defRPr/>
            </a:pPr>
            <a:r>
              <a:rPr lang="en-US">
                <a:ea typeface="ＭＳ Ｐゴシック" charset="0"/>
              </a:rPr>
              <a:t>        ___  Revise and Resubmit (the manuscript may contain publishable </a:t>
            </a:r>
          </a:p>
          <a:p>
            <a:pPr eaLnBrk="1" hangingPunct="1">
              <a:buFontTx/>
              <a:buNone/>
              <a:defRPr/>
            </a:pPr>
            <a:r>
              <a:rPr lang="en-US">
                <a:ea typeface="ＭＳ Ｐゴシック" charset="0"/>
              </a:rPr>
              <a:t>                results. Requires major revision, resubmission and </a:t>
            </a:r>
          </a:p>
          <a:p>
            <a:pPr eaLnBrk="1" hangingPunct="1">
              <a:buFontTx/>
              <a:buNone/>
              <a:defRPr/>
            </a:pPr>
            <a:r>
              <a:rPr lang="en-US">
                <a:ea typeface="ＭＳ Ｐゴシック" charset="0"/>
              </a:rPr>
              <a:t>                re-review of revised manuscript) </a:t>
            </a:r>
          </a:p>
          <a:p>
            <a:pPr eaLnBrk="1" hangingPunct="1">
              <a:buFontTx/>
              <a:buNone/>
              <a:defRPr/>
            </a:pPr>
            <a:r>
              <a:rPr lang="en-US">
                <a:ea typeface="ＭＳ Ｐゴシック" charset="0"/>
              </a:rPr>
              <a:t>        ___  Reject and do not encourage re-submission   </a:t>
            </a:r>
          </a:p>
          <a:p>
            <a:pPr eaLnBrk="1" hangingPunct="1">
              <a:buFontTx/>
              <a:buNone/>
              <a:defRPr/>
            </a:pPr>
            <a:endParaRPr lang="en-US">
              <a:ea typeface="ＭＳ Ｐゴシック" charset="0"/>
            </a:endParaRPr>
          </a:p>
          <a:p>
            <a:pPr eaLnBrk="1" hangingPunct="1">
              <a:buFontTx/>
              <a:buNone/>
              <a:defRPr/>
            </a:pPr>
            <a:r>
              <a:rPr lang="en-US" b="1" i="1">
                <a:ea typeface="ＭＳ Ｐゴシック" charset="0"/>
              </a:rPr>
              <a:t>Note: For acceptance, the requirement is for the manuscript to contain</a:t>
            </a:r>
          </a:p>
          <a:p>
            <a:pPr eaLnBrk="1" hangingPunct="1">
              <a:buFontTx/>
              <a:buNone/>
              <a:defRPr/>
            </a:pPr>
            <a:r>
              <a:rPr lang="en-US" b="1" i="1">
                <a:ea typeface="ＭＳ Ｐゴシック" charset="0"/>
              </a:rPr>
              <a:t>PUBLISHABLE RESULTS</a:t>
            </a:r>
            <a:r>
              <a:rPr lang="en-US">
                <a:ea typeface="ＭＳ Ｐゴシック" charset="0"/>
              </a:rPr>
              <a:t>.</a:t>
            </a:r>
            <a:r>
              <a:rPr lang="en-US" b="1" i="1">
                <a:ea typeface="ＭＳ Ｐゴシック" charset="0"/>
              </a:rPr>
              <a:t> By "publishable", they mean that they are</a:t>
            </a:r>
          </a:p>
          <a:p>
            <a:pPr eaLnBrk="1" hangingPunct="1">
              <a:buFontTx/>
              <a:buNone/>
              <a:defRPr/>
            </a:pPr>
            <a:r>
              <a:rPr lang="en-US" b="1" i="1">
                <a:ea typeface="ＭＳ Ｐゴシック" charset="0"/>
              </a:rPr>
              <a:t>significant enough to warrant publication. They mean both theoretical</a:t>
            </a:r>
          </a:p>
          <a:p>
            <a:pPr eaLnBrk="1" hangingPunct="1">
              <a:buFontTx/>
              <a:buNone/>
              <a:defRPr/>
            </a:pPr>
            <a:r>
              <a:rPr lang="en-US" b="1" i="1">
                <a:ea typeface="ＭＳ Ｐゴシック" charset="0"/>
              </a:rPr>
              <a:t>and numerical results.</a:t>
            </a:r>
            <a:endParaRPr lang="en-US">
              <a:ea typeface="ＭＳ Ｐゴシック"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F38459F-3857-41E1-9BA4-678273C9C723}"/>
              </a:ext>
            </a:extLst>
          </p:cNvPr>
          <p:cNvSpPr>
            <a:spLocks noGrp="1" noChangeArrowheads="1"/>
          </p:cNvSpPr>
          <p:nvPr>
            <p:ph type="title"/>
          </p:nvPr>
        </p:nvSpPr>
        <p:spPr/>
        <p:txBody>
          <a:bodyPr/>
          <a:lstStyle/>
          <a:p>
            <a:pPr eaLnBrk="1" hangingPunct="1">
              <a:defRPr/>
            </a:pPr>
            <a:r>
              <a:rPr lang="en-US">
                <a:ea typeface="ＭＳ Ｐゴシック" charset="0"/>
              </a:rPr>
              <a:t>IEEE Transactions Paper Evaluation (V of V)</a:t>
            </a:r>
          </a:p>
        </p:txBody>
      </p:sp>
      <p:sp>
        <p:nvSpPr>
          <p:cNvPr id="65539" name="Rectangle 3">
            <a:extLst>
              <a:ext uri="{FF2B5EF4-FFF2-40B4-BE49-F238E27FC236}">
                <a16:creationId xmlns:a16="http://schemas.microsoft.com/office/drawing/2014/main" id="{EE0E62D9-F382-4C8F-AA99-1E0C5E2CED4D}"/>
              </a:ext>
            </a:extLst>
          </p:cNvPr>
          <p:cNvSpPr>
            <a:spLocks noGrp="1" noChangeArrowheads="1"/>
          </p:cNvSpPr>
          <p:nvPr>
            <p:ph type="body" idx="1"/>
          </p:nvPr>
        </p:nvSpPr>
        <p:spPr>
          <a:xfrm>
            <a:off x="457200" y="1063625"/>
            <a:ext cx="8229600" cy="5618163"/>
          </a:xfrm>
        </p:spPr>
        <p:txBody>
          <a:bodyPr/>
          <a:lstStyle/>
          <a:p>
            <a:pPr eaLnBrk="1" hangingPunct="1">
              <a:buFontTx/>
              <a:buNone/>
              <a:defRPr/>
            </a:pPr>
            <a:r>
              <a:rPr lang="en-US">
                <a:ea typeface="ＭＳ Ｐゴシック" charset="0"/>
              </a:rPr>
              <a:t>4.  CONFIDENTIAL COMMENTS FOR ASSOCIATE EDITOR AND THE EDITOR</a:t>
            </a:r>
          </a:p>
          <a:p>
            <a:pPr eaLnBrk="1" hangingPunct="1">
              <a:buFontTx/>
              <a:buNone/>
              <a:defRPr/>
            </a:pPr>
            <a:endParaRPr lang="en-US">
              <a:ea typeface="ＭＳ Ｐゴシック" charset="0"/>
            </a:endParaRPr>
          </a:p>
          <a:p>
            <a:pPr eaLnBrk="1" hangingPunct="1">
              <a:buFontTx/>
              <a:buNone/>
              <a:defRPr/>
            </a:pPr>
            <a:r>
              <a:rPr lang="en-US" i="1">
                <a:ea typeface="ＭＳ Ｐゴシック" charset="0"/>
              </a:rPr>
              <a:t>Comment: Hard to predict what might happen here. Your paper maybe rejected</a:t>
            </a:r>
          </a:p>
          <a:p>
            <a:pPr eaLnBrk="1" hangingPunct="1">
              <a:buFontTx/>
              <a:buNone/>
              <a:defRPr/>
            </a:pPr>
            <a:r>
              <a:rPr lang="en-US" i="1">
                <a:ea typeface="ＭＳ Ｐゴシック" charset="0"/>
              </a:rPr>
              <a:t>from comments made here.</a:t>
            </a:r>
          </a:p>
          <a:p>
            <a:pPr eaLnBrk="1" hangingPunct="1">
              <a:buFontTx/>
              <a:buNone/>
              <a:defRPr/>
            </a:pPr>
            <a:endParaRPr lang="en-US">
              <a:ea typeface="ＭＳ Ｐゴシック" charset="0"/>
            </a:endParaRPr>
          </a:p>
          <a:p>
            <a:pPr eaLnBrk="1" hangingPunct="1">
              <a:buFontTx/>
              <a:buNone/>
              <a:defRPr/>
            </a:pPr>
            <a:r>
              <a:rPr lang="en-US">
                <a:ea typeface="ＭＳ Ｐゴシック" charset="0"/>
              </a:rPr>
              <a:t>5.  COMMENTS AND SUGGESTIONS FOR AUTHOR(S):</a:t>
            </a:r>
          </a:p>
          <a:p>
            <a:pPr eaLnBrk="1" hangingPunct="1">
              <a:buFontTx/>
              <a:buNone/>
              <a:defRPr/>
            </a:pPr>
            <a:r>
              <a:rPr lang="en-US">
                <a:ea typeface="ＭＳ Ｐゴシック" charset="0"/>
              </a:rPr>
              <a:t>	Please provide detailed comments and suggestions for the author(s).  </a:t>
            </a:r>
          </a:p>
          <a:p>
            <a:pPr eaLnBrk="1" hangingPunct="1">
              <a:buFontTx/>
              <a:buNone/>
              <a:defRPr/>
            </a:pPr>
            <a:r>
              <a:rPr lang="en-US">
                <a:ea typeface="ＭＳ Ｐゴシック" charset="0"/>
              </a:rPr>
              <a:t>	The objective is to guide possible revisions to improve the quality </a:t>
            </a:r>
          </a:p>
          <a:p>
            <a:pPr eaLnBrk="1" hangingPunct="1">
              <a:buFontTx/>
              <a:buNone/>
              <a:defRPr/>
            </a:pPr>
            <a:r>
              <a:rPr lang="en-US">
                <a:ea typeface="ＭＳ Ｐゴシック" charset="0"/>
              </a:rPr>
              <a:t>	of the manuscript or to explain reasons for rejection. Please do not </a:t>
            </a:r>
          </a:p>
          <a:p>
            <a:pPr eaLnBrk="1" hangingPunct="1">
              <a:buFontTx/>
              <a:buNone/>
              <a:defRPr/>
            </a:pPr>
            <a:r>
              <a:rPr lang="en-US">
                <a:ea typeface="ＭＳ Ｐゴシック" charset="0"/>
              </a:rPr>
              <a:t>	identify yourself or your organization; a copy of this page will be </a:t>
            </a:r>
          </a:p>
          <a:p>
            <a:pPr eaLnBrk="1" hangingPunct="1">
              <a:buFontTx/>
              <a:buNone/>
              <a:defRPr/>
            </a:pPr>
            <a:r>
              <a:rPr lang="en-US">
                <a:ea typeface="ＭＳ Ｐゴシック" charset="0"/>
              </a:rPr>
              <a:t>	sent to the author(s).</a:t>
            </a:r>
          </a:p>
          <a:p>
            <a:pPr eaLnBrk="1" hangingPunct="1">
              <a:buFontTx/>
              <a:buNone/>
              <a:defRPr/>
            </a:pPr>
            <a:endParaRPr lang="en-US">
              <a:ea typeface="ＭＳ Ｐゴシック" charset="0"/>
            </a:endParaRPr>
          </a:p>
          <a:p>
            <a:pPr eaLnBrk="1" hangingPunct="1">
              <a:buFontTx/>
              <a:buNone/>
              <a:defRPr/>
            </a:pPr>
            <a:r>
              <a:rPr lang="en-US" i="1">
                <a:ea typeface="ＭＳ Ｐゴシック" charset="0"/>
              </a:rPr>
              <a:t>Comment: Sometimes, you will get references from the literature, telling you</a:t>
            </a:r>
          </a:p>
          <a:p>
            <a:pPr eaLnBrk="1" hangingPunct="1">
              <a:buFontTx/>
              <a:buNone/>
              <a:defRPr/>
            </a:pPr>
            <a:r>
              <a:rPr lang="en-US" i="1">
                <a:ea typeface="ＭＳ Ｐゴシック" charset="0"/>
              </a:rPr>
              <a:t>that you missed something. Other times, they might say that the overall</a:t>
            </a:r>
          </a:p>
          <a:p>
            <a:pPr eaLnBrk="1" hangingPunct="1">
              <a:buFontTx/>
              <a:buNone/>
              <a:defRPr/>
            </a:pPr>
            <a:r>
              <a:rPr lang="en-US" i="1">
                <a:ea typeface="ＭＳ Ｐゴシック" charset="0"/>
              </a:rPr>
              <a:t>improvements were not significant enough. However, if you did a good job of</a:t>
            </a:r>
          </a:p>
          <a:p>
            <a:pPr eaLnBrk="1" hangingPunct="1">
              <a:buFontTx/>
              <a:buNone/>
              <a:defRPr/>
            </a:pPr>
            <a:r>
              <a:rPr lang="en-US" i="1">
                <a:ea typeface="ＭＳ Ｐゴシック" charset="0"/>
              </a:rPr>
              <a:t>telling them WHY the research was needed, you could still be published.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B49534A-0332-4D3F-9B2A-71A1AC1EEE0A}"/>
              </a:ext>
            </a:extLst>
          </p:cNvPr>
          <p:cNvSpPr>
            <a:spLocks noGrp="1" noChangeArrowheads="1"/>
          </p:cNvSpPr>
          <p:nvPr>
            <p:ph type="title"/>
          </p:nvPr>
        </p:nvSpPr>
        <p:spPr/>
        <p:txBody>
          <a:bodyPr/>
          <a:lstStyle/>
          <a:p>
            <a:pPr eaLnBrk="1" hangingPunct="1">
              <a:defRPr/>
            </a:pPr>
            <a:r>
              <a:rPr lang="en-US">
                <a:ea typeface="ＭＳ Ｐゴシック" charset="0"/>
              </a:rPr>
              <a:t>IEEE Signal Processing Letter Evaluation Form</a:t>
            </a:r>
          </a:p>
        </p:txBody>
      </p:sp>
      <p:sp>
        <p:nvSpPr>
          <p:cNvPr id="66563" name="Rectangle 3">
            <a:extLst>
              <a:ext uri="{FF2B5EF4-FFF2-40B4-BE49-F238E27FC236}">
                <a16:creationId xmlns:a16="http://schemas.microsoft.com/office/drawing/2014/main" id="{8AF737ED-9E93-4DB8-A706-400A4DB91794}"/>
              </a:ext>
            </a:extLst>
          </p:cNvPr>
          <p:cNvSpPr>
            <a:spLocks noGrp="1" noChangeArrowheads="1"/>
          </p:cNvSpPr>
          <p:nvPr>
            <p:ph type="body" idx="1"/>
          </p:nvPr>
        </p:nvSpPr>
        <p:spPr>
          <a:xfrm>
            <a:off x="457200" y="1063625"/>
            <a:ext cx="8229600" cy="5481638"/>
          </a:xfrm>
        </p:spPr>
        <p:txBody>
          <a:bodyPr/>
          <a:lstStyle/>
          <a:p>
            <a:pPr eaLnBrk="1" hangingPunct="1">
              <a:lnSpc>
                <a:spcPct val="90000"/>
              </a:lnSpc>
              <a:buFontTx/>
              <a:buAutoNum type="arabicPeriod"/>
              <a:defRPr/>
            </a:pPr>
            <a:r>
              <a:rPr lang="en-US">
                <a:ea typeface="ＭＳ Ｐゴシック" charset="0"/>
              </a:rPr>
              <a:t>Is the topic appropriate for publication in this transaction?    </a:t>
            </a:r>
          </a:p>
          <a:p>
            <a:pPr eaLnBrk="1" hangingPunct="1">
              <a:lnSpc>
                <a:spcPct val="90000"/>
              </a:lnSpc>
              <a:buFontTx/>
              <a:buNone/>
              <a:defRPr/>
            </a:pPr>
            <a:r>
              <a:rPr lang="en-US">
                <a:ea typeface="ＭＳ Ｐゴシック" charset="0"/>
              </a:rPr>
              <a:t>	           Yes/Perhaps/No</a:t>
            </a:r>
          </a:p>
          <a:p>
            <a:pPr eaLnBrk="1" hangingPunct="1">
              <a:lnSpc>
                <a:spcPct val="90000"/>
              </a:lnSpc>
              <a:buFontTx/>
              <a:buNone/>
              <a:defRPr/>
            </a:pPr>
            <a:r>
              <a:rPr lang="en-US">
                <a:ea typeface="ＭＳ Ｐゴシック" charset="0"/>
              </a:rPr>
              <a:t>2. Is the topic important to colleagues working in the field?       </a:t>
            </a:r>
          </a:p>
          <a:p>
            <a:pPr eaLnBrk="1" hangingPunct="1">
              <a:lnSpc>
                <a:spcPct val="90000"/>
              </a:lnSpc>
              <a:buFontTx/>
              <a:buNone/>
              <a:defRPr/>
            </a:pPr>
            <a:r>
              <a:rPr lang="en-US">
                <a:ea typeface="ＭＳ Ｐゴシック" charset="0"/>
              </a:rPr>
              <a:t>		Yes/Moderately So/No (explain:  )</a:t>
            </a:r>
          </a:p>
          <a:p>
            <a:pPr eaLnBrk="1" hangingPunct="1">
              <a:lnSpc>
                <a:spcPct val="90000"/>
              </a:lnSpc>
              <a:buFontTx/>
              <a:buNone/>
              <a:defRPr/>
            </a:pPr>
            <a:r>
              <a:rPr lang="en-US">
                <a:ea typeface="ＭＳ Ｐゴシック" charset="0"/>
              </a:rPr>
              <a:t>3. How would you rate the technical novelty of the paper?       </a:t>
            </a:r>
          </a:p>
          <a:p>
            <a:pPr eaLnBrk="1" hangingPunct="1">
              <a:lnSpc>
                <a:spcPct val="90000"/>
              </a:lnSpc>
              <a:buFontTx/>
              <a:buNone/>
              <a:defRPr/>
            </a:pPr>
            <a:r>
              <a:rPr lang="en-US">
                <a:ea typeface="ＭＳ Ｐゴシック" charset="0"/>
              </a:rPr>
              <a:t>           Novel/Somewhat Novel/Not Novel</a:t>
            </a:r>
          </a:p>
          <a:p>
            <a:pPr eaLnBrk="1" hangingPunct="1">
              <a:lnSpc>
                <a:spcPct val="90000"/>
              </a:lnSpc>
              <a:buFontTx/>
              <a:buNone/>
              <a:defRPr/>
            </a:pPr>
            <a:r>
              <a:rPr lang="en-US">
                <a:ea typeface="ＭＳ Ｐゴシック" charset="0"/>
              </a:rPr>
              <a:t>4. How would you rate the English usage? </a:t>
            </a:r>
          </a:p>
          <a:p>
            <a:pPr eaLnBrk="1" hangingPunct="1">
              <a:lnSpc>
                <a:spcPct val="90000"/>
              </a:lnSpc>
              <a:buFontTx/>
              <a:buNone/>
              <a:defRPr/>
            </a:pPr>
            <a:r>
              <a:rPr lang="en-US">
                <a:ea typeface="ＭＳ Ｐゴシック" charset="0"/>
              </a:rPr>
              <a:t>	    Satisfactory/Needs improvement/Poor</a:t>
            </a:r>
          </a:p>
          <a:p>
            <a:pPr eaLnBrk="1" hangingPunct="1">
              <a:lnSpc>
                <a:spcPct val="90000"/>
              </a:lnSpc>
              <a:buFontTx/>
              <a:buNone/>
              <a:defRPr/>
            </a:pPr>
            <a:r>
              <a:rPr lang="en-US">
                <a:ea typeface="ＭＳ Ｐゴシック" charset="0"/>
              </a:rPr>
              <a:t>6. Rate the references. Satisfactory/Unsatisfactory (explain:  )</a:t>
            </a:r>
          </a:p>
          <a:p>
            <a:pPr eaLnBrk="1" hangingPunct="1">
              <a:lnSpc>
                <a:spcPct val="90000"/>
              </a:lnSpc>
              <a:buFontTx/>
              <a:buNone/>
              <a:defRPr/>
            </a:pPr>
            <a:endParaRPr lang="en-US" sz="900">
              <a:ea typeface="ＭＳ Ｐゴシック" charset="0"/>
            </a:endParaRPr>
          </a:p>
          <a:p>
            <a:pPr eaLnBrk="1" hangingPunct="1">
              <a:lnSpc>
                <a:spcPct val="90000"/>
              </a:lnSpc>
              <a:buFontTx/>
              <a:buNone/>
              <a:defRPr/>
            </a:pPr>
            <a:r>
              <a:rPr lang="en-US" b="1" i="1">
                <a:ea typeface="ＭＳ Ｐゴシック" charset="0"/>
              </a:rPr>
              <a:t>Recommendation: </a:t>
            </a:r>
          </a:p>
          <a:p>
            <a:pPr eaLnBrk="1" hangingPunct="1">
              <a:lnSpc>
                <a:spcPct val="90000"/>
              </a:lnSpc>
              <a:buFontTx/>
              <a:buNone/>
              <a:defRPr/>
            </a:pPr>
            <a:r>
              <a:rPr lang="en-US">
                <a:ea typeface="ＭＳ Ｐゴシック" charset="0"/>
              </a:rPr>
              <a:t>	A Publish Unaltered</a:t>
            </a:r>
          </a:p>
          <a:p>
            <a:pPr eaLnBrk="1" hangingPunct="1">
              <a:lnSpc>
                <a:spcPct val="90000"/>
              </a:lnSpc>
              <a:buFontTx/>
              <a:buNone/>
              <a:defRPr/>
            </a:pPr>
            <a:r>
              <a:rPr lang="en-US">
                <a:ea typeface="ＭＳ Ｐゴシック" charset="0"/>
              </a:rPr>
              <a:t>	AQ Publish in Minor, Required Changes (as noted in Section III) </a:t>
            </a:r>
          </a:p>
          <a:p>
            <a:pPr eaLnBrk="1" hangingPunct="1">
              <a:lnSpc>
                <a:spcPct val="90000"/>
              </a:lnSpc>
              <a:buFontTx/>
              <a:buNone/>
              <a:defRPr/>
            </a:pPr>
            <a:r>
              <a:rPr lang="en-US">
                <a:ea typeface="ＭＳ Ｐゴシック" charset="0"/>
              </a:rPr>
              <a:t>	R Reject (Paper is not of sufficient quality or novelty to be published in this 	       Transactions)</a:t>
            </a:r>
          </a:p>
          <a:p>
            <a:pPr eaLnBrk="1" hangingPunct="1">
              <a:lnSpc>
                <a:spcPct val="90000"/>
              </a:lnSpc>
              <a:buFontTx/>
              <a:buNone/>
              <a:defRPr/>
            </a:pPr>
            <a:endParaRPr lang="en-US" sz="900">
              <a:ea typeface="ＭＳ Ｐゴシック" charset="0"/>
            </a:endParaRPr>
          </a:p>
          <a:p>
            <a:pPr eaLnBrk="1" hangingPunct="1">
              <a:lnSpc>
                <a:spcPct val="90000"/>
              </a:lnSpc>
              <a:buFontTx/>
              <a:buNone/>
              <a:defRPr/>
            </a:pPr>
            <a:r>
              <a:rPr lang="en-US">
                <a:ea typeface="ＭＳ Ｐゴシック" charset="0"/>
              </a:rPr>
              <a:t>Comments to Author</a:t>
            </a:r>
          </a:p>
          <a:p>
            <a:pPr eaLnBrk="1" hangingPunct="1">
              <a:lnSpc>
                <a:spcPct val="90000"/>
              </a:lnSpc>
              <a:buFontTx/>
              <a:buNone/>
              <a:defRPr/>
            </a:pPr>
            <a:r>
              <a:rPr lang="en-US">
                <a:ea typeface="ＭＳ Ｐゴシック" charset="0"/>
              </a:rPr>
              <a:t>Confidential Comments to the Associate Editor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CC45D63-3D69-486A-AF39-9AC403F0A828}"/>
              </a:ext>
            </a:extLst>
          </p:cNvPr>
          <p:cNvSpPr>
            <a:spLocks noGrp="1" noChangeArrowheads="1"/>
          </p:cNvSpPr>
          <p:nvPr>
            <p:ph type="title"/>
          </p:nvPr>
        </p:nvSpPr>
        <p:spPr/>
        <p:txBody>
          <a:bodyPr/>
          <a:lstStyle/>
          <a:p>
            <a:pPr eaLnBrk="1" hangingPunct="1">
              <a:defRPr/>
            </a:pPr>
            <a:r>
              <a:rPr lang="en-US">
                <a:ea typeface="ＭＳ Ｐゴシック" charset="0"/>
              </a:rPr>
              <a:t>IEEE Transactions on Information Technology in Biomedicine (I of III)</a:t>
            </a:r>
          </a:p>
        </p:txBody>
      </p:sp>
      <p:sp>
        <p:nvSpPr>
          <p:cNvPr id="67587" name="Rectangle 3">
            <a:extLst>
              <a:ext uri="{FF2B5EF4-FFF2-40B4-BE49-F238E27FC236}">
                <a16:creationId xmlns:a16="http://schemas.microsoft.com/office/drawing/2014/main" id="{101DE7F9-2CA2-44E2-AE3D-1DFFC8CA5466}"/>
              </a:ext>
            </a:extLst>
          </p:cNvPr>
          <p:cNvSpPr>
            <a:spLocks noGrp="1" noChangeArrowheads="1"/>
          </p:cNvSpPr>
          <p:nvPr>
            <p:ph type="body" idx="1"/>
          </p:nvPr>
        </p:nvSpPr>
        <p:spPr/>
        <p:txBody>
          <a:bodyPr/>
          <a:lstStyle/>
          <a:p>
            <a:pPr eaLnBrk="1" hangingPunct="1">
              <a:buFontTx/>
              <a:buNone/>
            </a:pPr>
            <a:r>
              <a:rPr lang="en-US" altLang="en-US" b="1">
                <a:latin typeface="Helvetica-Bold" charset="0"/>
              </a:rPr>
              <a:t>EVALUATION Excellent Good Fair Poor</a:t>
            </a:r>
            <a:endParaRPr lang="en-US" altLang="en-US"/>
          </a:p>
          <a:p>
            <a:pPr eaLnBrk="1" hangingPunct="1">
              <a:buFontTx/>
              <a:buNone/>
            </a:pPr>
            <a:r>
              <a:rPr lang="en-US" altLang="en-US" b="1">
                <a:latin typeface="Helvetica-Bold" charset="0"/>
              </a:rPr>
              <a:t> 1. </a:t>
            </a:r>
            <a:r>
              <a:rPr lang="en-US" altLang="en-US">
                <a:latin typeface="Helvetica" panose="020B0604020202020204" pitchFamily="34" charset="0"/>
              </a:rPr>
              <a:t>Quality of technical content:</a:t>
            </a:r>
            <a:endParaRPr lang="en-US" altLang="en-US"/>
          </a:p>
          <a:p>
            <a:pPr eaLnBrk="1" hangingPunct="1">
              <a:buFontTx/>
              <a:buNone/>
            </a:pPr>
            <a:r>
              <a:rPr lang="en-US" altLang="en-US">
                <a:latin typeface="Helvetica" panose="020B0604020202020204" pitchFamily="34" charset="0"/>
              </a:rPr>
              <a:t>	- Methodology 		4 3 2 1			</a:t>
            </a:r>
            <a:endParaRPr lang="en-US" altLang="en-US"/>
          </a:p>
          <a:p>
            <a:pPr eaLnBrk="1" hangingPunct="1">
              <a:buFontTx/>
              <a:buNone/>
            </a:pPr>
            <a:r>
              <a:rPr lang="en-US" altLang="en-US">
                <a:latin typeface="Helvetica" panose="020B0604020202020204" pitchFamily="34" charset="0"/>
              </a:rPr>
              <a:t>	- Presentation of information 	4 3 2 1	</a:t>
            </a:r>
            <a:endParaRPr lang="en-US" altLang="en-US"/>
          </a:p>
          <a:p>
            <a:pPr eaLnBrk="1" hangingPunct="1">
              <a:buFontTx/>
              <a:buNone/>
            </a:pPr>
            <a:r>
              <a:rPr lang="en-US" altLang="en-US">
                <a:latin typeface="Helvetica" panose="020B0604020202020204" pitchFamily="34" charset="0"/>
              </a:rPr>
              <a:t>	- Data analysis 		4 3 2 1			</a:t>
            </a:r>
            <a:endParaRPr lang="en-US" altLang="en-US"/>
          </a:p>
          <a:p>
            <a:pPr eaLnBrk="1" hangingPunct="1">
              <a:buFontTx/>
              <a:buNone/>
            </a:pPr>
            <a:r>
              <a:rPr lang="en-US" altLang="en-US">
                <a:latin typeface="Helvetica" panose="020B0604020202020204" pitchFamily="34" charset="0"/>
              </a:rPr>
              <a:t>	- Discussion or Interpretation 	4 3 2 1	</a:t>
            </a:r>
            <a:endParaRPr lang="en-US" altLang="en-US"/>
          </a:p>
          <a:p>
            <a:pPr eaLnBrk="1" hangingPunct="1">
              <a:buFontTx/>
              <a:buNone/>
            </a:pPr>
            <a:endParaRPr lang="en-US" altLang="en-US" sz="800"/>
          </a:p>
          <a:p>
            <a:pPr eaLnBrk="1" hangingPunct="1">
              <a:buFontTx/>
              <a:buNone/>
            </a:pPr>
            <a:r>
              <a:rPr lang="en-US" altLang="en-US" b="1">
                <a:latin typeface="Helvetica-Bold" charset="0"/>
              </a:rPr>
              <a:t>2. </a:t>
            </a:r>
            <a:r>
              <a:rPr lang="en-US" altLang="en-US">
                <a:latin typeface="Helvetica" panose="020B0604020202020204" pitchFamily="34" charset="0"/>
              </a:rPr>
              <a:t>Clarity of writing: 		4 3 2 1		</a:t>
            </a:r>
            <a:r>
              <a:rPr lang="en-US" altLang="en-US" b="1">
                <a:latin typeface="Helvetica-Bold" charset="0"/>
              </a:rPr>
              <a:t> </a:t>
            </a:r>
            <a:endParaRPr lang="en-US" altLang="en-US"/>
          </a:p>
          <a:p>
            <a:pPr eaLnBrk="1" hangingPunct="1">
              <a:buFontTx/>
              <a:buNone/>
            </a:pPr>
            <a:endParaRPr lang="en-US" altLang="en-US" sz="800" b="1">
              <a:latin typeface="Helvetica-Bold" charset="0"/>
            </a:endParaRPr>
          </a:p>
          <a:p>
            <a:pPr eaLnBrk="1" hangingPunct="1">
              <a:buFontTx/>
              <a:buNone/>
            </a:pPr>
            <a:r>
              <a:rPr lang="en-US" altLang="en-US" b="1">
                <a:latin typeface="Helvetica-Bold" charset="0"/>
              </a:rPr>
              <a:t>3. Interest to TITB readers (Check One):</a:t>
            </a:r>
            <a:endParaRPr lang="en-US" altLang="en-US"/>
          </a:p>
          <a:p>
            <a:pPr eaLnBrk="1" hangingPunct="1">
              <a:buFontTx/>
              <a:buNone/>
            </a:pPr>
            <a:r>
              <a:rPr lang="en-US" altLang="en-US">
                <a:latin typeface="Helvetica" panose="020B0604020202020204" pitchFamily="34" charset="0"/>
              </a:rPr>
              <a:t>	of great interest to most readers</a:t>
            </a:r>
            <a:endParaRPr lang="en-US" altLang="en-US"/>
          </a:p>
          <a:p>
            <a:pPr eaLnBrk="1" hangingPunct="1">
              <a:buFontTx/>
              <a:buNone/>
            </a:pPr>
            <a:r>
              <a:rPr lang="en-US" altLang="en-US">
                <a:latin typeface="Helvetica" panose="020B0604020202020204" pitchFamily="34" charset="0"/>
              </a:rPr>
              <a:t>	of interest to most readers</a:t>
            </a:r>
            <a:endParaRPr lang="en-US" altLang="en-US"/>
          </a:p>
          <a:p>
            <a:pPr eaLnBrk="1" hangingPunct="1">
              <a:buFontTx/>
              <a:buNone/>
            </a:pPr>
            <a:r>
              <a:rPr lang="en-US" altLang="en-US">
                <a:latin typeface="Helvetica" panose="020B0604020202020204" pitchFamily="34" charset="0"/>
              </a:rPr>
              <a:t>	of great interest to few readers</a:t>
            </a:r>
            <a:endParaRPr lang="en-US" altLang="en-US"/>
          </a:p>
          <a:p>
            <a:pPr eaLnBrk="1" hangingPunct="1">
              <a:buFontTx/>
              <a:buNone/>
            </a:pPr>
            <a:r>
              <a:rPr lang="en-US" altLang="en-US">
                <a:latin typeface="Helvetica" panose="020B0604020202020204" pitchFamily="34" charset="0"/>
              </a:rPr>
              <a:t>	of little interest to any reader</a:t>
            </a: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FD6E18A-AA51-4541-BD5F-361B97CBB1B4}"/>
              </a:ext>
            </a:extLst>
          </p:cNvPr>
          <p:cNvSpPr>
            <a:spLocks noGrp="1" noChangeArrowheads="1"/>
          </p:cNvSpPr>
          <p:nvPr>
            <p:ph type="title"/>
          </p:nvPr>
        </p:nvSpPr>
        <p:spPr/>
        <p:txBody>
          <a:bodyPr/>
          <a:lstStyle/>
          <a:p>
            <a:pPr eaLnBrk="1" hangingPunct="1">
              <a:defRPr/>
            </a:pPr>
            <a:r>
              <a:rPr lang="en-US">
                <a:ea typeface="ＭＳ Ｐゴシック" charset="0"/>
              </a:rPr>
              <a:t>IEEE Transactions on Information Technology in Biomedicine (II of III)</a:t>
            </a:r>
          </a:p>
        </p:txBody>
      </p:sp>
      <p:sp>
        <p:nvSpPr>
          <p:cNvPr id="68611" name="Rectangle 3">
            <a:extLst>
              <a:ext uri="{FF2B5EF4-FFF2-40B4-BE49-F238E27FC236}">
                <a16:creationId xmlns:a16="http://schemas.microsoft.com/office/drawing/2014/main" id="{09D13C1E-10DF-4336-B02C-295F5CA3F219}"/>
              </a:ext>
            </a:extLst>
          </p:cNvPr>
          <p:cNvSpPr>
            <a:spLocks noGrp="1" noChangeArrowheads="1"/>
          </p:cNvSpPr>
          <p:nvPr>
            <p:ph type="body" idx="1"/>
          </p:nvPr>
        </p:nvSpPr>
        <p:spPr/>
        <p:txBody>
          <a:bodyPr/>
          <a:lstStyle/>
          <a:p>
            <a:pPr eaLnBrk="1" hangingPunct="1">
              <a:lnSpc>
                <a:spcPct val="90000"/>
              </a:lnSpc>
              <a:buFontTx/>
              <a:buNone/>
            </a:pPr>
            <a:r>
              <a:rPr lang="en-US" altLang="en-US" sz="1600" b="1">
                <a:latin typeface="Helvetica-Bold" charset="0"/>
              </a:rPr>
              <a:t>4. Recommendations (Check One):</a:t>
            </a:r>
            <a:endParaRPr lang="en-US" altLang="en-US" sz="1600"/>
          </a:p>
          <a:p>
            <a:pPr eaLnBrk="1" hangingPunct="1">
              <a:lnSpc>
                <a:spcPct val="90000"/>
              </a:lnSpc>
              <a:buFontTx/>
              <a:buNone/>
            </a:pPr>
            <a:r>
              <a:rPr lang="en-US" altLang="en-US" sz="1600">
                <a:latin typeface="Helvetica" panose="020B0604020202020204" pitchFamily="34" charset="0"/>
              </a:rPr>
              <a:t>	UNCONDITIONAL ACCEPTANCE as is</a:t>
            </a:r>
            <a:endParaRPr lang="en-US" altLang="en-US" sz="1600"/>
          </a:p>
          <a:p>
            <a:pPr eaLnBrk="1" hangingPunct="1">
              <a:lnSpc>
                <a:spcPct val="90000"/>
              </a:lnSpc>
              <a:buFontTx/>
              <a:buNone/>
            </a:pPr>
            <a:r>
              <a:rPr lang="en-US" altLang="en-US" sz="1600">
                <a:latin typeface="Helvetica" panose="020B0604020202020204" pitchFamily="34" charset="0"/>
              </a:rPr>
              <a:t>	MINOR REVISION based on the corrections and suggestions given</a:t>
            </a:r>
            <a:endParaRPr lang="en-US" altLang="en-US" sz="1600"/>
          </a:p>
          <a:p>
            <a:pPr eaLnBrk="1" hangingPunct="1">
              <a:lnSpc>
                <a:spcPct val="90000"/>
              </a:lnSpc>
              <a:buFontTx/>
              <a:buNone/>
            </a:pPr>
            <a:r>
              <a:rPr lang="en-US" altLang="en-US" sz="1600">
                <a:latin typeface="Helvetica" panose="020B0604020202020204" pitchFamily="34" charset="0"/>
              </a:rPr>
              <a:t>	MAJOR REVISION based on the corrections and suggestions given</a:t>
            </a:r>
            <a:endParaRPr lang="en-US" altLang="en-US" sz="1600"/>
          </a:p>
          <a:p>
            <a:pPr eaLnBrk="1" hangingPunct="1">
              <a:lnSpc>
                <a:spcPct val="90000"/>
              </a:lnSpc>
              <a:buFontTx/>
              <a:buNone/>
            </a:pPr>
            <a:r>
              <a:rPr lang="en-US" altLang="en-US" sz="1600">
                <a:latin typeface="Helvetica" panose="020B0604020202020204" pitchFamily="34" charset="0"/>
              </a:rPr>
              <a:t>	REDUCTION to a communication article based upon the corrections and suggestions given</a:t>
            </a:r>
            <a:endParaRPr lang="en-US" altLang="en-US" sz="1600"/>
          </a:p>
          <a:p>
            <a:pPr eaLnBrk="1" hangingPunct="1">
              <a:lnSpc>
                <a:spcPct val="90000"/>
              </a:lnSpc>
              <a:buFontTx/>
              <a:buNone/>
            </a:pPr>
            <a:r>
              <a:rPr lang="en-US" altLang="en-US" sz="1600">
                <a:latin typeface="Helvetica" panose="020B0604020202020204" pitchFamily="34" charset="0"/>
              </a:rPr>
              <a:t>	SUBMISSION TO ANOTHER JOURNAL, such as:</a:t>
            </a:r>
            <a:endParaRPr lang="en-US" altLang="en-US" sz="1600"/>
          </a:p>
          <a:p>
            <a:pPr eaLnBrk="1" hangingPunct="1">
              <a:lnSpc>
                <a:spcPct val="90000"/>
              </a:lnSpc>
              <a:buFontTx/>
              <a:buNone/>
            </a:pPr>
            <a:r>
              <a:rPr lang="en-US" altLang="en-US" sz="1600">
                <a:latin typeface="Helvetica" panose="020B0604020202020204" pitchFamily="34" charset="0"/>
              </a:rPr>
              <a:t>	REJECTION (with or without encouragement to resubmit)?</a:t>
            </a:r>
            <a:endParaRPr lang="en-US" altLang="en-US" sz="1600"/>
          </a:p>
          <a:p>
            <a:pPr eaLnBrk="1" hangingPunct="1">
              <a:lnSpc>
                <a:spcPct val="90000"/>
              </a:lnSpc>
              <a:buFontTx/>
              <a:buNone/>
            </a:pPr>
            <a:r>
              <a:rPr lang="en-US" altLang="en-US" sz="1600">
                <a:latin typeface="Helvetica" panose="020B0604020202020204" pitchFamily="34" charset="0"/>
              </a:rPr>
              <a:t>	(</a:t>
            </a:r>
            <a:r>
              <a:rPr lang="en-US" altLang="en-US" sz="1600" i="1">
                <a:latin typeface="Helvetica-Oblique" charset="0"/>
              </a:rPr>
              <a:t>place all revisions, notes and comments under additional comments</a:t>
            </a:r>
            <a:r>
              <a:rPr lang="en-US" altLang="en-US" sz="1600">
                <a:latin typeface="Helvetica" panose="020B0604020202020204" pitchFamily="34" charset="0"/>
              </a:rPr>
              <a:t>)</a:t>
            </a:r>
            <a:endParaRPr lang="en-US" altLang="en-US" sz="1600"/>
          </a:p>
          <a:p>
            <a:pPr eaLnBrk="1" hangingPunct="1">
              <a:lnSpc>
                <a:spcPct val="90000"/>
              </a:lnSpc>
              <a:buFontTx/>
              <a:buNone/>
            </a:pPr>
            <a:r>
              <a:rPr lang="en-US" altLang="en-US" sz="1600" b="1">
                <a:latin typeface="Helvetica-Bold" charset="0"/>
              </a:rPr>
              <a:t> </a:t>
            </a:r>
            <a:endParaRPr lang="en-US" altLang="en-US" sz="1600"/>
          </a:p>
          <a:p>
            <a:pPr eaLnBrk="1" hangingPunct="1">
              <a:lnSpc>
                <a:spcPct val="90000"/>
              </a:lnSpc>
              <a:buFontTx/>
              <a:buNone/>
            </a:pPr>
            <a:r>
              <a:rPr lang="en-US" altLang="en-US" sz="1600" b="1">
                <a:latin typeface="Helvetica-Bold" charset="0"/>
              </a:rPr>
              <a:t>5. TITB accepts reviews, regular papers, technical reports, and Short Communications. </a:t>
            </a:r>
          </a:p>
          <a:p>
            <a:pPr eaLnBrk="1" hangingPunct="1">
              <a:lnSpc>
                <a:spcPct val="90000"/>
              </a:lnSpc>
              <a:buFontTx/>
              <a:buNone/>
            </a:pPr>
            <a:r>
              <a:rPr lang="en-US" altLang="en-US" sz="1600" b="1">
                <a:latin typeface="Helvetica-Bold" charset="0"/>
              </a:rPr>
              <a:t>	In what category should this paper be placed if it were to be published?</a:t>
            </a:r>
            <a:endParaRPr lang="en-US" altLang="en-US" sz="1600"/>
          </a:p>
          <a:p>
            <a:pPr eaLnBrk="1" hangingPunct="1">
              <a:lnSpc>
                <a:spcPct val="90000"/>
              </a:lnSpc>
              <a:buFontTx/>
              <a:buNone/>
            </a:pPr>
            <a:endParaRPr lang="en-US" altLang="en-US" sz="1600"/>
          </a:p>
          <a:p>
            <a:pPr eaLnBrk="1" hangingPunct="1">
              <a:lnSpc>
                <a:spcPct val="90000"/>
              </a:lnSpc>
              <a:buFontTx/>
              <a:buNone/>
            </a:pPr>
            <a:r>
              <a:rPr lang="en-US" altLang="en-US" sz="1600" b="1">
                <a:latin typeface="Helvetica-Bold" charset="0"/>
              </a:rPr>
              <a:t>6. Confidential recommendations for the Associate Editor:</a:t>
            </a:r>
            <a:endParaRPr lang="en-US" altLang="en-US" sz="1600"/>
          </a:p>
          <a:p>
            <a:pPr eaLnBrk="1" hangingPunct="1">
              <a:lnSpc>
                <a:spcPct val="90000"/>
              </a:lnSpc>
              <a:buFontTx/>
              <a:buNone/>
            </a:pPr>
            <a:r>
              <a:rPr lang="en-US" altLang="en-US" sz="1600" b="1">
                <a:latin typeface="Helvetica-Bold" charset="0"/>
              </a:rPr>
              <a:t> </a:t>
            </a:r>
            <a:endParaRPr lang="en-US" altLang="en-US" sz="1600"/>
          </a:p>
          <a:p>
            <a:pPr eaLnBrk="1" hangingPunct="1">
              <a:lnSpc>
                <a:spcPct val="90000"/>
              </a:lnSpc>
              <a:buFontTx/>
              <a:buNone/>
            </a:pPr>
            <a:r>
              <a:rPr lang="en-US" altLang="en-US" sz="1600" b="1">
                <a:latin typeface="Helvetica-Bold" charset="0"/>
              </a:rPr>
              <a:t>7. Is this paper of award quality, or does it warrant an editorial commentary?</a:t>
            </a:r>
            <a:endParaRPr lang="en-US" altLang="en-US" sz="1600"/>
          </a:p>
          <a:p>
            <a:pPr eaLnBrk="1" hangingPunct="1">
              <a:lnSpc>
                <a:spcPct val="90000"/>
              </a:lnSpc>
              <a:buFontTx/>
              <a:buNone/>
            </a:pPr>
            <a:r>
              <a:rPr lang="en-US" altLang="en-US" sz="1600">
                <a:latin typeface="Helvetica" panose="020B0604020202020204" pitchFamily="34" charset="0"/>
              </a:rPr>
              <a:t>	YES</a:t>
            </a:r>
            <a:endParaRPr lang="en-US" altLang="en-US" sz="1600"/>
          </a:p>
          <a:p>
            <a:pPr eaLnBrk="1" hangingPunct="1">
              <a:lnSpc>
                <a:spcPct val="90000"/>
              </a:lnSpc>
              <a:buFontTx/>
              <a:buNone/>
            </a:pPr>
            <a:r>
              <a:rPr lang="en-US" altLang="en-US" sz="1600">
                <a:latin typeface="Helvetica" panose="020B0604020202020204" pitchFamily="34" charset="0"/>
              </a:rPr>
              <a:t>	NO</a:t>
            </a:r>
            <a:endParaRPr lang="en-US"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545FFF7-1D94-4975-ACB0-987854E7D690}"/>
              </a:ext>
            </a:extLst>
          </p:cNvPr>
          <p:cNvSpPr>
            <a:spLocks noGrp="1" noChangeArrowheads="1"/>
          </p:cNvSpPr>
          <p:nvPr>
            <p:ph type="title"/>
          </p:nvPr>
        </p:nvSpPr>
        <p:spPr/>
        <p:txBody>
          <a:bodyPr/>
          <a:lstStyle/>
          <a:p>
            <a:pPr eaLnBrk="1" hangingPunct="1">
              <a:defRPr/>
            </a:pPr>
            <a:r>
              <a:rPr lang="en-US" dirty="0">
                <a:ea typeface="ＭＳ Ｐゴシック" charset="0"/>
              </a:rPr>
              <a:t>LaTeX: How to Setup</a:t>
            </a:r>
          </a:p>
        </p:txBody>
      </p:sp>
      <p:sp>
        <p:nvSpPr>
          <p:cNvPr id="6147" name="Rectangle 3">
            <a:extLst>
              <a:ext uri="{FF2B5EF4-FFF2-40B4-BE49-F238E27FC236}">
                <a16:creationId xmlns:a16="http://schemas.microsoft.com/office/drawing/2014/main" id="{564900C2-C69D-4EBD-86DE-C5B948275070}"/>
              </a:ext>
            </a:extLst>
          </p:cNvPr>
          <p:cNvSpPr>
            <a:spLocks noGrp="1" noChangeArrowheads="1"/>
          </p:cNvSpPr>
          <p:nvPr>
            <p:ph type="body" idx="1"/>
          </p:nvPr>
        </p:nvSpPr>
        <p:spPr>
          <a:xfrm>
            <a:off x="304800" y="957263"/>
            <a:ext cx="8839200" cy="5607050"/>
          </a:xfrm>
        </p:spPr>
        <p:txBody>
          <a:bodyPr/>
          <a:lstStyle/>
          <a:p>
            <a:pPr eaLnBrk="1" hangingPunct="1">
              <a:defRPr/>
            </a:pPr>
            <a:r>
              <a:rPr lang="en-US" sz="1600" dirty="0">
                <a:ea typeface="ＭＳ Ｐゴシック" charset="0"/>
              </a:rPr>
              <a:t>I</a:t>
            </a:r>
            <a:r>
              <a:rPr lang="en-US" sz="2000" dirty="0">
                <a:ea typeface="ＭＳ Ｐゴシック" charset="0"/>
              </a:rPr>
              <a:t>f you want to start using LaTeX, a good place to start is:</a:t>
            </a:r>
          </a:p>
          <a:p>
            <a:pPr marL="0" indent="0" eaLnBrk="1" hangingPunct="1">
              <a:buNone/>
              <a:defRPr/>
            </a:pPr>
            <a:r>
              <a:rPr lang="en-US" sz="2000" dirty="0">
                <a:hlinkClick r:id="rId3"/>
              </a:rPr>
              <a:t>       https://www.overleaf.com/learn/latex/Learn_LaTeX_in_30_minutes</a:t>
            </a:r>
            <a:endParaRPr lang="en-US" sz="2000" dirty="0">
              <a:ea typeface="ＭＳ Ｐゴシック" charset="0"/>
            </a:endParaRPr>
          </a:p>
          <a:p>
            <a:pPr eaLnBrk="1" hangingPunct="1">
              <a:defRPr/>
            </a:pPr>
            <a:r>
              <a:rPr lang="en-US" sz="2000" dirty="0">
                <a:ea typeface="ＭＳ Ｐゴシック" charset="0"/>
              </a:rPr>
              <a:t>Please get the latest installation information from  </a:t>
            </a:r>
            <a:r>
              <a:rPr lang="en-US" sz="2000" dirty="0">
                <a:hlinkClick r:id="rId4"/>
              </a:rPr>
              <a:t>http://tug.org/begin.html</a:t>
            </a:r>
            <a:endParaRPr lang="en-US" sz="2000" dirty="0"/>
          </a:p>
          <a:p>
            <a:pPr eaLnBrk="1" hangingPunct="1">
              <a:defRPr/>
            </a:pPr>
            <a:r>
              <a:rPr lang="en-US" sz="2000" dirty="0">
                <a:ea typeface="ＭＳ Ｐゴシック" charset="0"/>
              </a:rPr>
              <a:t>I strongly recommend that you  install </a:t>
            </a:r>
            <a:r>
              <a:rPr lang="en-US" sz="2000" dirty="0" err="1">
                <a:ea typeface="ＭＳ Ｐゴシック" charset="0"/>
              </a:rPr>
              <a:t>TeX</a:t>
            </a:r>
            <a:r>
              <a:rPr lang="en-US" sz="2000" dirty="0">
                <a:ea typeface="ＭＳ Ｐゴシック" charset="0"/>
              </a:rPr>
              <a:t> using  </a:t>
            </a:r>
            <a:r>
              <a:rPr lang="en-US" sz="2000" dirty="0" err="1">
                <a:ea typeface="ＭＳ Ｐゴシック" charset="0"/>
              </a:rPr>
              <a:t>TeX</a:t>
            </a:r>
            <a:r>
              <a:rPr lang="en-US" sz="2000" dirty="0">
                <a:ea typeface="ＭＳ Ｐゴシック" charset="0"/>
              </a:rPr>
              <a:t> Live from </a:t>
            </a:r>
            <a:r>
              <a:rPr lang="en-US" sz="2000" dirty="0">
                <a:hlinkClick r:id="rId5"/>
              </a:rPr>
              <a:t>https://www.tug.org/texlive/</a:t>
            </a:r>
            <a:endParaRPr lang="en-US" sz="2000" dirty="0"/>
          </a:p>
          <a:p>
            <a:pPr eaLnBrk="1" hangingPunct="1">
              <a:defRPr/>
            </a:pPr>
            <a:r>
              <a:rPr lang="en-US" sz="2000" dirty="0">
                <a:ea typeface="ＭＳ Ｐゴシック" charset="0"/>
              </a:rPr>
              <a:t>You can try  </a:t>
            </a:r>
            <a:r>
              <a:rPr lang="en-US" sz="2000" dirty="0" err="1">
                <a:ea typeface="ＭＳ Ｐゴシック" charset="0"/>
              </a:rPr>
              <a:t>ProTeXt</a:t>
            </a:r>
            <a:r>
              <a:rPr lang="en-US" sz="2000" dirty="0">
                <a:ea typeface="ＭＳ Ｐゴシック" charset="0"/>
              </a:rPr>
              <a:t> but I had problems and had to switch to </a:t>
            </a:r>
            <a:r>
              <a:rPr lang="en-US" sz="2000" dirty="0" err="1">
                <a:ea typeface="ＭＳ Ｐゴシック" charset="0"/>
              </a:rPr>
              <a:t>TeX</a:t>
            </a:r>
            <a:r>
              <a:rPr lang="en-US" sz="2000" dirty="0">
                <a:ea typeface="ＭＳ Ｐゴシック" charset="0"/>
              </a:rPr>
              <a:t> Live.</a:t>
            </a:r>
          </a:p>
          <a:p>
            <a:pPr eaLnBrk="1" hangingPunct="1">
              <a:defRPr/>
            </a:pPr>
            <a:r>
              <a:rPr lang="en-US" sz="2000" dirty="0">
                <a:ea typeface="ＭＳ Ｐゴシック" charset="0"/>
              </a:rPr>
              <a:t>Editor recommendation: </a:t>
            </a:r>
            <a:r>
              <a:rPr lang="en-US" sz="2000" dirty="0" err="1">
                <a:ea typeface="ＭＳ Ｐゴシック" charset="0"/>
              </a:rPr>
              <a:t>TeXstudio</a:t>
            </a:r>
            <a:r>
              <a:rPr lang="en-US" sz="2000" dirty="0">
                <a:ea typeface="ＭＳ Ｐゴシック" charset="0"/>
              </a:rPr>
              <a:t> from </a:t>
            </a:r>
            <a:r>
              <a:rPr lang="en-US" sz="2000" dirty="0">
                <a:hlinkClick r:id="rId6"/>
              </a:rPr>
              <a:t>https://www.texstudio.org/</a:t>
            </a:r>
            <a:endParaRPr lang="en-US" sz="2000" dirty="0"/>
          </a:p>
          <a:p>
            <a:pPr eaLnBrk="1" hangingPunct="1">
              <a:defRPr/>
            </a:pPr>
            <a:r>
              <a:rPr lang="en-US" sz="2000" dirty="0">
                <a:ea typeface="ＭＳ Ｐゴシック" charset="0"/>
              </a:rPr>
              <a:t>Install Adobe Reader for viewing PDF files</a:t>
            </a:r>
          </a:p>
          <a:p>
            <a:pPr eaLnBrk="1" hangingPunct="1">
              <a:defRPr/>
            </a:pPr>
            <a:r>
              <a:rPr lang="en-US" sz="2000" dirty="0">
                <a:ea typeface="ＭＳ Ｐゴシック" charset="0"/>
              </a:rPr>
              <a:t>If you need a free OpenOffice for drawing and exporting to postscript</a:t>
            </a:r>
          </a:p>
          <a:p>
            <a:pPr eaLnBrk="1" hangingPunct="1">
              <a:lnSpc>
                <a:spcPct val="80000"/>
              </a:lnSpc>
            </a:pPr>
            <a:r>
              <a:rPr lang="en-US" altLang="en-US" sz="2000" dirty="0" err="1"/>
              <a:t>JabRef</a:t>
            </a:r>
            <a:r>
              <a:rPr lang="en-US" altLang="en-US" sz="2000" dirty="0"/>
              <a:t>  from </a:t>
            </a:r>
            <a:r>
              <a:rPr lang="en-US" sz="2000" dirty="0">
                <a:hlinkClick r:id="rId7"/>
              </a:rPr>
              <a:t>https://www.jabref.org/</a:t>
            </a:r>
            <a:endParaRPr lang="en-US" altLang="en-US" sz="2000" b="1" i="1" dirty="0"/>
          </a:p>
          <a:p>
            <a:pPr eaLnBrk="1" hangingPunct="1">
              <a:lnSpc>
                <a:spcPct val="80000"/>
              </a:lnSpc>
              <a:buFontTx/>
              <a:buNone/>
            </a:pPr>
            <a:r>
              <a:rPr lang="en-US" altLang="en-US" sz="2000" b="1" i="1" dirty="0"/>
              <a:t>	</a:t>
            </a:r>
            <a:r>
              <a:rPr lang="en-US" altLang="en-US" sz="2000" dirty="0"/>
              <a:t>Excellent tool for bibliographies.</a:t>
            </a:r>
          </a:p>
          <a:p>
            <a:pPr eaLnBrk="1" hangingPunct="1">
              <a:lnSpc>
                <a:spcPct val="80000"/>
              </a:lnSpc>
              <a:buFont typeface="Arial" panose="020B0604020202020204" pitchFamily="34" charset="0"/>
              <a:buChar char="•"/>
            </a:pPr>
            <a:r>
              <a:rPr lang="en-US" sz="2000" dirty="0">
                <a:ea typeface="ＭＳ Ｐゴシック" charset="0"/>
              </a:rPr>
              <a:t>Get IEEE latest formats from: </a:t>
            </a:r>
            <a:r>
              <a:rPr lang="en-US" sz="2000" dirty="0">
                <a:hlinkClick r:id="rId8"/>
              </a:rPr>
              <a:t>https://ieeeauthorcenter.ieee.org/</a:t>
            </a:r>
            <a:endParaRPr lang="en-US" sz="2000" dirty="0">
              <a:ea typeface="ＭＳ Ｐゴシック" charset="0"/>
            </a:endParaRPr>
          </a:p>
          <a:p>
            <a:pPr eaLnBrk="1" hangingPunct="1">
              <a:lnSpc>
                <a:spcPct val="80000"/>
              </a:lnSpc>
              <a:buFont typeface="Arial" panose="020B0604020202020204" pitchFamily="34" charset="0"/>
              <a:buChar char="•"/>
            </a:pPr>
            <a:endParaRPr lang="en-US" sz="2000" dirty="0">
              <a:ea typeface="ＭＳ Ｐゴシック" charset="0"/>
            </a:endParaRPr>
          </a:p>
          <a:p>
            <a:pPr eaLnBrk="1" hangingPunct="1">
              <a:buFontTx/>
              <a:buNone/>
              <a:defRPr/>
            </a:pPr>
            <a:r>
              <a:rPr lang="en-US" sz="2000" b="1" i="1" dirty="0">
                <a:ea typeface="ＭＳ Ｐゴシック" charset="0"/>
              </a:rPr>
              <a:t>If you want an interactive LaTeX system, try:</a:t>
            </a:r>
          </a:p>
          <a:p>
            <a:pPr eaLnBrk="1" hangingPunct="1">
              <a:defRPr/>
            </a:pPr>
            <a:r>
              <a:rPr lang="en-US" sz="2000" dirty="0" err="1">
                <a:ea typeface="ＭＳ Ｐゴシック" charset="0"/>
              </a:rPr>
              <a:t>Bakoma</a:t>
            </a:r>
            <a:r>
              <a:rPr lang="en-US" sz="2000" dirty="0">
                <a:ea typeface="ＭＳ Ｐゴシック" charset="0"/>
              </a:rPr>
              <a:t> </a:t>
            </a:r>
            <a:r>
              <a:rPr lang="en-US" sz="2000" dirty="0" err="1">
                <a:ea typeface="ＭＳ Ｐゴシック" charset="0"/>
              </a:rPr>
              <a:t>Tex</a:t>
            </a:r>
            <a:r>
              <a:rPr lang="en-US" sz="2000" dirty="0">
                <a:ea typeface="ＭＳ Ｐゴシック" charset="0"/>
              </a:rPr>
              <a:t> allows What-is-you-see-is what you get functionality!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3EB4744-0852-4D05-A397-89CCA29973F4}"/>
              </a:ext>
            </a:extLst>
          </p:cNvPr>
          <p:cNvSpPr>
            <a:spLocks noGrp="1" noChangeArrowheads="1"/>
          </p:cNvSpPr>
          <p:nvPr>
            <p:ph type="title"/>
          </p:nvPr>
        </p:nvSpPr>
        <p:spPr/>
        <p:txBody>
          <a:bodyPr/>
          <a:lstStyle/>
          <a:p>
            <a:pPr eaLnBrk="1" hangingPunct="1">
              <a:defRPr/>
            </a:pPr>
            <a:r>
              <a:rPr lang="en-US">
                <a:ea typeface="ＭＳ Ｐゴシック" charset="0"/>
              </a:rPr>
              <a:t>IEEE Transactions on Information Technology in Biomedicine (III of III)</a:t>
            </a:r>
          </a:p>
        </p:txBody>
      </p:sp>
      <p:sp>
        <p:nvSpPr>
          <p:cNvPr id="69635" name="Rectangle 3">
            <a:extLst>
              <a:ext uri="{FF2B5EF4-FFF2-40B4-BE49-F238E27FC236}">
                <a16:creationId xmlns:a16="http://schemas.microsoft.com/office/drawing/2014/main" id="{AB6B1A99-FCD9-45EB-A08B-7498583645A9}"/>
              </a:ext>
            </a:extLst>
          </p:cNvPr>
          <p:cNvSpPr>
            <a:spLocks noGrp="1" noChangeArrowheads="1"/>
          </p:cNvSpPr>
          <p:nvPr>
            <p:ph type="body" idx="1"/>
          </p:nvPr>
        </p:nvSpPr>
        <p:spPr/>
        <p:txBody>
          <a:bodyPr/>
          <a:lstStyle/>
          <a:p>
            <a:pPr eaLnBrk="1" hangingPunct="1">
              <a:buFontTx/>
              <a:buNone/>
              <a:defRPr/>
            </a:pPr>
            <a:endParaRPr lang="en-US" b="1">
              <a:latin typeface="Helvetica-Bold" charset="0"/>
              <a:ea typeface="ＭＳ Ｐゴシック" charset="0"/>
              <a:cs typeface="Times New Roman" charset="0"/>
            </a:endParaRPr>
          </a:p>
          <a:p>
            <a:pPr eaLnBrk="1" hangingPunct="1">
              <a:buFontTx/>
              <a:buNone/>
              <a:defRPr/>
            </a:pPr>
            <a:r>
              <a:rPr lang="en-US" b="1">
                <a:latin typeface="Helvetica-Bold" charset="0"/>
                <a:ea typeface="ＭＳ Ｐゴシック" charset="0"/>
                <a:cs typeface="Times New Roman" charset="0"/>
              </a:rPr>
              <a:t>8. Additional Comments (to Author):</a:t>
            </a:r>
            <a:endParaRPr lang="en-US">
              <a:ea typeface="ＭＳ Ｐゴシック" charset="0"/>
              <a:cs typeface="Times New Roman" charset="0"/>
            </a:endParaRPr>
          </a:p>
          <a:p>
            <a:pPr eaLnBrk="1" hangingPunct="1">
              <a:buFontTx/>
              <a:buNone/>
              <a:defRPr/>
            </a:pPr>
            <a:endParaRPr lang="en-US" b="1">
              <a:latin typeface="Helvetica-Bold" charset="0"/>
              <a:ea typeface="ＭＳ Ｐゴシック" charset="0"/>
              <a:cs typeface="Times New Roman" charset="0"/>
            </a:endParaRPr>
          </a:p>
          <a:p>
            <a:pPr eaLnBrk="1" hangingPunct="1">
              <a:buFontTx/>
              <a:buNone/>
              <a:defRPr/>
            </a:pPr>
            <a:r>
              <a:rPr lang="en-US" b="1">
                <a:latin typeface="Helvetica-Bold" charset="0"/>
                <a:ea typeface="ＭＳ Ｐゴシック" charset="0"/>
                <a:cs typeface="Times New Roman" charset="0"/>
              </a:rPr>
              <a:t>9. Further review is:</a:t>
            </a:r>
            <a:endParaRPr lang="en-US">
              <a:ea typeface="ＭＳ Ｐゴシック" charset="0"/>
              <a:cs typeface="Times New Roman" charset="0"/>
            </a:endParaRPr>
          </a:p>
          <a:p>
            <a:pPr eaLnBrk="1" hangingPunct="1">
              <a:buFontTx/>
              <a:buNone/>
              <a:defRPr/>
            </a:pPr>
            <a:r>
              <a:rPr lang="en-US">
                <a:latin typeface="Helvetica" charset="0"/>
                <a:ea typeface="ＭＳ Ｐゴシック" charset="0"/>
                <a:cs typeface="Times New Roman" charset="0"/>
              </a:rPr>
              <a:t>	Necessary</a:t>
            </a:r>
            <a:endParaRPr lang="en-US">
              <a:ea typeface="ＭＳ Ｐゴシック" charset="0"/>
              <a:cs typeface="Times New Roman" charset="0"/>
            </a:endParaRPr>
          </a:p>
          <a:p>
            <a:pPr eaLnBrk="1" hangingPunct="1">
              <a:buFontTx/>
              <a:buNone/>
              <a:defRPr/>
            </a:pPr>
            <a:r>
              <a:rPr lang="en-US">
                <a:latin typeface="Helvetica" charset="0"/>
                <a:ea typeface="ＭＳ Ｐゴシック" charset="0"/>
                <a:cs typeface="Times New Roman" charset="0"/>
              </a:rPr>
              <a:t>	Not Necessary</a:t>
            </a:r>
            <a:endParaRPr lang="en-US">
              <a:ea typeface="ＭＳ Ｐゴシック" charset="0"/>
              <a:cs typeface="Times New Roman" charset="0"/>
            </a:endParaRPr>
          </a:p>
          <a:p>
            <a:pPr eaLnBrk="1" hangingPunct="1">
              <a:buFontTx/>
              <a:buNone/>
              <a:defRPr/>
            </a:pPr>
            <a:r>
              <a:rPr lang="en-US">
                <a:latin typeface="Helvetica" charset="0"/>
                <a:ea typeface="ＭＳ Ｐゴシック" charset="0"/>
                <a:cs typeface="Times New Roman" charset="0"/>
              </a:rPr>
              <a:t>	Attach Files for Associate Editor Attach Files for Author</a:t>
            </a:r>
            <a:endParaRPr lang="en-US">
              <a:ea typeface="ＭＳ Ｐゴシック" charset="0"/>
              <a:cs typeface="Times New Roman" charset="0"/>
            </a:endParaRPr>
          </a:p>
          <a:p>
            <a:pPr eaLnBrk="1" hangingPunct="1">
              <a:defRPr/>
            </a:pPr>
            <a:endParaRPr lang="en-US">
              <a:ea typeface="ＭＳ Ｐゴシック"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a:extLst>
              <a:ext uri="{FF2B5EF4-FFF2-40B4-BE49-F238E27FC236}">
                <a16:creationId xmlns:a16="http://schemas.microsoft.com/office/drawing/2014/main" id="{438691D4-AAA0-4AFD-B061-B4A09AED9E83}"/>
              </a:ext>
            </a:extLst>
          </p:cNvPr>
          <p:cNvSpPr>
            <a:spLocks noGrp="1" noChangeArrowheads="1"/>
          </p:cNvSpPr>
          <p:nvPr>
            <p:ph type="ctrTitle"/>
          </p:nvPr>
        </p:nvSpPr>
        <p:spPr/>
        <p:txBody>
          <a:bodyPr/>
          <a:lstStyle/>
          <a:p>
            <a:pPr eaLnBrk="1" hangingPunct="1">
              <a:defRPr/>
            </a:pPr>
            <a:r>
              <a:rPr lang="en-US">
                <a:ea typeface="ＭＳ Ｐゴシック" charset="0"/>
              </a:rPr>
              <a:t>What Happens After Submission?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3AD1F26-0899-4A8C-B570-CA028A3CC849}"/>
              </a:ext>
            </a:extLst>
          </p:cNvPr>
          <p:cNvSpPr>
            <a:spLocks noGrp="1" noChangeArrowheads="1"/>
          </p:cNvSpPr>
          <p:nvPr>
            <p:ph type="title"/>
          </p:nvPr>
        </p:nvSpPr>
        <p:spPr/>
        <p:txBody>
          <a:bodyPr/>
          <a:lstStyle/>
          <a:p>
            <a:pPr eaLnBrk="1" hangingPunct="1">
              <a:defRPr/>
            </a:pPr>
            <a:r>
              <a:rPr lang="en-US">
                <a:ea typeface="ＭＳ Ｐゴシック" charset="0"/>
              </a:rPr>
              <a:t>I Got Rejected with Good Results!</a:t>
            </a:r>
          </a:p>
        </p:txBody>
      </p:sp>
      <p:sp>
        <p:nvSpPr>
          <p:cNvPr id="71683" name="Rectangle 3">
            <a:extLst>
              <a:ext uri="{FF2B5EF4-FFF2-40B4-BE49-F238E27FC236}">
                <a16:creationId xmlns:a16="http://schemas.microsoft.com/office/drawing/2014/main" id="{41C17A88-9E92-46BA-85E2-E551C8A8FF46}"/>
              </a:ext>
            </a:extLst>
          </p:cNvPr>
          <p:cNvSpPr>
            <a:spLocks noGrp="1" noChangeArrowheads="1"/>
          </p:cNvSpPr>
          <p:nvPr>
            <p:ph type="body" idx="1"/>
          </p:nvPr>
        </p:nvSpPr>
        <p:spPr/>
        <p:txBody>
          <a:bodyPr/>
          <a:lstStyle/>
          <a:p>
            <a:pPr eaLnBrk="1" hangingPunct="1">
              <a:buFontTx/>
              <a:buNone/>
            </a:pPr>
            <a:r>
              <a:rPr lang="en-US" altLang="en-US" sz="2000" dirty="0"/>
              <a:t>If this happens, most likely you submitted to the wrong journal, or the</a:t>
            </a:r>
          </a:p>
          <a:p>
            <a:pPr eaLnBrk="1" hangingPunct="1">
              <a:buFontTx/>
              <a:buNone/>
            </a:pPr>
            <a:r>
              <a:rPr lang="en-US" altLang="en-US" sz="2000" dirty="0"/>
              <a:t>Validation of your results was not judged to be sufficient, or the</a:t>
            </a:r>
          </a:p>
          <a:p>
            <a:pPr eaLnBrk="1" hangingPunct="1">
              <a:buFontTx/>
              <a:buNone/>
            </a:pPr>
            <a:r>
              <a:rPr lang="en-US" altLang="en-US" sz="2000" dirty="0"/>
              <a:t>methods that you used are well known (insufficient innovation).</a:t>
            </a:r>
          </a:p>
          <a:p>
            <a:pPr eaLnBrk="1" hangingPunct="1">
              <a:buFontTx/>
              <a:buNone/>
            </a:pPr>
            <a:endParaRPr lang="en-US" altLang="en-US" sz="1100" dirty="0"/>
          </a:p>
          <a:p>
            <a:pPr eaLnBrk="1" hangingPunct="1">
              <a:buFontTx/>
              <a:buNone/>
            </a:pPr>
            <a:r>
              <a:rPr lang="en-US" altLang="en-US" sz="2000" b="1" dirty="0"/>
              <a:t>You have two options:</a:t>
            </a:r>
          </a:p>
          <a:p>
            <a:pPr marL="457200" indent="-457200" eaLnBrk="1" hangingPunct="1">
              <a:buFontTx/>
              <a:buAutoNum type="arabicPeriod"/>
            </a:pPr>
            <a:r>
              <a:rPr lang="en-US" altLang="en-US" sz="2000" dirty="0"/>
              <a:t>Resubmit  to another IEEE journal after you answer all the questions raised and a substantial revision. </a:t>
            </a:r>
          </a:p>
          <a:p>
            <a:pPr eaLnBrk="1" hangingPunct="1">
              <a:buFontTx/>
              <a:buNone/>
            </a:pPr>
            <a:endParaRPr lang="en-US" altLang="en-US" sz="600" dirty="0"/>
          </a:p>
          <a:p>
            <a:pPr eaLnBrk="1" hangingPunct="1">
              <a:buFontTx/>
              <a:buNone/>
            </a:pPr>
            <a:r>
              <a:rPr lang="en-US" altLang="en-US" sz="2000" dirty="0"/>
              <a:t>2. Submit to a non-IEEE journal.</a:t>
            </a:r>
          </a:p>
          <a:p>
            <a:pPr eaLnBrk="1" hangingPunct="1">
              <a:buFontTx/>
              <a:buNone/>
            </a:pPr>
            <a:r>
              <a:rPr lang="en-US" altLang="en-US" sz="2000" dirty="0"/>
              <a:t>	This way, you will get a very different set of reviewers. You will have to change your paper to be compliant with the new style. In LaTeX, this could be as simple as changing the first line (the \</a:t>
            </a:r>
            <a:r>
              <a:rPr lang="en-US" altLang="en-US" sz="2000" dirty="0" err="1"/>
              <a:t>documentstyle</a:t>
            </a:r>
            <a:r>
              <a:rPr lang="en-US" altLang="en-US" sz="2000" dirty="0"/>
              <a:t>{}). Even in Word, the time to change styles is not significant.</a:t>
            </a:r>
          </a:p>
          <a:p>
            <a:pPr eaLnBrk="1" hangingPunct="1">
              <a:buFontTx/>
              <a:buNone/>
            </a:pPr>
            <a:endParaRPr lang="en-US" altLang="en-US" sz="2000" dirty="0"/>
          </a:p>
          <a:p>
            <a:pPr eaLnBrk="1" hangingPunct="1">
              <a:buFontTx/>
              <a:buNone/>
            </a:pPr>
            <a:r>
              <a:rPr lang="en-US" altLang="en-US" sz="2000" i="1" dirty="0"/>
              <a:t>	</a:t>
            </a:r>
            <a:r>
              <a:rPr lang="en-US" altLang="en-US" sz="2000" b="1" i="1" dirty="0"/>
              <a:t>Rejection is always possible for even the finest papers.</a:t>
            </a:r>
          </a:p>
          <a:p>
            <a:pPr eaLnBrk="1" hangingPunct="1">
              <a:buFontTx/>
              <a:buNone/>
            </a:pPr>
            <a:r>
              <a:rPr lang="en-US" altLang="en-US" sz="2000" b="1" i="1" dirty="0"/>
              <a:t>	However, nearly always, rejection means delay in publication.</a:t>
            </a:r>
          </a:p>
          <a:p>
            <a:pPr eaLnBrk="1" hangingPunct="1">
              <a:buFontTx/>
              <a:buNone/>
            </a:pPr>
            <a:endParaRPr lang="en-US" altLang="en-US" b="1" i="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1035237-8170-4683-97F0-CFA69A9BA287}"/>
              </a:ext>
            </a:extLst>
          </p:cNvPr>
          <p:cNvSpPr>
            <a:spLocks noGrp="1" noChangeArrowheads="1"/>
          </p:cNvSpPr>
          <p:nvPr>
            <p:ph type="title"/>
          </p:nvPr>
        </p:nvSpPr>
        <p:spPr/>
        <p:txBody>
          <a:bodyPr/>
          <a:lstStyle/>
          <a:p>
            <a:pPr eaLnBrk="1" hangingPunct="1">
              <a:defRPr/>
            </a:pPr>
            <a:r>
              <a:rPr lang="en-US">
                <a:ea typeface="ＭＳ Ｐゴシック" charset="0"/>
              </a:rPr>
              <a:t>Paper Must be Revised and Resubmitted</a:t>
            </a:r>
          </a:p>
        </p:txBody>
      </p:sp>
      <p:sp>
        <p:nvSpPr>
          <p:cNvPr id="72707" name="Rectangle 3">
            <a:extLst>
              <a:ext uri="{FF2B5EF4-FFF2-40B4-BE49-F238E27FC236}">
                <a16:creationId xmlns:a16="http://schemas.microsoft.com/office/drawing/2014/main" id="{A690BFF3-BDD0-432F-ABBF-80EC502227EB}"/>
              </a:ext>
            </a:extLst>
          </p:cNvPr>
          <p:cNvSpPr>
            <a:spLocks noGrp="1" noChangeArrowheads="1"/>
          </p:cNvSpPr>
          <p:nvPr>
            <p:ph type="body" idx="1"/>
          </p:nvPr>
        </p:nvSpPr>
        <p:spPr>
          <a:xfrm>
            <a:off x="247545" y="1063625"/>
            <a:ext cx="8439255" cy="5062538"/>
          </a:xfrm>
        </p:spPr>
        <p:txBody>
          <a:bodyPr/>
          <a:lstStyle/>
          <a:p>
            <a:pPr eaLnBrk="1" hangingPunct="1">
              <a:buFontTx/>
              <a:buNone/>
              <a:defRPr/>
            </a:pPr>
            <a:r>
              <a:rPr lang="en-US" sz="2000" dirty="0">
                <a:ea typeface="ＭＳ Ｐゴシック" charset="0"/>
              </a:rPr>
              <a:t>This is by far the most likely outcome for good work. The reviewers will</a:t>
            </a:r>
          </a:p>
          <a:p>
            <a:pPr eaLnBrk="1" hangingPunct="1">
              <a:buFontTx/>
              <a:buNone/>
              <a:defRPr/>
            </a:pPr>
            <a:r>
              <a:rPr lang="en-US" sz="2000" dirty="0">
                <a:ea typeface="ＭＳ Ｐゴシック" charset="0"/>
              </a:rPr>
              <a:t>Typically ask for:</a:t>
            </a:r>
          </a:p>
          <a:p>
            <a:pPr eaLnBrk="1" hangingPunct="1">
              <a:defRPr/>
            </a:pPr>
            <a:r>
              <a:rPr lang="en-US" sz="2000" dirty="0">
                <a:ea typeface="ＭＳ Ｐゴシック" charset="0"/>
              </a:rPr>
              <a:t>shortening the paper by removing details (easy to do)</a:t>
            </a:r>
          </a:p>
          <a:p>
            <a:pPr eaLnBrk="1" hangingPunct="1">
              <a:defRPr/>
            </a:pPr>
            <a:r>
              <a:rPr lang="en-US" sz="2000" dirty="0">
                <a:ea typeface="ＭＳ Ｐゴシック" charset="0"/>
              </a:rPr>
              <a:t>provide more details on parts of the paper (easy to do)</a:t>
            </a:r>
          </a:p>
          <a:p>
            <a:pPr eaLnBrk="1" hangingPunct="1">
              <a:defRPr/>
            </a:pPr>
            <a:r>
              <a:rPr lang="en-US" sz="2000" dirty="0">
                <a:ea typeface="ＭＳ Ｐゴシック" charset="0"/>
              </a:rPr>
              <a:t>validating the results by running on larger data sets (could be difficult)</a:t>
            </a:r>
          </a:p>
          <a:p>
            <a:pPr eaLnBrk="1" hangingPunct="1">
              <a:defRPr/>
            </a:pPr>
            <a:r>
              <a:rPr lang="en-US" sz="2000" dirty="0">
                <a:ea typeface="ＭＳ Ｐゴシック" charset="0"/>
              </a:rPr>
              <a:t>include more recent papers to the literature (very easy to do)</a:t>
            </a:r>
          </a:p>
          <a:p>
            <a:pPr eaLnBrk="1" hangingPunct="1">
              <a:buFontTx/>
              <a:buNone/>
              <a:defRPr/>
            </a:pPr>
            <a:endParaRPr lang="en-US" sz="2000" dirty="0">
              <a:ea typeface="ＭＳ Ｐゴシック" charset="0"/>
            </a:endParaRPr>
          </a:p>
          <a:p>
            <a:pPr eaLnBrk="1" hangingPunct="1">
              <a:buFontTx/>
              <a:buNone/>
              <a:defRPr/>
            </a:pPr>
            <a:r>
              <a:rPr lang="en-US" sz="2000" b="1" i="1" dirty="0">
                <a:ea typeface="ＭＳ Ｐゴシック" charset="0"/>
              </a:rPr>
              <a:t>The reviewers will also need a detailed response to any of a number</a:t>
            </a:r>
          </a:p>
          <a:p>
            <a:pPr eaLnBrk="1" hangingPunct="1">
              <a:buFontTx/>
              <a:buNone/>
              <a:defRPr/>
            </a:pPr>
            <a:r>
              <a:rPr lang="en-US" sz="2000" b="1" i="1" dirty="0">
                <a:ea typeface="ＭＳ Ｐゴシック" charset="0"/>
              </a:rPr>
              <a:t>of questions that they raise.</a:t>
            </a:r>
          </a:p>
          <a:p>
            <a:pPr eaLnBrk="1" hangingPunct="1">
              <a:buFontTx/>
              <a:buNone/>
              <a:defRPr/>
            </a:pPr>
            <a:endParaRPr lang="en-US" sz="2000" b="1" i="1" dirty="0">
              <a:ea typeface="ＭＳ Ｐゴシック" charset="0"/>
            </a:endParaRPr>
          </a:p>
          <a:p>
            <a:pPr eaLnBrk="1" hangingPunct="1">
              <a:buFontTx/>
              <a:buNone/>
              <a:defRPr/>
            </a:pPr>
            <a:r>
              <a:rPr lang="en-US" sz="2000" dirty="0">
                <a:ea typeface="ＭＳ Ｐゴシック" charset="0"/>
              </a:rPr>
              <a:t>You may have up to three months to do the review, but in most cases, I</a:t>
            </a:r>
          </a:p>
          <a:p>
            <a:pPr eaLnBrk="1" hangingPunct="1">
              <a:buFontTx/>
              <a:buNone/>
              <a:defRPr/>
            </a:pPr>
            <a:r>
              <a:rPr lang="en-US" sz="2000" dirty="0">
                <a:ea typeface="ＭＳ Ｐゴシック" charset="0"/>
              </a:rPr>
              <a:t>You really work on it, and this is work is visible on the paper, they will</a:t>
            </a:r>
          </a:p>
          <a:p>
            <a:pPr eaLnBrk="1" hangingPunct="1">
              <a:buFontTx/>
              <a:buNone/>
              <a:defRPr/>
            </a:pPr>
            <a:r>
              <a:rPr lang="en-US" sz="2000" dirty="0">
                <a:ea typeface="ＭＳ Ｐゴシック" charset="0"/>
              </a:rPr>
              <a:t>accept it. In the very unlikely event that they reject it after the major</a:t>
            </a:r>
          </a:p>
          <a:p>
            <a:pPr eaLnBrk="1" hangingPunct="1">
              <a:buFontTx/>
              <a:buNone/>
              <a:defRPr/>
            </a:pPr>
            <a:r>
              <a:rPr lang="en-US" sz="2000" dirty="0">
                <a:ea typeface="ＭＳ Ｐゴシック" charset="0"/>
              </a:rPr>
              <a:t>revision, resubmit to another journal, after you address the reasons that they rejected it.</a:t>
            </a:r>
          </a:p>
          <a:p>
            <a:pPr eaLnBrk="1" hangingPunct="1">
              <a:buFontTx/>
              <a:buNone/>
              <a:defRPr/>
            </a:pPr>
            <a:endParaRPr lang="en-US" dirty="0">
              <a:ea typeface="ＭＳ Ｐゴシック" charset="0"/>
            </a:endParaRPr>
          </a:p>
          <a:p>
            <a:pPr eaLnBrk="1" hangingPunct="1">
              <a:buFontTx/>
              <a:buNone/>
              <a:defRPr/>
            </a:pPr>
            <a:endParaRPr lang="en-US" dirty="0">
              <a:ea typeface="ＭＳ Ｐゴシック"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774F726-297D-48A2-A891-A069CFEC7B94}"/>
              </a:ext>
            </a:extLst>
          </p:cNvPr>
          <p:cNvSpPr>
            <a:spLocks noGrp="1" noChangeArrowheads="1"/>
          </p:cNvSpPr>
          <p:nvPr>
            <p:ph type="title"/>
          </p:nvPr>
        </p:nvSpPr>
        <p:spPr/>
        <p:txBody>
          <a:bodyPr/>
          <a:lstStyle/>
          <a:p>
            <a:pPr eaLnBrk="1" hangingPunct="1">
              <a:defRPr/>
            </a:pPr>
            <a:r>
              <a:rPr lang="en-US">
                <a:ea typeface="ＭＳ Ｐゴシック" charset="0"/>
              </a:rPr>
              <a:t>Benefits of Getting Published</a:t>
            </a:r>
            <a:br>
              <a:rPr lang="en-US">
                <a:ea typeface="ＭＳ Ｐゴシック" charset="0"/>
              </a:rPr>
            </a:br>
            <a:r>
              <a:rPr lang="en-US">
                <a:ea typeface="ＭＳ Ｐゴシック" charset="0"/>
              </a:rPr>
              <a:t>(or even having submitted IEEE Transactions papers)</a:t>
            </a:r>
          </a:p>
        </p:txBody>
      </p:sp>
      <p:sp>
        <p:nvSpPr>
          <p:cNvPr id="73731" name="Rectangle 3">
            <a:extLst>
              <a:ext uri="{FF2B5EF4-FFF2-40B4-BE49-F238E27FC236}">
                <a16:creationId xmlns:a16="http://schemas.microsoft.com/office/drawing/2014/main" id="{3144B8BF-93A7-44CF-87C8-9D6FBED74A5A}"/>
              </a:ext>
            </a:extLst>
          </p:cNvPr>
          <p:cNvSpPr>
            <a:spLocks noGrp="1" noChangeArrowheads="1"/>
          </p:cNvSpPr>
          <p:nvPr>
            <p:ph type="body" idx="1"/>
          </p:nvPr>
        </p:nvSpPr>
        <p:spPr>
          <a:xfrm>
            <a:off x="457200" y="1139825"/>
            <a:ext cx="8229600" cy="5062538"/>
          </a:xfrm>
        </p:spPr>
        <p:txBody>
          <a:bodyPr/>
          <a:lstStyle/>
          <a:p>
            <a:pPr eaLnBrk="1" hangingPunct="1">
              <a:defRPr/>
            </a:pPr>
            <a:r>
              <a:rPr lang="en-US" sz="2000" dirty="0">
                <a:ea typeface="ＭＳ Ｐゴシック" charset="0"/>
              </a:rPr>
              <a:t>IEEE Transactions papers will always be on your resume. </a:t>
            </a:r>
          </a:p>
          <a:p>
            <a:pPr eaLnBrk="1" hangingPunct="1">
              <a:buFontTx/>
              <a:buNone/>
              <a:defRPr/>
            </a:pPr>
            <a:r>
              <a:rPr lang="en-US" sz="2000" dirty="0">
                <a:ea typeface="ＭＳ Ｐゴシック" charset="0"/>
              </a:rPr>
              <a:t>	In Sandia and Los Alamos, they get listed on the group's website also.</a:t>
            </a:r>
          </a:p>
          <a:p>
            <a:pPr eaLnBrk="1" hangingPunct="1">
              <a:defRPr/>
            </a:pPr>
            <a:r>
              <a:rPr lang="en-US" sz="2000" dirty="0">
                <a:ea typeface="ＭＳ Ｐゴシック" charset="0"/>
              </a:rPr>
              <a:t>Protect your work and be able to "take things with you"</a:t>
            </a:r>
          </a:p>
          <a:p>
            <a:pPr eaLnBrk="1" hangingPunct="1">
              <a:buFontTx/>
              <a:buNone/>
              <a:defRPr/>
            </a:pPr>
            <a:r>
              <a:rPr lang="en-US" sz="2000" dirty="0">
                <a:ea typeface="ＭＳ Ｐゴシック" charset="0"/>
              </a:rPr>
              <a:t>	Anything that you publish is considered to be public knowledge, and you can share that information with everybody (including potentially new employers).</a:t>
            </a:r>
          </a:p>
          <a:p>
            <a:pPr eaLnBrk="1" hangingPunct="1">
              <a:defRPr/>
            </a:pPr>
            <a:r>
              <a:rPr lang="en-US" sz="2000" dirty="0">
                <a:ea typeface="ＭＳ Ｐゴシック" charset="0"/>
              </a:rPr>
              <a:t>At-least one journal paper submission is required prior to defending a Ph.D. dissertation. Any good Masters thesis should lead to one. A good Ph.D. dissertation will result in three or more.</a:t>
            </a:r>
          </a:p>
          <a:p>
            <a:pPr eaLnBrk="1" hangingPunct="1">
              <a:defRPr/>
            </a:pPr>
            <a:r>
              <a:rPr lang="en-US" sz="2000" dirty="0">
                <a:ea typeface="ＭＳ Ｐゴシック" charset="0"/>
              </a:rPr>
              <a:t>You can use the papers as proof of the high quality work that you are doing!</a:t>
            </a:r>
          </a:p>
          <a:p>
            <a:pPr eaLnBrk="1" hangingPunct="1">
              <a:defRPr/>
            </a:pPr>
            <a:r>
              <a:rPr lang="en-US" sz="2000" dirty="0">
                <a:ea typeface="ＭＳ Ｐゴシック" charset="0"/>
              </a:rPr>
              <a:t>Make your advisor very happy!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81AF81E-E07A-4FC6-A069-38D93740C6AD}"/>
              </a:ext>
            </a:extLst>
          </p:cNvPr>
          <p:cNvSpPr>
            <a:spLocks noGrp="1" noChangeArrowheads="1"/>
          </p:cNvSpPr>
          <p:nvPr>
            <p:ph type="title"/>
          </p:nvPr>
        </p:nvSpPr>
        <p:spPr/>
        <p:txBody>
          <a:bodyPr/>
          <a:lstStyle/>
          <a:p>
            <a:pPr eaLnBrk="1" hangingPunct="1">
              <a:defRPr/>
            </a:pPr>
            <a:r>
              <a:rPr lang="en-US">
                <a:ea typeface="ＭＳ Ｐゴシック" charset="0"/>
              </a:rPr>
              <a:t>Microsoft Word: How to Setup</a:t>
            </a:r>
          </a:p>
        </p:txBody>
      </p:sp>
      <p:sp>
        <p:nvSpPr>
          <p:cNvPr id="12291" name="Rectangle 3">
            <a:extLst>
              <a:ext uri="{FF2B5EF4-FFF2-40B4-BE49-F238E27FC236}">
                <a16:creationId xmlns:a16="http://schemas.microsoft.com/office/drawing/2014/main" id="{1A602F65-8C29-4789-9A61-4C1BDB5C0DAB}"/>
              </a:ext>
            </a:extLst>
          </p:cNvPr>
          <p:cNvSpPr>
            <a:spLocks noGrp="1" noChangeArrowheads="1"/>
          </p:cNvSpPr>
          <p:nvPr>
            <p:ph type="body" idx="1"/>
          </p:nvPr>
        </p:nvSpPr>
        <p:spPr/>
        <p:txBody>
          <a:bodyPr/>
          <a:lstStyle/>
          <a:p>
            <a:pPr eaLnBrk="1" hangingPunct="1">
              <a:buFontTx/>
              <a:buNone/>
              <a:defRPr/>
            </a:pPr>
            <a:r>
              <a:rPr lang="en-US" sz="2000" dirty="0">
                <a:ea typeface="ＭＳ Ｐゴシック" charset="0"/>
              </a:rPr>
              <a:t>You may want to buy an extra program for handling the bibliography:</a:t>
            </a:r>
          </a:p>
          <a:p>
            <a:pPr eaLnBrk="1" hangingPunct="1">
              <a:defRPr/>
            </a:pPr>
            <a:r>
              <a:rPr lang="en-US" sz="2000" dirty="0">
                <a:ea typeface="ＭＳ Ｐゴシック" charset="0"/>
              </a:rPr>
              <a:t>Endnote is probably the easiest way to do it, or</a:t>
            </a:r>
          </a:p>
          <a:p>
            <a:pPr eaLnBrk="1" hangingPunct="1">
              <a:defRPr/>
            </a:pPr>
            <a:r>
              <a:rPr lang="en-US" sz="2000" dirty="0">
                <a:ea typeface="ＭＳ Ｐゴシック" charset="0"/>
              </a:rPr>
              <a:t>simply use the cross-referencing features (described later).</a:t>
            </a:r>
          </a:p>
          <a:p>
            <a:pPr eaLnBrk="1" hangingPunct="1">
              <a:buFontTx/>
              <a:buNone/>
              <a:defRPr/>
            </a:pPr>
            <a:endParaRPr lang="en-US" sz="2000" dirty="0">
              <a:ea typeface="ＭＳ Ｐゴシック" charset="0"/>
            </a:endParaRPr>
          </a:p>
          <a:p>
            <a:pPr eaLnBrk="1" hangingPunct="1">
              <a:buFontTx/>
              <a:buNone/>
              <a:defRPr/>
            </a:pPr>
            <a:r>
              <a:rPr lang="en-US" sz="2000" dirty="0">
                <a:ea typeface="ＭＳ Ｐゴシック" charset="0"/>
              </a:rPr>
              <a:t>You may also want to consider updating the equation editor by purchasing an</a:t>
            </a:r>
          </a:p>
          <a:p>
            <a:pPr eaLnBrk="1" hangingPunct="1">
              <a:buFontTx/>
              <a:buNone/>
              <a:defRPr/>
            </a:pPr>
            <a:r>
              <a:rPr lang="en-US" sz="2000" dirty="0">
                <a:ea typeface="ＭＳ Ｐゴシック" charset="0"/>
              </a:rPr>
              <a:t>equation editor from www.mathtype.com. </a:t>
            </a:r>
          </a:p>
          <a:p>
            <a:pPr eaLnBrk="1" hangingPunct="1">
              <a:buFontTx/>
              <a:buNone/>
              <a:defRPr/>
            </a:pPr>
            <a:r>
              <a:rPr lang="en-US" sz="2000" b="1" i="1" dirty="0">
                <a:ea typeface="ＭＳ Ｐゴシック" charset="0"/>
              </a:rPr>
              <a:t>	All the equations and math symbols must be typed using an equation editor. The reviewers will not accept them otherwise!</a:t>
            </a:r>
          </a:p>
          <a:p>
            <a:pPr eaLnBrk="1" hangingPunct="1">
              <a:buFontTx/>
              <a:buNone/>
              <a:defRPr/>
            </a:pPr>
            <a:endParaRPr lang="en-US" sz="2000" dirty="0">
              <a:ea typeface="ＭＳ Ｐゴシック" charset="0"/>
            </a:endParaRPr>
          </a:p>
          <a:p>
            <a:pPr eaLnBrk="1" hangingPunct="1">
              <a:buFontTx/>
              <a:buNone/>
              <a:defRPr/>
            </a:pPr>
            <a:r>
              <a:rPr lang="en-US" sz="2000" dirty="0">
                <a:ea typeface="ＭＳ Ｐゴシック" charset="0"/>
              </a:rPr>
              <a:t>For large documents, such as thesis and dissertations, we have had several problems with Microsoft Word. In many cases, after a crash, we lost all the equations because they were converted to pictures!</a:t>
            </a:r>
          </a:p>
          <a:p>
            <a:pPr eaLnBrk="1" hangingPunct="1">
              <a:buFontTx/>
              <a:buNone/>
              <a:defRPr/>
            </a:pPr>
            <a:endParaRPr lang="en-US" sz="2000" dirty="0">
              <a:ea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8">
            <a:extLst>
              <a:ext uri="{FF2B5EF4-FFF2-40B4-BE49-F238E27FC236}">
                <a16:creationId xmlns:a16="http://schemas.microsoft.com/office/drawing/2014/main" id="{5DC2234B-8B37-45C7-B7FF-72E6582EFF30}"/>
              </a:ext>
            </a:extLst>
          </p:cNvPr>
          <p:cNvSpPr>
            <a:spLocks noGrp="1" noChangeArrowheads="1"/>
          </p:cNvSpPr>
          <p:nvPr>
            <p:ph type="ctrTitle"/>
          </p:nvPr>
        </p:nvSpPr>
        <p:spPr/>
        <p:txBody>
          <a:bodyPr/>
          <a:lstStyle/>
          <a:p>
            <a:pPr eaLnBrk="1" hangingPunct="1">
              <a:defRPr/>
            </a:pPr>
            <a:r>
              <a:rPr lang="en-US">
                <a:ea typeface="ＭＳ Ｐゴシック" charset="0"/>
              </a:rPr>
              <a:t>Why Latex?</a:t>
            </a:r>
            <a:br>
              <a:rPr lang="en-US">
                <a:ea typeface="ＭＳ Ｐゴシック" charset="0"/>
              </a:rPr>
            </a:br>
            <a:r>
              <a:rPr lang="en-US">
                <a:ea typeface="ＭＳ Ｐゴシック" charset="0"/>
              </a:rPr>
              <a:t>(Recommended, but not required)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A8B580B-1D6E-4D1F-BF84-5E586D3F1DE8}"/>
              </a:ext>
            </a:extLst>
          </p:cNvPr>
          <p:cNvSpPr>
            <a:spLocks noGrp="1" noChangeArrowheads="1"/>
          </p:cNvSpPr>
          <p:nvPr>
            <p:ph type="title"/>
          </p:nvPr>
        </p:nvSpPr>
        <p:spPr/>
        <p:txBody>
          <a:bodyPr/>
          <a:lstStyle/>
          <a:p>
            <a:pPr eaLnBrk="1" hangingPunct="1">
              <a:defRPr/>
            </a:pPr>
            <a:r>
              <a:rPr lang="en-US" dirty="0">
                <a:ea typeface="ＭＳ Ｐゴシック" charset="0"/>
              </a:rPr>
              <a:t>LaTeX: Advantages and Disadvantages</a:t>
            </a:r>
          </a:p>
        </p:txBody>
      </p:sp>
      <p:sp>
        <p:nvSpPr>
          <p:cNvPr id="15363" name="Rectangle 3">
            <a:extLst>
              <a:ext uri="{FF2B5EF4-FFF2-40B4-BE49-F238E27FC236}">
                <a16:creationId xmlns:a16="http://schemas.microsoft.com/office/drawing/2014/main" id="{8CF05207-232B-4C68-80B0-9DDC0D12BB39}"/>
              </a:ext>
            </a:extLst>
          </p:cNvPr>
          <p:cNvSpPr>
            <a:spLocks noGrp="1" noChangeArrowheads="1"/>
          </p:cNvSpPr>
          <p:nvPr>
            <p:ph type="body" idx="1"/>
          </p:nvPr>
        </p:nvSpPr>
        <p:spPr>
          <a:xfrm>
            <a:off x="457200" y="987425"/>
            <a:ext cx="8229600" cy="5794375"/>
          </a:xfrm>
        </p:spPr>
        <p:txBody>
          <a:bodyPr/>
          <a:lstStyle/>
          <a:p>
            <a:pPr eaLnBrk="1" hangingPunct="1">
              <a:buFontTx/>
              <a:buNone/>
            </a:pPr>
            <a:r>
              <a:rPr lang="en-US" altLang="en-US" sz="2000" b="1" dirty="0"/>
              <a:t>Advantages:</a:t>
            </a:r>
            <a:endParaRPr lang="en-US" altLang="en-US" sz="2000" dirty="0"/>
          </a:p>
          <a:p>
            <a:pPr eaLnBrk="1" hangingPunct="1"/>
            <a:r>
              <a:rPr lang="en-US" altLang="en-US" sz="2000" dirty="0"/>
              <a:t>The best way to type equations and organize bibliographies.</a:t>
            </a:r>
          </a:p>
          <a:p>
            <a:pPr eaLnBrk="1" hangingPunct="1"/>
            <a:r>
              <a:rPr lang="en-US" altLang="en-US" sz="2000" dirty="0"/>
              <a:t>With just a few changes, you can change the style file, and have it ready for one-column/two-column, another conference or another journal …</a:t>
            </a:r>
          </a:p>
          <a:p>
            <a:pPr eaLnBrk="1" hangingPunct="1"/>
            <a:r>
              <a:rPr lang="en-US" altLang="en-US" sz="2000" dirty="0"/>
              <a:t>It is very robust. LaTeX code is more robust than Word or anything else. I have several documents that are more than ten years old that work perfectly.</a:t>
            </a:r>
          </a:p>
          <a:p>
            <a:pPr eaLnBrk="1" hangingPunct="1"/>
            <a:r>
              <a:rPr lang="en-US" altLang="en-US" sz="2000" dirty="0"/>
              <a:t>Clearly provides the best output. It is used by many IEEE publications. Many times, all your work is converted to LaTeX prior to publication.</a:t>
            </a:r>
          </a:p>
          <a:p>
            <a:pPr eaLnBrk="1" hangingPunct="1"/>
            <a:r>
              <a:rPr lang="en-US" altLang="en-US" sz="2000" b="1" i="1" dirty="0"/>
              <a:t>It is the best and it is free!</a:t>
            </a:r>
            <a:endParaRPr lang="en-US" altLang="en-US" sz="2000" dirty="0"/>
          </a:p>
          <a:p>
            <a:pPr eaLnBrk="1" hangingPunct="1">
              <a:buFontTx/>
              <a:buNone/>
            </a:pPr>
            <a:r>
              <a:rPr lang="en-US" altLang="en-US" sz="2000" b="1" dirty="0"/>
              <a:t>Disadvantages:</a:t>
            </a:r>
          </a:p>
          <a:p>
            <a:pPr eaLnBrk="1" hangingPunct="1"/>
            <a:r>
              <a:rPr lang="en-US" altLang="en-US" sz="2000" dirty="0"/>
              <a:t>Difficult to learn at-first. Your document is compiled and compilation might fail. Recovering from LaTeX errors is not always easy.</a:t>
            </a:r>
          </a:p>
          <a:p>
            <a:pPr eaLnBrk="1" hangingPunct="1"/>
            <a:r>
              <a:rPr lang="en-US" altLang="en-US" sz="2000" dirty="0"/>
              <a:t>It is not  "What-You-See-Is-What-You-Get", but it emulates this behavior (see next slide).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E8D0DFD-94AF-4EAF-AFFD-07892423C4E0}"/>
              </a:ext>
            </a:extLst>
          </p:cNvPr>
          <p:cNvSpPr>
            <a:spLocks noGrp="1" noChangeArrowheads="1"/>
          </p:cNvSpPr>
          <p:nvPr>
            <p:ph type="title"/>
          </p:nvPr>
        </p:nvSpPr>
        <p:spPr/>
        <p:txBody>
          <a:bodyPr/>
          <a:lstStyle/>
          <a:p>
            <a:pPr eaLnBrk="1" hangingPunct="1">
              <a:defRPr/>
            </a:pPr>
            <a:r>
              <a:rPr lang="en-US">
                <a:ea typeface="ＭＳ Ｐゴシック" charset="0"/>
              </a:rPr>
              <a:t>LaTeX: What You See is What You Get Emulation</a:t>
            </a:r>
          </a:p>
        </p:txBody>
      </p:sp>
      <p:sp>
        <p:nvSpPr>
          <p:cNvPr id="16387" name="Rectangle 3">
            <a:extLst>
              <a:ext uri="{FF2B5EF4-FFF2-40B4-BE49-F238E27FC236}">
                <a16:creationId xmlns:a16="http://schemas.microsoft.com/office/drawing/2014/main" id="{CDFB29BC-BDF9-4DC7-913F-7C770F643DED}"/>
              </a:ext>
            </a:extLst>
          </p:cNvPr>
          <p:cNvSpPr>
            <a:spLocks noGrp="1" noChangeArrowheads="1"/>
          </p:cNvSpPr>
          <p:nvPr>
            <p:ph type="body" idx="1"/>
          </p:nvPr>
        </p:nvSpPr>
        <p:spPr>
          <a:xfrm>
            <a:off x="457200" y="1063625"/>
            <a:ext cx="8229600" cy="5618163"/>
          </a:xfrm>
        </p:spPr>
        <p:txBody>
          <a:bodyPr/>
          <a:lstStyle/>
          <a:p>
            <a:pPr eaLnBrk="1" hangingPunct="1">
              <a:lnSpc>
                <a:spcPct val="90000"/>
              </a:lnSpc>
              <a:buFontTx/>
              <a:buNone/>
            </a:pPr>
            <a:r>
              <a:rPr lang="en-US" altLang="en-US" dirty="0"/>
              <a:t>You can interactively edit a document to see both LaTeX and the output in </a:t>
            </a:r>
            <a:r>
              <a:rPr lang="en-US" altLang="en-US" dirty="0" err="1"/>
              <a:t>TeXstudio</a:t>
            </a:r>
            <a:r>
              <a:rPr lang="en-US" altLang="en-US" dirty="0"/>
              <a:t> using:</a:t>
            </a:r>
          </a:p>
          <a:p>
            <a:pPr eaLnBrk="1" hangingPunct="1">
              <a:lnSpc>
                <a:spcPct val="90000"/>
              </a:lnSpc>
              <a:buFont typeface="Arial" panose="020B0604020202020204" pitchFamily="34" charset="0"/>
              <a:buChar char="•"/>
            </a:pPr>
            <a:r>
              <a:rPr lang="en-US" altLang="en-US" dirty="0"/>
              <a:t>Select the portion of the document that you want to preview</a:t>
            </a:r>
          </a:p>
          <a:p>
            <a:pPr eaLnBrk="1" hangingPunct="1">
              <a:lnSpc>
                <a:spcPct val="90000"/>
              </a:lnSpc>
              <a:buFont typeface="Arial" panose="020B0604020202020204" pitchFamily="34" charset="0"/>
              <a:buChar char="•"/>
            </a:pPr>
            <a:r>
              <a:rPr lang="en-US" altLang="en-US" dirty="0"/>
              <a:t>Right click and select “Preview Selection/Parentheses”</a:t>
            </a:r>
          </a:p>
          <a:p>
            <a:pPr marL="0" indent="0" eaLnBrk="1" hangingPunct="1">
              <a:lnSpc>
                <a:spcPct val="90000"/>
              </a:lnSpc>
              <a:buNone/>
            </a:pPr>
            <a:r>
              <a:rPr lang="en-US" altLang="en-US" dirty="0"/>
              <a:t>When done, right click to clear the inline view.</a:t>
            </a:r>
          </a:p>
          <a:p>
            <a:pPr marL="0" indent="0" eaLnBrk="1" hangingPunct="1">
              <a:lnSpc>
                <a:spcPct val="90000"/>
              </a:lnSpc>
              <a:buNone/>
            </a:pPr>
            <a:endParaRPr lang="en-US" altLang="en-US" dirty="0"/>
          </a:p>
          <a:p>
            <a:pPr marL="0" indent="0" eaLnBrk="1" hangingPunct="1">
              <a:lnSpc>
                <a:spcPct val="90000"/>
              </a:lnSpc>
              <a:buNone/>
            </a:pPr>
            <a:r>
              <a:rPr lang="en-US" altLang="en-US" dirty="0"/>
              <a:t>From LaTeX to PDF use:</a:t>
            </a:r>
          </a:p>
          <a:p>
            <a:pPr eaLnBrk="1" hangingPunct="1">
              <a:lnSpc>
                <a:spcPct val="90000"/>
              </a:lnSpc>
              <a:buFont typeface="Arial" panose="020B0604020202020204" pitchFamily="34" charset="0"/>
              <a:buChar char="•"/>
            </a:pPr>
            <a:r>
              <a:rPr lang="en-US" altLang="en-US" dirty="0"/>
              <a:t>Right click on the LaTeX text</a:t>
            </a:r>
          </a:p>
          <a:p>
            <a:pPr eaLnBrk="1" hangingPunct="1">
              <a:lnSpc>
                <a:spcPct val="90000"/>
              </a:lnSpc>
              <a:buFont typeface="Arial" panose="020B0604020202020204" pitchFamily="34" charset="0"/>
              <a:buChar char="•"/>
            </a:pPr>
            <a:r>
              <a:rPr lang="en-US" altLang="en-US" dirty="0"/>
              <a:t>Click on “Go to PDF”</a:t>
            </a:r>
          </a:p>
          <a:p>
            <a:pPr eaLnBrk="1" hangingPunct="1">
              <a:lnSpc>
                <a:spcPct val="90000"/>
              </a:lnSpc>
              <a:buFont typeface="Arial" panose="020B0604020202020204" pitchFamily="34" charset="0"/>
              <a:buChar char="•"/>
            </a:pPr>
            <a:endParaRPr lang="en-US" altLang="en-US" dirty="0"/>
          </a:p>
          <a:p>
            <a:pPr marL="0" indent="0" eaLnBrk="1" hangingPunct="1">
              <a:lnSpc>
                <a:spcPct val="90000"/>
              </a:lnSpc>
              <a:buNone/>
            </a:pPr>
            <a:r>
              <a:rPr lang="en-US" altLang="en-US" dirty="0"/>
              <a:t>From PDF to LaTeX use:</a:t>
            </a:r>
          </a:p>
          <a:p>
            <a:pPr eaLnBrk="1" hangingPunct="1">
              <a:lnSpc>
                <a:spcPct val="90000"/>
              </a:lnSpc>
              <a:buFont typeface="Arial" panose="020B0604020202020204" pitchFamily="34" charset="0"/>
              <a:buChar char="•"/>
            </a:pPr>
            <a:r>
              <a:rPr lang="en-US" altLang="en-US" dirty="0"/>
              <a:t>Right click on the PDF text</a:t>
            </a:r>
          </a:p>
          <a:p>
            <a:pPr eaLnBrk="1" hangingPunct="1">
              <a:lnSpc>
                <a:spcPct val="90000"/>
              </a:lnSpc>
              <a:buFont typeface="Arial" panose="020B0604020202020204" pitchFamily="34" charset="0"/>
              <a:buChar char="•"/>
            </a:pPr>
            <a:r>
              <a:rPr lang="en-US" altLang="en-US" dirty="0"/>
              <a:t>Click “Go to Source”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TotalTime>
  <Words>6437</Words>
  <Application>Microsoft Office PowerPoint</Application>
  <PresentationFormat>On-screen Show (4:3)</PresentationFormat>
  <Paragraphs>614</Paragraphs>
  <Slides>54</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MS PGothic</vt:lpstr>
      <vt:lpstr>Helvetica-Bold</vt:lpstr>
      <vt:lpstr>Helvetica</vt:lpstr>
      <vt:lpstr>Helvetica-Oblique</vt:lpstr>
      <vt:lpstr>Default Design</vt:lpstr>
      <vt:lpstr>Advice on Writing Journal Papers (focused on IEEE Papers)</vt:lpstr>
      <vt:lpstr>Table of Contents</vt:lpstr>
      <vt:lpstr>Things to do first</vt:lpstr>
      <vt:lpstr>How to Setup</vt:lpstr>
      <vt:lpstr>LaTeX: How to Setup</vt:lpstr>
      <vt:lpstr>Microsoft Word: How to Setup</vt:lpstr>
      <vt:lpstr>Why Latex? (Recommended, but not required)</vt:lpstr>
      <vt:lpstr>LaTeX: Advantages and Disadvantages</vt:lpstr>
      <vt:lpstr>LaTeX: What You See is What You Get Emulation</vt:lpstr>
      <vt:lpstr>The Journal Document Layout (for describing a new method)</vt:lpstr>
      <vt:lpstr>Laying it all out (I of III)</vt:lpstr>
      <vt:lpstr>Laying it all out (II of III)</vt:lpstr>
      <vt:lpstr>Laying it all out (III of III)</vt:lpstr>
      <vt:lpstr>General Suggestions on the Writing Process</vt:lpstr>
      <vt:lpstr>General Suggestions on Writing (I of II)</vt:lpstr>
      <vt:lpstr>General Suggestions on Writing (II of II)</vt:lpstr>
      <vt:lpstr>Non-linear and Linear Writing/Editing</vt:lpstr>
      <vt:lpstr>Improving Your Writing</vt:lpstr>
      <vt:lpstr>Dealing With The Long Writing Process</vt:lpstr>
      <vt:lpstr>Focusing on the Writing</vt:lpstr>
      <vt:lpstr>Literature Review: General Comments</vt:lpstr>
      <vt:lpstr>Literature Review</vt:lpstr>
      <vt:lpstr>Literature Review: Search Tips</vt:lpstr>
      <vt:lpstr>Some Things to Look for in Reviewing a Paper</vt:lpstr>
      <vt:lpstr>Organizing the Literature Review</vt:lpstr>
      <vt:lpstr>How to Present Literature Review</vt:lpstr>
      <vt:lpstr>Literature Review: References with Microsoft Word</vt:lpstr>
      <vt:lpstr>How to Organize the Bibliography</vt:lpstr>
      <vt:lpstr>Literature Review: References with BibTeX</vt:lpstr>
      <vt:lpstr>BibTex Entry Types (I of II)</vt:lpstr>
      <vt:lpstr>BibTex Entry Types (II of II)</vt:lpstr>
      <vt:lpstr>References: How do you name things? (I of II)</vt:lpstr>
      <vt:lpstr>References: How do you name things? (II of II)</vt:lpstr>
      <vt:lpstr>Finding Your References Quickly in TexStudio</vt:lpstr>
      <vt:lpstr>BibTeX Citations for IEEE Papers</vt:lpstr>
      <vt:lpstr>Other Tasks:  Equations, Tables, and Figures  making it shorter  converting to PDF</vt:lpstr>
      <vt:lpstr>Equations, Figures, and Tables</vt:lpstr>
      <vt:lpstr>Basics on Figures</vt:lpstr>
      <vt:lpstr>LaTeX Figures: My Figures are misplaced!</vt:lpstr>
      <vt:lpstr>Making the Paper Shorter</vt:lpstr>
      <vt:lpstr>Evaluating the Quality of your Paper</vt:lpstr>
      <vt:lpstr>When is it Ready? IEEE Transactions Paper Evaluation (I of V)</vt:lpstr>
      <vt:lpstr>IEEE Transactions Paper Evaluation (II of V)</vt:lpstr>
      <vt:lpstr>IEEE Transactions Paper Evaluation (III of V)</vt:lpstr>
      <vt:lpstr>IEEE Transactions Paper Evaluation (IV of V)</vt:lpstr>
      <vt:lpstr>IEEE Transactions Paper Evaluation (V of V)</vt:lpstr>
      <vt:lpstr>IEEE Signal Processing Letter Evaluation Form</vt:lpstr>
      <vt:lpstr>IEEE Transactions on Information Technology in Biomedicine (I of III)</vt:lpstr>
      <vt:lpstr>IEEE Transactions on Information Technology in Biomedicine (II of III)</vt:lpstr>
      <vt:lpstr>IEEE Transactions on Information Technology in Biomedicine (III of III)</vt:lpstr>
      <vt:lpstr>What Happens After Submission?</vt:lpstr>
      <vt:lpstr>I Got Rejected with Good Results!</vt:lpstr>
      <vt:lpstr>Paper Must be Revised and Resubmitted</vt:lpstr>
      <vt:lpstr>Benefits of Getting Published (or even having submitted IEEE Transactions papers)</vt:lpstr>
    </vt:vector>
  </TitlesOfParts>
  <Company>The University of New Mexico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Marios S. Pattichis</dc:creator>
  <cp:lastModifiedBy>Marios Pattichis</cp:lastModifiedBy>
  <cp:revision>152</cp:revision>
  <dcterms:created xsi:type="dcterms:W3CDTF">2005-02-07T09:22:08Z</dcterms:created>
  <dcterms:modified xsi:type="dcterms:W3CDTF">2020-07-28T00:10:01Z</dcterms:modified>
</cp:coreProperties>
</file>