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74" r:id="rId3"/>
    <p:sldId id="267" r:id="rId4"/>
    <p:sldId id="280" r:id="rId5"/>
    <p:sldId id="271" r:id="rId6"/>
    <p:sldId id="272" r:id="rId7"/>
    <p:sldId id="273" r:id="rId8"/>
    <p:sldId id="281" r:id="rId9"/>
    <p:sldId id="276" r:id="rId10"/>
    <p:sldId id="279" r:id="rId11"/>
    <p:sldId id="278" r:id="rId12"/>
    <p:sldId id="283" r:id="rId13"/>
    <p:sldId id="284" r:id="rId14"/>
    <p:sldId id="286" r:id="rId15"/>
    <p:sldId id="275" r:id="rId16"/>
    <p:sldId id="268" r:id="rId17"/>
    <p:sldId id="269" r:id="rId18"/>
    <p:sldId id="270" r:id="rId19"/>
    <p:sldId id="282" r:id="rId20"/>
    <p:sldId id="257" r:id="rId21"/>
    <p:sldId id="258" r:id="rId22"/>
    <p:sldId id="262" r:id="rId23"/>
    <p:sldId id="261" r:id="rId24"/>
    <p:sldId id="263" r:id="rId25"/>
    <p:sldId id="264" r:id="rId26"/>
    <p:sldId id="26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1940" y="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92AF00-2152-4FB8-B5E3-E5E2B781E0F9}"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1ADAF-A6A5-4AF5-8F01-AE2C407B2568}" type="slidenum">
              <a:rPr lang="en-US" smtClean="0"/>
              <a:t>‹#›</a:t>
            </a:fld>
            <a:endParaRPr lang="en-US"/>
          </a:p>
        </p:txBody>
      </p:sp>
    </p:spTree>
    <p:extLst>
      <p:ext uri="{BB962C8B-B14F-4D97-AF65-F5344CB8AC3E}">
        <p14:creationId xmlns:p14="http://schemas.microsoft.com/office/powerpoint/2010/main" val="177018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92AF00-2152-4FB8-B5E3-E5E2B781E0F9}"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1ADAF-A6A5-4AF5-8F01-AE2C407B2568}" type="slidenum">
              <a:rPr lang="en-US" smtClean="0"/>
              <a:t>‹#›</a:t>
            </a:fld>
            <a:endParaRPr lang="en-US"/>
          </a:p>
        </p:txBody>
      </p:sp>
    </p:spTree>
    <p:extLst>
      <p:ext uri="{BB962C8B-B14F-4D97-AF65-F5344CB8AC3E}">
        <p14:creationId xmlns:p14="http://schemas.microsoft.com/office/powerpoint/2010/main" val="104306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92AF00-2152-4FB8-B5E3-E5E2B781E0F9}"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1ADAF-A6A5-4AF5-8F01-AE2C407B2568}" type="slidenum">
              <a:rPr lang="en-US" smtClean="0"/>
              <a:t>‹#›</a:t>
            </a:fld>
            <a:endParaRPr lang="en-US"/>
          </a:p>
        </p:txBody>
      </p:sp>
    </p:spTree>
    <p:extLst>
      <p:ext uri="{BB962C8B-B14F-4D97-AF65-F5344CB8AC3E}">
        <p14:creationId xmlns:p14="http://schemas.microsoft.com/office/powerpoint/2010/main" val="272934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92AF00-2152-4FB8-B5E3-E5E2B781E0F9}"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1ADAF-A6A5-4AF5-8F01-AE2C407B2568}" type="slidenum">
              <a:rPr lang="en-US" smtClean="0"/>
              <a:t>‹#›</a:t>
            </a:fld>
            <a:endParaRPr lang="en-US"/>
          </a:p>
        </p:txBody>
      </p:sp>
    </p:spTree>
    <p:extLst>
      <p:ext uri="{BB962C8B-B14F-4D97-AF65-F5344CB8AC3E}">
        <p14:creationId xmlns:p14="http://schemas.microsoft.com/office/powerpoint/2010/main" val="402265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2AF00-2152-4FB8-B5E3-E5E2B781E0F9}"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1ADAF-A6A5-4AF5-8F01-AE2C407B2568}" type="slidenum">
              <a:rPr lang="en-US" smtClean="0"/>
              <a:t>‹#›</a:t>
            </a:fld>
            <a:endParaRPr lang="en-US"/>
          </a:p>
        </p:txBody>
      </p:sp>
    </p:spTree>
    <p:extLst>
      <p:ext uri="{BB962C8B-B14F-4D97-AF65-F5344CB8AC3E}">
        <p14:creationId xmlns:p14="http://schemas.microsoft.com/office/powerpoint/2010/main" val="906601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92AF00-2152-4FB8-B5E3-E5E2B781E0F9}"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1ADAF-A6A5-4AF5-8F01-AE2C407B2568}" type="slidenum">
              <a:rPr lang="en-US" smtClean="0"/>
              <a:t>‹#›</a:t>
            </a:fld>
            <a:endParaRPr lang="en-US"/>
          </a:p>
        </p:txBody>
      </p:sp>
    </p:spTree>
    <p:extLst>
      <p:ext uri="{BB962C8B-B14F-4D97-AF65-F5344CB8AC3E}">
        <p14:creationId xmlns:p14="http://schemas.microsoft.com/office/powerpoint/2010/main" val="353768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92AF00-2152-4FB8-B5E3-E5E2B781E0F9}" type="datetimeFigureOut">
              <a:rPr lang="en-US" smtClean="0"/>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C1ADAF-A6A5-4AF5-8F01-AE2C407B2568}" type="slidenum">
              <a:rPr lang="en-US" smtClean="0"/>
              <a:t>‹#›</a:t>
            </a:fld>
            <a:endParaRPr lang="en-US"/>
          </a:p>
        </p:txBody>
      </p:sp>
    </p:spTree>
    <p:extLst>
      <p:ext uri="{BB962C8B-B14F-4D97-AF65-F5344CB8AC3E}">
        <p14:creationId xmlns:p14="http://schemas.microsoft.com/office/powerpoint/2010/main" val="77506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92AF00-2152-4FB8-B5E3-E5E2B781E0F9}" type="datetimeFigureOut">
              <a:rPr lang="en-US" smtClean="0"/>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C1ADAF-A6A5-4AF5-8F01-AE2C407B2568}" type="slidenum">
              <a:rPr lang="en-US" smtClean="0"/>
              <a:t>‹#›</a:t>
            </a:fld>
            <a:endParaRPr lang="en-US"/>
          </a:p>
        </p:txBody>
      </p:sp>
    </p:spTree>
    <p:extLst>
      <p:ext uri="{BB962C8B-B14F-4D97-AF65-F5344CB8AC3E}">
        <p14:creationId xmlns:p14="http://schemas.microsoft.com/office/powerpoint/2010/main" val="429048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2AF00-2152-4FB8-B5E3-E5E2B781E0F9}" type="datetimeFigureOut">
              <a:rPr lang="en-US" smtClean="0"/>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C1ADAF-A6A5-4AF5-8F01-AE2C407B2568}" type="slidenum">
              <a:rPr lang="en-US" smtClean="0"/>
              <a:t>‹#›</a:t>
            </a:fld>
            <a:endParaRPr lang="en-US"/>
          </a:p>
        </p:txBody>
      </p:sp>
    </p:spTree>
    <p:extLst>
      <p:ext uri="{BB962C8B-B14F-4D97-AF65-F5344CB8AC3E}">
        <p14:creationId xmlns:p14="http://schemas.microsoft.com/office/powerpoint/2010/main" val="381047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2AF00-2152-4FB8-B5E3-E5E2B781E0F9}"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1ADAF-A6A5-4AF5-8F01-AE2C407B2568}" type="slidenum">
              <a:rPr lang="en-US" smtClean="0"/>
              <a:t>‹#›</a:t>
            </a:fld>
            <a:endParaRPr lang="en-US"/>
          </a:p>
        </p:txBody>
      </p:sp>
    </p:spTree>
    <p:extLst>
      <p:ext uri="{BB962C8B-B14F-4D97-AF65-F5344CB8AC3E}">
        <p14:creationId xmlns:p14="http://schemas.microsoft.com/office/powerpoint/2010/main" val="180178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2AF00-2152-4FB8-B5E3-E5E2B781E0F9}"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1ADAF-A6A5-4AF5-8F01-AE2C407B2568}" type="slidenum">
              <a:rPr lang="en-US" smtClean="0"/>
              <a:t>‹#›</a:t>
            </a:fld>
            <a:endParaRPr lang="en-US"/>
          </a:p>
        </p:txBody>
      </p:sp>
    </p:spTree>
    <p:extLst>
      <p:ext uri="{BB962C8B-B14F-4D97-AF65-F5344CB8AC3E}">
        <p14:creationId xmlns:p14="http://schemas.microsoft.com/office/powerpoint/2010/main" val="424400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2AF00-2152-4FB8-B5E3-E5E2B781E0F9}" type="datetimeFigureOut">
              <a:rPr lang="en-US" smtClean="0"/>
              <a:t>8/4/2020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1ADAF-A6A5-4AF5-8F01-AE2C407B2568}" type="slidenum">
              <a:rPr lang="en-US" smtClean="0"/>
              <a:t>‹#›</a:t>
            </a:fld>
            <a:endParaRPr lang="en-US"/>
          </a:p>
        </p:txBody>
      </p:sp>
    </p:spTree>
    <p:extLst>
      <p:ext uri="{BB962C8B-B14F-4D97-AF65-F5344CB8AC3E}">
        <p14:creationId xmlns:p14="http://schemas.microsoft.com/office/powerpoint/2010/main" val="63026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Understanding the Different </a:t>
            </a:r>
            <a:r>
              <a:rPr lang="en-US"/>
              <a:t>Types of IEEE </a:t>
            </a:r>
            <a:r>
              <a:rPr lang="en-US" dirty="0"/>
              <a:t>Journal Papers</a:t>
            </a:r>
          </a:p>
        </p:txBody>
      </p:sp>
      <p:sp>
        <p:nvSpPr>
          <p:cNvPr id="3" name="Subtitle 2"/>
          <p:cNvSpPr>
            <a:spLocks noGrp="1"/>
          </p:cNvSpPr>
          <p:nvPr>
            <p:ph type="subTitle" idx="1"/>
          </p:nvPr>
        </p:nvSpPr>
        <p:spPr/>
        <p:txBody>
          <a:bodyPr/>
          <a:lstStyle/>
          <a:p>
            <a:r>
              <a:rPr lang="en-US" dirty="0" err="1"/>
              <a:t>Marios</a:t>
            </a:r>
            <a:r>
              <a:rPr lang="en-US" dirty="0"/>
              <a:t> S. </a:t>
            </a:r>
            <a:r>
              <a:rPr lang="en-US" dirty="0" err="1"/>
              <a:t>Pattichis</a:t>
            </a:r>
            <a:endParaRPr lang="en-US" dirty="0"/>
          </a:p>
          <a:p>
            <a:r>
              <a:rPr lang="en-US" dirty="0"/>
              <a:t>November 2011</a:t>
            </a:r>
          </a:p>
          <a:p>
            <a:r>
              <a:rPr lang="en-US" dirty="0"/>
              <a:t>Title Revised in August 2020</a:t>
            </a:r>
          </a:p>
        </p:txBody>
      </p:sp>
    </p:spTree>
    <p:extLst>
      <p:ext uri="{BB962C8B-B14F-4D97-AF65-F5344CB8AC3E}">
        <p14:creationId xmlns:p14="http://schemas.microsoft.com/office/powerpoint/2010/main" val="116360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Essential sections of a review paper</a:t>
            </a:r>
          </a:p>
        </p:txBody>
      </p:sp>
      <p:sp>
        <p:nvSpPr>
          <p:cNvPr id="3" name="Content Placeholder 2"/>
          <p:cNvSpPr>
            <a:spLocks noGrp="1"/>
          </p:cNvSpPr>
          <p:nvPr>
            <p:ph idx="1"/>
          </p:nvPr>
        </p:nvSpPr>
        <p:spPr>
          <a:xfrm>
            <a:off x="457200" y="1143000"/>
            <a:ext cx="8229600" cy="5105400"/>
          </a:xfrm>
        </p:spPr>
        <p:txBody>
          <a:bodyPr>
            <a:noAutofit/>
          </a:bodyPr>
          <a:lstStyle/>
          <a:p>
            <a:r>
              <a:rPr lang="en-US" sz="1600" b="1" dirty="0"/>
              <a:t>Introduction</a:t>
            </a:r>
          </a:p>
          <a:p>
            <a:pPr lvl="1"/>
            <a:r>
              <a:rPr lang="en-US" sz="1400" dirty="0"/>
              <a:t>Motivation on why we need the review:</a:t>
            </a:r>
          </a:p>
          <a:p>
            <a:pPr lvl="2"/>
            <a:r>
              <a:rPr lang="en-US" sz="1200" dirty="0"/>
              <a:t>Emerging area that is growing with many applications?</a:t>
            </a:r>
          </a:p>
          <a:p>
            <a:pPr lvl="1"/>
            <a:r>
              <a:rPr lang="en-US" sz="1400" dirty="0"/>
              <a:t>Basic background on what is involved in doing research in the area.</a:t>
            </a:r>
          </a:p>
          <a:p>
            <a:pPr lvl="1"/>
            <a:r>
              <a:rPr lang="en-US" sz="1400" dirty="0"/>
              <a:t>A brief overview of the contributions of the review.</a:t>
            </a:r>
          </a:p>
          <a:p>
            <a:r>
              <a:rPr lang="en-US" sz="1600" b="1" dirty="0"/>
              <a:t>Methods</a:t>
            </a:r>
          </a:p>
          <a:p>
            <a:pPr lvl="1"/>
            <a:r>
              <a:rPr lang="en-US" sz="1400" dirty="0"/>
              <a:t>General system diagram and components?</a:t>
            </a:r>
          </a:p>
          <a:p>
            <a:pPr lvl="1"/>
            <a:r>
              <a:rPr lang="en-US" sz="1400" dirty="0"/>
              <a:t>Important components can appear as subsections</a:t>
            </a:r>
          </a:p>
          <a:p>
            <a:pPr lvl="1"/>
            <a:r>
              <a:rPr lang="en-US" sz="1400" dirty="0"/>
              <a:t>Published, open-source datasets can be listed</a:t>
            </a:r>
          </a:p>
          <a:p>
            <a:r>
              <a:rPr lang="en-US" sz="1600" b="1" dirty="0"/>
              <a:t>Current and Future Trends</a:t>
            </a:r>
          </a:p>
          <a:p>
            <a:pPr lvl="1"/>
            <a:r>
              <a:rPr lang="en-US" sz="1400" dirty="0"/>
              <a:t>What are most researchers doing in this area? </a:t>
            </a:r>
          </a:p>
          <a:p>
            <a:pPr lvl="1"/>
            <a:r>
              <a:rPr lang="en-US" sz="1400" dirty="0"/>
              <a:t>Make sure to identify key research groups in the area and what they are doing.</a:t>
            </a:r>
          </a:p>
          <a:p>
            <a:r>
              <a:rPr lang="en-US" sz="1600" b="1" dirty="0"/>
              <a:t>Discussion</a:t>
            </a:r>
          </a:p>
          <a:p>
            <a:pPr lvl="1"/>
            <a:r>
              <a:rPr lang="en-US" sz="1400" dirty="0"/>
              <a:t>Which problems should we consider as closed?</a:t>
            </a:r>
          </a:p>
          <a:p>
            <a:pPr lvl="1"/>
            <a:r>
              <a:rPr lang="en-US" sz="1400" dirty="0"/>
              <a:t>Which problems do we consider as actively researched and open?</a:t>
            </a:r>
          </a:p>
          <a:p>
            <a:r>
              <a:rPr lang="en-US" sz="1600" b="1" dirty="0"/>
              <a:t>Conclusion</a:t>
            </a:r>
          </a:p>
          <a:p>
            <a:pPr lvl="1"/>
            <a:r>
              <a:rPr lang="en-US" sz="1400" dirty="0"/>
              <a:t>Give a brief overview of what your paper accomplished</a:t>
            </a:r>
          </a:p>
          <a:p>
            <a:r>
              <a:rPr lang="en-US" sz="1600" b="1" dirty="0"/>
              <a:t>References:</a:t>
            </a:r>
          </a:p>
          <a:p>
            <a:pPr lvl="1"/>
            <a:r>
              <a:rPr lang="en-US" sz="1400" dirty="0"/>
              <a:t>You need many recent and possibly older references.</a:t>
            </a:r>
          </a:p>
          <a:p>
            <a:pPr lvl="1"/>
            <a:r>
              <a:rPr lang="en-US" sz="1400" dirty="0"/>
              <a:t>Make sure to reference papers from the journal that you are submitting your review in!</a:t>
            </a:r>
          </a:p>
        </p:txBody>
      </p:sp>
    </p:spTree>
    <p:extLst>
      <p:ext uri="{BB962C8B-B14F-4D97-AF65-F5344CB8AC3E}">
        <p14:creationId xmlns:p14="http://schemas.microsoft.com/office/powerpoint/2010/main" val="402457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with tables in a review paper</a:t>
            </a:r>
          </a:p>
        </p:txBody>
      </p:sp>
      <p:sp>
        <p:nvSpPr>
          <p:cNvPr id="3" name="Content Placeholder 2"/>
          <p:cNvSpPr>
            <a:spLocks noGrp="1"/>
          </p:cNvSpPr>
          <p:nvPr>
            <p:ph idx="1"/>
          </p:nvPr>
        </p:nvSpPr>
        <p:spPr>
          <a:xfrm>
            <a:off x="457200" y="1447800"/>
            <a:ext cx="8229600" cy="4678363"/>
          </a:xfrm>
        </p:spPr>
        <p:txBody>
          <a:bodyPr>
            <a:normAutofit lnSpcReduction="10000"/>
          </a:bodyPr>
          <a:lstStyle/>
          <a:p>
            <a:r>
              <a:rPr lang="en-US" dirty="0"/>
              <a:t>Consider a table format:</a:t>
            </a:r>
          </a:p>
          <a:p>
            <a:pPr lvl="1"/>
            <a:r>
              <a:rPr lang="en-US" dirty="0"/>
              <a:t>List the authors in chronological order:</a:t>
            </a:r>
          </a:p>
          <a:p>
            <a:pPr lvl="2"/>
            <a:r>
              <a:rPr lang="en-US" dirty="0"/>
              <a:t>Author-name, year [reference-number]</a:t>
            </a:r>
          </a:p>
          <a:p>
            <a:pPr lvl="1"/>
            <a:r>
              <a:rPr lang="en-US" dirty="0"/>
              <a:t>Provide a brief description of the method used</a:t>
            </a:r>
          </a:p>
          <a:p>
            <a:pPr lvl="1"/>
            <a:r>
              <a:rPr lang="en-US" dirty="0"/>
              <a:t>Summarize key findings in a separate column</a:t>
            </a:r>
          </a:p>
          <a:p>
            <a:r>
              <a:rPr lang="en-US" dirty="0"/>
              <a:t>How do I extract this information fast:</a:t>
            </a:r>
          </a:p>
          <a:p>
            <a:pPr lvl="1"/>
            <a:r>
              <a:rPr lang="en-US" dirty="0"/>
              <a:t>First look at the title, abstract of the paper, tables and/or figures in the paper.</a:t>
            </a:r>
          </a:p>
          <a:p>
            <a:pPr lvl="1"/>
            <a:r>
              <a:rPr lang="en-US" dirty="0"/>
              <a:t>Read the sections on the “Results” or “Conclusion”.</a:t>
            </a:r>
          </a:p>
          <a:p>
            <a:pPr lvl="1"/>
            <a:endParaRPr lang="en-US" dirty="0"/>
          </a:p>
        </p:txBody>
      </p:sp>
    </p:spTree>
    <p:extLst>
      <p:ext uri="{BB962C8B-B14F-4D97-AF65-F5344CB8AC3E}">
        <p14:creationId xmlns:p14="http://schemas.microsoft.com/office/powerpoint/2010/main" val="151853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71600" y="2590800"/>
            <a:ext cx="6400800" cy="1752600"/>
          </a:xfrm>
        </p:spPr>
        <p:txBody>
          <a:bodyPr/>
          <a:lstStyle/>
          <a:p>
            <a:r>
              <a:rPr lang="en-US" dirty="0"/>
              <a:t>Writing a paper on an original method</a:t>
            </a:r>
          </a:p>
        </p:txBody>
      </p:sp>
    </p:spTree>
    <p:extLst>
      <p:ext uri="{BB962C8B-B14F-4D97-AF65-F5344CB8AC3E}">
        <p14:creationId xmlns:p14="http://schemas.microsoft.com/office/powerpoint/2010/main" val="11593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44562"/>
          </a:xfrm>
        </p:spPr>
        <p:txBody>
          <a:bodyPr>
            <a:normAutofit fontScale="90000"/>
          </a:bodyPr>
          <a:lstStyle/>
          <a:p>
            <a:r>
              <a:rPr lang="en-US" dirty="0"/>
              <a:t>Essential Sections of Methods Paper </a:t>
            </a:r>
            <a:br>
              <a:rPr lang="en-US" dirty="0"/>
            </a:br>
            <a:r>
              <a:rPr lang="en-US" dirty="0"/>
              <a:t>(I of II)</a:t>
            </a:r>
          </a:p>
        </p:txBody>
      </p:sp>
      <p:sp>
        <p:nvSpPr>
          <p:cNvPr id="3" name="Content Placeholder 2"/>
          <p:cNvSpPr>
            <a:spLocks noGrp="1"/>
          </p:cNvSpPr>
          <p:nvPr>
            <p:ph idx="1"/>
          </p:nvPr>
        </p:nvSpPr>
        <p:spPr>
          <a:xfrm>
            <a:off x="457200" y="1066800"/>
            <a:ext cx="8229600" cy="5486400"/>
          </a:xfrm>
        </p:spPr>
        <p:txBody>
          <a:bodyPr>
            <a:noAutofit/>
          </a:bodyPr>
          <a:lstStyle/>
          <a:p>
            <a:r>
              <a:rPr lang="en-US" sz="2400" dirty="0"/>
              <a:t>Title</a:t>
            </a:r>
          </a:p>
          <a:p>
            <a:pPr lvl="1"/>
            <a:r>
              <a:rPr lang="en-US" sz="1800" dirty="0"/>
              <a:t>Must sound “new” as much as possible.</a:t>
            </a:r>
          </a:p>
          <a:p>
            <a:pPr lvl="1"/>
            <a:r>
              <a:rPr lang="en-US" sz="1800" dirty="0"/>
              <a:t>Use modern terms that appear in related papers.</a:t>
            </a:r>
          </a:p>
          <a:p>
            <a:pPr lvl="1"/>
            <a:r>
              <a:rPr lang="en-US" sz="1800" dirty="0"/>
              <a:t>Avoid over-generalizations. Be specific</a:t>
            </a:r>
          </a:p>
          <a:p>
            <a:r>
              <a:rPr lang="en-US" sz="2400" dirty="0"/>
              <a:t>Abstract</a:t>
            </a:r>
          </a:p>
          <a:p>
            <a:pPr lvl="1"/>
            <a:r>
              <a:rPr lang="en-US" sz="1800" dirty="0"/>
              <a:t>Summarize the basic ideas. This may determine the fate of the paper.</a:t>
            </a:r>
          </a:p>
          <a:p>
            <a:pPr lvl="1"/>
            <a:r>
              <a:rPr lang="en-US" sz="1800" dirty="0"/>
              <a:t>Better to write it after you are done with the rest of the paper.</a:t>
            </a:r>
          </a:p>
          <a:p>
            <a:r>
              <a:rPr lang="en-US" sz="2400" dirty="0"/>
              <a:t>Introduction</a:t>
            </a:r>
          </a:p>
          <a:p>
            <a:pPr lvl="1"/>
            <a:r>
              <a:rPr lang="en-US" sz="1800" dirty="0"/>
              <a:t>Motivate the problem that you are working</a:t>
            </a:r>
          </a:p>
          <a:p>
            <a:pPr lvl="1"/>
            <a:r>
              <a:rPr lang="en-US" sz="1800" dirty="0"/>
              <a:t>Give brief overview of what has been done</a:t>
            </a:r>
          </a:p>
          <a:p>
            <a:pPr lvl="1"/>
            <a:r>
              <a:rPr lang="en-US" sz="1800" dirty="0"/>
              <a:t>Give brief list of what you are doing that is new</a:t>
            </a:r>
          </a:p>
          <a:p>
            <a:r>
              <a:rPr lang="en-US" sz="2400" dirty="0"/>
              <a:t>Background</a:t>
            </a:r>
          </a:p>
          <a:p>
            <a:pPr lvl="1"/>
            <a:r>
              <a:rPr lang="en-US" sz="1800" dirty="0"/>
              <a:t>List significant prior (published) work that is needed to understand the new method</a:t>
            </a:r>
          </a:p>
          <a:p>
            <a:pPr lvl="1"/>
            <a:r>
              <a:rPr lang="en-US" sz="1800" dirty="0"/>
              <a:t>Make sure to list all of the work that you will be comparing ag</a:t>
            </a:r>
            <a:r>
              <a:rPr lang="en-US" sz="1400" dirty="0"/>
              <a:t>ainst</a:t>
            </a:r>
          </a:p>
        </p:txBody>
      </p:sp>
    </p:spTree>
    <p:extLst>
      <p:ext uri="{BB962C8B-B14F-4D97-AF65-F5344CB8AC3E}">
        <p14:creationId xmlns:p14="http://schemas.microsoft.com/office/powerpoint/2010/main" val="26615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44562"/>
          </a:xfrm>
        </p:spPr>
        <p:txBody>
          <a:bodyPr>
            <a:normAutofit fontScale="90000"/>
          </a:bodyPr>
          <a:lstStyle/>
          <a:p>
            <a:r>
              <a:rPr lang="en-US" dirty="0"/>
              <a:t>Essential Sections of Methods Paper </a:t>
            </a:r>
            <a:br>
              <a:rPr lang="en-US" dirty="0"/>
            </a:br>
            <a:r>
              <a:rPr lang="en-US" dirty="0"/>
              <a:t>(II of II)</a:t>
            </a:r>
          </a:p>
        </p:txBody>
      </p:sp>
      <p:sp>
        <p:nvSpPr>
          <p:cNvPr id="3" name="Content Placeholder 2"/>
          <p:cNvSpPr>
            <a:spLocks noGrp="1"/>
          </p:cNvSpPr>
          <p:nvPr>
            <p:ph idx="1"/>
          </p:nvPr>
        </p:nvSpPr>
        <p:spPr>
          <a:xfrm>
            <a:off x="457200" y="1066800"/>
            <a:ext cx="8229600" cy="5486400"/>
          </a:xfrm>
        </p:spPr>
        <p:txBody>
          <a:bodyPr>
            <a:noAutofit/>
          </a:bodyPr>
          <a:lstStyle/>
          <a:p>
            <a:r>
              <a:rPr lang="en-US" sz="2400" dirty="0"/>
              <a:t>Methods</a:t>
            </a:r>
          </a:p>
          <a:p>
            <a:pPr lvl="1"/>
            <a:r>
              <a:rPr lang="en-US" sz="1800" dirty="0"/>
              <a:t>Provide a flow-chart and/or algorithm listing of new approach</a:t>
            </a:r>
          </a:p>
          <a:p>
            <a:pPr lvl="1"/>
            <a:r>
              <a:rPr lang="en-US" sz="1800" dirty="0"/>
              <a:t>Provide “re-producible” derivation of your methods </a:t>
            </a:r>
          </a:p>
          <a:p>
            <a:pPr lvl="1"/>
            <a:r>
              <a:rPr lang="en-US" sz="1800" dirty="0"/>
              <a:t>State your assumptions clearly.</a:t>
            </a:r>
          </a:p>
          <a:p>
            <a:r>
              <a:rPr lang="en-US" sz="2400" dirty="0"/>
              <a:t>Results</a:t>
            </a:r>
          </a:p>
          <a:p>
            <a:pPr lvl="1"/>
            <a:r>
              <a:rPr lang="en-US" sz="1800" dirty="0"/>
              <a:t>Use Tables and Figures as much as possible.</a:t>
            </a:r>
          </a:p>
          <a:p>
            <a:pPr lvl="1"/>
            <a:r>
              <a:rPr lang="en-US" sz="1800" dirty="0"/>
              <a:t>Must have comparisons to other methods.</a:t>
            </a:r>
          </a:p>
          <a:p>
            <a:r>
              <a:rPr lang="en-US" sz="2400" dirty="0"/>
              <a:t>Discussion</a:t>
            </a:r>
          </a:p>
          <a:p>
            <a:pPr lvl="1"/>
            <a:r>
              <a:rPr lang="en-US" sz="1800" dirty="0"/>
              <a:t>Discuss how your results are better or comparable to other methods</a:t>
            </a:r>
          </a:p>
          <a:p>
            <a:pPr lvl="1"/>
            <a:r>
              <a:rPr lang="en-US" sz="1800" dirty="0"/>
              <a:t>Do not repeat the literature review, only what relates to the results.</a:t>
            </a:r>
          </a:p>
          <a:p>
            <a:r>
              <a:rPr lang="en-US" sz="2400" dirty="0"/>
              <a:t>Conclusion</a:t>
            </a:r>
          </a:p>
          <a:p>
            <a:pPr lvl="1"/>
            <a:r>
              <a:rPr lang="en-US" sz="1800" dirty="0"/>
              <a:t>What has been achieved</a:t>
            </a:r>
          </a:p>
          <a:p>
            <a:pPr lvl="1"/>
            <a:r>
              <a:rPr lang="en-US" sz="1800" dirty="0"/>
              <a:t>Future work that you want to work on</a:t>
            </a:r>
          </a:p>
          <a:p>
            <a:r>
              <a:rPr lang="en-US" sz="2400" dirty="0"/>
              <a:t>Appendices</a:t>
            </a:r>
          </a:p>
          <a:p>
            <a:pPr lvl="1"/>
            <a:r>
              <a:rPr lang="en-US" sz="1800" dirty="0"/>
              <a:t>Long mathematical derivations and/or proof of theorems go here.</a:t>
            </a:r>
          </a:p>
        </p:txBody>
      </p:sp>
    </p:spTree>
    <p:extLst>
      <p:ext uri="{BB962C8B-B14F-4D97-AF65-F5344CB8AC3E}">
        <p14:creationId xmlns:p14="http://schemas.microsoft.com/office/powerpoint/2010/main" val="2537317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71600" y="2590800"/>
            <a:ext cx="6400800" cy="1752600"/>
          </a:xfrm>
        </p:spPr>
        <p:txBody>
          <a:bodyPr/>
          <a:lstStyle/>
          <a:p>
            <a:r>
              <a:rPr lang="en-US" dirty="0"/>
              <a:t>References &amp; Review of the Literature</a:t>
            </a:r>
          </a:p>
        </p:txBody>
      </p:sp>
    </p:spTree>
    <p:extLst>
      <p:ext uri="{BB962C8B-B14F-4D97-AF65-F5344CB8AC3E}">
        <p14:creationId xmlns:p14="http://schemas.microsoft.com/office/powerpoint/2010/main" val="183128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References</a:t>
            </a:r>
          </a:p>
        </p:txBody>
      </p:sp>
      <p:sp>
        <p:nvSpPr>
          <p:cNvPr id="3" name="Content Placeholder 2"/>
          <p:cNvSpPr>
            <a:spLocks noGrp="1"/>
          </p:cNvSpPr>
          <p:nvPr>
            <p:ph idx="1"/>
          </p:nvPr>
        </p:nvSpPr>
        <p:spPr>
          <a:xfrm>
            <a:off x="457200" y="1066800"/>
            <a:ext cx="8229600" cy="5486400"/>
          </a:xfrm>
        </p:spPr>
        <p:txBody>
          <a:bodyPr>
            <a:noAutofit/>
          </a:bodyPr>
          <a:lstStyle/>
          <a:p>
            <a:pPr marL="0" indent="0">
              <a:buNone/>
            </a:pPr>
            <a:r>
              <a:rPr lang="en-US" sz="2000" dirty="0"/>
              <a:t>A minimum list includes:</a:t>
            </a:r>
          </a:p>
          <a:p>
            <a:r>
              <a:rPr lang="en-US" sz="2000" dirty="0"/>
              <a:t>Google Scholar since it is so easy to work with:</a:t>
            </a:r>
          </a:p>
          <a:p>
            <a:pPr lvl="1"/>
            <a:r>
              <a:rPr lang="en-US" sz="1600" dirty="0"/>
              <a:t>Default is to list papers by the number of citations:</a:t>
            </a:r>
          </a:p>
          <a:p>
            <a:pPr lvl="2"/>
            <a:r>
              <a:rPr lang="en-US" sz="1400" dirty="0"/>
              <a:t>Use this to find </a:t>
            </a:r>
            <a:r>
              <a:rPr lang="en-US" sz="1400" b="1" dirty="0"/>
              <a:t>older papers</a:t>
            </a:r>
            <a:r>
              <a:rPr lang="en-US" sz="1400" dirty="0"/>
              <a:t> that have shaped the field.</a:t>
            </a:r>
          </a:p>
          <a:p>
            <a:pPr lvl="1"/>
            <a:r>
              <a:rPr lang="en-US" sz="1600" dirty="0"/>
              <a:t>You definitely need to also find references over the last 3-5 years:</a:t>
            </a:r>
          </a:p>
          <a:p>
            <a:pPr lvl="2"/>
            <a:r>
              <a:rPr lang="en-US" sz="1400" dirty="0"/>
              <a:t>These papers will not have the largest number of citations. You need to find them carefully.</a:t>
            </a:r>
          </a:p>
          <a:p>
            <a:r>
              <a:rPr lang="en-US" sz="2000" dirty="0"/>
              <a:t>IEEE Papers from www.ieee.org.</a:t>
            </a:r>
          </a:p>
          <a:p>
            <a:r>
              <a:rPr lang="en-US" sz="2000" dirty="0" err="1"/>
              <a:t>Pubmed</a:t>
            </a:r>
            <a:r>
              <a:rPr lang="en-US" sz="2000" dirty="0"/>
              <a:t> for Biomedical and/or Biological Research</a:t>
            </a:r>
          </a:p>
          <a:p>
            <a:r>
              <a:rPr lang="en-US" sz="2000" dirty="0"/>
              <a:t>Recent issues of the journal that you are targeting</a:t>
            </a:r>
          </a:p>
          <a:p>
            <a:pPr lvl="1"/>
            <a:r>
              <a:rPr lang="en-US" sz="1600" dirty="0"/>
              <a:t>Try to reference as many papers from the journal that you are sending your paper for review.</a:t>
            </a:r>
          </a:p>
          <a:p>
            <a:pPr lvl="1"/>
            <a:r>
              <a:rPr lang="en-US" sz="1600" dirty="0"/>
              <a:t>Try to find as many recent papers in the journal that you are targeting.</a:t>
            </a:r>
          </a:p>
          <a:p>
            <a:r>
              <a:rPr lang="en-US" sz="2000" dirty="0"/>
              <a:t>Recent conference papers are relevant for certain areas (e.g., Computer Architecture, Computer Vision).</a:t>
            </a:r>
          </a:p>
          <a:p>
            <a:r>
              <a:rPr lang="en-US" sz="2000" dirty="0"/>
              <a:t>Websites of active groups</a:t>
            </a:r>
          </a:p>
          <a:p>
            <a:pPr lvl="1"/>
            <a:r>
              <a:rPr lang="en-US" sz="1600" dirty="0"/>
              <a:t>Make sure to get the latest references from the groups websites.</a:t>
            </a:r>
          </a:p>
          <a:p>
            <a:pPr lvl="1"/>
            <a:r>
              <a:rPr lang="en-US" sz="1600" dirty="0"/>
              <a:t>Referencing older papers from active groups is a common (bad) practice.</a:t>
            </a:r>
          </a:p>
        </p:txBody>
      </p:sp>
    </p:spTree>
    <p:extLst>
      <p:ext uri="{BB962C8B-B14F-4D97-AF65-F5344CB8AC3E}">
        <p14:creationId xmlns:p14="http://schemas.microsoft.com/office/powerpoint/2010/main" val="426729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Dirty Secrets for References</a:t>
            </a:r>
          </a:p>
        </p:txBody>
      </p:sp>
      <p:sp>
        <p:nvSpPr>
          <p:cNvPr id="3" name="Content Placeholder 2"/>
          <p:cNvSpPr>
            <a:spLocks noGrp="1"/>
          </p:cNvSpPr>
          <p:nvPr>
            <p:ph idx="1"/>
          </p:nvPr>
        </p:nvSpPr>
        <p:spPr>
          <a:xfrm>
            <a:off x="457200" y="1447800"/>
            <a:ext cx="8229600" cy="4678363"/>
          </a:xfrm>
        </p:spPr>
        <p:txBody>
          <a:bodyPr>
            <a:normAutofit fontScale="85000" lnSpcReduction="10000"/>
          </a:bodyPr>
          <a:lstStyle/>
          <a:p>
            <a:r>
              <a:rPr lang="en-US" dirty="0"/>
              <a:t>Make sure to reference recent or related work from your group or “friends”</a:t>
            </a:r>
          </a:p>
          <a:p>
            <a:pPr lvl="1"/>
            <a:r>
              <a:rPr lang="en-US" dirty="0"/>
              <a:t>Shows the credibility of the group in the area.</a:t>
            </a:r>
          </a:p>
          <a:p>
            <a:pPr lvl="1"/>
            <a:r>
              <a:rPr lang="en-US" dirty="0"/>
              <a:t>Reference your own work to avoid plagiarism:</a:t>
            </a:r>
          </a:p>
          <a:p>
            <a:pPr lvl="2"/>
            <a:r>
              <a:rPr lang="en-US" dirty="0"/>
              <a:t>Make sure to tell the reviewers what is different from your prior work. You want the difference to be significant. </a:t>
            </a:r>
          </a:p>
          <a:p>
            <a:pPr lvl="2"/>
            <a:r>
              <a:rPr lang="en-US" dirty="0"/>
              <a:t>Needs to be significantly different from prior conference papers:</a:t>
            </a:r>
          </a:p>
          <a:p>
            <a:pPr lvl="3"/>
            <a:r>
              <a:rPr lang="en-US" dirty="0"/>
              <a:t>(</a:t>
            </a:r>
            <a:r>
              <a:rPr lang="en-US" dirty="0" err="1"/>
              <a:t>i</a:t>
            </a:r>
            <a:r>
              <a:rPr lang="en-US" dirty="0"/>
              <a:t>) Running much more cases, (ii) Changed the method in some way, and (iii) the journal paper is a carefully re-written version of the conference paper, and (iv) it is much larger in length.</a:t>
            </a:r>
          </a:p>
          <a:p>
            <a:pPr lvl="1"/>
            <a:r>
              <a:rPr lang="en-US" dirty="0"/>
              <a:t>“friends” may end up as reviewers based on references.</a:t>
            </a:r>
          </a:p>
          <a:p>
            <a:pPr lvl="1"/>
            <a:r>
              <a:rPr lang="en-US" dirty="0"/>
              <a:t>Missing key-references from “non-friends” may result in rejection or nasty comments.</a:t>
            </a:r>
          </a:p>
        </p:txBody>
      </p:sp>
    </p:spTree>
    <p:extLst>
      <p:ext uri="{BB962C8B-B14F-4D97-AF65-F5344CB8AC3E}">
        <p14:creationId xmlns:p14="http://schemas.microsoft.com/office/powerpoint/2010/main" val="2983079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Review of the literature</a:t>
            </a:r>
          </a:p>
        </p:txBody>
      </p:sp>
      <p:sp>
        <p:nvSpPr>
          <p:cNvPr id="3" name="Content Placeholder 2"/>
          <p:cNvSpPr>
            <a:spLocks noGrp="1"/>
          </p:cNvSpPr>
          <p:nvPr>
            <p:ph idx="1"/>
          </p:nvPr>
        </p:nvSpPr>
        <p:spPr>
          <a:xfrm>
            <a:off x="457200" y="1447800"/>
            <a:ext cx="8229600" cy="5029200"/>
          </a:xfrm>
        </p:spPr>
        <p:txBody>
          <a:bodyPr>
            <a:normAutofit fontScale="62500" lnSpcReduction="20000"/>
          </a:bodyPr>
          <a:lstStyle/>
          <a:p>
            <a:r>
              <a:rPr lang="en-US" dirty="0"/>
              <a:t>Organize references in at-least two ways:</a:t>
            </a:r>
          </a:p>
          <a:p>
            <a:pPr lvl="1"/>
            <a:r>
              <a:rPr lang="en-US" dirty="0"/>
              <a:t>Papers that are closely related to your work:</a:t>
            </a:r>
          </a:p>
          <a:p>
            <a:pPr lvl="2"/>
            <a:r>
              <a:rPr lang="en-US" dirty="0"/>
              <a:t>You will be expected to compare your work to these papers.</a:t>
            </a:r>
          </a:p>
          <a:p>
            <a:pPr lvl="2"/>
            <a:r>
              <a:rPr lang="en-US" dirty="0"/>
              <a:t>Spend at-most a paragraph on work that directly relates to you.</a:t>
            </a:r>
          </a:p>
          <a:p>
            <a:pPr lvl="2"/>
            <a:r>
              <a:rPr lang="en-US" dirty="0"/>
              <a:t>You need to explain at the end of the paragraph what they missed that your method will provide.</a:t>
            </a:r>
          </a:p>
          <a:p>
            <a:pPr lvl="1"/>
            <a:r>
              <a:rPr lang="en-US" dirty="0"/>
              <a:t>Papers that are not directly related to your work:</a:t>
            </a:r>
          </a:p>
          <a:p>
            <a:pPr lvl="2"/>
            <a:r>
              <a:rPr lang="en-US" dirty="0"/>
              <a:t>Spend a sentence or less for work that may not be so directly related.</a:t>
            </a:r>
          </a:p>
          <a:p>
            <a:pPr lvl="2"/>
            <a:r>
              <a:rPr lang="en-US" dirty="0"/>
              <a:t>When possible, use them as motivation for your own work. In other words, say that if we get this done, we can also pursue related work here. So it is worth looking into.</a:t>
            </a:r>
          </a:p>
          <a:p>
            <a:r>
              <a:rPr lang="en-US" dirty="0"/>
              <a:t>Chronologically cluster references:</a:t>
            </a:r>
          </a:p>
          <a:p>
            <a:pPr lvl="1"/>
            <a:r>
              <a:rPr lang="en-US" dirty="0"/>
              <a:t>Summarize common ideas pursued by older papers based on older technology.</a:t>
            </a:r>
          </a:p>
          <a:p>
            <a:pPr lvl="1"/>
            <a:r>
              <a:rPr lang="en-US" dirty="0"/>
              <a:t>If your work relates to more recent development, use this as motivation for what you are doing.</a:t>
            </a:r>
          </a:p>
          <a:p>
            <a:pPr lvl="1"/>
            <a:r>
              <a:rPr lang="en-US" dirty="0"/>
              <a:t>If your work relates to older references, make sure to also cite more recent references that show that your work is still relevant and make sure to tell them that the problem has not been solved yet. </a:t>
            </a:r>
          </a:p>
        </p:txBody>
      </p:sp>
    </p:spTree>
    <p:extLst>
      <p:ext uri="{BB962C8B-B14F-4D97-AF65-F5344CB8AC3E}">
        <p14:creationId xmlns:p14="http://schemas.microsoft.com/office/powerpoint/2010/main" val="3163049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295400" y="2590800"/>
            <a:ext cx="6400800" cy="1752600"/>
          </a:xfrm>
        </p:spPr>
        <p:txBody>
          <a:bodyPr/>
          <a:lstStyle/>
          <a:p>
            <a:r>
              <a:rPr lang="en-US" dirty="0"/>
              <a:t>Review Forms for IEEE Transactions on Signal Processing</a:t>
            </a:r>
          </a:p>
        </p:txBody>
      </p:sp>
    </p:spTree>
    <p:extLst>
      <p:ext uri="{BB962C8B-B14F-4D97-AF65-F5344CB8AC3E}">
        <p14:creationId xmlns:p14="http://schemas.microsoft.com/office/powerpoint/2010/main" val="207539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1371600" y="2286000"/>
            <a:ext cx="6400800" cy="1752600"/>
          </a:xfrm>
        </p:spPr>
        <p:txBody>
          <a:bodyPr/>
          <a:lstStyle/>
          <a:p>
            <a:r>
              <a:rPr lang="en-US" dirty="0"/>
              <a:t>The Life of a Journal Paper:</a:t>
            </a:r>
          </a:p>
          <a:p>
            <a:r>
              <a:rPr lang="en-US" dirty="0"/>
              <a:t>Pick type, journal, revise, submit more!</a:t>
            </a:r>
          </a:p>
        </p:txBody>
      </p:sp>
    </p:spTree>
    <p:extLst>
      <p:ext uri="{BB962C8B-B14F-4D97-AF65-F5344CB8AC3E}">
        <p14:creationId xmlns:p14="http://schemas.microsoft.com/office/powerpoint/2010/main" val="62793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Trans. Sig. </a:t>
            </a:r>
            <a:r>
              <a:rPr lang="en-US" dirty="0" err="1"/>
              <a:t>Proc</a:t>
            </a:r>
            <a:r>
              <a:rPr lang="en-US" dirty="0"/>
              <a:t>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3108977"/>
              </p:ext>
            </p:extLst>
          </p:nvPr>
        </p:nvGraphicFramePr>
        <p:xfrm>
          <a:off x="533400" y="1447800"/>
          <a:ext cx="8153400" cy="5029200"/>
        </p:xfrm>
        <a:graphic>
          <a:graphicData uri="http://schemas.openxmlformats.org/drawingml/2006/table">
            <a:tbl>
              <a:tblPr/>
              <a:tblGrid>
                <a:gridCol w="8153400">
                  <a:extLst>
                    <a:ext uri="{9D8B030D-6E8A-4147-A177-3AD203B41FA5}">
                      <a16:colId xmlns:a16="http://schemas.microsoft.com/office/drawing/2014/main" val="20000"/>
                    </a:ext>
                  </a:extLst>
                </a:gridCol>
              </a:tblGrid>
              <a:tr h="5029200">
                <a:tc>
                  <a:txBody>
                    <a:bodyPr/>
                    <a:lstStyle/>
                    <a:p>
                      <a:pPr algn="l"/>
                      <a:r>
                        <a:rPr lang="en-US" sz="1300" dirty="0">
                          <a:solidFill>
                            <a:srgbClr val="000000"/>
                          </a:solidFill>
                          <a:effectLst/>
                          <a:latin typeface="Verdana"/>
                        </a:rPr>
                        <a:t>The IEEE Transactions prepared under the auspices of the IEEE Signal Processing Society publish original, comprehensive, in-depth technical papers for knowledgeable readers including researchers and practitioners. The papers are of long-range interest and are significant to the signal processing and related disciplines. All submitted papers undergo multiple, rigorous, "blind" peer review. The transactions are:</a:t>
                      </a:r>
                      <a:br>
                        <a:rPr lang="en-US" sz="1300" dirty="0">
                          <a:solidFill>
                            <a:srgbClr val="000000"/>
                          </a:solidFill>
                          <a:effectLst/>
                          <a:latin typeface="Verdana"/>
                        </a:rPr>
                      </a:br>
                      <a:br>
                        <a:rPr lang="en-US" sz="1300" dirty="0">
                          <a:solidFill>
                            <a:srgbClr val="000000"/>
                          </a:solidFill>
                          <a:effectLst/>
                          <a:latin typeface="Verdana"/>
                        </a:rPr>
                      </a:br>
                      <a:r>
                        <a:rPr lang="en-US" sz="1300" dirty="0">
                          <a:solidFill>
                            <a:srgbClr val="000000"/>
                          </a:solidFill>
                          <a:effectLst/>
                          <a:latin typeface="Verdana"/>
                        </a:rPr>
                        <a:t>IEEE Transactions on Signal Processing</a:t>
                      </a:r>
                      <a:br>
                        <a:rPr lang="en-US" sz="1300" dirty="0">
                          <a:solidFill>
                            <a:srgbClr val="000000"/>
                          </a:solidFill>
                          <a:effectLst/>
                          <a:latin typeface="Verdana"/>
                        </a:rPr>
                      </a:br>
                      <a:r>
                        <a:rPr lang="en-US" sz="1300" dirty="0">
                          <a:solidFill>
                            <a:srgbClr val="000000"/>
                          </a:solidFill>
                          <a:effectLst/>
                          <a:latin typeface="Verdana"/>
                        </a:rPr>
                        <a:t>IEEE Transactions on Speech and Audio Processing</a:t>
                      </a:r>
                      <a:br>
                        <a:rPr lang="en-US" sz="1300" dirty="0">
                          <a:solidFill>
                            <a:srgbClr val="000000"/>
                          </a:solidFill>
                          <a:effectLst/>
                          <a:latin typeface="Verdana"/>
                        </a:rPr>
                      </a:br>
                      <a:r>
                        <a:rPr lang="en-US" sz="1300" dirty="0">
                          <a:solidFill>
                            <a:srgbClr val="000000"/>
                          </a:solidFill>
                          <a:effectLst/>
                          <a:latin typeface="Verdana"/>
                        </a:rPr>
                        <a:t>IEEE Transactions on Image Processing</a:t>
                      </a:r>
                      <a:br>
                        <a:rPr lang="en-US" sz="1300" dirty="0">
                          <a:solidFill>
                            <a:srgbClr val="000000"/>
                          </a:solidFill>
                          <a:effectLst/>
                          <a:latin typeface="Verdana"/>
                        </a:rPr>
                      </a:br>
                      <a:r>
                        <a:rPr lang="en-US" sz="1300" dirty="0">
                          <a:solidFill>
                            <a:srgbClr val="000000"/>
                          </a:solidFill>
                          <a:effectLst/>
                          <a:latin typeface="Verdana"/>
                        </a:rPr>
                        <a:t>IEEE Transactions on Multimedia (a joint publication of the IEEE Circuits and Systems, Signal Processing, Communications, and Computer Societies)</a:t>
                      </a:r>
                      <a:br>
                        <a:rPr lang="en-US" sz="1300" dirty="0">
                          <a:solidFill>
                            <a:srgbClr val="000000"/>
                          </a:solidFill>
                          <a:effectLst/>
                          <a:latin typeface="Verdana"/>
                        </a:rPr>
                      </a:br>
                      <a:r>
                        <a:rPr lang="en-US" sz="1300" dirty="0">
                          <a:solidFill>
                            <a:srgbClr val="000000"/>
                          </a:solidFill>
                          <a:effectLst/>
                          <a:latin typeface="Verdana"/>
                        </a:rPr>
                        <a:t>IEEE Journal of Selected Topics in Signal Processing</a:t>
                      </a:r>
                      <a:br>
                        <a:rPr lang="en-US" sz="1300" dirty="0">
                          <a:solidFill>
                            <a:srgbClr val="000000"/>
                          </a:solidFill>
                          <a:effectLst/>
                          <a:latin typeface="Verdana"/>
                        </a:rPr>
                      </a:br>
                      <a:r>
                        <a:rPr lang="en-US" sz="1300" dirty="0">
                          <a:solidFill>
                            <a:srgbClr val="000000"/>
                          </a:solidFill>
                          <a:effectLst/>
                          <a:latin typeface="Verdana"/>
                        </a:rPr>
                        <a:t>IEEE Transactions on Information Forensics and Security</a:t>
                      </a:r>
                      <a:br>
                        <a:rPr lang="en-US" sz="1300" dirty="0">
                          <a:solidFill>
                            <a:srgbClr val="000000"/>
                          </a:solidFill>
                          <a:effectLst/>
                          <a:latin typeface="Verdana"/>
                        </a:rPr>
                      </a:br>
                      <a:br>
                        <a:rPr lang="en-US" sz="1300" dirty="0">
                          <a:solidFill>
                            <a:srgbClr val="000000"/>
                          </a:solidFill>
                          <a:effectLst/>
                          <a:latin typeface="Verdana"/>
                        </a:rPr>
                      </a:br>
                      <a:r>
                        <a:rPr lang="en-US" sz="1300" dirty="0">
                          <a:solidFill>
                            <a:srgbClr val="000000"/>
                          </a:solidFill>
                          <a:effectLst/>
                          <a:latin typeface="Verdana"/>
                        </a:rPr>
                        <a:t>As a participant in the peer review of this manuscript, you are required to complete this form and return it, within six weeks of receipt of the manuscript, to the Signal Processing Society Publications Office. Your comments will assist the associate editor in determining the final disposition of the manuscript, and will be used to assist the author in refinement of the manuscript. Your identity will be held in confidence from the author.</a:t>
                      </a:r>
                      <a:endParaRPr lang="en-US" sz="1300" dirty="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00"/>
                  </a:ext>
                </a:extLst>
              </a:tr>
            </a:tbl>
          </a:graphicData>
        </a:graphic>
      </p:graphicFrame>
      <p:sp>
        <p:nvSpPr>
          <p:cNvPr id="8" name="Rectangle 1"/>
          <p:cNvSpPr>
            <a:spLocks noChangeArrowheads="1"/>
          </p:cNvSpPr>
          <p:nvPr/>
        </p:nvSpPr>
        <p:spPr bwMode="auto">
          <a:xfrm>
            <a:off x="704850" y="1590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Times New Roman" pitchFamily="18" charset="0"/>
                <a:cs typeface="Times New Roman" pitchFamily="18" charset="0"/>
              </a:rPr>
            </a:br>
            <a:r>
              <a:rPr kumimoji="0" lang="en-US" sz="1800" b="0" i="0" u="none" strike="noStrike" cap="none" normalizeH="0" baseline="0">
                <a:ln>
                  <a:noFill/>
                </a:ln>
                <a:solidFill>
                  <a:srgbClr val="000000"/>
                </a:solidFill>
                <a:effectLst/>
                <a:latin typeface="Times New Roman" pitchFamily="18" charset="0"/>
                <a:cs typeface="Times New Roman" pitchFamily="18" charset="0"/>
              </a:rPr>
              <a:t>  </a:t>
            </a:r>
            <a:br>
              <a:rPr kumimoji="0" lang="en-US" sz="1800" b="0" i="0" u="none" strike="noStrike" cap="none" normalizeH="0" baseline="0">
                <a:ln>
                  <a:noFill/>
                </a:ln>
                <a:solidFill>
                  <a:srgbClr val="000000"/>
                </a:solidFill>
                <a:effectLst/>
                <a:latin typeface="Times New Roman" pitchFamily="18" charset="0"/>
                <a:cs typeface="Times New Roman" pitchFamily="18" charset="0"/>
              </a:rPr>
            </a:br>
            <a:r>
              <a:rPr kumimoji="0" lang="en-US" sz="1800" b="0" i="0" u="none" strike="noStrike" cap="none" normalizeH="0" baseline="0">
                <a:ln>
                  <a:noFill/>
                </a:ln>
                <a:solidFill>
                  <a:srgbClr val="000000"/>
                </a:solidFill>
                <a:effectLst/>
                <a:latin typeface="Times New Roman" pitchFamily="18" charset="0"/>
                <a:cs typeface="Times New Roman" pitchFamily="18" charset="0"/>
              </a:rPr>
              <a:t>  </a:t>
            </a:r>
            <a:br>
              <a:rPr kumimoji="0" lang="en-US" sz="1800" b="0" i="0" u="none" strike="noStrike" cap="none" normalizeH="0" baseline="0">
                <a:ln>
                  <a:noFill/>
                </a:ln>
                <a:solidFill>
                  <a:srgbClr val="000000"/>
                </a:solidFill>
                <a:effectLst/>
                <a:latin typeface="Times New Roman" pitchFamily="18" charset="0"/>
                <a:cs typeface="Times New Roman" pitchFamily="18" charset="0"/>
              </a:rPr>
            </a:br>
            <a:r>
              <a:rPr kumimoji="0" lang="en-US" sz="1800" b="0" i="0" u="none" strike="noStrike" cap="none" normalizeH="0" baseline="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a:ln>
                  <a:noFill/>
                </a:ln>
                <a:solidFill>
                  <a:schemeClr val="tx1"/>
                </a:solidFill>
                <a:effectLst/>
                <a:latin typeface="Arial" pitchFamily="34" charset="0"/>
                <a:cs typeface="Arial" pitchFamily="34" charset="0"/>
              </a:rPr>
              <a:t> </a:t>
            </a:r>
          </a:p>
        </p:txBody>
      </p:sp>
      <p:pic>
        <p:nvPicPr>
          <p:cNvPr id="1109" name="DefaultOcx">
            <a:extLst>
              <a:ext uri="{FF2B5EF4-FFF2-40B4-BE49-F238E27FC236}">
                <a16:creationId xmlns:a16="http://schemas.microsoft.com/office/drawing/2014/main" id="{C2839A56-3D67-436A-A603-FE9E90FBC852}"/>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0" name="HTMLOption1">
            <a:extLst>
              <a:ext uri="{FF2B5EF4-FFF2-40B4-BE49-F238E27FC236}">
                <a16:creationId xmlns:a16="http://schemas.microsoft.com/office/drawing/2014/main" id="{94FA93F0-C6B4-41E2-A226-598AB0EF176C}"/>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1" name="HTMLOption2">
            <a:extLst>
              <a:ext uri="{FF2B5EF4-FFF2-40B4-BE49-F238E27FC236}">
                <a16:creationId xmlns:a16="http://schemas.microsoft.com/office/drawing/2014/main" id="{1B9BDE1A-E876-4B90-ADDB-9B9A2F9A2DD6}"/>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2" name="HTMLOption3">
            <a:extLst>
              <a:ext uri="{FF2B5EF4-FFF2-40B4-BE49-F238E27FC236}">
                <a16:creationId xmlns:a16="http://schemas.microsoft.com/office/drawing/2014/main" id="{90B7B15E-4C6F-4BDF-B3FE-7D4370E5A1F3}"/>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3" name="HTMLOption4">
            <a:extLst>
              <a:ext uri="{FF2B5EF4-FFF2-40B4-BE49-F238E27FC236}">
                <a16:creationId xmlns:a16="http://schemas.microsoft.com/office/drawing/2014/main" id="{BD6E8DDA-2506-476D-A793-CB248F7AE26B}"/>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4" name="HTMLOption5">
            <a:extLst>
              <a:ext uri="{FF2B5EF4-FFF2-40B4-BE49-F238E27FC236}">
                <a16:creationId xmlns:a16="http://schemas.microsoft.com/office/drawing/2014/main" id="{CD69FD4E-91F8-4936-8995-58CD700EEC7F}"/>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5" name="HTMLText1">
            <a:extLst>
              <a:ext uri="{FF2B5EF4-FFF2-40B4-BE49-F238E27FC236}">
                <a16:creationId xmlns:a16="http://schemas.microsoft.com/office/drawing/2014/main" id="{2866FC67-033D-45A6-881E-8EA2B8162FE5}"/>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68750" cy="2301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6" name="HTMLOption6">
            <a:extLst>
              <a:ext uri="{FF2B5EF4-FFF2-40B4-BE49-F238E27FC236}">
                <a16:creationId xmlns:a16="http://schemas.microsoft.com/office/drawing/2014/main" id="{A31507FD-1809-4931-8C72-F21697C5FEEB}"/>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7" name="HTMLOption7">
            <a:extLst>
              <a:ext uri="{FF2B5EF4-FFF2-40B4-BE49-F238E27FC236}">
                <a16:creationId xmlns:a16="http://schemas.microsoft.com/office/drawing/2014/main" id="{6C21FFCF-2A95-4905-A1D3-F0ED2C523B6C}"/>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8" name="HTMLText2">
            <a:extLst>
              <a:ext uri="{FF2B5EF4-FFF2-40B4-BE49-F238E27FC236}">
                <a16:creationId xmlns:a16="http://schemas.microsoft.com/office/drawing/2014/main" id="{01100C6A-E744-48C7-88DE-E5ADB3C5E508}"/>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68750" cy="2301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9" name="HTMLOption8">
            <a:extLst>
              <a:ext uri="{FF2B5EF4-FFF2-40B4-BE49-F238E27FC236}">
                <a16:creationId xmlns:a16="http://schemas.microsoft.com/office/drawing/2014/main" id="{3CFD95B7-8F4C-45AB-A3D6-5E811E467C35}"/>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0" name="HTMLOption9">
            <a:extLst>
              <a:ext uri="{FF2B5EF4-FFF2-40B4-BE49-F238E27FC236}">
                <a16:creationId xmlns:a16="http://schemas.microsoft.com/office/drawing/2014/main" id="{C783290B-61B8-46D1-A4A1-CB3F5CAAC00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1" name="HTMLOption10">
            <a:extLst>
              <a:ext uri="{FF2B5EF4-FFF2-40B4-BE49-F238E27FC236}">
                <a16:creationId xmlns:a16="http://schemas.microsoft.com/office/drawing/2014/main" id="{97E0B21E-34CB-4EE2-B233-867DBE6DC0C4}"/>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2" name="HTMLOption11">
            <a:extLst>
              <a:ext uri="{FF2B5EF4-FFF2-40B4-BE49-F238E27FC236}">
                <a16:creationId xmlns:a16="http://schemas.microsoft.com/office/drawing/2014/main" id="{96C3581E-D7B5-4A81-9CA8-58CF206E24F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3" name="HTMLOption12">
            <a:extLst>
              <a:ext uri="{FF2B5EF4-FFF2-40B4-BE49-F238E27FC236}">
                <a16:creationId xmlns:a16="http://schemas.microsoft.com/office/drawing/2014/main" id="{4384698A-1DCE-4EBD-A891-5D301C9AC667}"/>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4" name="HTMLOption13">
            <a:extLst>
              <a:ext uri="{FF2B5EF4-FFF2-40B4-BE49-F238E27FC236}">
                <a16:creationId xmlns:a16="http://schemas.microsoft.com/office/drawing/2014/main" id="{FF9AA1E4-61FF-47D8-9932-0EC94EB9B224}"/>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5" name="HTMLOption14">
            <a:extLst>
              <a:ext uri="{FF2B5EF4-FFF2-40B4-BE49-F238E27FC236}">
                <a16:creationId xmlns:a16="http://schemas.microsoft.com/office/drawing/2014/main" id="{130E1E11-A9E3-40D4-BACF-D33EFA73B59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 name="HTMLOption15">
            <a:extLst>
              <a:ext uri="{FF2B5EF4-FFF2-40B4-BE49-F238E27FC236}">
                <a16:creationId xmlns:a16="http://schemas.microsoft.com/office/drawing/2014/main" id="{1168F3A7-50FE-4951-A5BE-D9D4E5DBEA7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 name="HTMLOption16">
            <a:extLst>
              <a:ext uri="{FF2B5EF4-FFF2-40B4-BE49-F238E27FC236}">
                <a16:creationId xmlns:a16="http://schemas.microsoft.com/office/drawing/2014/main" id="{49A3B133-CD72-4FA2-9363-C19CE2327F99}"/>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8" name="HTMLOption17">
            <a:extLst>
              <a:ext uri="{FF2B5EF4-FFF2-40B4-BE49-F238E27FC236}">
                <a16:creationId xmlns:a16="http://schemas.microsoft.com/office/drawing/2014/main" id="{B2F3E882-5C08-495E-A1BC-9689AAB2048F}"/>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9" name="HTMLOption18">
            <a:extLst>
              <a:ext uri="{FF2B5EF4-FFF2-40B4-BE49-F238E27FC236}">
                <a16:creationId xmlns:a16="http://schemas.microsoft.com/office/drawing/2014/main" id="{4C3703B4-04D5-42A0-AC91-78E259AA7DA4}"/>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0" name="HTMLOption19">
            <a:extLst>
              <a:ext uri="{FF2B5EF4-FFF2-40B4-BE49-F238E27FC236}">
                <a16:creationId xmlns:a16="http://schemas.microsoft.com/office/drawing/2014/main" id="{3CC77DD4-0C21-41B6-86A6-9CAC1BAD80C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1" name="HTMLOption20">
            <a:extLst>
              <a:ext uri="{FF2B5EF4-FFF2-40B4-BE49-F238E27FC236}">
                <a16:creationId xmlns:a16="http://schemas.microsoft.com/office/drawing/2014/main" id="{CD9ACF0E-59E9-4C0F-8958-CDEA1C198544}"/>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2" name="HTMLOption21">
            <a:extLst>
              <a:ext uri="{FF2B5EF4-FFF2-40B4-BE49-F238E27FC236}">
                <a16:creationId xmlns:a16="http://schemas.microsoft.com/office/drawing/2014/main" id="{38160FEA-5575-4456-8B54-5B401297482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3" name="HTMLOption22">
            <a:extLst>
              <a:ext uri="{FF2B5EF4-FFF2-40B4-BE49-F238E27FC236}">
                <a16:creationId xmlns:a16="http://schemas.microsoft.com/office/drawing/2014/main" id="{9D843038-A2A2-4E40-95CF-86DE556893E2}"/>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4" name="HTMLOption23">
            <a:extLst>
              <a:ext uri="{FF2B5EF4-FFF2-40B4-BE49-F238E27FC236}">
                <a16:creationId xmlns:a16="http://schemas.microsoft.com/office/drawing/2014/main" id="{8B84F18A-FF60-4B31-AAF0-C3B6879BBAED}"/>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5" name="HTMLOption24">
            <a:extLst>
              <a:ext uri="{FF2B5EF4-FFF2-40B4-BE49-F238E27FC236}">
                <a16:creationId xmlns:a16="http://schemas.microsoft.com/office/drawing/2014/main" id="{BC62B5A4-1CBE-4406-A8B1-5FE27F2B096E}"/>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900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91130235"/>
              </p:ext>
            </p:extLst>
          </p:nvPr>
        </p:nvGraphicFramePr>
        <p:xfrm>
          <a:off x="304800" y="1066800"/>
          <a:ext cx="8763000" cy="4107252"/>
        </p:xfrm>
        <a:graphic>
          <a:graphicData uri="http://schemas.openxmlformats.org/drawingml/2006/table">
            <a:tbl>
              <a:tblPr/>
              <a:tblGrid>
                <a:gridCol w="8763000">
                  <a:extLst>
                    <a:ext uri="{9D8B030D-6E8A-4147-A177-3AD203B41FA5}">
                      <a16:colId xmlns:a16="http://schemas.microsoft.com/office/drawing/2014/main" val="20000"/>
                    </a:ext>
                  </a:extLst>
                </a:gridCol>
              </a:tblGrid>
              <a:tr h="852560">
                <a:tc>
                  <a:txBody>
                    <a:bodyPr/>
                    <a:lstStyle/>
                    <a:p>
                      <a:pPr algn="l"/>
                      <a:r>
                        <a:rPr lang="en-US" b="1" dirty="0">
                          <a:solidFill>
                            <a:srgbClr val="000000"/>
                          </a:solidFill>
                          <a:effectLst/>
                          <a:latin typeface="Verdana"/>
                        </a:rPr>
                        <a:t>A. Suitability of Topic</a:t>
                      </a:r>
                      <a:endParaRPr lang="en-US" dirty="0">
                        <a:effectLst/>
                      </a:endParaRPr>
                    </a:p>
                  </a:txBody>
                  <a:tcPr marL="15240" marR="15240" marT="15240" marB="15240" anchor="ctr">
                    <a:lnL>
                      <a:noFill/>
                    </a:lnL>
                    <a:lnR>
                      <a:noFill/>
                    </a:lnR>
                    <a:lnT>
                      <a:noFill/>
                    </a:lnT>
                    <a:lnB>
                      <a:noFill/>
                    </a:lnB>
                    <a:solidFill>
                      <a:srgbClr val="D7DDE2"/>
                    </a:solidFill>
                  </a:tcPr>
                </a:tc>
                <a:extLst>
                  <a:ext uri="{0D108BD9-81ED-4DB2-BD59-A6C34878D82A}">
                    <a16:rowId xmlns:a16="http://schemas.microsoft.com/office/drawing/2014/main" val="10000"/>
                  </a:ext>
                </a:extLst>
              </a:tr>
              <a:tr h="502366">
                <a:tc>
                  <a:txBody>
                    <a:bodyPr/>
                    <a:lstStyle/>
                    <a:p>
                      <a:pPr algn="l"/>
                      <a:r>
                        <a:rPr lang="en-US" b="1">
                          <a:solidFill>
                            <a:srgbClr val="000000"/>
                          </a:solidFill>
                          <a:effectLst/>
                          <a:latin typeface="Verdana"/>
                        </a:rPr>
                        <a:t>1. Is the topic appropriate for publication in these transactions?</a:t>
                      </a:r>
                      <a:endParaRPr lang="en-US">
                        <a:effectLst/>
                      </a:endParaRPr>
                    </a:p>
                  </a:txBody>
                  <a:tcPr marL="15240" marR="15240" marT="15240" marB="15240" anchor="ctr">
                    <a:lnL>
                      <a:noFill/>
                    </a:lnL>
                    <a:lnR>
                      <a:noFill/>
                    </a:lnR>
                    <a:lnT>
                      <a:noFill/>
                    </a:lnT>
                    <a:lnB>
                      <a:noFill/>
                    </a:lnB>
                    <a:solidFill>
                      <a:srgbClr val="F7F7EE"/>
                    </a:solidFill>
                  </a:tcPr>
                </a:tc>
                <a:extLst>
                  <a:ext uri="{0D108BD9-81ED-4DB2-BD59-A6C34878D82A}">
                    <a16:rowId xmlns:a16="http://schemas.microsoft.com/office/drawing/2014/main" val="10001"/>
                  </a:ext>
                </a:extLst>
              </a:tr>
              <a:tr h="309250">
                <a:tc>
                  <a:txBody>
                    <a:bodyPr/>
                    <a:lstStyle/>
                    <a:p>
                      <a:pPr algn="l"/>
                      <a:r>
                        <a:rPr lang="en-US" dirty="0">
                          <a:solidFill>
                            <a:srgbClr val="000000"/>
                          </a:solidFill>
                          <a:effectLst/>
                          <a:latin typeface="Verdana"/>
                        </a:rPr>
                        <a:t> Yes </a:t>
                      </a:r>
                      <a:endParaRPr lang="en-US" dirty="0">
                        <a:effectLst/>
                      </a:endParaRPr>
                    </a:p>
                  </a:txBody>
                  <a:tcPr marL="15240" marR="15240" marT="15240" marB="15240" anchor="ctr">
                    <a:lnL>
                      <a:noFill/>
                    </a:lnL>
                    <a:lnR>
                      <a:noFill/>
                    </a:lnR>
                    <a:lnT>
                      <a:noFill/>
                    </a:lnT>
                    <a:lnB>
                      <a:noFill/>
                    </a:lnB>
                    <a:solidFill>
                      <a:srgbClr val="F7F7EE"/>
                    </a:solidFill>
                  </a:tcPr>
                </a:tc>
                <a:extLst>
                  <a:ext uri="{0D108BD9-81ED-4DB2-BD59-A6C34878D82A}">
                    <a16:rowId xmlns:a16="http://schemas.microsoft.com/office/drawing/2014/main" val="10002"/>
                  </a:ext>
                </a:extLst>
              </a:tr>
              <a:tr h="309250">
                <a:tc>
                  <a:txBody>
                    <a:bodyPr/>
                    <a:lstStyle/>
                    <a:p>
                      <a:pPr algn="l"/>
                      <a:r>
                        <a:rPr lang="en-US" dirty="0">
                          <a:solidFill>
                            <a:srgbClr val="000000"/>
                          </a:solidFill>
                          <a:effectLst/>
                          <a:latin typeface="Verdana"/>
                        </a:rPr>
                        <a:t> Perhaps</a:t>
                      </a:r>
                      <a:endParaRPr lang="en-US" dirty="0">
                        <a:effectLst/>
                      </a:endParaRPr>
                    </a:p>
                  </a:txBody>
                  <a:tcPr marL="15240" marR="15240" marT="15240" marB="15240" anchor="ctr">
                    <a:lnL>
                      <a:noFill/>
                    </a:lnL>
                    <a:lnR>
                      <a:noFill/>
                    </a:lnR>
                    <a:lnT>
                      <a:noFill/>
                    </a:lnT>
                    <a:lnB>
                      <a:noFill/>
                    </a:lnB>
                    <a:solidFill>
                      <a:srgbClr val="F7F7EE"/>
                    </a:solidFill>
                  </a:tcPr>
                </a:tc>
                <a:extLst>
                  <a:ext uri="{0D108BD9-81ED-4DB2-BD59-A6C34878D82A}">
                    <a16:rowId xmlns:a16="http://schemas.microsoft.com/office/drawing/2014/main" val="10003"/>
                  </a:ext>
                </a:extLst>
              </a:tr>
              <a:tr h="309250">
                <a:tc>
                  <a:txBody>
                    <a:bodyPr/>
                    <a:lstStyle/>
                    <a:p>
                      <a:pPr algn="l"/>
                      <a:r>
                        <a:rPr lang="en-US" dirty="0">
                          <a:solidFill>
                            <a:srgbClr val="000000"/>
                          </a:solidFill>
                          <a:effectLst/>
                          <a:latin typeface="Verdana"/>
                        </a:rPr>
                        <a:t> No</a:t>
                      </a:r>
                      <a:endParaRPr lang="en-US" dirty="0">
                        <a:effectLst/>
                      </a:endParaRPr>
                    </a:p>
                  </a:txBody>
                  <a:tcPr marL="15240" marR="15240" marT="15240" marB="15240" anchor="ctr">
                    <a:lnL>
                      <a:noFill/>
                    </a:lnL>
                    <a:lnR>
                      <a:noFill/>
                    </a:lnR>
                    <a:lnT>
                      <a:noFill/>
                    </a:lnT>
                    <a:lnB>
                      <a:noFill/>
                    </a:lnB>
                    <a:solidFill>
                      <a:srgbClr val="F7F7EE"/>
                    </a:solidFill>
                  </a:tcPr>
                </a:tc>
                <a:extLst>
                  <a:ext uri="{0D108BD9-81ED-4DB2-BD59-A6C34878D82A}">
                    <a16:rowId xmlns:a16="http://schemas.microsoft.com/office/drawing/2014/main" val="10004"/>
                  </a:ext>
                </a:extLst>
              </a:tr>
              <a:tr h="587576">
                <a:tc>
                  <a:txBody>
                    <a:bodyPr/>
                    <a:lstStyle/>
                    <a:p>
                      <a:pPr algn="l"/>
                      <a:endParaRPr lang="en-US" b="1" dirty="0">
                        <a:solidFill>
                          <a:srgbClr val="000000"/>
                        </a:solidFill>
                        <a:effectLst/>
                        <a:latin typeface="Verdana"/>
                      </a:endParaRPr>
                    </a:p>
                    <a:p>
                      <a:pPr algn="l"/>
                      <a:r>
                        <a:rPr lang="en-US" b="1" dirty="0">
                          <a:solidFill>
                            <a:srgbClr val="000000"/>
                          </a:solidFill>
                          <a:effectLst/>
                          <a:latin typeface="Verdana"/>
                        </a:rPr>
                        <a:t>2. Is the topic important to colleagues working in the field?</a:t>
                      </a:r>
                      <a:endParaRPr lang="en-US" dirty="0">
                        <a:effectLst/>
                      </a:endParaRPr>
                    </a:p>
                  </a:txBody>
                  <a:tcPr marL="15240" marR="15240" marT="15240" marB="15240" anchor="ctr">
                    <a:lnL>
                      <a:noFill/>
                    </a:lnL>
                    <a:lnR>
                      <a:noFill/>
                    </a:lnR>
                    <a:lnT>
                      <a:noFill/>
                    </a:lnT>
                    <a:lnB>
                      <a:noFill/>
                    </a:lnB>
                    <a:solidFill>
                      <a:srgbClr val="F7F7EE"/>
                    </a:solidFill>
                  </a:tcPr>
                </a:tc>
                <a:extLst>
                  <a:ext uri="{0D108BD9-81ED-4DB2-BD59-A6C34878D82A}">
                    <a16:rowId xmlns:a16="http://schemas.microsoft.com/office/drawing/2014/main" val="10005"/>
                  </a:ext>
                </a:extLst>
              </a:tr>
              <a:tr h="309250">
                <a:tc>
                  <a:txBody>
                    <a:bodyPr/>
                    <a:lstStyle/>
                    <a:p>
                      <a:pPr algn="l"/>
                      <a:r>
                        <a:rPr lang="en-US">
                          <a:solidFill>
                            <a:srgbClr val="000000"/>
                          </a:solidFill>
                          <a:effectLst/>
                          <a:latin typeface="Verdana"/>
                        </a:rPr>
                        <a:t> Yes</a:t>
                      </a:r>
                      <a:endParaRPr lang="en-US">
                        <a:effectLst/>
                      </a:endParaRPr>
                    </a:p>
                  </a:txBody>
                  <a:tcPr marL="15240" marR="15240" marT="15240" marB="15240" anchor="ctr">
                    <a:lnL>
                      <a:noFill/>
                    </a:lnL>
                    <a:lnR>
                      <a:noFill/>
                    </a:lnR>
                    <a:lnT>
                      <a:noFill/>
                    </a:lnT>
                    <a:lnB>
                      <a:noFill/>
                    </a:lnB>
                    <a:solidFill>
                      <a:srgbClr val="F7F7EE"/>
                    </a:solidFill>
                  </a:tcPr>
                </a:tc>
                <a:extLst>
                  <a:ext uri="{0D108BD9-81ED-4DB2-BD59-A6C34878D82A}">
                    <a16:rowId xmlns:a16="http://schemas.microsoft.com/office/drawing/2014/main" val="10006"/>
                  </a:ext>
                </a:extLst>
              </a:tr>
              <a:tr h="309250">
                <a:tc>
                  <a:txBody>
                    <a:bodyPr/>
                    <a:lstStyle/>
                    <a:p>
                      <a:pPr algn="l"/>
                      <a:r>
                        <a:rPr lang="en-US">
                          <a:solidFill>
                            <a:srgbClr val="000000"/>
                          </a:solidFill>
                          <a:effectLst/>
                          <a:latin typeface="Verdana"/>
                        </a:rPr>
                        <a:t> Moderately So</a:t>
                      </a:r>
                      <a:endParaRPr lang="en-US">
                        <a:effectLst/>
                      </a:endParaRPr>
                    </a:p>
                  </a:txBody>
                  <a:tcPr marL="15240" marR="15240" marT="15240" marB="15240" anchor="ctr">
                    <a:lnL>
                      <a:noFill/>
                    </a:lnL>
                    <a:lnR>
                      <a:noFill/>
                    </a:lnR>
                    <a:lnT>
                      <a:noFill/>
                    </a:lnT>
                    <a:lnB>
                      <a:noFill/>
                    </a:lnB>
                    <a:solidFill>
                      <a:srgbClr val="F7F7EE"/>
                    </a:solidFill>
                  </a:tcPr>
                </a:tc>
                <a:extLst>
                  <a:ext uri="{0D108BD9-81ED-4DB2-BD59-A6C34878D82A}">
                    <a16:rowId xmlns:a16="http://schemas.microsoft.com/office/drawing/2014/main" val="10007"/>
                  </a:ext>
                </a:extLst>
              </a:tr>
              <a:tr h="309250">
                <a:tc>
                  <a:txBody>
                    <a:bodyPr/>
                    <a:lstStyle/>
                    <a:p>
                      <a:pPr algn="l"/>
                      <a:r>
                        <a:rPr lang="en-US">
                          <a:solidFill>
                            <a:srgbClr val="000000"/>
                          </a:solidFill>
                          <a:effectLst/>
                          <a:latin typeface="Verdana"/>
                        </a:rPr>
                        <a:t> No (explain):</a:t>
                      </a:r>
                      <a:endParaRPr lang="en-US">
                        <a:effectLst/>
                      </a:endParaRPr>
                    </a:p>
                  </a:txBody>
                  <a:tcPr marL="15240" marR="15240" marT="15240" marB="15240" anchor="ctr">
                    <a:lnL>
                      <a:noFill/>
                    </a:lnL>
                    <a:lnR>
                      <a:noFill/>
                    </a:lnR>
                    <a:lnT>
                      <a:noFill/>
                    </a:lnT>
                    <a:lnB>
                      <a:noFill/>
                    </a:lnB>
                    <a:solidFill>
                      <a:srgbClr val="F7F7EE"/>
                    </a:solidFill>
                  </a:tcPr>
                </a:tc>
                <a:extLst>
                  <a:ext uri="{0D108BD9-81ED-4DB2-BD59-A6C34878D82A}">
                    <a16:rowId xmlns:a16="http://schemas.microsoft.com/office/drawing/2014/main" val="10008"/>
                  </a:ext>
                </a:extLst>
              </a:tr>
              <a:tr h="309250">
                <a:tc>
                  <a:txBody>
                    <a:bodyPr/>
                    <a:lstStyle/>
                    <a:p>
                      <a:pPr algn="l"/>
                      <a:r>
                        <a:rPr lang="en-US" dirty="0">
                          <a:solidFill>
                            <a:srgbClr val="000000"/>
                          </a:solidFill>
                          <a:effectLst/>
                          <a:latin typeface="Verdana"/>
                        </a:rPr>
                        <a:t>  </a:t>
                      </a:r>
                      <a:endParaRPr lang="en-US" dirty="0">
                        <a:effectLst/>
                      </a:endParaRPr>
                    </a:p>
                  </a:txBody>
                  <a:tcPr marL="15240" marR="15240" marT="15240" marB="15240" anchor="ctr">
                    <a:lnL>
                      <a:noFill/>
                    </a:lnL>
                    <a:lnR>
                      <a:noFill/>
                    </a:lnR>
                    <a:lnT>
                      <a:noFill/>
                    </a:lnT>
                    <a:lnB>
                      <a:noFill/>
                    </a:lnB>
                    <a:solidFill>
                      <a:srgbClr val="F7F7EE"/>
                    </a:solidFill>
                  </a:tcPr>
                </a:tc>
                <a:extLst>
                  <a:ext uri="{0D108BD9-81ED-4DB2-BD59-A6C34878D82A}">
                    <a16:rowId xmlns:a16="http://schemas.microsoft.com/office/drawing/2014/main" val="10009"/>
                  </a:ext>
                </a:extLst>
              </a:tr>
            </a:tbl>
          </a:graphicData>
        </a:graphic>
      </p:graphicFrame>
      <p:sp>
        <p:nvSpPr>
          <p:cNvPr id="8" name="Rectangle 1"/>
          <p:cNvSpPr>
            <a:spLocks noChangeArrowheads="1"/>
          </p:cNvSpPr>
          <p:nvPr/>
        </p:nvSpPr>
        <p:spPr bwMode="auto">
          <a:xfrm>
            <a:off x="704850" y="1590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Times New Roman" pitchFamily="18" charset="0"/>
                <a:cs typeface="Times New Roman" pitchFamily="18" charset="0"/>
              </a:rPr>
            </a:br>
            <a:r>
              <a:rPr kumimoji="0" lang="en-US" sz="1800" b="0" i="0" u="none" strike="noStrike" cap="none" normalizeH="0" baseline="0">
                <a:ln>
                  <a:noFill/>
                </a:ln>
                <a:solidFill>
                  <a:srgbClr val="000000"/>
                </a:solidFill>
                <a:effectLst/>
                <a:latin typeface="Times New Roman" pitchFamily="18" charset="0"/>
                <a:cs typeface="Times New Roman" pitchFamily="18" charset="0"/>
              </a:rPr>
              <a:t>  </a:t>
            </a:r>
            <a:br>
              <a:rPr kumimoji="0" lang="en-US" sz="1800" b="0" i="0" u="none" strike="noStrike" cap="none" normalizeH="0" baseline="0">
                <a:ln>
                  <a:noFill/>
                </a:ln>
                <a:solidFill>
                  <a:srgbClr val="000000"/>
                </a:solidFill>
                <a:effectLst/>
                <a:latin typeface="Times New Roman" pitchFamily="18" charset="0"/>
                <a:cs typeface="Times New Roman" pitchFamily="18" charset="0"/>
              </a:rPr>
            </a:br>
            <a:r>
              <a:rPr kumimoji="0" lang="en-US" sz="1800" b="0" i="0" u="none" strike="noStrike" cap="none" normalizeH="0" baseline="0">
                <a:ln>
                  <a:noFill/>
                </a:ln>
                <a:solidFill>
                  <a:srgbClr val="000000"/>
                </a:solidFill>
                <a:effectLst/>
                <a:latin typeface="Times New Roman" pitchFamily="18" charset="0"/>
                <a:cs typeface="Times New Roman" pitchFamily="18" charset="0"/>
              </a:rPr>
              <a:t>  </a:t>
            </a:r>
            <a:br>
              <a:rPr kumimoji="0" lang="en-US" sz="1800" b="0" i="0" u="none" strike="noStrike" cap="none" normalizeH="0" baseline="0">
                <a:ln>
                  <a:noFill/>
                </a:ln>
                <a:solidFill>
                  <a:srgbClr val="000000"/>
                </a:solidFill>
                <a:effectLst/>
                <a:latin typeface="Times New Roman" pitchFamily="18" charset="0"/>
                <a:cs typeface="Times New Roman" pitchFamily="18" charset="0"/>
              </a:rPr>
            </a:br>
            <a:r>
              <a:rPr kumimoji="0" lang="en-US" sz="1800" b="0" i="0" u="none" strike="noStrike" cap="none" normalizeH="0" baseline="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a:ln>
                  <a:noFill/>
                </a:ln>
                <a:solidFill>
                  <a:schemeClr val="tx1"/>
                </a:solidFill>
                <a:effectLst/>
                <a:latin typeface="Arial" pitchFamily="34" charset="0"/>
                <a:cs typeface="Arial" pitchFamily="34" charset="0"/>
              </a:rPr>
              <a:t> </a:t>
            </a:r>
          </a:p>
        </p:txBody>
      </p:sp>
      <p:pic>
        <p:nvPicPr>
          <p:cNvPr id="2119" name="DefaultOcx">
            <a:extLst>
              <a:ext uri="{FF2B5EF4-FFF2-40B4-BE49-F238E27FC236}">
                <a16:creationId xmlns:a16="http://schemas.microsoft.com/office/drawing/2014/main" id="{8FA06A03-92CD-4A68-8A1C-DA03FF85DA7E}"/>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0" name="HTMLOption1">
            <a:extLst>
              <a:ext uri="{FF2B5EF4-FFF2-40B4-BE49-F238E27FC236}">
                <a16:creationId xmlns:a16="http://schemas.microsoft.com/office/drawing/2014/main" id="{C0BA34CC-3D66-4A92-A7AD-F72994D7E0E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1" name="HTMLOption2">
            <a:extLst>
              <a:ext uri="{FF2B5EF4-FFF2-40B4-BE49-F238E27FC236}">
                <a16:creationId xmlns:a16="http://schemas.microsoft.com/office/drawing/2014/main" id="{40B25D6F-D0BB-4D25-AACF-F85B05BCA00D}"/>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2" name="HTMLOption3">
            <a:extLst>
              <a:ext uri="{FF2B5EF4-FFF2-40B4-BE49-F238E27FC236}">
                <a16:creationId xmlns:a16="http://schemas.microsoft.com/office/drawing/2014/main" id="{24386CBA-02FA-41D6-A12F-93FC6383A28F}"/>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3" name="HTMLOption4">
            <a:extLst>
              <a:ext uri="{FF2B5EF4-FFF2-40B4-BE49-F238E27FC236}">
                <a16:creationId xmlns:a16="http://schemas.microsoft.com/office/drawing/2014/main" id="{F6D07008-F0EB-497A-99E5-4CD9AB73B873}"/>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4" name="HTMLOption5">
            <a:extLst>
              <a:ext uri="{FF2B5EF4-FFF2-40B4-BE49-F238E27FC236}">
                <a16:creationId xmlns:a16="http://schemas.microsoft.com/office/drawing/2014/main" id="{6E8ABAE3-B82D-4A0A-88B4-1D080EE374D9}"/>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5" name="HTMLOption6">
            <a:extLst>
              <a:ext uri="{FF2B5EF4-FFF2-40B4-BE49-F238E27FC236}">
                <a16:creationId xmlns:a16="http://schemas.microsoft.com/office/drawing/2014/main" id="{A3963AF2-AB3F-464A-828F-2A14565A610D}"/>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6" name="HTMLOption7">
            <a:extLst>
              <a:ext uri="{FF2B5EF4-FFF2-40B4-BE49-F238E27FC236}">
                <a16:creationId xmlns:a16="http://schemas.microsoft.com/office/drawing/2014/main" id="{6D56F2BE-473C-4DD0-8C2B-3DD166E8909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7" name="HTMLOption8">
            <a:extLst>
              <a:ext uri="{FF2B5EF4-FFF2-40B4-BE49-F238E27FC236}">
                <a16:creationId xmlns:a16="http://schemas.microsoft.com/office/drawing/2014/main" id="{EA4FDAB4-DDB7-42BB-B2B3-A7675BD3C494}"/>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8" name="HTMLOption9">
            <a:extLst>
              <a:ext uri="{FF2B5EF4-FFF2-40B4-BE49-F238E27FC236}">
                <a16:creationId xmlns:a16="http://schemas.microsoft.com/office/drawing/2014/main" id="{4D03940B-25CD-4361-B111-1879FE0ABF6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29" name="HTMLOption10">
            <a:extLst>
              <a:ext uri="{FF2B5EF4-FFF2-40B4-BE49-F238E27FC236}">
                <a16:creationId xmlns:a16="http://schemas.microsoft.com/office/drawing/2014/main" id="{45502DA2-6667-49B1-8104-87B56AF45A4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0" name="HTMLOption11">
            <a:extLst>
              <a:ext uri="{FF2B5EF4-FFF2-40B4-BE49-F238E27FC236}">
                <a16:creationId xmlns:a16="http://schemas.microsoft.com/office/drawing/2014/main" id="{CFA6C290-5FE2-4DA3-B47D-7582067EC265}"/>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1" name="HTMLOption12">
            <a:extLst>
              <a:ext uri="{FF2B5EF4-FFF2-40B4-BE49-F238E27FC236}">
                <a16:creationId xmlns:a16="http://schemas.microsoft.com/office/drawing/2014/main" id="{6D086967-A73E-4B53-9C8E-353FBC43086B}"/>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2" name="HTMLOption13">
            <a:extLst>
              <a:ext uri="{FF2B5EF4-FFF2-40B4-BE49-F238E27FC236}">
                <a16:creationId xmlns:a16="http://schemas.microsoft.com/office/drawing/2014/main" id="{6D856A45-F0A3-49A8-BA4F-5E4EAC5DA8A3}"/>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3" name="HTMLOption14">
            <a:extLst>
              <a:ext uri="{FF2B5EF4-FFF2-40B4-BE49-F238E27FC236}">
                <a16:creationId xmlns:a16="http://schemas.microsoft.com/office/drawing/2014/main" id="{A21F25D8-8908-42A0-A56B-86738C630B14}"/>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4" name="HTMLOption15">
            <a:extLst>
              <a:ext uri="{FF2B5EF4-FFF2-40B4-BE49-F238E27FC236}">
                <a16:creationId xmlns:a16="http://schemas.microsoft.com/office/drawing/2014/main" id="{F9BE0F3A-6BBF-4020-9153-8B7A17AD5795}"/>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5" name="HTMLOption16">
            <a:extLst>
              <a:ext uri="{FF2B5EF4-FFF2-40B4-BE49-F238E27FC236}">
                <a16:creationId xmlns:a16="http://schemas.microsoft.com/office/drawing/2014/main" id="{0EB7DAB2-5777-49E8-B23A-19070A6E070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6" name="HTMLOption17">
            <a:extLst>
              <a:ext uri="{FF2B5EF4-FFF2-40B4-BE49-F238E27FC236}">
                <a16:creationId xmlns:a16="http://schemas.microsoft.com/office/drawing/2014/main" id="{3AC0AAC3-1BB1-4CF5-8DF7-05E2BAA7DB51}"/>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7" name="HTMLOption18">
            <a:extLst>
              <a:ext uri="{FF2B5EF4-FFF2-40B4-BE49-F238E27FC236}">
                <a16:creationId xmlns:a16="http://schemas.microsoft.com/office/drawing/2014/main" id="{54202716-C6B6-4390-A227-439156796552}"/>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8" name="HTMLOption19">
            <a:extLst>
              <a:ext uri="{FF2B5EF4-FFF2-40B4-BE49-F238E27FC236}">
                <a16:creationId xmlns:a16="http://schemas.microsoft.com/office/drawing/2014/main" id="{15FAE12D-EB72-4D29-AF3A-040AC7FAC86C}"/>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39" name="HTMLOption20">
            <a:extLst>
              <a:ext uri="{FF2B5EF4-FFF2-40B4-BE49-F238E27FC236}">
                <a16:creationId xmlns:a16="http://schemas.microsoft.com/office/drawing/2014/main" id="{A695DC03-D51A-43D0-9202-D8EA629B8D67}"/>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40" name="HTMLOption21">
            <a:extLst>
              <a:ext uri="{FF2B5EF4-FFF2-40B4-BE49-F238E27FC236}">
                <a16:creationId xmlns:a16="http://schemas.microsoft.com/office/drawing/2014/main" id="{DD37182B-24D0-40A4-9C3F-B596C8C5FA36}"/>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851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35638460"/>
              </p:ext>
            </p:extLst>
          </p:nvPr>
        </p:nvGraphicFramePr>
        <p:xfrm>
          <a:off x="152400" y="288218"/>
          <a:ext cx="8839200" cy="6172196"/>
        </p:xfrm>
        <a:graphic>
          <a:graphicData uri="http://schemas.openxmlformats.org/drawingml/2006/table">
            <a:tbl>
              <a:tblPr/>
              <a:tblGrid>
                <a:gridCol w="8839200">
                  <a:extLst>
                    <a:ext uri="{9D8B030D-6E8A-4147-A177-3AD203B41FA5}">
                      <a16:colId xmlns:a16="http://schemas.microsoft.com/office/drawing/2014/main" val="20000"/>
                    </a:ext>
                  </a:extLst>
                </a:gridCol>
              </a:tblGrid>
              <a:tr h="298552">
                <a:tc>
                  <a:txBody>
                    <a:bodyPr/>
                    <a:lstStyle/>
                    <a:p>
                      <a:pPr algn="l"/>
                      <a:r>
                        <a:rPr lang="en-US" sz="1300" b="1" dirty="0">
                          <a:solidFill>
                            <a:srgbClr val="000000"/>
                          </a:solidFill>
                          <a:effectLst/>
                          <a:latin typeface="Verdana"/>
                        </a:rPr>
                        <a:t>B. Content</a:t>
                      </a:r>
                      <a:endParaRPr lang="en-US" sz="1300" dirty="0">
                        <a:effectLst/>
                      </a:endParaRPr>
                    </a:p>
                  </a:txBody>
                  <a:tcPr marL="10880" marR="10880" marT="10880" marB="10880" anchor="ctr">
                    <a:lnL>
                      <a:noFill/>
                    </a:lnL>
                    <a:lnR>
                      <a:noFill/>
                    </a:lnR>
                    <a:lnT>
                      <a:noFill/>
                    </a:lnT>
                    <a:lnB>
                      <a:noFill/>
                    </a:lnB>
                    <a:solidFill>
                      <a:srgbClr val="D7DDE2"/>
                    </a:solidFill>
                  </a:tcPr>
                </a:tc>
                <a:extLst>
                  <a:ext uri="{0D108BD9-81ED-4DB2-BD59-A6C34878D82A}">
                    <a16:rowId xmlns:a16="http://schemas.microsoft.com/office/drawing/2014/main" val="10000"/>
                  </a:ext>
                </a:extLst>
              </a:tr>
              <a:tr h="298552">
                <a:tc>
                  <a:txBody>
                    <a:bodyPr/>
                    <a:lstStyle/>
                    <a:p>
                      <a:pPr algn="l"/>
                      <a:r>
                        <a:rPr lang="en-US" sz="1300" b="1">
                          <a:solidFill>
                            <a:srgbClr val="000000"/>
                          </a:solidFill>
                          <a:effectLst/>
                          <a:latin typeface="Verdana"/>
                        </a:rPr>
                        <a:t>1. Is the paper technically sound?</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01"/>
                  </a:ext>
                </a:extLst>
              </a:tr>
              <a:tr h="298552">
                <a:tc>
                  <a:txBody>
                    <a:bodyPr/>
                    <a:lstStyle/>
                    <a:p>
                      <a:pPr algn="l"/>
                      <a:r>
                        <a:rPr lang="en-US" sz="1300">
                          <a:solidFill>
                            <a:srgbClr val="000000"/>
                          </a:solidFill>
                          <a:effectLst/>
                          <a:latin typeface="Verdana"/>
                        </a:rPr>
                        <a:t> Yes</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02"/>
                  </a:ext>
                </a:extLst>
              </a:tr>
              <a:tr h="298552">
                <a:tc>
                  <a:txBody>
                    <a:bodyPr/>
                    <a:lstStyle/>
                    <a:p>
                      <a:pPr algn="l"/>
                      <a:r>
                        <a:rPr lang="en-US" sz="1300">
                          <a:solidFill>
                            <a:srgbClr val="000000"/>
                          </a:solidFill>
                          <a:effectLst/>
                          <a:latin typeface="Verdana"/>
                        </a:rPr>
                        <a:t> No (why not?)</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03"/>
                  </a:ext>
                </a:extLst>
              </a:tr>
              <a:tr h="298552">
                <a:tc>
                  <a:txBody>
                    <a:bodyPr/>
                    <a:lstStyle/>
                    <a:p>
                      <a:pPr algn="l"/>
                      <a:r>
                        <a:rPr lang="en-US" sz="1300">
                          <a:solidFill>
                            <a:srgbClr val="000000"/>
                          </a:solidFill>
                          <a:effectLst/>
                          <a:latin typeface="Verdana"/>
                        </a:rPr>
                        <a:t>  </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04"/>
                  </a:ext>
                </a:extLst>
              </a:tr>
              <a:tr h="548406">
                <a:tc>
                  <a:txBody>
                    <a:bodyPr/>
                    <a:lstStyle/>
                    <a:p>
                      <a:pPr algn="l"/>
                      <a:r>
                        <a:rPr lang="en-US" sz="1300" b="1">
                          <a:solidFill>
                            <a:srgbClr val="000000"/>
                          </a:solidFill>
                          <a:effectLst/>
                          <a:latin typeface="Verdana"/>
                        </a:rPr>
                        <a:t>2. Is the coverage of the topic sufficiently comprehensive and balanced?</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05"/>
                  </a:ext>
                </a:extLst>
              </a:tr>
              <a:tr h="298552">
                <a:tc>
                  <a:txBody>
                    <a:bodyPr/>
                    <a:lstStyle/>
                    <a:p>
                      <a:pPr algn="l"/>
                      <a:r>
                        <a:rPr lang="en-US" sz="1300">
                          <a:solidFill>
                            <a:srgbClr val="000000"/>
                          </a:solidFill>
                          <a:effectLst/>
                          <a:latin typeface="Verdana"/>
                        </a:rPr>
                        <a:t> Yes</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06"/>
                  </a:ext>
                </a:extLst>
              </a:tr>
              <a:tr h="298552">
                <a:tc>
                  <a:txBody>
                    <a:bodyPr/>
                    <a:lstStyle/>
                    <a:p>
                      <a:pPr algn="l"/>
                      <a:r>
                        <a:rPr lang="en-US" sz="1300">
                          <a:solidFill>
                            <a:srgbClr val="000000"/>
                          </a:solidFill>
                          <a:effectLst/>
                          <a:latin typeface="Verdana"/>
                        </a:rPr>
                        <a:t> Important Information is missing or superficially treated.</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07"/>
                  </a:ext>
                </a:extLst>
              </a:tr>
              <a:tr h="298552">
                <a:tc>
                  <a:txBody>
                    <a:bodyPr/>
                    <a:lstStyle/>
                    <a:p>
                      <a:pPr algn="l"/>
                      <a:r>
                        <a:rPr lang="en-US" sz="1300">
                          <a:solidFill>
                            <a:srgbClr val="000000"/>
                          </a:solidFill>
                          <a:effectLst/>
                          <a:latin typeface="Verdana"/>
                        </a:rPr>
                        <a:t> Treatment somewhat unbalanced, but not seriously so.</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08"/>
                  </a:ext>
                </a:extLst>
              </a:tr>
              <a:tr h="298552">
                <a:tc>
                  <a:txBody>
                    <a:bodyPr/>
                    <a:lstStyle/>
                    <a:p>
                      <a:pPr algn="l"/>
                      <a:r>
                        <a:rPr lang="en-US" sz="1300">
                          <a:solidFill>
                            <a:srgbClr val="000000"/>
                          </a:solidFill>
                          <a:effectLst/>
                          <a:latin typeface="Verdana"/>
                        </a:rPr>
                        <a:t> Certain parts significantly overstressed.</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09"/>
                  </a:ext>
                </a:extLst>
              </a:tr>
              <a:tr h="298552">
                <a:tc>
                  <a:txBody>
                    <a:bodyPr/>
                    <a:lstStyle/>
                    <a:p>
                      <a:pPr algn="l"/>
                      <a:r>
                        <a:rPr lang="en-US" sz="1300" b="1">
                          <a:solidFill>
                            <a:srgbClr val="000000"/>
                          </a:solidFill>
                          <a:effectLst/>
                          <a:latin typeface="Verdana"/>
                        </a:rPr>
                        <a:t>3. How would you describe technical depth of paper?</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10"/>
                  </a:ext>
                </a:extLst>
              </a:tr>
              <a:tr h="298552">
                <a:tc>
                  <a:txBody>
                    <a:bodyPr/>
                    <a:lstStyle/>
                    <a:p>
                      <a:pPr algn="l"/>
                      <a:r>
                        <a:rPr lang="en-US" sz="1300">
                          <a:solidFill>
                            <a:srgbClr val="000000"/>
                          </a:solidFill>
                          <a:effectLst/>
                          <a:latin typeface="Verdana"/>
                        </a:rPr>
                        <a:t> Superficial</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11"/>
                  </a:ext>
                </a:extLst>
              </a:tr>
              <a:tr h="298552">
                <a:tc>
                  <a:txBody>
                    <a:bodyPr/>
                    <a:lstStyle/>
                    <a:p>
                      <a:pPr algn="l"/>
                      <a:r>
                        <a:rPr lang="en-US" sz="1300">
                          <a:solidFill>
                            <a:srgbClr val="000000"/>
                          </a:solidFill>
                          <a:effectLst/>
                          <a:latin typeface="Verdana"/>
                        </a:rPr>
                        <a:t> Suitable for the non-specialist</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12"/>
                  </a:ext>
                </a:extLst>
              </a:tr>
              <a:tr h="548406">
                <a:tc>
                  <a:txBody>
                    <a:bodyPr/>
                    <a:lstStyle/>
                    <a:p>
                      <a:pPr algn="l"/>
                      <a:r>
                        <a:rPr lang="en-US" sz="1300">
                          <a:solidFill>
                            <a:srgbClr val="000000"/>
                          </a:solidFill>
                          <a:effectLst/>
                          <a:latin typeface="Verdana"/>
                        </a:rPr>
                        <a:t> Appropriate for the Generally Knowledgeable Individual Working in the Field or a Related Field</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13"/>
                  </a:ext>
                </a:extLst>
              </a:tr>
              <a:tr h="298552">
                <a:tc>
                  <a:txBody>
                    <a:bodyPr/>
                    <a:lstStyle/>
                    <a:p>
                      <a:pPr algn="l"/>
                      <a:r>
                        <a:rPr lang="en-US" sz="1300">
                          <a:solidFill>
                            <a:srgbClr val="000000"/>
                          </a:solidFill>
                          <a:effectLst/>
                          <a:latin typeface="Verdana"/>
                        </a:rPr>
                        <a:t> Suitable only for an expert</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14"/>
                  </a:ext>
                </a:extLst>
              </a:tr>
              <a:tr h="298552">
                <a:tc>
                  <a:txBody>
                    <a:bodyPr/>
                    <a:lstStyle/>
                    <a:p>
                      <a:pPr algn="l"/>
                      <a:r>
                        <a:rPr lang="en-US" sz="1300" b="1">
                          <a:solidFill>
                            <a:srgbClr val="000000"/>
                          </a:solidFill>
                          <a:effectLst/>
                          <a:latin typeface="Verdana"/>
                        </a:rPr>
                        <a:t>4. How would you rate the technical novelty of the paper?</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15"/>
                  </a:ext>
                </a:extLst>
              </a:tr>
              <a:tr h="298552">
                <a:tc>
                  <a:txBody>
                    <a:bodyPr/>
                    <a:lstStyle/>
                    <a:p>
                      <a:pPr algn="l"/>
                      <a:r>
                        <a:rPr lang="en-US" sz="1300">
                          <a:solidFill>
                            <a:srgbClr val="000000"/>
                          </a:solidFill>
                          <a:effectLst/>
                          <a:latin typeface="Verdana"/>
                        </a:rPr>
                        <a:t> Novel</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16"/>
                  </a:ext>
                </a:extLst>
              </a:tr>
              <a:tr h="298552">
                <a:tc>
                  <a:txBody>
                    <a:bodyPr/>
                    <a:lstStyle/>
                    <a:p>
                      <a:pPr algn="l"/>
                      <a:r>
                        <a:rPr lang="en-US" sz="1300">
                          <a:solidFill>
                            <a:srgbClr val="000000"/>
                          </a:solidFill>
                          <a:effectLst/>
                          <a:latin typeface="Verdana"/>
                        </a:rPr>
                        <a:t> Somewhat Novel</a:t>
                      </a:r>
                      <a:endParaRPr lang="en-US" sz="130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17"/>
                  </a:ext>
                </a:extLst>
              </a:tr>
              <a:tr h="298552">
                <a:tc>
                  <a:txBody>
                    <a:bodyPr/>
                    <a:lstStyle/>
                    <a:p>
                      <a:pPr algn="l"/>
                      <a:r>
                        <a:rPr lang="en-US" sz="1300" dirty="0">
                          <a:solidFill>
                            <a:srgbClr val="000000"/>
                          </a:solidFill>
                          <a:effectLst/>
                          <a:latin typeface="Verdana"/>
                        </a:rPr>
                        <a:t> Not Novel</a:t>
                      </a:r>
                      <a:endParaRPr lang="en-US" sz="1300" dirty="0">
                        <a:effectLst/>
                      </a:endParaRPr>
                    </a:p>
                  </a:txBody>
                  <a:tcPr marL="10880" marR="10880" marT="10880" marB="10880" anchor="ctr">
                    <a:lnL>
                      <a:noFill/>
                    </a:lnL>
                    <a:lnR>
                      <a:noFill/>
                    </a:lnR>
                    <a:lnT>
                      <a:noFill/>
                    </a:lnT>
                    <a:lnB>
                      <a:noFill/>
                    </a:lnB>
                    <a:solidFill>
                      <a:srgbClr val="F7F7EE"/>
                    </a:solidFill>
                  </a:tcPr>
                </a:tc>
                <a:extLst>
                  <a:ext uri="{0D108BD9-81ED-4DB2-BD59-A6C34878D82A}">
                    <a16:rowId xmlns:a16="http://schemas.microsoft.com/office/drawing/2014/main" val="10018"/>
                  </a:ext>
                </a:extLst>
              </a:tr>
            </a:tbl>
          </a:graphicData>
        </a:graphic>
      </p:graphicFrame>
      <p:pic>
        <p:nvPicPr>
          <p:cNvPr id="6233" name="DefaultOcx">
            <a:extLst>
              <a:ext uri="{FF2B5EF4-FFF2-40B4-BE49-F238E27FC236}">
                <a16:creationId xmlns:a16="http://schemas.microsoft.com/office/drawing/2014/main" id="{8CF6E9C5-E8DA-4A13-9540-5B3D6B797235}"/>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4" name="HTMLOption1">
            <a:extLst>
              <a:ext uri="{FF2B5EF4-FFF2-40B4-BE49-F238E27FC236}">
                <a16:creationId xmlns:a16="http://schemas.microsoft.com/office/drawing/2014/main" id="{49242518-171B-4CEF-8ACC-841AF71ACDC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5" name="HTMLOption2">
            <a:extLst>
              <a:ext uri="{FF2B5EF4-FFF2-40B4-BE49-F238E27FC236}">
                <a16:creationId xmlns:a16="http://schemas.microsoft.com/office/drawing/2014/main" id="{ED354DCD-710D-4B7D-A002-EBBE18C339EF}"/>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6" name="HTMLOption3">
            <a:extLst>
              <a:ext uri="{FF2B5EF4-FFF2-40B4-BE49-F238E27FC236}">
                <a16:creationId xmlns:a16="http://schemas.microsoft.com/office/drawing/2014/main" id="{9C997C53-2EDA-4993-A836-009D57BF0FF1}"/>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7" name="HTMLOption4">
            <a:extLst>
              <a:ext uri="{FF2B5EF4-FFF2-40B4-BE49-F238E27FC236}">
                <a16:creationId xmlns:a16="http://schemas.microsoft.com/office/drawing/2014/main" id="{DB5D1B14-1279-496B-A3EA-718EC6BC9E3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8" name="HTMLOption5">
            <a:extLst>
              <a:ext uri="{FF2B5EF4-FFF2-40B4-BE49-F238E27FC236}">
                <a16:creationId xmlns:a16="http://schemas.microsoft.com/office/drawing/2014/main" id="{5ADF6B7A-514F-43D2-91E7-266A389136AE}"/>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9" name="HTMLText1">
            <a:extLst>
              <a:ext uri="{FF2B5EF4-FFF2-40B4-BE49-F238E27FC236}">
                <a16:creationId xmlns:a16="http://schemas.microsoft.com/office/drawing/2014/main" id="{FD4E134A-E2C5-4E87-80DB-F218B005A6EB}"/>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68750" cy="2301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0" name="HTMLOption6">
            <a:extLst>
              <a:ext uri="{FF2B5EF4-FFF2-40B4-BE49-F238E27FC236}">
                <a16:creationId xmlns:a16="http://schemas.microsoft.com/office/drawing/2014/main" id="{11F92F41-4A36-4155-99B6-CEC262504E92}"/>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1" name="HTMLOption7">
            <a:extLst>
              <a:ext uri="{FF2B5EF4-FFF2-40B4-BE49-F238E27FC236}">
                <a16:creationId xmlns:a16="http://schemas.microsoft.com/office/drawing/2014/main" id="{BB6EAF0E-3E01-4D61-9105-958E34EDA8B9}"/>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2" name="HTMLOption8">
            <a:extLst>
              <a:ext uri="{FF2B5EF4-FFF2-40B4-BE49-F238E27FC236}">
                <a16:creationId xmlns:a16="http://schemas.microsoft.com/office/drawing/2014/main" id="{145CC4D4-C368-4877-96D4-B6F8ABBD5A8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3" name="HTMLOption9">
            <a:extLst>
              <a:ext uri="{FF2B5EF4-FFF2-40B4-BE49-F238E27FC236}">
                <a16:creationId xmlns:a16="http://schemas.microsoft.com/office/drawing/2014/main" id="{96CB9A40-BE2B-4D00-BBC5-AD4085003E53}"/>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4" name="HTMLOption10">
            <a:extLst>
              <a:ext uri="{FF2B5EF4-FFF2-40B4-BE49-F238E27FC236}">
                <a16:creationId xmlns:a16="http://schemas.microsoft.com/office/drawing/2014/main" id="{FBCF4D6E-6FA0-4268-A707-8B2953B8F192}"/>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5" name="HTMLOption11">
            <a:extLst>
              <a:ext uri="{FF2B5EF4-FFF2-40B4-BE49-F238E27FC236}">
                <a16:creationId xmlns:a16="http://schemas.microsoft.com/office/drawing/2014/main" id="{BD0192FF-3912-4FC8-94BF-6DEC735C6DE5}"/>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 name="HTMLOption12">
            <a:extLst>
              <a:ext uri="{FF2B5EF4-FFF2-40B4-BE49-F238E27FC236}">
                <a16:creationId xmlns:a16="http://schemas.microsoft.com/office/drawing/2014/main" id="{88440E4A-7D9B-4C1A-BA5D-8E509551D8D9}"/>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7" name="HTMLOption13">
            <a:extLst>
              <a:ext uri="{FF2B5EF4-FFF2-40B4-BE49-F238E27FC236}">
                <a16:creationId xmlns:a16="http://schemas.microsoft.com/office/drawing/2014/main" id="{E64C6111-8EA3-406F-847A-CAA3BA2F9E27}"/>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8" name="HTMLOption14">
            <a:extLst>
              <a:ext uri="{FF2B5EF4-FFF2-40B4-BE49-F238E27FC236}">
                <a16:creationId xmlns:a16="http://schemas.microsoft.com/office/drawing/2014/main" id="{6FD74DD0-1117-418B-96B5-9B331434C814}"/>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9" name="HTMLOption15">
            <a:extLst>
              <a:ext uri="{FF2B5EF4-FFF2-40B4-BE49-F238E27FC236}">
                <a16:creationId xmlns:a16="http://schemas.microsoft.com/office/drawing/2014/main" id="{2C221DA1-D010-4FE7-A9DF-205C8925E0F5}"/>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0" name="HTMLOption16">
            <a:extLst>
              <a:ext uri="{FF2B5EF4-FFF2-40B4-BE49-F238E27FC236}">
                <a16:creationId xmlns:a16="http://schemas.microsoft.com/office/drawing/2014/main" id="{AED87A99-9302-42FD-9464-23B394BE5CF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1" name="HTMLOption17">
            <a:extLst>
              <a:ext uri="{FF2B5EF4-FFF2-40B4-BE49-F238E27FC236}">
                <a16:creationId xmlns:a16="http://schemas.microsoft.com/office/drawing/2014/main" id="{DA74FD8B-81A3-4984-ACDD-9C186EE7AD57}"/>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2" name="HTMLOption18">
            <a:extLst>
              <a:ext uri="{FF2B5EF4-FFF2-40B4-BE49-F238E27FC236}">
                <a16:creationId xmlns:a16="http://schemas.microsoft.com/office/drawing/2014/main" id="{7F01E306-7785-46D6-8912-C2A9797C51E5}"/>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3" name="HTMLOption19">
            <a:extLst>
              <a:ext uri="{FF2B5EF4-FFF2-40B4-BE49-F238E27FC236}">
                <a16:creationId xmlns:a16="http://schemas.microsoft.com/office/drawing/2014/main" id="{518A1478-2FBB-4844-ABC4-B102C811949D}"/>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4" name="HTMLOption20">
            <a:extLst>
              <a:ext uri="{FF2B5EF4-FFF2-40B4-BE49-F238E27FC236}">
                <a16:creationId xmlns:a16="http://schemas.microsoft.com/office/drawing/2014/main" id="{1F43787B-2FE2-4025-B5F8-808239630BA6}"/>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5" name="HTMLOption21">
            <a:extLst>
              <a:ext uri="{FF2B5EF4-FFF2-40B4-BE49-F238E27FC236}">
                <a16:creationId xmlns:a16="http://schemas.microsoft.com/office/drawing/2014/main" id="{530AD89C-A4DE-42B4-B467-CC49FB1730FD}"/>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6" name="HTMLOption22">
            <a:extLst>
              <a:ext uri="{FF2B5EF4-FFF2-40B4-BE49-F238E27FC236}">
                <a16:creationId xmlns:a16="http://schemas.microsoft.com/office/drawing/2014/main" id="{22667C6E-E786-4DF0-A340-BB7BAED1C1F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7" name="HTMLOption23">
            <a:extLst>
              <a:ext uri="{FF2B5EF4-FFF2-40B4-BE49-F238E27FC236}">
                <a16:creationId xmlns:a16="http://schemas.microsoft.com/office/drawing/2014/main" id="{F64D2ED8-9674-4F8A-8BBD-0B2402DB51E9}"/>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8" name="HTMLOption24">
            <a:extLst>
              <a:ext uri="{FF2B5EF4-FFF2-40B4-BE49-F238E27FC236}">
                <a16:creationId xmlns:a16="http://schemas.microsoft.com/office/drawing/2014/main" id="{650CD177-3C0A-4597-A38C-44061474323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9" name="HTMLOption25">
            <a:extLst>
              <a:ext uri="{FF2B5EF4-FFF2-40B4-BE49-F238E27FC236}">
                <a16:creationId xmlns:a16="http://schemas.microsoft.com/office/drawing/2014/main" id="{A579D129-5643-4543-9F16-B9A408EC0332}"/>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0" name="HTMLOption26">
            <a:extLst>
              <a:ext uri="{FF2B5EF4-FFF2-40B4-BE49-F238E27FC236}">
                <a16:creationId xmlns:a16="http://schemas.microsoft.com/office/drawing/2014/main" id="{6F8036F3-1247-4EDB-A269-0EF9358EB3B3}"/>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377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128125921"/>
              </p:ext>
            </p:extLst>
          </p:nvPr>
        </p:nvGraphicFramePr>
        <p:xfrm>
          <a:off x="152400" y="274638"/>
          <a:ext cx="8732067" cy="6120147"/>
        </p:xfrm>
        <a:graphic>
          <a:graphicData uri="http://schemas.openxmlformats.org/drawingml/2006/table">
            <a:tbl>
              <a:tblPr/>
              <a:tblGrid>
                <a:gridCol w="8732067">
                  <a:extLst>
                    <a:ext uri="{9D8B030D-6E8A-4147-A177-3AD203B41FA5}">
                      <a16:colId xmlns:a16="http://schemas.microsoft.com/office/drawing/2014/main" val="20000"/>
                    </a:ext>
                  </a:extLst>
                </a:gridCol>
              </a:tblGrid>
              <a:tr h="237215">
                <a:tc>
                  <a:txBody>
                    <a:bodyPr/>
                    <a:lstStyle/>
                    <a:p>
                      <a:pPr algn="l"/>
                      <a:r>
                        <a:rPr lang="en-US" sz="1000" b="1">
                          <a:solidFill>
                            <a:srgbClr val="000000"/>
                          </a:solidFill>
                          <a:effectLst/>
                          <a:latin typeface="Verdana"/>
                        </a:rPr>
                        <a:t>C. Presentation</a:t>
                      </a:r>
                      <a:endParaRPr lang="en-US" sz="1000">
                        <a:effectLst/>
                      </a:endParaRPr>
                    </a:p>
                  </a:txBody>
                  <a:tcPr marL="8771" marR="8771" marT="8771" marB="8771" anchor="ctr">
                    <a:lnL>
                      <a:noFill/>
                    </a:lnL>
                    <a:lnR>
                      <a:noFill/>
                    </a:lnR>
                    <a:lnT>
                      <a:noFill/>
                    </a:lnT>
                    <a:lnB>
                      <a:noFill/>
                    </a:lnB>
                    <a:solidFill>
                      <a:srgbClr val="D7DDE2"/>
                    </a:solidFill>
                  </a:tcPr>
                </a:tc>
                <a:extLst>
                  <a:ext uri="{0D108BD9-81ED-4DB2-BD59-A6C34878D82A}">
                    <a16:rowId xmlns:a16="http://schemas.microsoft.com/office/drawing/2014/main" val="10000"/>
                  </a:ext>
                </a:extLst>
              </a:tr>
              <a:tr h="237215">
                <a:tc>
                  <a:txBody>
                    <a:bodyPr/>
                    <a:lstStyle/>
                    <a:p>
                      <a:pPr algn="l"/>
                      <a:r>
                        <a:rPr lang="en-US" sz="1000" b="1">
                          <a:solidFill>
                            <a:srgbClr val="000000"/>
                          </a:solidFill>
                          <a:effectLst/>
                          <a:latin typeface="Verdana"/>
                        </a:rPr>
                        <a:t>1. How would you rate the overall organization of the paper?</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01"/>
                  </a:ext>
                </a:extLst>
              </a:tr>
              <a:tr h="237215">
                <a:tc>
                  <a:txBody>
                    <a:bodyPr/>
                    <a:lstStyle/>
                    <a:p>
                      <a:pPr algn="l"/>
                      <a:r>
                        <a:rPr lang="en-US" sz="1000">
                          <a:solidFill>
                            <a:srgbClr val="000000"/>
                          </a:solidFill>
                          <a:effectLst/>
                          <a:latin typeface="Verdana"/>
                        </a:rPr>
                        <a:t> Satisfactory</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02"/>
                  </a:ext>
                </a:extLst>
              </a:tr>
              <a:tr h="237215">
                <a:tc>
                  <a:txBody>
                    <a:bodyPr/>
                    <a:lstStyle/>
                    <a:p>
                      <a:pPr algn="l"/>
                      <a:r>
                        <a:rPr lang="en-US" sz="1000">
                          <a:solidFill>
                            <a:srgbClr val="000000"/>
                          </a:solidFill>
                          <a:effectLst/>
                          <a:latin typeface="Verdana"/>
                        </a:rPr>
                        <a:t> Could be improved</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03"/>
                  </a:ext>
                </a:extLst>
              </a:tr>
              <a:tr h="237215">
                <a:tc>
                  <a:txBody>
                    <a:bodyPr/>
                    <a:lstStyle/>
                    <a:p>
                      <a:pPr algn="l"/>
                      <a:r>
                        <a:rPr lang="en-US" sz="1000">
                          <a:solidFill>
                            <a:srgbClr val="000000"/>
                          </a:solidFill>
                          <a:effectLst/>
                          <a:latin typeface="Verdana"/>
                        </a:rPr>
                        <a:t> Poor</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04"/>
                  </a:ext>
                </a:extLst>
              </a:tr>
              <a:tr h="237215">
                <a:tc>
                  <a:txBody>
                    <a:bodyPr/>
                    <a:lstStyle/>
                    <a:p>
                      <a:pPr algn="l"/>
                      <a:r>
                        <a:rPr lang="en-US" sz="1000" b="1">
                          <a:solidFill>
                            <a:srgbClr val="000000"/>
                          </a:solidFill>
                          <a:effectLst/>
                          <a:latin typeface="Verdana"/>
                        </a:rPr>
                        <a:t>2. Are the title and abstract satisfactory?</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05"/>
                  </a:ext>
                </a:extLst>
              </a:tr>
              <a:tr h="237215">
                <a:tc>
                  <a:txBody>
                    <a:bodyPr/>
                    <a:lstStyle/>
                    <a:p>
                      <a:pPr algn="l"/>
                      <a:r>
                        <a:rPr lang="en-US" sz="1000">
                          <a:solidFill>
                            <a:srgbClr val="000000"/>
                          </a:solidFill>
                          <a:effectLst/>
                          <a:latin typeface="Verdana"/>
                        </a:rPr>
                        <a:t> Yes</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06"/>
                  </a:ext>
                </a:extLst>
              </a:tr>
              <a:tr h="237215">
                <a:tc>
                  <a:txBody>
                    <a:bodyPr/>
                    <a:lstStyle/>
                    <a:p>
                      <a:pPr algn="l"/>
                      <a:r>
                        <a:rPr lang="en-US" sz="1000">
                          <a:solidFill>
                            <a:srgbClr val="000000"/>
                          </a:solidFill>
                          <a:effectLst/>
                          <a:latin typeface="Verdana"/>
                        </a:rPr>
                        <a:t> No (explain):</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07"/>
                  </a:ext>
                </a:extLst>
              </a:tr>
              <a:tr h="237215">
                <a:tc>
                  <a:txBody>
                    <a:bodyPr/>
                    <a:lstStyle/>
                    <a:p>
                      <a:pPr algn="l"/>
                      <a:r>
                        <a:rPr lang="en-US" sz="1000">
                          <a:solidFill>
                            <a:srgbClr val="000000"/>
                          </a:solidFill>
                          <a:effectLst/>
                          <a:latin typeface="Verdana"/>
                        </a:rPr>
                        <a:t>  </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08"/>
                  </a:ext>
                </a:extLst>
              </a:tr>
              <a:tr h="664202">
                <a:tc>
                  <a:txBody>
                    <a:bodyPr/>
                    <a:lstStyle/>
                    <a:p>
                      <a:pPr algn="l"/>
                      <a:r>
                        <a:rPr lang="en-US" sz="1000" b="1">
                          <a:solidFill>
                            <a:srgbClr val="000000"/>
                          </a:solidFill>
                          <a:effectLst/>
                          <a:latin typeface="Verdana"/>
                        </a:rPr>
                        <a:t>3. Is the length of the paper appropriate? If not, recommend how the length of the paper should be amended, including a possible target length for the final manuscript.</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09"/>
                  </a:ext>
                </a:extLst>
              </a:tr>
              <a:tr h="237215">
                <a:tc>
                  <a:txBody>
                    <a:bodyPr/>
                    <a:lstStyle/>
                    <a:p>
                      <a:pPr algn="l"/>
                      <a:r>
                        <a:rPr lang="en-US" sz="1000">
                          <a:solidFill>
                            <a:srgbClr val="000000"/>
                          </a:solidFill>
                          <a:effectLst/>
                          <a:latin typeface="Verdana"/>
                        </a:rPr>
                        <a:t> Yes</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10"/>
                  </a:ext>
                </a:extLst>
              </a:tr>
              <a:tr h="237215">
                <a:tc>
                  <a:txBody>
                    <a:bodyPr/>
                    <a:lstStyle/>
                    <a:p>
                      <a:pPr algn="l"/>
                      <a:r>
                        <a:rPr lang="en-US" sz="1000">
                          <a:solidFill>
                            <a:srgbClr val="000000"/>
                          </a:solidFill>
                          <a:effectLst/>
                          <a:latin typeface="Verdana"/>
                        </a:rPr>
                        <a:t> No</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11"/>
                  </a:ext>
                </a:extLst>
              </a:tr>
              <a:tr h="237215">
                <a:tc>
                  <a:txBody>
                    <a:bodyPr/>
                    <a:lstStyle/>
                    <a:p>
                      <a:pPr algn="l"/>
                      <a:r>
                        <a:rPr lang="en-US" sz="1000" b="1">
                          <a:solidFill>
                            <a:srgbClr val="000000"/>
                          </a:solidFill>
                          <a:effectLst/>
                          <a:latin typeface="Verdana"/>
                        </a:rPr>
                        <a:t>4. Are symbols, terms, and concepts adequately defined?</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12"/>
                  </a:ext>
                </a:extLst>
              </a:tr>
              <a:tr h="237215">
                <a:tc>
                  <a:txBody>
                    <a:bodyPr/>
                    <a:lstStyle/>
                    <a:p>
                      <a:pPr algn="l"/>
                      <a:r>
                        <a:rPr lang="en-US" sz="1000">
                          <a:solidFill>
                            <a:srgbClr val="000000"/>
                          </a:solidFill>
                          <a:effectLst/>
                          <a:latin typeface="Verdana"/>
                        </a:rPr>
                        <a:t> Yes</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13"/>
                  </a:ext>
                </a:extLst>
              </a:tr>
              <a:tr h="237215">
                <a:tc>
                  <a:txBody>
                    <a:bodyPr/>
                    <a:lstStyle/>
                    <a:p>
                      <a:pPr algn="l"/>
                      <a:r>
                        <a:rPr lang="en-US" sz="1000">
                          <a:solidFill>
                            <a:srgbClr val="000000"/>
                          </a:solidFill>
                          <a:effectLst/>
                          <a:latin typeface="Verdana"/>
                        </a:rPr>
                        <a:t> Not always</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14"/>
                  </a:ext>
                </a:extLst>
              </a:tr>
              <a:tr h="237215">
                <a:tc>
                  <a:txBody>
                    <a:bodyPr/>
                    <a:lstStyle/>
                    <a:p>
                      <a:pPr algn="l"/>
                      <a:r>
                        <a:rPr lang="en-US" sz="1000">
                          <a:solidFill>
                            <a:srgbClr val="000000"/>
                          </a:solidFill>
                          <a:effectLst/>
                          <a:latin typeface="Verdana"/>
                        </a:rPr>
                        <a:t> No</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15"/>
                  </a:ext>
                </a:extLst>
              </a:tr>
              <a:tr h="237215">
                <a:tc>
                  <a:txBody>
                    <a:bodyPr/>
                    <a:lstStyle/>
                    <a:p>
                      <a:pPr algn="l"/>
                      <a:r>
                        <a:rPr lang="en-US" sz="1000" b="1">
                          <a:solidFill>
                            <a:srgbClr val="000000"/>
                          </a:solidFill>
                          <a:effectLst/>
                          <a:latin typeface="Verdana"/>
                        </a:rPr>
                        <a:t>5. How do you rate the English usage?</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16"/>
                  </a:ext>
                </a:extLst>
              </a:tr>
              <a:tr h="237215">
                <a:tc>
                  <a:txBody>
                    <a:bodyPr/>
                    <a:lstStyle/>
                    <a:p>
                      <a:pPr algn="l"/>
                      <a:r>
                        <a:rPr lang="en-US" sz="1000">
                          <a:solidFill>
                            <a:srgbClr val="000000"/>
                          </a:solidFill>
                          <a:effectLst/>
                          <a:latin typeface="Verdana"/>
                        </a:rPr>
                        <a:t> Satisfactory</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17"/>
                  </a:ext>
                </a:extLst>
              </a:tr>
              <a:tr h="237215">
                <a:tc>
                  <a:txBody>
                    <a:bodyPr/>
                    <a:lstStyle/>
                    <a:p>
                      <a:pPr algn="l"/>
                      <a:r>
                        <a:rPr lang="en-US" sz="1000">
                          <a:solidFill>
                            <a:srgbClr val="000000"/>
                          </a:solidFill>
                          <a:effectLst/>
                          <a:latin typeface="Verdana"/>
                        </a:rPr>
                        <a:t> Needs improvement</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18"/>
                  </a:ext>
                </a:extLst>
              </a:tr>
              <a:tr h="237215">
                <a:tc>
                  <a:txBody>
                    <a:bodyPr/>
                    <a:lstStyle/>
                    <a:p>
                      <a:pPr algn="l"/>
                      <a:r>
                        <a:rPr lang="en-US" sz="1000">
                          <a:solidFill>
                            <a:srgbClr val="000000"/>
                          </a:solidFill>
                          <a:effectLst/>
                          <a:latin typeface="Verdana"/>
                        </a:rPr>
                        <a:t> Poor</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19"/>
                  </a:ext>
                </a:extLst>
              </a:tr>
              <a:tr h="237215">
                <a:tc>
                  <a:txBody>
                    <a:bodyPr/>
                    <a:lstStyle/>
                    <a:p>
                      <a:pPr algn="l"/>
                      <a:r>
                        <a:rPr lang="en-US" sz="1000" b="1">
                          <a:solidFill>
                            <a:srgbClr val="000000"/>
                          </a:solidFill>
                          <a:effectLst/>
                          <a:latin typeface="Verdana"/>
                        </a:rPr>
                        <a:t>6. Rate the Bibliography</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20"/>
                  </a:ext>
                </a:extLst>
              </a:tr>
              <a:tr h="237215">
                <a:tc>
                  <a:txBody>
                    <a:bodyPr/>
                    <a:lstStyle/>
                    <a:p>
                      <a:pPr algn="l"/>
                      <a:r>
                        <a:rPr lang="en-US" sz="1000">
                          <a:solidFill>
                            <a:srgbClr val="000000"/>
                          </a:solidFill>
                          <a:effectLst/>
                          <a:latin typeface="Verdana"/>
                        </a:rPr>
                        <a:t> Satisfactory</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21"/>
                  </a:ext>
                </a:extLst>
              </a:tr>
              <a:tr h="237215">
                <a:tc>
                  <a:txBody>
                    <a:bodyPr/>
                    <a:lstStyle/>
                    <a:p>
                      <a:pPr algn="l"/>
                      <a:r>
                        <a:rPr lang="en-US" sz="1000">
                          <a:solidFill>
                            <a:srgbClr val="000000"/>
                          </a:solidFill>
                          <a:effectLst/>
                          <a:latin typeface="Verdana"/>
                        </a:rPr>
                        <a:t> Unsatisfactory (explain):</a:t>
                      </a:r>
                      <a:endParaRPr lang="en-US" sz="100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22"/>
                  </a:ext>
                </a:extLst>
              </a:tr>
              <a:tr h="237215">
                <a:tc>
                  <a:txBody>
                    <a:bodyPr/>
                    <a:lstStyle/>
                    <a:p>
                      <a:pPr algn="l"/>
                      <a:r>
                        <a:rPr lang="en-US" sz="1000" dirty="0">
                          <a:solidFill>
                            <a:srgbClr val="000000"/>
                          </a:solidFill>
                          <a:effectLst/>
                          <a:latin typeface="Verdana"/>
                        </a:rPr>
                        <a:t>  </a:t>
                      </a:r>
                      <a:endParaRPr lang="en-US" sz="1000" dirty="0">
                        <a:effectLst/>
                      </a:endParaRPr>
                    </a:p>
                  </a:txBody>
                  <a:tcPr marL="8771" marR="8771" marT="8771" marB="8771" anchor="ctr">
                    <a:lnL>
                      <a:noFill/>
                    </a:lnL>
                    <a:lnR>
                      <a:noFill/>
                    </a:lnR>
                    <a:lnT>
                      <a:noFill/>
                    </a:lnT>
                    <a:lnB>
                      <a:noFill/>
                    </a:lnB>
                    <a:solidFill>
                      <a:srgbClr val="F7F7EE"/>
                    </a:solidFill>
                  </a:tcPr>
                </a:tc>
                <a:extLst>
                  <a:ext uri="{0D108BD9-81ED-4DB2-BD59-A6C34878D82A}">
                    <a16:rowId xmlns:a16="http://schemas.microsoft.com/office/drawing/2014/main" val="10023"/>
                  </a:ext>
                </a:extLst>
              </a:tr>
            </a:tbl>
          </a:graphicData>
        </a:graphic>
      </p:graphicFrame>
      <p:sp>
        <p:nvSpPr>
          <p:cNvPr id="10" name="Rectangle 32"/>
          <p:cNvSpPr>
            <a:spLocks noChangeArrowheads="1"/>
          </p:cNvSpPr>
          <p:nvPr/>
        </p:nvSpPr>
        <p:spPr bwMode="auto">
          <a:xfrm>
            <a:off x="2203450" y="1600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5263" name="DefaultOcx">
            <a:extLst>
              <a:ext uri="{FF2B5EF4-FFF2-40B4-BE49-F238E27FC236}">
                <a16:creationId xmlns:a16="http://schemas.microsoft.com/office/drawing/2014/main" id="{112F996F-0A0F-42F6-BB5D-BBEE92AC183E}"/>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64" name="HTMLOption1">
            <a:extLst>
              <a:ext uri="{FF2B5EF4-FFF2-40B4-BE49-F238E27FC236}">
                <a16:creationId xmlns:a16="http://schemas.microsoft.com/office/drawing/2014/main" id="{9CAA8F54-FC4B-483F-A577-6D52E7DE1A54}"/>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65" name="HTMLOption2">
            <a:extLst>
              <a:ext uri="{FF2B5EF4-FFF2-40B4-BE49-F238E27FC236}">
                <a16:creationId xmlns:a16="http://schemas.microsoft.com/office/drawing/2014/main" id="{3696FC90-CEF2-48E5-A5A8-9F6538B3D16F}"/>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66" name="HTMLOption3">
            <a:extLst>
              <a:ext uri="{FF2B5EF4-FFF2-40B4-BE49-F238E27FC236}">
                <a16:creationId xmlns:a16="http://schemas.microsoft.com/office/drawing/2014/main" id="{05B7DA5D-AFDF-4A9D-ABA1-6CF4551B8715}"/>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67" name="HTMLOption4">
            <a:extLst>
              <a:ext uri="{FF2B5EF4-FFF2-40B4-BE49-F238E27FC236}">
                <a16:creationId xmlns:a16="http://schemas.microsoft.com/office/drawing/2014/main" id="{9CECD6C6-FDEC-4659-99D7-002429CE5FC4}"/>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68" name="HTMLOption5">
            <a:extLst>
              <a:ext uri="{FF2B5EF4-FFF2-40B4-BE49-F238E27FC236}">
                <a16:creationId xmlns:a16="http://schemas.microsoft.com/office/drawing/2014/main" id="{1FB909E8-A1C2-4291-A752-B49236DE710F}"/>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69" name="HTMLText1">
            <a:extLst>
              <a:ext uri="{FF2B5EF4-FFF2-40B4-BE49-F238E27FC236}">
                <a16:creationId xmlns:a16="http://schemas.microsoft.com/office/drawing/2014/main" id="{8B61A508-4DF6-42EE-9285-04A7D606BE98}"/>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68750" cy="2301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0" name="HTMLOption6">
            <a:extLst>
              <a:ext uri="{FF2B5EF4-FFF2-40B4-BE49-F238E27FC236}">
                <a16:creationId xmlns:a16="http://schemas.microsoft.com/office/drawing/2014/main" id="{B891B716-9F57-4CAF-96E4-E209F7C8C13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1" name="HTMLOption7">
            <a:extLst>
              <a:ext uri="{FF2B5EF4-FFF2-40B4-BE49-F238E27FC236}">
                <a16:creationId xmlns:a16="http://schemas.microsoft.com/office/drawing/2014/main" id="{9FBE431C-FC37-4676-BC31-04C56A61ED42}"/>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2" name="HTMLText2">
            <a:extLst>
              <a:ext uri="{FF2B5EF4-FFF2-40B4-BE49-F238E27FC236}">
                <a16:creationId xmlns:a16="http://schemas.microsoft.com/office/drawing/2014/main" id="{2663A63B-80FF-40DE-A81A-B0F1CB6AE717}"/>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68750" cy="2301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3" name="HTMLOption8">
            <a:extLst>
              <a:ext uri="{FF2B5EF4-FFF2-40B4-BE49-F238E27FC236}">
                <a16:creationId xmlns:a16="http://schemas.microsoft.com/office/drawing/2014/main" id="{65DFBF1E-BBE7-4573-B3CD-8A6C08F455C1}"/>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4" name="HTMLOption9">
            <a:extLst>
              <a:ext uri="{FF2B5EF4-FFF2-40B4-BE49-F238E27FC236}">
                <a16:creationId xmlns:a16="http://schemas.microsoft.com/office/drawing/2014/main" id="{BD88FC43-6BB2-44EB-B568-CDE76978E8DE}"/>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5" name="HTMLOption10">
            <a:extLst>
              <a:ext uri="{FF2B5EF4-FFF2-40B4-BE49-F238E27FC236}">
                <a16:creationId xmlns:a16="http://schemas.microsoft.com/office/drawing/2014/main" id="{F67C5AC3-6237-4C7E-A610-1334AB118392}"/>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6" name="HTMLOption11">
            <a:extLst>
              <a:ext uri="{FF2B5EF4-FFF2-40B4-BE49-F238E27FC236}">
                <a16:creationId xmlns:a16="http://schemas.microsoft.com/office/drawing/2014/main" id="{1FDE3FB9-E057-4F2A-AF9A-B46EAAB575BD}"/>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7" name="HTMLOption12">
            <a:extLst>
              <a:ext uri="{FF2B5EF4-FFF2-40B4-BE49-F238E27FC236}">
                <a16:creationId xmlns:a16="http://schemas.microsoft.com/office/drawing/2014/main" id="{167057E8-8EB8-4E87-8414-44937911DB63}"/>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8" name="HTMLOption13">
            <a:extLst>
              <a:ext uri="{FF2B5EF4-FFF2-40B4-BE49-F238E27FC236}">
                <a16:creationId xmlns:a16="http://schemas.microsoft.com/office/drawing/2014/main" id="{6BCE7111-543E-46FF-B148-20397559664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79" name="HTMLOption14">
            <a:extLst>
              <a:ext uri="{FF2B5EF4-FFF2-40B4-BE49-F238E27FC236}">
                <a16:creationId xmlns:a16="http://schemas.microsoft.com/office/drawing/2014/main" id="{C48D7E53-10BE-4F7B-9E32-F9C1D23B6D4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0" name="HTMLOption15">
            <a:extLst>
              <a:ext uri="{FF2B5EF4-FFF2-40B4-BE49-F238E27FC236}">
                <a16:creationId xmlns:a16="http://schemas.microsoft.com/office/drawing/2014/main" id="{932EB4AA-F267-4E79-9E9E-2AFBE1F4E86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1" name="HTMLOption16">
            <a:extLst>
              <a:ext uri="{FF2B5EF4-FFF2-40B4-BE49-F238E27FC236}">
                <a16:creationId xmlns:a16="http://schemas.microsoft.com/office/drawing/2014/main" id="{A2BE3C60-7456-42D1-9A44-B73C098F592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2" name="HTMLOption17">
            <a:extLst>
              <a:ext uri="{FF2B5EF4-FFF2-40B4-BE49-F238E27FC236}">
                <a16:creationId xmlns:a16="http://schemas.microsoft.com/office/drawing/2014/main" id="{0AA40AFB-F0AC-42B4-9F16-586484E1ADE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3" name="HTMLOption18">
            <a:extLst>
              <a:ext uri="{FF2B5EF4-FFF2-40B4-BE49-F238E27FC236}">
                <a16:creationId xmlns:a16="http://schemas.microsoft.com/office/drawing/2014/main" id="{F511FB31-F08E-4C3F-BEDF-C86ED7E4893D}"/>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4" name="HTMLOption19">
            <a:extLst>
              <a:ext uri="{FF2B5EF4-FFF2-40B4-BE49-F238E27FC236}">
                <a16:creationId xmlns:a16="http://schemas.microsoft.com/office/drawing/2014/main" id="{6CE623D2-817D-48AB-AAE7-09C0072446B9}"/>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5" name="HTMLOption20">
            <a:extLst>
              <a:ext uri="{FF2B5EF4-FFF2-40B4-BE49-F238E27FC236}">
                <a16:creationId xmlns:a16="http://schemas.microsoft.com/office/drawing/2014/main" id="{C55E51BF-841D-4A1C-86F3-91CE1EB3850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6" name="HTMLOption21">
            <a:extLst>
              <a:ext uri="{FF2B5EF4-FFF2-40B4-BE49-F238E27FC236}">
                <a16:creationId xmlns:a16="http://schemas.microsoft.com/office/drawing/2014/main" id="{90EC4751-7403-48B8-8501-7D3EDFB22EF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7" name="HTMLOption22">
            <a:extLst>
              <a:ext uri="{FF2B5EF4-FFF2-40B4-BE49-F238E27FC236}">
                <a16:creationId xmlns:a16="http://schemas.microsoft.com/office/drawing/2014/main" id="{EC57B955-F4FE-4DF1-8EB3-160C971CC714}"/>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8" name="HTMLOption23">
            <a:extLst>
              <a:ext uri="{FF2B5EF4-FFF2-40B4-BE49-F238E27FC236}">
                <a16:creationId xmlns:a16="http://schemas.microsoft.com/office/drawing/2014/main" id="{65DD99ED-56F2-4966-A78C-EFD7643C43A5}"/>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89" name="HTMLOption24">
            <a:extLst>
              <a:ext uri="{FF2B5EF4-FFF2-40B4-BE49-F238E27FC236}">
                <a16:creationId xmlns:a16="http://schemas.microsoft.com/office/drawing/2014/main" id="{218B720D-75E1-4FF4-BC60-AF5F96E43D55}"/>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0" name="HTMLOption25">
            <a:extLst>
              <a:ext uri="{FF2B5EF4-FFF2-40B4-BE49-F238E27FC236}">
                <a16:creationId xmlns:a16="http://schemas.microsoft.com/office/drawing/2014/main" id="{2941382D-E9FA-429D-A538-CC868FDDC3B9}"/>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1" name="HTMLOption26">
            <a:extLst>
              <a:ext uri="{FF2B5EF4-FFF2-40B4-BE49-F238E27FC236}">
                <a16:creationId xmlns:a16="http://schemas.microsoft.com/office/drawing/2014/main" id="{1B5ACC43-2282-4059-8075-CD37CD66202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2" name="HTMLOption27">
            <a:extLst>
              <a:ext uri="{FF2B5EF4-FFF2-40B4-BE49-F238E27FC236}">
                <a16:creationId xmlns:a16="http://schemas.microsoft.com/office/drawing/2014/main" id="{769A8D40-C2C2-4917-B0E0-44E6E89F62E1}"/>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3" name="HTMLOption28">
            <a:extLst>
              <a:ext uri="{FF2B5EF4-FFF2-40B4-BE49-F238E27FC236}">
                <a16:creationId xmlns:a16="http://schemas.microsoft.com/office/drawing/2014/main" id="{A0DEA36E-A745-4E02-88B2-CDC3A7640C83}"/>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4" name="HTMLOption29">
            <a:extLst>
              <a:ext uri="{FF2B5EF4-FFF2-40B4-BE49-F238E27FC236}">
                <a16:creationId xmlns:a16="http://schemas.microsoft.com/office/drawing/2014/main" id="{5272D8EC-8246-43F4-ABAB-B8734E0BCFD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5" name="HTMLOption30">
            <a:extLst>
              <a:ext uri="{FF2B5EF4-FFF2-40B4-BE49-F238E27FC236}">
                <a16:creationId xmlns:a16="http://schemas.microsoft.com/office/drawing/2014/main" id="{E5032D07-07FF-4A9C-8D86-9733FD706E39}"/>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6" name="HTMLOption31">
            <a:extLst>
              <a:ext uri="{FF2B5EF4-FFF2-40B4-BE49-F238E27FC236}">
                <a16:creationId xmlns:a16="http://schemas.microsoft.com/office/drawing/2014/main" id="{B11DA2AE-CB04-4731-B038-945417E710F7}"/>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7" name="HTMLText3">
            <a:extLst>
              <a:ext uri="{FF2B5EF4-FFF2-40B4-BE49-F238E27FC236}">
                <a16:creationId xmlns:a16="http://schemas.microsoft.com/office/drawing/2014/main" id="{223AA42F-5C15-433B-9866-6E1FF278C67B}"/>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68750" cy="2301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8" name="HTMLOption32">
            <a:extLst>
              <a:ext uri="{FF2B5EF4-FFF2-40B4-BE49-F238E27FC236}">
                <a16:creationId xmlns:a16="http://schemas.microsoft.com/office/drawing/2014/main" id="{056AAE6C-6192-4B1C-85AB-F1E80A307A22}"/>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9" name="HTMLOption33">
            <a:extLst>
              <a:ext uri="{FF2B5EF4-FFF2-40B4-BE49-F238E27FC236}">
                <a16:creationId xmlns:a16="http://schemas.microsoft.com/office/drawing/2014/main" id="{A519028B-7E56-40BF-90C2-CFFDA380324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0" name="HTMLOption34">
            <a:extLst>
              <a:ext uri="{FF2B5EF4-FFF2-40B4-BE49-F238E27FC236}">
                <a16:creationId xmlns:a16="http://schemas.microsoft.com/office/drawing/2014/main" id="{42A2FAA1-55C3-4B55-A979-B9233AD4CB1C}"/>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1" name="HTMLOption35">
            <a:extLst>
              <a:ext uri="{FF2B5EF4-FFF2-40B4-BE49-F238E27FC236}">
                <a16:creationId xmlns:a16="http://schemas.microsoft.com/office/drawing/2014/main" id="{210EEE9D-D7BF-4152-9428-AD08BA5BDB07}"/>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2" name="HTMLOption36">
            <a:extLst>
              <a:ext uri="{FF2B5EF4-FFF2-40B4-BE49-F238E27FC236}">
                <a16:creationId xmlns:a16="http://schemas.microsoft.com/office/drawing/2014/main" id="{DD37B0D0-051B-4B80-B8CA-E1B80EA47D5D}"/>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3" name="HTMLOption37">
            <a:extLst>
              <a:ext uri="{FF2B5EF4-FFF2-40B4-BE49-F238E27FC236}">
                <a16:creationId xmlns:a16="http://schemas.microsoft.com/office/drawing/2014/main" id="{B6D280F5-6A93-4E6C-B3C5-C0780E38EABB}"/>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4" name="HTMLOption38">
            <a:extLst>
              <a:ext uri="{FF2B5EF4-FFF2-40B4-BE49-F238E27FC236}">
                <a16:creationId xmlns:a16="http://schemas.microsoft.com/office/drawing/2014/main" id="{F3FC0867-01AE-4947-AF3A-11714C4DDD23}"/>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5" name="HTMLOption39">
            <a:extLst>
              <a:ext uri="{FF2B5EF4-FFF2-40B4-BE49-F238E27FC236}">
                <a16:creationId xmlns:a16="http://schemas.microsoft.com/office/drawing/2014/main" id="{40861BB4-DC80-4E99-A977-FE8B228B5C92}"/>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6" name="HTMLOption40">
            <a:extLst>
              <a:ext uri="{FF2B5EF4-FFF2-40B4-BE49-F238E27FC236}">
                <a16:creationId xmlns:a16="http://schemas.microsoft.com/office/drawing/2014/main" id="{D3EF8FA2-9BE9-4B9D-BC57-9CD1FC15B8A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7" name="HTMLOption41">
            <a:extLst>
              <a:ext uri="{FF2B5EF4-FFF2-40B4-BE49-F238E27FC236}">
                <a16:creationId xmlns:a16="http://schemas.microsoft.com/office/drawing/2014/main" id="{B3B175BB-19F9-4EC1-9426-83C9C144AC51}"/>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08" name="HTMLText4">
            <a:extLst>
              <a:ext uri="{FF2B5EF4-FFF2-40B4-BE49-F238E27FC236}">
                <a16:creationId xmlns:a16="http://schemas.microsoft.com/office/drawing/2014/main" id="{998DDC71-AC75-4F42-BBF4-532EF4A18765}"/>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68750" cy="2301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691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54229559"/>
              </p:ext>
            </p:extLst>
          </p:nvPr>
        </p:nvGraphicFramePr>
        <p:xfrm>
          <a:off x="152400" y="274638"/>
          <a:ext cx="8763000" cy="6354769"/>
        </p:xfrm>
        <a:graphic>
          <a:graphicData uri="http://schemas.openxmlformats.org/drawingml/2006/table">
            <a:tbl>
              <a:tblPr/>
              <a:tblGrid>
                <a:gridCol w="8763000">
                  <a:extLst>
                    <a:ext uri="{9D8B030D-6E8A-4147-A177-3AD203B41FA5}">
                      <a16:colId xmlns:a16="http://schemas.microsoft.com/office/drawing/2014/main" val="20000"/>
                    </a:ext>
                  </a:extLst>
                </a:gridCol>
              </a:tblGrid>
              <a:tr h="278667">
                <a:tc>
                  <a:txBody>
                    <a:bodyPr/>
                    <a:lstStyle/>
                    <a:p>
                      <a:pPr algn="l"/>
                      <a:r>
                        <a:rPr lang="en-US" sz="1200" b="1">
                          <a:solidFill>
                            <a:srgbClr val="000000"/>
                          </a:solidFill>
                          <a:effectLst/>
                          <a:latin typeface="Verdana"/>
                        </a:rPr>
                        <a:t>D. Overall Rating</a:t>
                      </a:r>
                      <a:endParaRPr lang="en-US" sz="1200">
                        <a:effectLst/>
                      </a:endParaRPr>
                    </a:p>
                  </a:txBody>
                  <a:tcPr marL="9925" marR="9925" marT="9925" marB="9925" anchor="ctr">
                    <a:lnL>
                      <a:noFill/>
                    </a:lnL>
                    <a:lnR>
                      <a:noFill/>
                    </a:lnR>
                    <a:lnT>
                      <a:noFill/>
                    </a:lnT>
                    <a:lnB>
                      <a:noFill/>
                    </a:lnB>
                    <a:solidFill>
                      <a:srgbClr val="D7DDE2"/>
                    </a:solidFill>
                  </a:tcPr>
                </a:tc>
                <a:extLst>
                  <a:ext uri="{0D108BD9-81ED-4DB2-BD59-A6C34878D82A}">
                    <a16:rowId xmlns:a16="http://schemas.microsoft.com/office/drawing/2014/main" val="10000"/>
                  </a:ext>
                </a:extLst>
              </a:tr>
              <a:tr h="278667">
                <a:tc>
                  <a:txBody>
                    <a:bodyPr/>
                    <a:lstStyle/>
                    <a:p>
                      <a:pPr algn="l"/>
                      <a:r>
                        <a:rPr lang="en-US" sz="1200" b="1">
                          <a:solidFill>
                            <a:srgbClr val="000000"/>
                          </a:solidFill>
                          <a:effectLst/>
                          <a:latin typeface="Verdana"/>
                        </a:rPr>
                        <a:t>1. How would you rate the technical contents of the paper?</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01"/>
                  </a:ext>
                </a:extLst>
              </a:tr>
              <a:tr h="278667">
                <a:tc>
                  <a:txBody>
                    <a:bodyPr/>
                    <a:lstStyle/>
                    <a:p>
                      <a:pPr algn="l"/>
                      <a:r>
                        <a:rPr lang="en-US" sz="1200">
                          <a:solidFill>
                            <a:srgbClr val="000000"/>
                          </a:solidFill>
                          <a:effectLst/>
                          <a:latin typeface="Verdana"/>
                        </a:rPr>
                        <a:t> Excellent</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02"/>
                  </a:ext>
                </a:extLst>
              </a:tr>
              <a:tr h="278667">
                <a:tc>
                  <a:txBody>
                    <a:bodyPr/>
                    <a:lstStyle/>
                    <a:p>
                      <a:pPr algn="l"/>
                      <a:r>
                        <a:rPr lang="en-US" sz="1200">
                          <a:solidFill>
                            <a:srgbClr val="000000"/>
                          </a:solidFill>
                          <a:effectLst/>
                          <a:latin typeface="Verdana"/>
                        </a:rPr>
                        <a:t> Good</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03"/>
                  </a:ext>
                </a:extLst>
              </a:tr>
              <a:tr h="278667">
                <a:tc>
                  <a:txBody>
                    <a:bodyPr/>
                    <a:lstStyle/>
                    <a:p>
                      <a:pPr algn="l"/>
                      <a:r>
                        <a:rPr lang="en-US" sz="1200">
                          <a:solidFill>
                            <a:srgbClr val="000000"/>
                          </a:solidFill>
                          <a:effectLst/>
                          <a:latin typeface="Verdana"/>
                        </a:rPr>
                        <a:t> Fair</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04"/>
                  </a:ext>
                </a:extLst>
              </a:tr>
              <a:tr h="278667">
                <a:tc>
                  <a:txBody>
                    <a:bodyPr/>
                    <a:lstStyle/>
                    <a:p>
                      <a:pPr algn="l"/>
                      <a:r>
                        <a:rPr lang="en-US" sz="1200">
                          <a:solidFill>
                            <a:srgbClr val="000000"/>
                          </a:solidFill>
                          <a:effectLst/>
                          <a:latin typeface="Verdana"/>
                        </a:rPr>
                        <a:t> Poor</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05"/>
                  </a:ext>
                </a:extLst>
              </a:tr>
              <a:tr h="278667">
                <a:tc>
                  <a:txBody>
                    <a:bodyPr/>
                    <a:lstStyle/>
                    <a:p>
                      <a:pPr algn="l"/>
                      <a:r>
                        <a:rPr lang="en-US" sz="1200" b="1">
                          <a:solidFill>
                            <a:srgbClr val="000000"/>
                          </a:solidFill>
                          <a:effectLst/>
                          <a:latin typeface="Verdana"/>
                        </a:rPr>
                        <a:t>2. How would you rate the novelty of the paper?</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06"/>
                  </a:ext>
                </a:extLst>
              </a:tr>
              <a:tr h="278667">
                <a:tc>
                  <a:txBody>
                    <a:bodyPr/>
                    <a:lstStyle/>
                    <a:p>
                      <a:pPr algn="l"/>
                      <a:r>
                        <a:rPr lang="en-US" sz="1200">
                          <a:solidFill>
                            <a:srgbClr val="000000"/>
                          </a:solidFill>
                          <a:effectLst/>
                          <a:latin typeface="Verdana"/>
                        </a:rPr>
                        <a:t> Highly Novel</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07"/>
                  </a:ext>
                </a:extLst>
              </a:tr>
              <a:tr h="278667">
                <a:tc>
                  <a:txBody>
                    <a:bodyPr/>
                    <a:lstStyle/>
                    <a:p>
                      <a:pPr algn="l"/>
                      <a:r>
                        <a:rPr lang="en-US" sz="1200">
                          <a:solidFill>
                            <a:srgbClr val="000000"/>
                          </a:solidFill>
                          <a:effectLst/>
                          <a:latin typeface="Verdana"/>
                        </a:rPr>
                        <a:t> Sufficiently Novel</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08"/>
                  </a:ext>
                </a:extLst>
              </a:tr>
              <a:tr h="278667">
                <a:tc>
                  <a:txBody>
                    <a:bodyPr/>
                    <a:lstStyle/>
                    <a:p>
                      <a:pPr algn="l"/>
                      <a:r>
                        <a:rPr lang="en-US" sz="1200">
                          <a:solidFill>
                            <a:srgbClr val="000000"/>
                          </a:solidFill>
                          <a:effectLst/>
                          <a:latin typeface="Verdana"/>
                        </a:rPr>
                        <a:t> Slightly Novel</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09"/>
                  </a:ext>
                </a:extLst>
              </a:tr>
              <a:tr h="278667">
                <a:tc>
                  <a:txBody>
                    <a:bodyPr/>
                    <a:lstStyle/>
                    <a:p>
                      <a:pPr algn="l"/>
                      <a:r>
                        <a:rPr lang="en-US" sz="1200">
                          <a:solidFill>
                            <a:srgbClr val="000000"/>
                          </a:solidFill>
                          <a:effectLst/>
                          <a:latin typeface="Verdana"/>
                        </a:rPr>
                        <a:t> Not Novel</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10"/>
                  </a:ext>
                </a:extLst>
              </a:tr>
              <a:tr h="530048">
                <a:tc>
                  <a:txBody>
                    <a:bodyPr/>
                    <a:lstStyle/>
                    <a:p>
                      <a:pPr algn="l"/>
                      <a:r>
                        <a:rPr lang="en-US" sz="1200" b="1">
                          <a:solidFill>
                            <a:srgbClr val="000000"/>
                          </a:solidFill>
                          <a:effectLst/>
                          <a:latin typeface="Verdana"/>
                        </a:rPr>
                        <a:t>3. How would you rate the "literary" presentation of the paper?</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11"/>
                  </a:ext>
                </a:extLst>
              </a:tr>
              <a:tr h="278667">
                <a:tc>
                  <a:txBody>
                    <a:bodyPr/>
                    <a:lstStyle/>
                    <a:p>
                      <a:pPr algn="l"/>
                      <a:r>
                        <a:rPr lang="en-US" sz="1200">
                          <a:solidFill>
                            <a:srgbClr val="000000"/>
                          </a:solidFill>
                          <a:effectLst/>
                          <a:latin typeface="Verdana"/>
                        </a:rPr>
                        <a:t> Totally Accessible</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12"/>
                  </a:ext>
                </a:extLst>
              </a:tr>
              <a:tr h="278667">
                <a:tc>
                  <a:txBody>
                    <a:bodyPr/>
                    <a:lstStyle/>
                    <a:p>
                      <a:pPr algn="l"/>
                      <a:r>
                        <a:rPr lang="en-US" sz="1200">
                          <a:solidFill>
                            <a:srgbClr val="000000"/>
                          </a:solidFill>
                          <a:effectLst/>
                          <a:latin typeface="Verdana"/>
                        </a:rPr>
                        <a:t> Mostly Accessible</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13"/>
                  </a:ext>
                </a:extLst>
              </a:tr>
              <a:tr h="278667">
                <a:tc>
                  <a:txBody>
                    <a:bodyPr/>
                    <a:lstStyle/>
                    <a:p>
                      <a:pPr algn="l"/>
                      <a:r>
                        <a:rPr lang="en-US" sz="1200">
                          <a:solidFill>
                            <a:srgbClr val="000000"/>
                          </a:solidFill>
                          <a:effectLst/>
                          <a:latin typeface="Verdana"/>
                        </a:rPr>
                        <a:t> Partially Accessible</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14"/>
                  </a:ext>
                </a:extLst>
              </a:tr>
              <a:tr h="278667">
                <a:tc>
                  <a:txBody>
                    <a:bodyPr/>
                    <a:lstStyle/>
                    <a:p>
                      <a:pPr algn="l"/>
                      <a:r>
                        <a:rPr lang="en-US" sz="1200">
                          <a:solidFill>
                            <a:srgbClr val="000000"/>
                          </a:solidFill>
                          <a:effectLst/>
                          <a:latin typeface="Verdana"/>
                        </a:rPr>
                        <a:t> Inaccessible</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15"/>
                  </a:ext>
                </a:extLst>
              </a:tr>
              <a:tr h="530048">
                <a:tc>
                  <a:txBody>
                    <a:bodyPr/>
                    <a:lstStyle/>
                    <a:p>
                      <a:pPr algn="l"/>
                      <a:r>
                        <a:rPr lang="en-US" sz="1200" b="1">
                          <a:solidFill>
                            <a:srgbClr val="000000"/>
                          </a:solidFill>
                          <a:effectLst/>
                          <a:latin typeface="Verdana"/>
                        </a:rPr>
                        <a:t>4. How would you rate the appropriateness of this paper for publication in this IEEE Transactions?</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16"/>
                  </a:ext>
                </a:extLst>
              </a:tr>
              <a:tr h="278667">
                <a:tc>
                  <a:txBody>
                    <a:bodyPr/>
                    <a:lstStyle/>
                    <a:p>
                      <a:pPr algn="l"/>
                      <a:r>
                        <a:rPr lang="en-US" sz="1200">
                          <a:solidFill>
                            <a:srgbClr val="000000"/>
                          </a:solidFill>
                          <a:effectLst/>
                          <a:latin typeface="Verdana"/>
                        </a:rPr>
                        <a:t> Excellent Match</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17"/>
                  </a:ext>
                </a:extLst>
              </a:tr>
              <a:tr h="278667">
                <a:tc>
                  <a:txBody>
                    <a:bodyPr/>
                    <a:lstStyle/>
                    <a:p>
                      <a:pPr algn="l"/>
                      <a:r>
                        <a:rPr lang="en-US" sz="1200">
                          <a:solidFill>
                            <a:srgbClr val="000000"/>
                          </a:solidFill>
                          <a:effectLst/>
                          <a:latin typeface="Verdana"/>
                        </a:rPr>
                        <a:t> Good Match</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18"/>
                  </a:ext>
                </a:extLst>
              </a:tr>
              <a:tr h="278667">
                <a:tc>
                  <a:txBody>
                    <a:bodyPr/>
                    <a:lstStyle/>
                    <a:p>
                      <a:pPr algn="l"/>
                      <a:r>
                        <a:rPr lang="en-US" sz="1200">
                          <a:solidFill>
                            <a:srgbClr val="000000"/>
                          </a:solidFill>
                          <a:effectLst/>
                          <a:latin typeface="Verdana"/>
                        </a:rPr>
                        <a:t> Weak Match</a:t>
                      </a:r>
                      <a:endParaRPr lang="en-US" sz="120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19"/>
                  </a:ext>
                </a:extLst>
              </a:tr>
              <a:tr h="278667">
                <a:tc>
                  <a:txBody>
                    <a:bodyPr/>
                    <a:lstStyle/>
                    <a:p>
                      <a:pPr algn="l"/>
                      <a:r>
                        <a:rPr lang="en-US" sz="1200" dirty="0">
                          <a:solidFill>
                            <a:srgbClr val="000000"/>
                          </a:solidFill>
                          <a:effectLst/>
                          <a:latin typeface="Verdana"/>
                        </a:rPr>
                        <a:t> Poor Match</a:t>
                      </a:r>
                      <a:endParaRPr lang="en-US" sz="1200" dirty="0">
                        <a:effectLst/>
                      </a:endParaRPr>
                    </a:p>
                  </a:txBody>
                  <a:tcPr marL="9925" marR="9925" marT="9925" marB="9925" anchor="ctr">
                    <a:lnL>
                      <a:noFill/>
                    </a:lnL>
                    <a:lnR>
                      <a:noFill/>
                    </a:lnR>
                    <a:lnT>
                      <a:noFill/>
                    </a:lnT>
                    <a:lnB>
                      <a:noFill/>
                    </a:lnB>
                    <a:solidFill>
                      <a:srgbClr val="F7F7EE"/>
                    </a:solidFill>
                  </a:tcPr>
                </a:tc>
                <a:extLst>
                  <a:ext uri="{0D108BD9-81ED-4DB2-BD59-A6C34878D82A}">
                    <a16:rowId xmlns:a16="http://schemas.microsoft.com/office/drawing/2014/main" val="10020"/>
                  </a:ext>
                </a:extLst>
              </a:tr>
            </a:tbl>
          </a:graphicData>
        </a:graphic>
      </p:graphicFrame>
      <p:sp>
        <p:nvSpPr>
          <p:cNvPr id="5" name="Rectangle 1"/>
          <p:cNvSpPr>
            <a:spLocks noChangeArrowheads="1"/>
          </p:cNvSpPr>
          <p:nvPr/>
        </p:nvSpPr>
        <p:spPr bwMode="auto">
          <a:xfrm>
            <a:off x="1892300" y="15509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7219" name="DefaultOcx">
            <a:extLst>
              <a:ext uri="{FF2B5EF4-FFF2-40B4-BE49-F238E27FC236}">
                <a16:creationId xmlns:a16="http://schemas.microsoft.com/office/drawing/2014/main" id="{031774D8-34A2-425D-A45A-B027B894EA3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0" name="HTMLOption1">
            <a:extLst>
              <a:ext uri="{FF2B5EF4-FFF2-40B4-BE49-F238E27FC236}">
                <a16:creationId xmlns:a16="http://schemas.microsoft.com/office/drawing/2014/main" id="{A946F07A-3656-4C4E-82F4-A51800C310A0}"/>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1" name="HTMLOption2">
            <a:extLst>
              <a:ext uri="{FF2B5EF4-FFF2-40B4-BE49-F238E27FC236}">
                <a16:creationId xmlns:a16="http://schemas.microsoft.com/office/drawing/2014/main" id="{17D61C74-2329-407E-BFC5-1ADC7CFF5A85}"/>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2" name="HTMLOption3">
            <a:extLst>
              <a:ext uri="{FF2B5EF4-FFF2-40B4-BE49-F238E27FC236}">
                <a16:creationId xmlns:a16="http://schemas.microsoft.com/office/drawing/2014/main" id="{48A8384D-C821-45E0-9DD4-71CE96F7CD3A}"/>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3" name="HTMLOption4">
            <a:extLst>
              <a:ext uri="{FF2B5EF4-FFF2-40B4-BE49-F238E27FC236}">
                <a16:creationId xmlns:a16="http://schemas.microsoft.com/office/drawing/2014/main" id="{10353B7D-7DC3-46C0-BE4E-1504CC127A32}"/>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4" name="HTMLOption5">
            <a:extLst>
              <a:ext uri="{FF2B5EF4-FFF2-40B4-BE49-F238E27FC236}">
                <a16:creationId xmlns:a16="http://schemas.microsoft.com/office/drawing/2014/main" id="{C103BE65-60A6-4D8D-B5F0-47DDA98F722E}"/>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5" name="HTMLOption6">
            <a:extLst>
              <a:ext uri="{FF2B5EF4-FFF2-40B4-BE49-F238E27FC236}">
                <a16:creationId xmlns:a16="http://schemas.microsoft.com/office/drawing/2014/main" id="{5F173370-AB47-4DD9-878B-DC17F509EA3D}"/>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6" name="HTMLOption7">
            <a:extLst>
              <a:ext uri="{FF2B5EF4-FFF2-40B4-BE49-F238E27FC236}">
                <a16:creationId xmlns:a16="http://schemas.microsoft.com/office/drawing/2014/main" id="{D6424357-9D73-42DC-A9F8-9BE5E2B7454F}"/>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7" name="HTMLOption8">
            <a:extLst>
              <a:ext uri="{FF2B5EF4-FFF2-40B4-BE49-F238E27FC236}">
                <a16:creationId xmlns:a16="http://schemas.microsoft.com/office/drawing/2014/main" id="{1F428741-2B18-4735-A5A2-4F103B08D778}"/>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8" name="HTMLOption9">
            <a:extLst>
              <a:ext uri="{FF2B5EF4-FFF2-40B4-BE49-F238E27FC236}">
                <a16:creationId xmlns:a16="http://schemas.microsoft.com/office/drawing/2014/main" id="{5F7D3744-7260-4FDF-B085-DFB978057A9F}"/>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29" name="HTMLOption10">
            <a:extLst>
              <a:ext uri="{FF2B5EF4-FFF2-40B4-BE49-F238E27FC236}">
                <a16:creationId xmlns:a16="http://schemas.microsoft.com/office/drawing/2014/main" id="{788E3776-167B-46E0-94F0-09DD82580F26}"/>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30" name="HTMLOption11">
            <a:extLst>
              <a:ext uri="{FF2B5EF4-FFF2-40B4-BE49-F238E27FC236}">
                <a16:creationId xmlns:a16="http://schemas.microsoft.com/office/drawing/2014/main" id="{5F83265A-D38D-484F-8687-3A88E2204C87}"/>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31" name="HTMLOption12">
            <a:extLst>
              <a:ext uri="{FF2B5EF4-FFF2-40B4-BE49-F238E27FC236}">
                <a16:creationId xmlns:a16="http://schemas.microsoft.com/office/drawing/2014/main" id="{423D170E-7C3C-4FAF-8EA9-63DCE0EDF2FB}"/>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32" name="HTMLOption13">
            <a:extLst>
              <a:ext uri="{FF2B5EF4-FFF2-40B4-BE49-F238E27FC236}">
                <a16:creationId xmlns:a16="http://schemas.microsoft.com/office/drawing/2014/main" id="{410439EF-966B-4FB4-855E-1B590D21CB23}"/>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33" name="HTMLOption14">
            <a:extLst>
              <a:ext uri="{FF2B5EF4-FFF2-40B4-BE49-F238E27FC236}">
                <a16:creationId xmlns:a16="http://schemas.microsoft.com/office/drawing/2014/main" id="{58D4E8B8-DA90-43B3-867E-7E76C2FFAC71}"/>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34" name="HTMLOption15">
            <a:extLst>
              <a:ext uri="{FF2B5EF4-FFF2-40B4-BE49-F238E27FC236}">
                <a16:creationId xmlns:a16="http://schemas.microsoft.com/office/drawing/2014/main" id="{E8F0A5D8-88A3-4D61-A55F-B1C46CB72585}"/>
              </a:ext>
            </a:extLst>
          </p:cNvPr>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0602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34313506"/>
              </p:ext>
            </p:extLst>
          </p:nvPr>
        </p:nvGraphicFramePr>
        <p:xfrm>
          <a:off x="381000" y="1219200"/>
          <a:ext cx="8229600" cy="3276600"/>
        </p:xfrm>
        <a:graphic>
          <a:graphicData uri="http://schemas.openxmlformats.org/drawingml/2006/table">
            <a:tbl>
              <a:tblPr/>
              <a:tblGrid>
                <a:gridCol w="101600">
                  <a:extLst>
                    <a:ext uri="{9D8B030D-6E8A-4147-A177-3AD203B41FA5}">
                      <a16:colId xmlns:a16="http://schemas.microsoft.com/office/drawing/2014/main" val="20000"/>
                    </a:ext>
                  </a:extLst>
                </a:gridCol>
                <a:gridCol w="8128000">
                  <a:extLst>
                    <a:ext uri="{9D8B030D-6E8A-4147-A177-3AD203B41FA5}">
                      <a16:colId xmlns:a16="http://schemas.microsoft.com/office/drawing/2014/main" val="20001"/>
                    </a:ext>
                  </a:extLst>
                </a:gridCol>
              </a:tblGrid>
              <a:tr h="0">
                <a:tc gridSpan="2">
                  <a:txBody>
                    <a:bodyPr/>
                    <a:lstStyle/>
                    <a:p>
                      <a:endParaRPr lang="en-US"/>
                    </a:p>
                  </a:txBody>
                  <a:tcPr marL="38100" marR="38100" marT="38100" marB="38100" anchor="ctr">
                    <a:lnL>
                      <a:noFill/>
                    </a:lnL>
                    <a:lnR>
                      <a:noFill/>
                    </a:lnR>
                    <a:lnT>
                      <a:noFill/>
                    </a:lnT>
                    <a:lnB>
                      <a:noFill/>
                    </a:lnB>
                    <a:solidFill>
                      <a:srgbClr val="BCBCB3"/>
                    </a:solidFill>
                  </a:tcPr>
                </a:tc>
                <a:tc hMerge="1">
                  <a:txBody>
                    <a:bodyPr/>
                    <a:lstStyle/>
                    <a:p>
                      <a:endParaRPr lang="en-US"/>
                    </a:p>
                  </a:txBody>
                  <a:tcPr/>
                </a:tc>
                <a:extLst>
                  <a:ext uri="{0D108BD9-81ED-4DB2-BD59-A6C34878D82A}">
                    <a16:rowId xmlns:a16="http://schemas.microsoft.com/office/drawing/2014/main" val="10000"/>
                  </a:ext>
                </a:extLst>
              </a:tr>
              <a:tr h="0">
                <a:tc gridSpan="2">
                  <a:txBody>
                    <a:bodyPr/>
                    <a:lstStyle/>
                    <a:p>
                      <a:r>
                        <a:rPr lang="en-US">
                          <a:solidFill>
                            <a:srgbClr val="000000"/>
                          </a:solidFill>
                          <a:effectLst/>
                          <a:latin typeface="Verdana"/>
                        </a:rPr>
                        <a:t> </a:t>
                      </a:r>
                      <a:r>
                        <a:rPr lang="en-US" b="1">
                          <a:solidFill>
                            <a:srgbClr val="000000"/>
                          </a:solidFill>
                          <a:effectLst/>
                          <a:latin typeface="Verdana"/>
                        </a:rPr>
                        <a:t>Recommendation</a:t>
                      </a:r>
                      <a:endParaRPr lang="en-US">
                        <a:solidFill>
                          <a:srgbClr val="000000"/>
                        </a:solidFill>
                        <a:effectLst/>
                        <a:latin typeface="Verdana"/>
                      </a:endParaRPr>
                    </a:p>
                  </a:txBody>
                  <a:tcPr marL="0" marR="0" marT="0" marB="0" anchor="ctr">
                    <a:lnL>
                      <a:noFill/>
                    </a:lnL>
                    <a:lnR>
                      <a:noFill/>
                    </a:lnR>
                    <a:lnT>
                      <a:noFill/>
                    </a:lnT>
                    <a:lnB>
                      <a:noFill/>
                    </a:lnB>
                    <a:solidFill>
                      <a:srgbClr val="BCBCB3"/>
                    </a:solidFill>
                  </a:tcPr>
                </a:tc>
                <a:tc hMerge="1">
                  <a:txBody>
                    <a:bodyPr/>
                    <a:lstStyle/>
                    <a:p>
                      <a:endParaRPr lang="en-US"/>
                    </a:p>
                  </a:txBody>
                  <a:tcPr/>
                </a:tc>
                <a:extLst>
                  <a:ext uri="{0D108BD9-81ED-4DB2-BD59-A6C34878D82A}">
                    <a16:rowId xmlns:a16="http://schemas.microsoft.com/office/drawing/2014/main" val="10001"/>
                  </a:ext>
                </a:extLst>
              </a:tr>
              <a:tr h="0">
                <a:tc>
                  <a:txBody>
                    <a:bodyPr/>
                    <a:lstStyle/>
                    <a:p>
                      <a:endParaRPr lang="en-US">
                        <a:effectLst/>
                      </a:endParaRPr>
                    </a:p>
                  </a:txBody>
                  <a:tcPr marL="38100" marR="38100" marT="38100" marB="38100" anchor="ctr">
                    <a:lnL>
                      <a:noFill/>
                    </a:lnL>
                    <a:lnR>
                      <a:noFill/>
                    </a:lnR>
                    <a:lnT>
                      <a:noFill/>
                    </a:lnT>
                    <a:lnB>
                      <a:noFill/>
                    </a:lnB>
                    <a:solidFill>
                      <a:srgbClr val="F7F7EE"/>
                    </a:solidFill>
                  </a:tcPr>
                </a:tc>
                <a:tc>
                  <a:txBody>
                    <a:bodyPr/>
                    <a:lstStyle/>
                    <a:p>
                      <a:r>
                        <a:rPr lang="en-US">
                          <a:solidFill>
                            <a:srgbClr val="000000"/>
                          </a:solidFill>
                          <a:effectLst/>
                          <a:latin typeface="Verdana"/>
                        </a:rPr>
                        <a:t>A - Publish Unaltered</a:t>
                      </a:r>
                    </a:p>
                  </a:txBody>
                  <a:tcPr marL="38100" marR="38100" marT="38100" marB="38100" anchor="ctr">
                    <a:lnL>
                      <a:noFill/>
                    </a:lnL>
                    <a:lnR>
                      <a:noFill/>
                    </a:lnR>
                    <a:lnT>
                      <a:noFill/>
                    </a:lnT>
                    <a:lnB>
                      <a:noFill/>
                    </a:lnB>
                    <a:solidFill>
                      <a:srgbClr val="F7F7EE"/>
                    </a:solidFill>
                  </a:tcPr>
                </a:tc>
                <a:extLst>
                  <a:ext uri="{0D108BD9-81ED-4DB2-BD59-A6C34878D82A}">
                    <a16:rowId xmlns:a16="http://schemas.microsoft.com/office/drawing/2014/main" val="10002"/>
                  </a:ext>
                </a:extLst>
              </a:tr>
              <a:tr h="0">
                <a:tc>
                  <a:txBody>
                    <a:bodyPr/>
                    <a:lstStyle/>
                    <a:p>
                      <a:endParaRPr lang="en-US">
                        <a:effectLst/>
                      </a:endParaRPr>
                    </a:p>
                  </a:txBody>
                  <a:tcPr marL="38100" marR="38100" marT="38100" marB="38100" anchor="ctr">
                    <a:lnL>
                      <a:noFill/>
                    </a:lnL>
                    <a:lnR>
                      <a:noFill/>
                    </a:lnR>
                    <a:lnT>
                      <a:noFill/>
                    </a:lnT>
                    <a:lnB>
                      <a:noFill/>
                    </a:lnB>
                    <a:solidFill>
                      <a:srgbClr val="F7F7EE"/>
                    </a:solidFill>
                  </a:tcPr>
                </a:tc>
                <a:tc>
                  <a:txBody>
                    <a:bodyPr/>
                    <a:lstStyle/>
                    <a:p>
                      <a:r>
                        <a:rPr lang="en-US">
                          <a:solidFill>
                            <a:srgbClr val="000000"/>
                          </a:solidFill>
                          <a:effectLst/>
                          <a:latin typeface="Verdana"/>
                        </a:rPr>
                        <a:t>AQ - Publish In Minor, Required Changes</a:t>
                      </a:r>
                    </a:p>
                  </a:txBody>
                  <a:tcPr marL="38100" marR="38100" marT="38100" marB="38100" anchor="ctr">
                    <a:lnL>
                      <a:noFill/>
                    </a:lnL>
                    <a:lnR>
                      <a:noFill/>
                    </a:lnR>
                    <a:lnT>
                      <a:noFill/>
                    </a:lnT>
                    <a:lnB>
                      <a:noFill/>
                    </a:lnB>
                    <a:solidFill>
                      <a:srgbClr val="F7F7EE"/>
                    </a:solidFill>
                  </a:tcPr>
                </a:tc>
                <a:extLst>
                  <a:ext uri="{0D108BD9-81ED-4DB2-BD59-A6C34878D82A}">
                    <a16:rowId xmlns:a16="http://schemas.microsoft.com/office/drawing/2014/main" val="10003"/>
                  </a:ext>
                </a:extLst>
              </a:tr>
              <a:tr h="0">
                <a:tc>
                  <a:txBody>
                    <a:bodyPr/>
                    <a:lstStyle/>
                    <a:p>
                      <a:endParaRPr lang="en-US">
                        <a:effectLst/>
                      </a:endParaRPr>
                    </a:p>
                  </a:txBody>
                  <a:tcPr marL="38100" marR="38100" marT="38100" marB="38100" anchor="ctr">
                    <a:lnL>
                      <a:noFill/>
                    </a:lnL>
                    <a:lnR>
                      <a:noFill/>
                    </a:lnR>
                    <a:lnT>
                      <a:noFill/>
                    </a:lnT>
                    <a:lnB>
                      <a:noFill/>
                    </a:lnB>
                    <a:solidFill>
                      <a:srgbClr val="F7F7EE"/>
                    </a:solidFill>
                  </a:tcPr>
                </a:tc>
                <a:tc>
                  <a:txBody>
                    <a:bodyPr/>
                    <a:lstStyle/>
                    <a:p>
                      <a:r>
                        <a:rPr lang="en-US">
                          <a:solidFill>
                            <a:srgbClr val="000000"/>
                          </a:solidFill>
                          <a:effectLst/>
                          <a:latin typeface="Verdana"/>
                        </a:rPr>
                        <a:t>RQ - Review Again After Major Changes</a:t>
                      </a:r>
                    </a:p>
                  </a:txBody>
                  <a:tcPr marL="38100" marR="38100" marT="38100" marB="38100" anchor="ctr">
                    <a:lnL>
                      <a:noFill/>
                    </a:lnL>
                    <a:lnR>
                      <a:noFill/>
                    </a:lnR>
                    <a:lnT>
                      <a:noFill/>
                    </a:lnT>
                    <a:lnB>
                      <a:noFill/>
                    </a:lnB>
                    <a:solidFill>
                      <a:srgbClr val="F7F7EE"/>
                    </a:solidFill>
                  </a:tcPr>
                </a:tc>
                <a:extLst>
                  <a:ext uri="{0D108BD9-81ED-4DB2-BD59-A6C34878D82A}">
                    <a16:rowId xmlns:a16="http://schemas.microsoft.com/office/drawing/2014/main" val="10004"/>
                  </a:ext>
                </a:extLst>
              </a:tr>
              <a:tr h="0">
                <a:tc>
                  <a:txBody>
                    <a:bodyPr/>
                    <a:lstStyle/>
                    <a:p>
                      <a:endParaRPr lang="en-US">
                        <a:effectLst/>
                      </a:endParaRPr>
                    </a:p>
                  </a:txBody>
                  <a:tcPr marL="38100" marR="38100" marT="38100" marB="38100" anchor="ctr">
                    <a:lnL>
                      <a:noFill/>
                    </a:lnL>
                    <a:lnR>
                      <a:noFill/>
                    </a:lnR>
                    <a:lnT>
                      <a:noFill/>
                    </a:lnT>
                    <a:lnB>
                      <a:noFill/>
                    </a:lnB>
                    <a:solidFill>
                      <a:srgbClr val="F7F7EE"/>
                    </a:solidFill>
                  </a:tcPr>
                </a:tc>
                <a:tc>
                  <a:txBody>
                    <a:bodyPr/>
                    <a:lstStyle/>
                    <a:p>
                      <a:r>
                        <a:rPr lang="en-US">
                          <a:solidFill>
                            <a:srgbClr val="000000"/>
                          </a:solidFill>
                          <a:effectLst/>
                          <a:latin typeface="Verdana"/>
                        </a:rPr>
                        <a:t>R - Reject (Paper Is Not Of Sufficient Quality Or Novelty To Be Published In This Transactions)</a:t>
                      </a:r>
                    </a:p>
                  </a:txBody>
                  <a:tcPr marL="38100" marR="38100" marT="38100" marB="38100" anchor="ctr">
                    <a:lnL>
                      <a:noFill/>
                    </a:lnL>
                    <a:lnR>
                      <a:noFill/>
                    </a:lnR>
                    <a:lnT>
                      <a:noFill/>
                    </a:lnT>
                    <a:lnB>
                      <a:noFill/>
                    </a:lnB>
                    <a:solidFill>
                      <a:srgbClr val="F7F7EE"/>
                    </a:solidFill>
                  </a:tcPr>
                </a:tc>
                <a:extLst>
                  <a:ext uri="{0D108BD9-81ED-4DB2-BD59-A6C34878D82A}">
                    <a16:rowId xmlns:a16="http://schemas.microsoft.com/office/drawing/2014/main" val="10005"/>
                  </a:ext>
                </a:extLst>
              </a:tr>
              <a:tr h="0">
                <a:tc>
                  <a:txBody>
                    <a:bodyPr/>
                    <a:lstStyle/>
                    <a:p>
                      <a:endParaRPr lang="en-US">
                        <a:effectLst/>
                      </a:endParaRPr>
                    </a:p>
                  </a:txBody>
                  <a:tcPr marL="38100" marR="38100" marT="38100" marB="38100" anchor="ctr">
                    <a:lnL>
                      <a:noFill/>
                    </a:lnL>
                    <a:lnR>
                      <a:noFill/>
                    </a:lnR>
                    <a:lnT>
                      <a:noFill/>
                    </a:lnT>
                    <a:lnB>
                      <a:noFill/>
                    </a:lnB>
                    <a:solidFill>
                      <a:srgbClr val="F7F7EE"/>
                    </a:solidFill>
                  </a:tcPr>
                </a:tc>
                <a:tc>
                  <a:txBody>
                    <a:bodyPr/>
                    <a:lstStyle/>
                    <a:p>
                      <a:r>
                        <a:rPr lang="en-US">
                          <a:solidFill>
                            <a:srgbClr val="000000"/>
                          </a:solidFill>
                          <a:effectLst/>
                          <a:latin typeface="Verdana"/>
                        </a:rPr>
                        <a:t>R - Reject (A Major Rewrite Is Required; Encourage Resubmission)</a:t>
                      </a:r>
                    </a:p>
                  </a:txBody>
                  <a:tcPr marL="38100" marR="38100" marT="38100" marB="38100" anchor="ctr">
                    <a:lnL>
                      <a:noFill/>
                    </a:lnL>
                    <a:lnR>
                      <a:noFill/>
                    </a:lnR>
                    <a:lnT>
                      <a:noFill/>
                    </a:lnT>
                    <a:lnB>
                      <a:noFill/>
                    </a:lnB>
                    <a:solidFill>
                      <a:srgbClr val="F7F7EE"/>
                    </a:solidFill>
                  </a:tcPr>
                </a:tc>
                <a:extLst>
                  <a:ext uri="{0D108BD9-81ED-4DB2-BD59-A6C34878D82A}">
                    <a16:rowId xmlns:a16="http://schemas.microsoft.com/office/drawing/2014/main" val="10006"/>
                  </a:ext>
                </a:extLst>
              </a:tr>
              <a:tr h="0">
                <a:tc>
                  <a:txBody>
                    <a:bodyPr/>
                    <a:lstStyle/>
                    <a:p>
                      <a:endParaRPr lang="en-US">
                        <a:effectLst/>
                      </a:endParaRPr>
                    </a:p>
                  </a:txBody>
                  <a:tcPr marL="38100" marR="38100" marT="38100" marB="38100" anchor="ctr">
                    <a:lnL>
                      <a:noFill/>
                    </a:lnL>
                    <a:lnR>
                      <a:noFill/>
                    </a:lnR>
                    <a:lnT>
                      <a:noFill/>
                    </a:lnT>
                    <a:lnB>
                      <a:noFill/>
                    </a:lnB>
                    <a:solidFill>
                      <a:srgbClr val="F7F7EE"/>
                    </a:solidFill>
                  </a:tcPr>
                </a:tc>
                <a:tc>
                  <a:txBody>
                    <a:bodyPr/>
                    <a:lstStyle/>
                    <a:p>
                      <a:r>
                        <a:rPr lang="en-US" dirty="0">
                          <a:solidFill>
                            <a:srgbClr val="000000"/>
                          </a:solidFill>
                          <a:effectLst/>
                          <a:latin typeface="Verdana"/>
                        </a:rPr>
                        <a:t>R - Reject (Paper Is Seriously Flawed; Do Not Encourage Resubmission.)</a:t>
                      </a:r>
                    </a:p>
                  </a:txBody>
                  <a:tcPr marL="38100" marR="38100" marT="38100" marB="38100" anchor="ctr">
                    <a:lnL>
                      <a:noFill/>
                    </a:lnL>
                    <a:lnR>
                      <a:noFill/>
                    </a:lnR>
                    <a:lnT>
                      <a:noFill/>
                    </a:lnT>
                    <a:lnB>
                      <a:noFill/>
                    </a:lnB>
                    <a:solidFill>
                      <a:srgbClr val="F7F7EE"/>
                    </a:solidFill>
                  </a:tcPr>
                </a:tc>
                <a:extLst>
                  <a:ext uri="{0D108BD9-81ED-4DB2-BD59-A6C34878D82A}">
                    <a16:rowId xmlns:a16="http://schemas.microsoft.com/office/drawing/2014/main" val="10007"/>
                  </a:ext>
                </a:extLst>
              </a:tr>
            </a:tbl>
          </a:graphicData>
        </a:graphic>
      </p:graphicFrame>
      <p:pic>
        <p:nvPicPr>
          <p:cNvPr id="8194" name="Picture 2" descr="http://mc.manuscriptcentral.com/images/en_US/icons/requi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63763"/>
            <a:ext cx="114300" cy="66675"/>
          </a:xfrm>
          <a:prstGeom prst="rect">
            <a:avLst/>
          </a:prstGeom>
          <a:noFill/>
          <a:extLst>
            <a:ext uri="{909E8E84-426E-40dd-AFC4-6F175D3DCCD1}">
              <a14:hiddenFill xmlns:a14="http://schemas.microsoft.com/office/drawing/2010/main" xmlns="">
                <a:solidFill>
                  <a:srgbClr val="FFFFFF"/>
                </a:solidFill>
              </a14:hiddenFill>
            </a:ext>
          </a:extLst>
        </p:spPr>
      </p:pic>
      <p:pic>
        <p:nvPicPr>
          <p:cNvPr id="8214" name="DefaultOcx">
            <a:extLst>
              <a:ext uri="{FF2B5EF4-FFF2-40B4-BE49-F238E27FC236}">
                <a16:creationId xmlns:a16="http://schemas.microsoft.com/office/drawing/2014/main" id="{E5B18E3B-3DC6-4A9E-99C7-3E5E565D45D6}"/>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5" name="HTMLOption1">
            <a:extLst>
              <a:ext uri="{FF2B5EF4-FFF2-40B4-BE49-F238E27FC236}">
                <a16:creationId xmlns:a16="http://schemas.microsoft.com/office/drawing/2014/main" id="{CB319EBD-753E-401A-AEEA-7328467B1BEC}"/>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6" name="HTMLOption2">
            <a:extLst>
              <a:ext uri="{FF2B5EF4-FFF2-40B4-BE49-F238E27FC236}">
                <a16:creationId xmlns:a16="http://schemas.microsoft.com/office/drawing/2014/main" id="{7F804A1E-23DA-4ED3-AD90-792B06DC42B1}"/>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7" name="HTMLOption3">
            <a:extLst>
              <a:ext uri="{FF2B5EF4-FFF2-40B4-BE49-F238E27FC236}">
                <a16:creationId xmlns:a16="http://schemas.microsoft.com/office/drawing/2014/main" id="{FF41BE00-3308-4BD4-A7FA-D43C34406231}"/>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8" name="HTMLOption4">
            <a:extLst>
              <a:ext uri="{FF2B5EF4-FFF2-40B4-BE49-F238E27FC236}">
                <a16:creationId xmlns:a16="http://schemas.microsoft.com/office/drawing/2014/main" id="{53CF3DE1-802F-4C35-97F6-A3E8230519CB}"/>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9" name="HTMLOption5">
            <a:extLst>
              <a:ext uri="{FF2B5EF4-FFF2-40B4-BE49-F238E27FC236}">
                <a16:creationId xmlns:a16="http://schemas.microsoft.com/office/drawing/2014/main" id="{57F1A404-0CFD-4EF3-A72D-BE3B8B519717}"/>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2746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191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4526639"/>
              </p:ext>
            </p:extLst>
          </p:nvPr>
        </p:nvGraphicFramePr>
        <p:xfrm>
          <a:off x="381000" y="457200"/>
          <a:ext cx="8229600" cy="2621280"/>
        </p:xfrm>
        <a:graphic>
          <a:graphicData uri="http://schemas.openxmlformats.org/drawingml/2006/table">
            <a:tbl>
              <a:tblPr/>
              <a:tblGrid>
                <a:gridCol w="802132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0">
                <a:tc gridSpan="2">
                  <a:txBody>
                    <a:bodyPr/>
                    <a:lstStyle/>
                    <a:p>
                      <a:endParaRPr lang="en-US" dirty="0"/>
                    </a:p>
                  </a:txBody>
                  <a:tcPr marL="38100" marR="38100" marT="38100" marB="38100" anchor="ctr">
                    <a:lnL>
                      <a:noFill/>
                    </a:lnL>
                    <a:lnR>
                      <a:noFill/>
                    </a:lnR>
                    <a:lnT>
                      <a:noFill/>
                    </a:lnT>
                    <a:lnB>
                      <a:noFill/>
                    </a:lnB>
                    <a:solidFill>
                      <a:srgbClr val="BCBCB3"/>
                    </a:solidFill>
                  </a:tcPr>
                </a:tc>
                <a:tc hMerge="1">
                  <a:txBody>
                    <a:bodyPr/>
                    <a:lstStyle/>
                    <a:p>
                      <a:endParaRPr lang="en-US"/>
                    </a:p>
                  </a:txBody>
                  <a:tcPr/>
                </a:tc>
                <a:extLst>
                  <a:ext uri="{0D108BD9-81ED-4DB2-BD59-A6C34878D82A}">
                    <a16:rowId xmlns:a16="http://schemas.microsoft.com/office/drawing/2014/main" val="10000"/>
                  </a:ext>
                </a:extLst>
              </a:tr>
              <a:tr h="0">
                <a:tc>
                  <a:txBody>
                    <a:bodyPr/>
                    <a:lstStyle/>
                    <a:p>
                      <a:r>
                        <a:rPr lang="en-US" b="1" dirty="0">
                          <a:solidFill>
                            <a:srgbClr val="000000"/>
                          </a:solidFill>
                          <a:effectLst/>
                          <a:latin typeface="Verdana"/>
                        </a:rPr>
                        <a:t>Comments</a:t>
                      </a:r>
                      <a:endParaRPr lang="en-US" dirty="0">
                        <a:solidFill>
                          <a:srgbClr val="000000"/>
                        </a:solidFill>
                        <a:effectLst/>
                        <a:latin typeface="Verdana"/>
                      </a:endParaRPr>
                    </a:p>
                  </a:txBody>
                  <a:tcPr marL="0" marR="0" marT="0" marB="0" anchor="ctr">
                    <a:lnL>
                      <a:noFill/>
                    </a:lnL>
                    <a:lnR>
                      <a:noFill/>
                    </a:lnR>
                    <a:lnT>
                      <a:noFill/>
                    </a:lnT>
                    <a:lnB>
                      <a:noFill/>
                    </a:lnB>
                    <a:solidFill>
                      <a:srgbClr val="BCBCB3"/>
                    </a:solidFill>
                  </a:tcPr>
                </a:tc>
                <a:tc>
                  <a:txBody>
                    <a:bodyPr/>
                    <a:lstStyle/>
                    <a:p>
                      <a:endParaRPr lang="en-US"/>
                    </a:p>
                  </a:txBody>
                  <a:tcPr>
                    <a:lnL>
                      <a:noFill/>
                    </a:lnL>
                    <a:lnT>
                      <a:noFill/>
                    </a:lnT>
                  </a:tcPr>
                </a:tc>
                <a:extLst>
                  <a:ext uri="{0D108BD9-81ED-4DB2-BD59-A6C34878D82A}">
                    <a16:rowId xmlns:a16="http://schemas.microsoft.com/office/drawing/2014/main" val="10001"/>
                  </a:ext>
                </a:extLst>
              </a:tr>
              <a:tr h="0">
                <a:tc>
                  <a:txBody>
                    <a:bodyPr/>
                    <a:lstStyle/>
                    <a:p>
                      <a:r>
                        <a:rPr lang="en-US">
                          <a:solidFill>
                            <a:srgbClr val="000000"/>
                          </a:solidFill>
                          <a:effectLst/>
                          <a:latin typeface="Verdana"/>
                        </a:rPr>
                        <a:t>Confidential Comments to the Associate Editor</a:t>
                      </a:r>
                    </a:p>
                  </a:txBody>
                  <a:tcPr marL="38100" marR="38100" marT="38100" marB="38100" anchor="ctr">
                    <a:lnL>
                      <a:noFill/>
                    </a:lnL>
                    <a:lnR>
                      <a:noFill/>
                    </a:lnR>
                    <a:lnT>
                      <a:noFill/>
                    </a:lnT>
                    <a:lnB>
                      <a:noFill/>
                    </a:lnB>
                    <a:solidFill>
                      <a:srgbClr val="D7DDE2"/>
                    </a:solidFill>
                  </a:tcPr>
                </a:tc>
                <a:tc>
                  <a:txBody>
                    <a:bodyPr/>
                    <a:lstStyle/>
                    <a:p>
                      <a:endParaRPr lang="en-US"/>
                    </a:p>
                  </a:txBody>
                  <a:tcPr>
                    <a:lnL>
                      <a:noFill/>
                    </a:lnL>
                  </a:tcPr>
                </a:tc>
                <a:extLst>
                  <a:ext uri="{0D108BD9-81ED-4DB2-BD59-A6C34878D82A}">
                    <a16:rowId xmlns:a16="http://schemas.microsoft.com/office/drawing/2014/main" val="10002"/>
                  </a:ext>
                </a:extLst>
              </a:tr>
              <a:tr h="0">
                <a:tc>
                  <a:txBody>
                    <a:bodyPr/>
                    <a:lstStyle/>
                    <a:p>
                      <a:r>
                        <a:rPr lang="en-US">
                          <a:solidFill>
                            <a:srgbClr val="000000"/>
                          </a:solidFill>
                          <a:effectLst/>
                          <a:latin typeface="Verdana"/>
                        </a:rPr>
                        <a:t>If you know of others who would be competent to review this paper, please provide names and contact information (e-mail and fax preferred). Do you consider this paper a candidate for an award for outstanding quality? If so why?</a:t>
                      </a:r>
                    </a:p>
                  </a:txBody>
                  <a:tcPr marL="38100" marR="38100" marT="38100" marB="38100" anchor="ctr">
                    <a:lnL>
                      <a:noFill/>
                    </a:lnL>
                    <a:lnR>
                      <a:noFill/>
                    </a:lnR>
                    <a:lnT>
                      <a:noFill/>
                    </a:lnT>
                    <a:lnB>
                      <a:noFill/>
                    </a:lnB>
                    <a:solidFill>
                      <a:srgbClr val="D7DDE2"/>
                    </a:solidFill>
                  </a:tcPr>
                </a:tc>
                <a:tc>
                  <a:txBody>
                    <a:bodyPr/>
                    <a:lstStyle/>
                    <a:p>
                      <a:endParaRPr lang="en-US"/>
                    </a:p>
                  </a:txBody>
                  <a:tcPr>
                    <a:lnL>
                      <a:noFill/>
                    </a:lnL>
                  </a:tcPr>
                </a:tc>
                <a:extLst>
                  <a:ext uri="{0D108BD9-81ED-4DB2-BD59-A6C34878D82A}">
                    <a16:rowId xmlns:a16="http://schemas.microsoft.com/office/drawing/2014/main" val="10003"/>
                  </a:ext>
                </a:extLst>
              </a:tr>
              <a:tr h="0">
                <a:tc>
                  <a:txBody>
                    <a:bodyPr/>
                    <a:lstStyle/>
                    <a:p>
                      <a:endParaRPr lang="en-US">
                        <a:effectLst/>
                      </a:endParaRPr>
                    </a:p>
                  </a:txBody>
                  <a:tcPr marL="38100" marR="38100" marT="38100" marB="38100" anchor="ctr">
                    <a:lnL>
                      <a:noFill/>
                    </a:lnL>
                    <a:lnR>
                      <a:noFill/>
                    </a:lnR>
                    <a:lnT>
                      <a:noFill/>
                    </a:lnT>
                    <a:lnB>
                      <a:noFill/>
                    </a:lnB>
                    <a:solidFill>
                      <a:srgbClr val="F7F7EE"/>
                    </a:solidFill>
                  </a:tcPr>
                </a:tc>
                <a:tc>
                  <a:txBody>
                    <a:bodyPr/>
                    <a:lstStyle/>
                    <a:p>
                      <a:endParaRPr lang="en-US" dirty="0"/>
                    </a:p>
                  </a:txBody>
                  <a:tcPr>
                    <a:lnL>
                      <a:noFill/>
                    </a:ln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457200" y="25527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88025095"/>
              </p:ext>
            </p:extLst>
          </p:nvPr>
        </p:nvGraphicFramePr>
        <p:xfrm>
          <a:off x="304800" y="3505200"/>
          <a:ext cx="8229600" cy="716280"/>
        </p:xfrm>
        <a:graphic>
          <a:graphicData uri="http://schemas.openxmlformats.org/drawingml/2006/table">
            <a:tbl>
              <a:tblPr/>
              <a:tblGrid>
                <a:gridCol w="8229600">
                  <a:extLst>
                    <a:ext uri="{9D8B030D-6E8A-4147-A177-3AD203B41FA5}">
                      <a16:colId xmlns:a16="http://schemas.microsoft.com/office/drawing/2014/main" val="20000"/>
                    </a:ext>
                  </a:extLst>
                </a:gridCol>
              </a:tblGrid>
              <a:tr h="0">
                <a:tc>
                  <a:txBody>
                    <a:bodyPr/>
                    <a:lstStyle/>
                    <a:p>
                      <a:r>
                        <a:rPr lang="en-US">
                          <a:solidFill>
                            <a:srgbClr val="000000"/>
                          </a:solidFill>
                          <a:effectLst/>
                          <a:latin typeface="Verdana"/>
                        </a:rPr>
                        <a:t>Comments to the Author</a:t>
                      </a:r>
                    </a:p>
                  </a:txBody>
                  <a:tcPr marL="38100" marR="38100" marT="38100" marB="38100" anchor="ctr">
                    <a:lnL>
                      <a:noFill/>
                    </a:lnL>
                    <a:lnR>
                      <a:noFill/>
                    </a:lnR>
                    <a:lnT>
                      <a:noFill/>
                    </a:lnT>
                    <a:lnB>
                      <a:noFill/>
                    </a:lnB>
                    <a:solidFill>
                      <a:srgbClr val="D7DDE2"/>
                    </a:solidFill>
                  </a:tcPr>
                </a:tc>
                <a:extLst>
                  <a:ext uri="{0D108BD9-81ED-4DB2-BD59-A6C34878D82A}">
                    <a16:rowId xmlns:a16="http://schemas.microsoft.com/office/drawing/2014/main" val="10000"/>
                  </a:ext>
                </a:extLst>
              </a:tr>
              <a:tr h="0">
                <a:tc>
                  <a:txBody>
                    <a:bodyPr/>
                    <a:lstStyle/>
                    <a:p>
                      <a:endParaRPr lang="en-US" dirty="0"/>
                    </a:p>
                  </a:txBody>
                  <a:tcPr>
                    <a:lnT>
                      <a:noFill/>
                    </a:lnT>
                  </a:tcPr>
                </a:tc>
                <a:extLst>
                  <a:ext uri="{0D108BD9-81ED-4DB2-BD59-A6C34878D82A}">
                    <a16:rowId xmlns:a16="http://schemas.microsoft.com/office/drawing/2014/main" val="10001"/>
                  </a:ext>
                </a:extLst>
              </a:tr>
            </a:tbl>
          </a:graphicData>
        </a:graphic>
      </p:graphicFrame>
      <p:sp>
        <p:nvSpPr>
          <p:cNvPr id="7" name="Rectangle 3"/>
          <p:cNvSpPr>
            <a:spLocks noChangeArrowheads="1"/>
          </p:cNvSpPr>
          <p:nvPr/>
        </p:nvSpPr>
        <p:spPr bwMode="auto">
          <a:xfrm>
            <a:off x="457200" y="3505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7466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r>
              <a:rPr lang="en-US" dirty="0"/>
              <a:t>Which Paper Type?</a:t>
            </a:r>
          </a:p>
        </p:txBody>
      </p:sp>
      <p:sp>
        <p:nvSpPr>
          <p:cNvPr id="3" name="Content Placeholder 2"/>
          <p:cNvSpPr>
            <a:spLocks noGrp="1"/>
          </p:cNvSpPr>
          <p:nvPr>
            <p:ph idx="1"/>
          </p:nvPr>
        </p:nvSpPr>
        <p:spPr>
          <a:xfrm>
            <a:off x="304800" y="762000"/>
            <a:ext cx="8686800" cy="5638800"/>
          </a:xfrm>
        </p:spPr>
        <p:txBody>
          <a:bodyPr>
            <a:noAutofit/>
          </a:bodyPr>
          <a:lstStyle/>
          <a:p>
            <a:r>
              <a:rPr lang="en-US" sz="2000" b="1" dirty="0"/>
              <a:t>A Review Paper</a:t>
            </a:r>
          </a:p>
          <a:p>
            <a:pPr lvl="1"/>
            <a:r>
              <a:rPr lang="en-US" sz="1600" dirty="0"/>
              <a:t>This is a paper that is often authored by area leaders that want to summarize about a decade or more of research.</a:t>
            </a:r>
          </a:p>
          <a:p>
            <a:pPr lvl="1"/>
            <a:r>
              <a:rPr lang="en-US" sz="1600" dirty="0"/>
              <a:t>You need to be part of a group that leads in the area that you are writing the review. </a:t>
            </a:r>
          </a:p>
          <a:p>
            <a:r>
              <a:rPr lang="en-US" sz="2000" b="1" dirty="0"/>
              <a:t>A Tutorial Paper</a:t>
            </a:r>
          </a:p>
          <a:p>
            <a:pPr lvl="1"/>
            <a:r>
              <a:rPr lang="en-US" sz="1600" dirty="0"/>
              <a:t>You are providing a tutorial on a particular technology that you are expert on</a:t>
            </a:r>
          </a:p>
          <a:p>
            <a:pPr lvl="1"/>
            <a:r>
              <a:rPr lang="en-US" sz="1600" dirty="0"/>
              <a:t>Consider listing free and open-source software that is widely available</a:t>
            </a:r>
          </a:p>
          <a:p>
            <a:pPr lvl="1"/>
            <a:r>
              <a:rPr lang="en-US" sz="1600" dirty="0"/>
              <a:t>Make sure to reference and/or use software associated with different standards</a:t>
            </a:r>
          </a:p>
          <a:p>
            <a:r>
              <a:rPr lang="en-US" sz="2000" b="1" dirty="0"/>
              <a:t>A Method Comparison Paper</a:t>
            </a:r>
          </a:p>
          <a:p>
            <a:pPr lvl="1"/>
            <a:r>
              <a:rPr lang="en-US" sz="1600" dirty="0"/>
              <a:t>The paper does not produce original methods. You are running many different methods on different cases.</a:t>
            </a:r>
          </a:p>
          <a:p>
            <a:pPr lvl="1"/>
            <a:r>
              <a:rPr lang="en-US" sz="1600" dirty="0"/>
              <a:t>You want to describe how each method performs on different cases.</a:t>
            </a:r>
          </a:p>
          <a:p>
            <a:pPr lvl="1"/>
            <a:r>
              <a:rPr lang="en-US" sz="1600" dirty="0"/>
              <a:t>You need to tell the readers which methods work on which cases.</a:t>
            </a:r>
          </a:p>
          <a:p>
            <a:r>
              <a:rPr lang="en-US" sz="2000" b="1" dirty="0"/>
              <a:t>An Original Method Paper</a:t>
            </a:r>
          </a:p>
          <a:p>
            <a:pPr lvl="1"/>
            <a:r>
              <a:rPr lang="en-US" sz="1600" dirty="0"/>
              <a:t>The paper describes one original method.</a:t>
            </a:r>
          </a:p>
          <a:p>
            <a:pPr lvl="1"/>
            <a:r>
              <a:rPr lang="en-US" sz="1600" dirty="0"/>
              <a:t>You still need to compare against other methods and do better!</a:t>
            </a:r>
          </a:p>
          <a:p>
            <a:pPr lvl="1"/>
            <a:r>
              <a:rPr lang="en-US" sz="1600" dirty="0"/>
              <a:t>You do need substantial motivation for your method. Explain why it is needed and what impact it will have if properly done.</a:t>
            </a:r>
          </a:p>
        </p:txBody>
      </p:sp>
    </p:spTree>
    <p:extLst>
      <p:ext uri="{BB962C8B-B14F-4D97-AF65-F5344CB8AC3E}">
        <p14:creationId xmlns:p14="http://schemas.microsoft.com/office/powerpoint/2010/main" val="191822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411162"/>
          </a:xfrm>
        </p:spPr>
        <p:txBody>
          <a:bodyPr>
            <a:normAutofit fontScale="90000"/>
          </a:bodyPr>
          <a:lstStyle/>
          <a:p>
            <a:r>
              <a:rPr lang="en-US" dirty="0"/>
              <a:t>How long will the paper be?</a:t>
            </a:r>
          </a:p>
        </p:txBody>
      </p:sp>
      <p:sp>
        <p:nvSpPr>
          <p:cNvPr id="3" name="Content Placeholder 2"/>
          <p:cNvSpPr>
            <a:spLocks noGrp="1"/>
          </p:cNvSpPr>
          <p:nvPr>
            <p:ph idx="1"/>
          </p:nvPr>
        </p:nvSpPr>
        <p:spPr>
          <a:xfrm>
            <a:off x="304800" y="762000"/>
            <a:ext cx="8686800" cy="5638800"/>
          </a:xfrm>
        </p:spPr>
        <p:txBody>
          <a:bodyPr>
            <a:noAutofit/>
          </a:bodyPr>
          <a:lstStyle/>
          <a:p>
            <a:r>
              <a:rPr lang="en-US" sz="2000" dirty="0"/>
              <a:t>Check length with the website of the journal:</a:t>
            </a:r>
          </a:p>
          <a:p>
            <a:pPr lvl="1"/>
            <a:r>
              <a:rPr lang="en-US" sz="1600" dirty="0"/>
              <a:t>Some online journals do not have any length restrictions</a:t>
            </a:r>
          </a:p>
          <a:p>
            <a:pPr lvl="1"/>
            <a:r>
              <a:rPr lang="en-US" sz="1600" dirty="0"/>
              <a:t>General IEEE Transactions recommendations: </a:t>
            </a:r>
          </a:p>
          <a:p>
            <a:pPr lvl="2"/>
            <a:r>
              <a:rPr lang="en-US" sz="1200" dirty="0"/>
              <a:t>Go for 20 double-spaced pages of text and 10 pages of figures and tables</a:t>
            </a:r>
          </a:p>
          <a:p>
            <a:pPr lvl="2"/>
            <a:r>
              <a:rPr lang="en-US" sz="1200" dirty="0"/>
              <a:t>You also need to provide an additional double-column paper to estimate the length of the final version</a:t>
            </a:r>
          </a:p>
          <a:p>
            <a:r>
              <a:rPr lang="en-US" sz="2000" dirty="0"/>
              <a:t>A review paper can be allowed to be a little longer.</a:t>
            </a:r>
          </a:p>
          <a:p>
            <a:r>
              <a:rPr lang="en-US" sz="2000" dirty="0"/>
              <a:t>You may have to pay $1,000s for each extra page and each additional color figure.</a:t>
            </a:r>
          </a:p>
          <a:p>
            <a:r>
              <a:rPr lang="en-US" sz="2000" dirty="0"/>
              <a:t>A Correspondence journal paper</a:t>
            </a:r>
          </a:p>
          <a:p>
            <a:pPr lvl="1"/>
            <a:r>
              <a:rPr lang="en-US" sz="1600" dirty="0"/>
              <a:t>Preliminary and interesting results on limited datasets.</a:t>
            </a:r>
          </a:p>
          <a:p>
            <a:pPr lvl="1"/>
            <a:r>
              <a:rPr lang="en-US" sz="1600" dirty="0"/>
              <a:t>Closely related to a published method. The innovation in the method is not so significant to justify a full-blown research paper.</a:t>
            </a:r>
          </a:p>
          <a:p>
            <a:pPr lvl="1"/>
            <a:r>
              <a:rPr lang="en-US" sz="1600" dirty="0"/>
              <a:t>They tend to be shorter.</a:t>
            </a:r>
          </a:p>
          <a:p>
            <a:pPr lvl="1"/>
            <a:r>
              <a:rPr lang="en-US" sz="1600" dirty="0"/>
              <a:t>Sometimes they get quicker reviews.</a:t>
            </a:r>
          </a:p>
        </p:txBody>
      </p:sp>
    </p:spTree>
    <p:extLst>
      <p:ext uri="{BB962C8B-B14F-4D97-AF65-F5344CB8AC3E}">
        <p14:creationId xmlns:p14="http://schemas.microsoft.com/office/powerpoint/2010/main" val="405253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I picked my paper type. What is next?</a:t>
            </a:r>
          </a:p>
        </p:txBody>
      </p:sp>
      <p:sp>
        <p:nvSpPr>
          <p:cNvPr id="3" name="Content Placeholder 2"/>
          <p:cNvSpPr>
            <a:spLocks noGrp="1"/>
          </p:cNvSpPr>
          <p:nvPr>
            <p:ph idx="1"/>
          </p:nvPr>
        </p:nvSpPr>
        <p:spPr>
          <a:xfrm>
            <a:off x="457200" y="1295400"/>
            <a:ext cx="8229600" cy="5334000"/>
          </a:xfrm>
        </p:spPr>
        <p:txBody>
          <a:bodyPr>
            <a:noAutofit/>
          </a:bodyPr>
          <a:lstStyle/>
          <a:p>
            <a:r>
              <a:rPr lang="en-US" sz="1800" dirty="0"/>
              <a:t>Pick the journal paper that you are targeting.</a:t>
            </a:r>
          </a:p>
          <a:p>
            <a:r>
              <a:rPr lang="en-US" sz="1800" dirty="0"/>
              <a:t>Make sure to go to the most recent versions of the journal and take a look at the details:</a:t>
            </a:r>
          </a:p>
          <a:p>
            <a:pPr lvl="1"/>
            <a:r>
              <a:rPr lang="en-US" sz="1400" dirty="0"/>
              <a:t>Do they require many test cases? How many?</a:t>
            </a:r>
          </a:p>
          <a:p>
            <a:pPr lvl="1"/>
            <a:r>
              <a:rPr lang="en-US" sz="1400" dirty="0"/>
              <a:t>What other methods are they comparing against?</a:t>
            </a:r>
          </a:p>
          <a:p>
            <a:pPr lvl="2"/>
            <a:r>
              <a:rPr lang="en-US" sz="1200" dirty="0"/>
              <a:t>If the method is very original, this may not be required.</a:t>
            </a:r>
          </a:p>
          <a:p>
            <a:pPr lvl="2"/>
            <a:r>
              <a:rPr lang="en-US" sz="1200" dirty="0"/>
              <a:t>Comparisons may be to simulated data.</a:t>
            </a:r>
          </a:p>
          <a:p>
            <a:pPr lvl="1"/>
            <a:r>
              <a:rPr lang="en-US" sz="1400" dirty="0"/>
              <a:t>Any trends? </a:t>
            </a:r>
          </a:p>
          <a:p>
            <a:pPr lvl="2"/>
            <a:r>
              <a:rPr lang="en-US" sz="1200" dirty="0"/>
              <a:t>Have they accepted papers in an area related to yours?</a:t>
            </a:r>
          </a:p>
          <a:p>
            <a:pPr lvl="1"/>
            <a:r>
              <a:rPr lang="en-US" sz="1400" dirty="0"/>
              <a:t>What level of mathematics do they require?</a:t>
            </a:r>
          </a:p>
          <a:p>
            <a:pPr lvl="2"/>
            <a:r>
              <a:rPr lang="en-US" sz="1200" dirty="0"/>
              <a:t>Are you up to that level?</a:t>
            </a:r>
          </a:p>
          <a:p>
            <a:r>
              <a:rPr lang="en-US" sz="1800" dirty="0"/>
              <a:t>How long do they take to review your paper?</a:t>
            </a:r>
          </a:p>
          <a:p>
            <a:pPr lvl="1"/>
            <a:r>
              <a:rPr lang="en-US" sz="1400" dirty="0"/>
              <a:t>Ideally, you want fast reviews and high impact journals</a:t>
            </a:r>
          </a:p>
          <a:p>
            <a:pPr lvl="1"/>
            <a:r>
              <a:rPr lang="en-US" sz="1400" dirty="0"/>
              <a:t>IEEE Transactions tend to be high-impact with slow reviews.</a:t>
            </a:r>
          </a:p>
          <a:p>
            <a:pPr lvl="1"/>
            <a:r>
              <a:rPr lang="en-US" sz="1400" dirty="0"/>
              <a:t>Fast reviews may also be low-quality reviews. However, fast reviews allow you to move on.</a:t>
            </a:r>
          </a:p>
          <a:p>
            <a:pPr lvl="1"/>
            <a:r>
              <a:rPr lang="en-US" sz="1400" dirty="0"/>
              <a:t>Slow rejections are the worst and most frustrating.</a:t>
            </a:r>
          </a:p>
          <a:p>
            <a:pPr lvl="1"/>
            <a:r>
              <a:rPr lang="en-US" sz="1400" dirty="0"/>
              <a:t>Never give up. If you believe in your work, try to publish it in at-least a decent-quality journal.</a:t>
            </a:r>
          </a:p>
          <a:p>
            <a:pPr lvl="1"/>
            <a:r>
              <a:rPr lang="en-US" sz="1400" dirty="0"/>
              <a:t>Some of the most-revolutionary papers were published in obscure journals.</a:t>
            </a:r>
          </a:p>
          <a:p>
            <a:r>
              <a:rPr lang="en-US" sz="1800" dirty="0"/>
              <a:t>If you cannot satisfy the above requirements, then maybe pick another journal. </a:t>
            </a:r>
          </a:p>
        </p:txBody>
      </p:sp>
    </p:spTree>
    <p:extLst>
      <p:ext uri="{BB962C8B-B14F-4D97-AF65-F5344CB8AC3E}">
        <p14:creationId xmlns:p14="http://schemas.microsoft.com/office/powerpoint/2010/main" val="236877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545"/>
            <a:ext cx="8763000" cy="533400"/>
          </a:xfrm>
        </p:spPr>
        <p:txBody>
          <a:bodyPr>
            <a:normAutofit fontScale="90000"/>
          </a:bodyPr>
          <a:lstStyle/>
          <a:p>
            <a:r>
              <a:rPr lang="en-US" dirty="0"/>
              <a:t>After submitting the paper</a:t>
            </a:r>
          </a:p>
        </p:txBody>
      </p:sp>
      <p:sp>
        <p:nvSpPr>
          <p:cNvPr id="3" name="Content Placeholder 2"/>
          <p:cNvSpPr>
            <a:spLocks noGrp="1"/>
          </p:cNvSpPr>
          <p:nvPr>
            <p:ph idx="1"/>
          </p:nvPr>
        </p:nvSpPr>
        <p:spPr>
          <a:xfrm>
            <a:off x="152400" y="533400"/>
            <a:ext cx="8458200" cy="5486400"/>
          </a:xfrm>
        </p:spPr>
        <p:txBody>
          <a:bodyPr>
            <a:noAutofit/>
          </a:bodyPr>
          <a:lstStyle/>
          <a:p>
            <a:r>
              <a:rPr lang="en-US" sz="2800" dirty="0"/>
              <a:t>Most papers get rejected in their first round:</a:t>
            </a:r>
          </a:p>
          <a:p>
            <a:pPr lvl="1"/>
            <a:r>
              <a:rPr lang="en-US" sz="2000" dirty="0"/>
              <a:t>Best outcome is often a “major revision”:</a:t>
            </a:r>
          </a:p>
          <a:p>
            <a:pPr lvl="2"/>
            <a:r>
              <a:rPr lang="en-US" sz="1800" dirty="0"/>
              <a:t>Reviewers want many changes before it gets accepted.</a:t>
            </a:r>
          </a:p>
          <a:p>
            <a:pPr lvl="2"/>
            <a:r>
              <a:rPr lang="en-US" sz="1800" dirty="0"/>
              <a:t>A “major revision” implies a willingness to publish the paper if the changes are made or if you can argue successfully that the reviewers are wrong.</a:t>
            </a:r>
          </a:p>
          <a:p>
            <a:pPr lvl="2"/>
            <a:r>
              <a:rPr lang="en-US" sz="1800" dirty="0"/>
              <a:t>Prepare a point-by-point response to each comment made by the reviewers:</a:t>
            </a:r>
          </a:p>
          <a:p>
            <a:pPr lvl="3"/>
            <a:r>
              <a:rPr lang="en-US" sz="1600" dirty="0"/>
              <a:t>If the change is minor and correct, then just do it.</a:t>
            </a:r>
          </a:p>
          <a:p>
            <a:pPr lvl="3"/>
            <a:r>
              <a:rPr lang="en-US" sz="1600" dirty="0"/>
              <a:t>If the reviewers are wrong, carefully explain why and include clarifications in the paper (brief) on how you address the point.</a:t>
            </a:r>
          </a:p>
          <a:p>
            <a:pPr lvl="3"/>
            <a:r>
              <a:rPr lang="en-US" sz="1600" dirty="0"/>
              <a:t>If the change requires a change in the method, then the change is major. Doing more runs with modified code will always find sympathetic reviewers.</a:t>
            </a:r>
          </a:p>
          <a:p>
            <a:r>
              <a:rPr lang="en-US" sz="2800" dirty="0"/>
              <a:t>My paper has been rejected:</a:t>
            </a:r>
          </a:p>
          <a:p>
            <a:pPr lvl="1"/>
            <a:r>
              <a:rPr lang="en-US" sz="2000" dirty="0"/>
              <a:t>If you think that the reviewers are really wrong, you may want to try to send it to another journal of similar value. You can even pick this journal at the time of the original submission.</a:t>
            </a:r>
          </a:p>
          <a:p>
            <a:pPr lvl="1"/>
            <a:r>
              <a:rPr lang="en-US" sz="2000" dirty="0"/>
              <a:t>Reassess the match with the new journal. You must at-least include references from the new journal!</a:t>
            </a:r>
          </a:p>
          <a:p>
            <a:pPr lvl="1"/>
            <a:r>
              <a:rPr lang="en-US" sz="2000" b="1" i="1" dirty="0"/>
              <a:t>Remember: If you are not </a:t>
            </a:r>
            <a:r>
              <a:rPr lang="en-US" sz="2000" b="1" i="1"/>
              <a:t>getting rejected, </a:t>
            </a:r>
            <a:r>
              <a:rPr lang="en-US" sz="2000" b="1" i="1" dirty="0"/>
              <a:t>you may not be submitting enough!</a:t>
            </a:r>
          </a:p>
        </p:txBody>
      </p:sp>
    </p:spTree>
    <p:extLst>
      <p:ext uri="{BB962C8B-B14F-4D97-AF65-F5344CB8AC3E}">
        <p14:creationId xmlns:p14="http://schemas.microsoft.com/office/powerpoint/2010/main" val="329499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533400"/>
          </a:xfrm>
        </p:spPr>
        <p:txBody>
          <a:bodyPr>
            <a:normAutofit fontScale="90000"/>
          </a:bodyPr>
          <a:lstStyle/>
          <a:p>
            <a:r>
              <a:rPr lang="en-US" dirty="0"/>
              <a:t>My Paper Got Accepted</a:t>
            </a:r>
          </a:p>
        </p:txBody>
      </p:sp>
      <p:sp>
        <p:nvSpPr>
          <p:cNvPr id="3" name="Content Placeholder 2"/>
          <p:cNvSpPr>
            <a:spLocks noGrp="1"/>
          </p:cNvSpPr>
          <p:nvPr>
            <p:ph idx="1"/>
          </p:nvPr>
        </p:nvSpPr>
        <p:spPr>
          <a:xfrm>
            <a:off x="228600" y="914400"/>
            <a:ext cx="8458200" cy="5181600"/>
          </a:xfrm>
        </p:spPr>
        <p:txBody>
          <a:bodyPr>
            <a:noAutofit/>
          </a:bodyPr>
          <a:lstStyle/>
          <a:p>
            <a:r>
              <a:rPr lang="en-US" sz="2800" dirty="0"/>
              <a:t>Try to submit more papers and go for both numbers and quality if possible.</a:t>
            </a:r>
          </a:p>
          <a:p>
            <a:r>
              <a:rPr lang="en-US" sz="2800" dirty="0"/>
              <a:t>Not all of them need to be of the highest quality.</a:t>
            </a:r>
          </a:p>
          <a:p>
            <a:r>
              <a:rPr lang="en-US" sz="2800" dirty="0"/>
              <a:t>Some have to be of high quality</a:t>
            </a:r>
          </a:p>
          <a:p>
            <a:r>
              <a:rPr lang="en-US" sz="2800" dirty="0"/>
              <a:t>Some can be of somewhat less quality</a:t>
            </a:r>
          </a:p>
          <a:p>
            <a:r>
              <a:rPr lang="en-US" sz="2800" b="1" dirty="0"/>
              <a:t>Avoid all journals that are of questionable quality. They can destroy your reputation.</a:t>
            </a:r>
          </a:p>
          <a:p>
            <a:pPr lvl="1"/>
            <a:r>
              <a:rPr lang="en-US" sz="2400" b="1" dirty="0"/>
              <a:t>Also avoid publishing with questionable co-authors (this may not be up to you).</a:t>
            </a:r>
          </a:p>
        </p:txBody>
      </p:sp>
    </p:spTree>
    <p:extLst>
      <p:ext uri="{BB962C8B-B14F-4D97-AF65-F5344CB8AC3E}">
        <p14:creationId xmlns:p14="http://schemas.microsoft.com/office/powerpoint/2010/main" val="344785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71600" y="2590800"/>
            <a:ext cx="6400800" cy="1752600"/>
          </a:xfrm>
        </p:spPr>
        <p:txBody>
          <a:bodyPr/>
          <a:lstStyle/>
          <a:p>
            <a:r>
              <a:rPr lang="en-US" dirty="0"/>
              <a:t>Writing a review paper</a:t>
            </a:r>
          </a:p>
        </p:txBody>
      </p:sp>
    </p:spTree>
    <p:extLst>
      <p:ext uri="{BB962C8B-B14F-4D97-AF65-F5344CB8AC3E}">
        <p14:creationId xmlns:p14="http://schemas.microsoft.com/office/powerpoint/2010/main" val="36195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work on a review paper</a:t>
            </a:r>
          </a:p>
        </p:txBody>
      </p:sp>
      <p:sp>
        <p:nvSpPr>
          <p:cNvPr id="3" name="Content Placeholder 2"/>
          <p:cNvSpPr>
            <a:spLocks noGrp="1"/>
          </p:cNvSpPr>
          <p:nvPr>
            <p:ph idx="1"/>
          </p:nvPr>
        </p:nvSpPr>
        <p:spPr/>
        <p:txBody>
          <a:bodyPr>
            <a:normAutofit fontScale="85000" lnSpcReduction="20000"/>
          </a:bodyPr>
          <a:lstStyle/>
          <a:p>
            <a:r>
              <a:rPr lang="en-US" dirty="0"/>
              <a:t>Look for related review papers:</a:t>
            </a:r>
          </a:p>
          <a:p>
            <a:pPr lvl="1"/>
            <a:r>
              <a:rPr lang="en-US" dirty="0"/>
              <a:t>If you find a recent one, you cannot submit one!</a:t>
            </a:r>
          </a:p>
          <a:p>
            <a:pPr lvl="2"/>
            <a:r>
              <a:rPr lang="en-US" dirty="0"/>
              <a:t>It is too early to do another one. Unless you can change the topic and make yours really different.</a:t>
            </a:r>
          </a:p>
          <a:p>
            <a:pPr lvl="1"/>
            <a:r>
              <a:rPr lang="en-US" dirty="0"/>
              <a:t>If you find an older one (&gt;10 years), then you can summarize what happened in the area since that paper.</a:t>
            </a:r>
          </a:p>
          <a:p>
            <a:r>
              <a:rPr lang="en-US" dirty="0"/>
              <a:t>What are the main components of the problem that you are describing?</a:t>
            </a:r>
          </a:p>
          <a:p>
            <a:pPr lvl="1"/>
            <a:r>
              <a:rPr lang="en-US" dirty="0"/>
              <a:t>Draw a system diagram of the components to unify the paper</a:t>
            </a:r>
          </a:p>
          <a:p>
            <a:pPr lvl="1"/>
            <a:r>
              <a:rPr lang="en-US" dirty="0"/>
              <a:t>Provide some examples of the different components</a:t>
            </a:r>
          </a:p>
          <a:p>
            <a:pPr lvl="1"/>
            <a:r>
              <a:rPr lang="en-US" dirty="0"/>
              <a:t>Consider having sections named after the components</a:t>
            </a:r>
          </a:p>
        </p:txBody>
      </p:sp>
    </p:spTree>
    <p:extLst>
      <p:ext uri="{BB962C8B-B14F-4D97-AF65-F5344CB8AC3E}">
        <p14:creationId xmlns:p14="http://schemas.microsoft.com/office/powerpoint/2010/main" val="4240579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7181</TotalTime>
  <Words>2732</Words>
  <Application>Microsoft Office PowerPoint</Application>
  <PresentationFormat>On-screen Show (4:3)</PresentationFormat>
  <Paragraphs>277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Verdana</vt:lpstr>
      <vt:lpstr>Office Theme</vt:lpstr>
      <vt:lpstr>Understanding the Different Types of IEEE Journal Papers</vt:lpstr>
      <vt:lpstr>PowerPoint Presentation</vt:lpstr>
      <vt:lpstr>Which Paper Type?</vt:lpstr>
      <vt:lpstr>How long will the paper be?</vt:lpstr>
      <vt:lpstr>I picked my paper type. What is next?</vt:lpstr>
      <vt:lpstr>After submitting the paper</vt:lpstr>
      <vt:lpstr>My Paper Got Accepted</vt:lpstr>
      <vt:lpstr>PowerPoint Presentation</vt:lpstr>
      <vt:lpstr>Starting work on a review paper</vt:lpstr>
      <vt:lpstr>Essential sections of a review paper</vt:lpstr>
      <vt:lpstr>Working with tables in a review paper</vt:lpstr>
      <vt:lpstr>PowerPoint Presentation</vt:lpstr>
      <vt:lpstr>Essential Sections of Methods Paper  (I of II)</vt:lpstr>
      <vt:lpstr>Essential Sections of Methods Paper  (II of II)</vt:lpstr>
      <vt:lpstr>PowerPoint Presentation</vt:lpstr>
      <vt:lpstr>References</vt:lpstr>
      <vt:lpstr>Dirty Secrets for References</vt:lpstr>
      <vt:lpstr>Review of the literature</vt:lpstr>
      <vt:lpstr>PowerPoint Presentation</vt:lpstr>
      <vt:lpstr>IEEE Trans. Sig. Proc Review</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pattichis</dc:creator>
  <cp:lastModifiedBy>Marios Pattichis</cp:lastModifiedBy>
  <cp:revision>43</cp:revision>
  <dcterms:created xsi:type="dcterms:W3CDTF">2011-10-21T18:01:11Z</dcterms:created>
  <dcterms:modified xsi:type="dcterms:W3CDTF">2020-08-04T20:50:06Z</dcterms:modified>
</cp:coreProperties>
</file>